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>
      <p:cViewPr varScale="1">
        <p:scale>
          <a:sx n="92" d="100"/>
          <a:sy n="92" d="100"/>
        </p:scale>
        <p:origin x="12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484" y="3181"/>
            <a:ext cx="9160965" cy="68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708920"/>
            <a:ext cx="5472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Capítulo 10: </a:t>
            </a:r>
            <a:br>
              <a:rPr lang="pt-BR" sz="4000" b="1" dirty="0" smtClean="0"/>
            </a:br>
            <a:r>
              <a:rPr lang="pt-BR" sz="4000" b="1" dirty="0" smtClean="0">
                <a:solidFill>
                  <a:srgbClr val="272860"/>
                </a:solidFill>
              </a:rPr>
              <a:t>Estudo </a:t>
            </a:r>
            <a:r>
              <a:rPr lang="pt-BR" sz="4000" b="1" dirty="0">
                <a:solidFill>
                  <a:srgbClr val="272860"/>
                </a:solidFill>
              </a:rPr>
              <a:t>de caso 1: Unix, Linux e Android</a:t>
            </a:r>
            <a:endParaRPr lang="pt-BR" sz="4000" b="1" dirty="0"/>
          </a:p>
          <a:p>
            <a:endParaRPr lang="pt-BR" sz="4000" b="1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1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Estrutura do núcleo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Na figura anterior, vimos a estrutura global de um sistema Linux. </a:t>
            </a:r>
            <a:r>
              <a:rPr lang="pt-BR" sz="2000" dirty="0" smtClean="0"/>
              <a:t>Examinemos </a:t>
            </a:r>
            <a:r>
              <a:rPr lang="pt-BR" sz="2000" dirty="0"/>
              <a:t>mais de perto o núcleo como um todo antes de estudar as várias partes, como o escalonamento de processos e o sistema de </a:t>
            </a:r>
            <a:r>
              <a:rPr lang="pt-BR" sz="2000" dirty="0" smtClean="0"/>
              <a:t>arquivos.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Os conceitos fundamentais no Linux incluem o processo, o modelo de memória, E/S e o sistema de arquivos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núcleo encontra-se diretamente sobre o hardware e possibilita interações com os dispositivos de E/S e a unidade de gerenciamento de memória, e controla o acesso da CPU a eles.</a:t>
            </a:r>
          </a:p>
        </p:txBody>
      </p:sp>
    </p:spTree>
    <p:extLst>
      <p:ext uri="{BB962C8B-B14F-4D97-AF65-F5344CB8AC3E}">
        <p14:creationId xmlns:p14="http://schemas.microsoft.com/office/powerpoint/2010/main" val="6349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Estrutura do núcleo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7755" y="2420888"/>
            <a:ext cx="5405586" cy="40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Processos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Os processos podem criar subprocessos, levando a uma árvore de processos</a:t>
            </a:r>
            <a:r>
              <a:rPr lang="pt-BR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O gerenciamento de processos no Linux é diferente em comparação com outros sistemas UNIX no sentido de que o Linux vê cada entidade de execução — um processo de um único thread, ou cada thread dentro de um processo com múltiplos threads ou o núcleo — como uma tarefa distinguível.</a:t>
            </a:r>
            <a:r>
              <a:rPr lang="pt-BR" dirty="0" smtClean="0"/>
              <a:t> 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Um processo, ou uma única tarefa em geral, é então representado por dois componentes-chave, a </a:t>
            </a:r>
            <a:r>
              <a:rPr lang="pt-BR" dirty="0">
                <a:solidFill>
                  <a:srgbClr val="272860"/>
                </a:solidFill>
              </a:rPr>
              <a:t>estrutura de tarefa </a:t>
            </a:r>
            <a:r>
              <a:rPr lang="pt-BR" dirty="0"/>
              <a:t>e as </a:t>
            </a:r>
            <a:r>
              <a:rPr lang="pt-BR" dirty="0">
                <a:solidFill>
                  <a:srgbClr val="272860"/>
                </a:solidFill>
              </a:rPr>
              <a:t>informações adicionais</a:t>
            </a:r>
            <a:r>
              <a:rPr lang="pt-BR" dirty="0"/>
              <a:t> descrevendo o espaço de endereçamento do usuário</a:t>
            </a:r>
            <a:r>
              <a:rPr lang="pt-BR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primeiro sempre está na memória, mas o segundo dado pode ser paginado para dentro e para fora da memória. </a:t>
            </a:r>
          </a:p>
        </p:txBody>
      </p:sp>
    </p:spTree>
    <p:extLst>
      <p:ext uri="{BB962C8B-B14F-4D97-AF65-F5344CB8AC3E}">
        <p14:creationId xmlns:p14="http://schemas.microsoft.com/office/powerpoint/2010/main" val="34567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Processos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As informações contidas no descritor do processo caem em uma série de categorias amplas que podem ser descritas aproximadamente como a seguir</a:t>
            </a:r>
            <a:r>
              <a:rPr lang="pt-BR" sz="2000" dirty="0" smtClean="0"/>
              <a:t>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pt-BR" dirty="0" smtClean="0">
                <a:solidFill>
                  <a:srgbClr val="272860"/>
                </a:solidFill>
              </a:rPr>
              <a:t>Parâmetros </a:t>
            </a:r>
            <a:r>
              <a:rPr lang="pt-BR" dirty="0">
                <a:solidFill>
                  <a:srgbClr val="272860"/>
                </a:solidFill>
              </a:rPr>
              <a:t>de escalonamento. </a:t>
            </a:r>
            <a:r>
              <a:rPr lang="pt-BR" dirty="0"/>
              <a:t>Prioridade de processo, quantidade de tempo de CPU consumida recentemente, quantidade de tempo gasta em modo </a:t>
            </a:r>
            <a:r>
              <a:rPr lang="pt-BR" i="1" dirty="0"/>
              <a:t>sleep</a:t>
            </a:r>
            <a:r>
              <a:rPr lang="pt-BR" dirty="0"/>
              <a:t> recentemente. Em conjunto, estes são usados para determinar qual processo executar em seguida</a:t>
            </a:r>
            <a:r>
              <a:rPr lang="pt-BR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pt-BR" dirty="0" smtClean="0">
                <a:solidFill>
                  <a:srgbClr val="272860"/>
                </a:solidFill>
              </a:rPr>
              <a:t>Imagem </a:t>
            </a:r>
            <a:r>
              <a:rPr lang="pt-BR" dirty="0">
                <a:solidFill>
                  <a:srgbClr val="272860"/>
                </a:solidFill>
              </a:rPr>
              <a:t>de memória. </a:t>
            </a:r>
            <a:r>
              <a:rPr lang="pt-BR" dirty="0"/>
              <a:t>Ponteiros para os segmentos de texto, dados e pilha, ou tabelas de páginas. Se o segmento de texto for compartilhado, o ponteiro de texto aponta para a tabela de texto compartilhada. Quando o processo não está na memória, informações sobre como encontrar suas partes no disco estão aqui também.</a:t>
            </a:r>
          </a:p>
        </p:txBody>
      </p:sp>
    </p:spTree>
    <p:extLst>
      <p:ext uri="{BB962C8B-B14F-4D97-AF65-F5344CB8AC3E}">
        <p14:creationId xmlns:p14="http://schemas.microsoft.com/office/powerpoint/2010/main" val="38900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Processos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 startAt="3"/>
            </a:pPr>
            <a:r>
              <a:rPr lang="pt-BR" sz="2000" dirty="0">
                <a:solidFill>
                  <a:srgbClr val="272860"/>
                </a:solidFill>
              </a:rPr>
              <a:t>Sinais. </a:t>
            </a:r>
            <a:r>
              <a:rPr lang="pt-BR" sz="2000" dirty="0"/>
              <a:t>Máscaras mostrando quais sinais estão sendo ignorados, quais estão sendo capturados, quais estão sendo temporariamente bloqueados e quais estão no processo de serem entregues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 startAt="3"/>
            </a:pPr>
            <a:r>
              <a:rPr lang="pt-BR" sz="2000" dirty="0">
                <a:solidFill>
                  <a:srgbClr val="272860"/>
                </a:solidFill>
              </a:rPr>
              <a:t>Registradores de máquina.</a:t>
            </a:r>
            <a:r>
              <a:rPr lang="pt-BR" sz="2000" dirty="0"/>
              <a:t> Quando ocorre um desvio para o núcleo, os registradores de máquina (incluindo os de ponto flutuante, se usados) são salvos aqui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 startAt="3"/>
            </a:pPr>
            <a:r>
              <a:rPr lang="pt-BR" sz="2000" dirty="0">
                <a:solidFill>
                  <a:srgbClr val="272860"/>
                </a:solidFill>
              </a:rPr>
              <a:t>Estado da chamada de sistema.</a:t>
            </a:r>
            <a:r>
              <a:rPr lang="pt-BR" sz="2000" dirty="0"/>
              <a:t> Informações sobre a chamada de sistema atual, incluindo os parâmetros e resultados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6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Processos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pt-BR" sz="2000" dirty="0">
                <a:solidFill>
                  <a:srgbClr val="272860"/>
                </a:solidFill>
              </a:rPr>
              <a:t>Tabela de descritores de arquivos. </a:t>
            </a:r>
            <a:r>
              <a:rPr lang="pt-BR" sz="2000" dirty="0"/>
              <a:t>Quando uma chamada de sistema envolvendo um descritor de arquivo é invocada, o descritor de arquivo é usado como um índice nessa tabela para localizar a estrutura de dados na memória (i-node) correspondente a esse arquivo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pt-BR" sz="2000" dirty="0">
                <a:solidFill>
                  <a:srgbClr val="272860"/>
                </a:solidFill>
              </a:rPr>
              <a:t>Contabilidade. </a:t>
            </a:r>
            <a:r>
              <a:rPr lang="pt-BR" sz="2000" dirty="0"/>
              <a:t>Ponteiro para uma tabela que controla o tempo de CPU do sistema e do usuário usado pelo processo. Alguns sistemas mantêm limites aqui na quantidade de tempo de CPU que um processo pode usar, o tamanho máximo da sua pilha, o número de quadros de páginas que ele pode consumir e outros itens.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645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Processos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ct val="100000"/>
            </a:pPr>
            <a:endParaRPr lang="pt-BR" sz="2000" dirty="0" smtClean="0">
              <a:solidFill>
                <a:srgbClr val="272860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 startAt="8"/>
            </a:pPr>
            <a:r>
              <a:rPr lang="pt-BR" sz="2000" dirty="0" smtClean="0">
                <a:solidFill>
                  <a:srgbClr val="272860"/>
                </a:solidFill>
              </a:rPr>
              <a:t>Pilha </a:t>
            </a:r>
            <a:r>
              <a:rPr lang="pt-BR" sz="2000" dirty="0">
                <a:solidFill>
                  <a:srgbClr val="272860"/>
                </a:solidFill>
              </a:rPr>
              <a:t>do núcleo. </a:t>
            </a:r>
            <a:r>
              <a:rPr lang="pt-BR" sz="2000" dirty="0"/>
              <a:t>Uma pilha fixa a ser usada pela parte do núcleo do processo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 startAt="8"/>
            </a:pPr>
            <a:endParaRPr lang="pt-BR" sz="20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 startAt="8"/>
            </a:pPr>
            <a:r>
              <a:rPr lang="pt-BR" sz="2000" dirty="0" smtClean="0">
                <a:solidFill>
                  <a:srgbClr val="272860"/>
                </a:solidFill>
              </a:rPr>
              <a:t>Miscelânea</a:t>
            </a:r>
            <a:r>
              <a:rPr lang="pt-BR" sz="2000" dirty="0">
                <a:solidFill>
                  <a:srgbClr val="272860"/>
                </a:solidFill>
              </a:rPr>
              <a:t>. </a:t>
            </a:r>
            <a:r>
              <a:rPr lang="pt-BR" sz="2000" dirty="0"/>
              <a:t>Estado do processo atual, evento sendo esperado, se algum, tempo até o relógio do alarme disparar, PID, PID do processo pai e identificação do usuário e do grupo.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2909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Processos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 </a:t>
            </a:r>
            <a:r>
              <a:rPr lang="pt-BR" sz="2000" dirty="0">
                <a:solidFill>
                  <a:srgbClr val="272860"/>
                </a:solidFill>
              </a:rPr>
              <a:t>criação de processos </a:t>
            </a:r>
            <a:r>
              <a:rPr lang="pt-BR" sz="2000" dirty="0"/>
              <a:t>é feita duplicando a estrutura de tarefa do processo, e então configurando a informação de imagem de memória para apontar para a imagem de memória do processo pai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Cópias </a:t>
            </a:r>
            <a:r>
              <a:rPr lang="pt-BR" sz="2000" dirty="0"/>
              <a:t>reais das páginas de imagem de memória são criadas somente se o compartilhamento não for permitido e uma modificação de memória for exigida. Esse mecanismo é chamado de cópia na escrita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>
                <a:solidFill>
                  <a:srgbClr val="272860"/>
                </a:solidFill>
              </a:rPr>
              <a:t>escalonamento</a:t>
            </a:r>
            <a:r>
              <a:rPr lang="pt-BR" sz="2000" dirty="0"/>
              <a:t> é feito usando um algoritmo de fila justa ponderada que usa uma árvore rubro-negra para o gerenciamento de fila da tarefa.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562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4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Gerenciamento de memória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modelo de memória consiste em três segmentos por processo: </a:t>
            </a:r>
            <a:r>
              <a:rPr lang="pt-BR" sz="2000" dirty="0">
                <a:solidFill>
                  <a:srgbClr val="272860"/>
                </a:solidFill>
              </a:rPr>
              <a:t>texto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272860"/>
                </a:solidFill>
              </a:rPr>
              <a:t>dados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272860"/>
                </a:solidFill>
              </a:rPr>
              <a:t>pilha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gerenciamento de memória é feito pela paginação. Um mapa na memória controla o estado de cada página, e o </a:t>
            </a:r>
            <a:r>
              <a:rPr lang="pt-BR" sz="2000" i="1" dirty="0"/>
              <a:t>daemon</a:t>
            </a:r>
            <a:r>
              <a:rPr lang="pt-BR" sz="2000" dirty="0"/>
              <a:t> da página usa um algoritmo de relógio de mão dupla modificado para manter um número suficiente de páginas livres à disposição.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678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4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Gerenciamento de memória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2323806"/>
            <a:ext cx="7176748" cy="43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87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Estudo de caso 1: Unix, Linux e Android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860"/>
                </a:solidFill>
                <a:cs typeface="Arial" panose="020B0604020202020204" pitchFamily="34" charset="0"/>
              </a:rPr>
              <a:t>História do UNIX e do Linux: </a:t>
            </a:r>
            <a:r>
              <a:rPr lang="pt-BR" sz="2000" dirty="0">
                <a:cs typeface="Arial" panose="020B0604020202020204" pitchFamily="34" charset="0"/>
              </a:rPr>
              <a:t>O Linux começou sua vida como um sistema de código aberto variante do UNIX e hoje é usado em máquinas que vão desde smartphones a notebooks, passando por supercomputadores.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860"/>
                </a:solidFill>
              </a:rPr>
              <a:t>Por que Linux? </a:t>
            </a:r>
            <a:r>
              <a:rPr lang="pt-BR" sz="2000" dirty="0"/>
              <a:t>Linux é uma variante do UNIX, mas há muitas </a:t>
            </a:r>
            <a:r>
              <a:rPr lang="pt-BR" sz="2000" dirty="0" smtClean="0"/>
              <a:t>outras (AIX</a:t>
            </a:r>
            <a:r>
              <a:rPr lang="pt-BR" sz="2000" dirty="0"/>
              <a:t>, FreeBSD, HP-UX, SCO UNIX, System V, </a:t>
            </a:r>
            <a:r>
              <a:rPr lang="pt-BR" sz="2000" dirty="0" smtClean="0"/>
              <a:t>Solaris). </a:t>
            </a:r>
            <a:r>
              <a:rPr lang="pt-BR" sz="2000" dirty="0"/>
              <a:t>Felizmente, os princípios fundamentais e as chamadas de sistema são muito parecidos para todos eles (por projeto</a:t>
            </a:r>
            <a:r>
              <a:rPr lang="pt-BR" sz="2000" dirty="0" smtClean="0"/>
              <a:t>). </a:t>
            </a:r>
            <a:r>
              <a:rPr lang="pt-BR" sz="2000" dirty="0"/>
              <a:t>Para tornar os exemplos concretos, é melhor escolher um deles e descrevê-lo consistentemente. Como a maioria dos leitores possivelmente </a:t>
            </a:r>
            <a:r>
              <a:rPr lang="pt-BR" sz="2000" dirty="0" smtClean="0"/>
              <a:t>já lidou </a:t>
            </a:r>
            <a:r>
              <a:rPr lang="pt-BR" sz="2000" dirty="0"/>
              <a:t>com o Linux, usaremos essa variação como nosso exemplo.</a:t>
            </a:r>
          </a:p>
        </p:txBody>
      </p:sp>
    </p:spTree>
    <p:extLst>
      <p:ext uri="{BB962C8B-B14F-4D97-AF65-F5344CB8AC3E}">
        <p14:creationId xmlns:p14="http://schemas.microsoft.com/office/powerpoint/2010/main" val="13833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02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Entrada/saída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Dispositivos de E/S são acessados usando arquivos especiais, cada um tendo um número de dispositivo principal e um número de dispositivo </a:t>
            </a:r>
            <a:r>
              <a:rPr lang="pt-BR" sz="2000" dirty="0" smtClean="0"/>
              <a:t>secundário. Os </a:t>
            </a:r>
            <a:r>
              <a:rPr lang="pt-BR" sz="2000" dirty="0"/>
              <a:t>dispositivos de bloco de E/S usam a memória principal para blocos de disco em cache e reduzem o número de acessos ao disco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E/S de caracteres pode ser feita em modo bruto, ou fluxos de caracteres podem ser modificados através de disciplinas de linha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Dispositivos </a:t>
            </a:r>
            <a:r>
              <a:rPr lang="pt-BR" sz="2000" dirty="0"/>
              <a:t>de rede são tratados de modo um pouco diferente, associando módulos inteiros de protocolo de rede para processar o fluxo de pacotes de rede para e do processo usuário.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2857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02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Entrada/saída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696" y="2348880"/>
            <a:ext cx="5432462" cy="45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O sistema de arquivos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Linux </a:t>
            </a:r>
            <a:r>
              <a:rPr lang="pt-BR" sz="2000" dirty="0"/>
              <a:t>suporta várias dúzias de sistemas de arquivos usando a camada do </a:t>
            </a:r>
            <a:r>
              <a:rPr lang="pt-BR" sz="2000" dirty="0">
                <a:solidFill>
                  <a:srgbClr val="272860"/>
                </a:solidFill>
              </a:rPr>
              <a:t>Virtual File System </a:t>
            </a:r>
            <a:r>
              <a:rPr lang="pt-BR" sz="2000" dirty="0"/>
              <a:t>(VFS — Sistema de arquivos virtual</a:t>
            </a:r>
            <a:r>
              <a:rPr lang="pt-BR" sz="2000" dirty="0" smtClean="0"/>
              <a:t>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Quando o Linux é ligado, uma escolha de quais sistemas de arquivos devem ser compilados no núcleo é oferecida. Outros podem ser carregados dinamicamente como módulos durante a execução, se necessário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 arquivo Linux é uma sequência de 0 ou mais bytes contendo informações arbitrárias. Nenhuma distinção é feita entre os arquivos ASCII, arquivos binários, ou qualquer outro tipo de arquivos. O significado dos bits em um arquivo fica a cargo inteiramente do proprietário do arquivo.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3541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O sistema de arquivos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sistema de arquivos é hierárquico com arquivos e </a:t>
            </a:r>
            <a:r>
              <a:rPr lang="pt-BR" sz="2000" dirty="0" smtClean="0"/>
              <a:t>diretórios: todos </a:t>
            </a:r>
            <a:r>
              <a:rPr lang="pt-BR" sz="2000" dirty="0"/>
              <a:t>os discos são montados em uma única árvore de diretórios começando em uma raiz única. Arquivos individuais podem ser ligados a um diretório de outra parte no sistema de arquivos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Para </a:t>
            </a:r>
            <a:r>
              <a:rPr lang="pt-BR" sz="2000" dirty="0"/>
              <a:t>usar um arquivo, ele deve primeiro ser aberto, o que resulta em um descritor de arquivos para o uso na leitura e escrita do arquivo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Internamente</a:t>
            </a:r>
            <a:r>
              <a:rPr lang="pt-BR" sz="2000" dirty="0"/>
              <a:t>, o sistema de arquivos usa três tabelas principais: a </a:t>
            </a:r>
            <a:r>
              <a:rPr lang="pt-BR" sz="2000" dirty="0">
                <a:solidFill>
                  <a:srgbClr val="272860"/>
                </a:solidFill>
              </a:rPr>
              <a:t>tabela do descritor de arquivos</a:t>
            </a:r>
            <a:r>
              <a:rPr lang="pt-BR" sz="2000" dirty="0"/>
              <a:t>, a </a:t>
            </a:r>
            <a:r>
              <a:rPr lang="pt-BR" sz="2000" dirty="0">
                <a:solidFill>
                  <a:srgbClr val="272860"/>
                </a:solidFill>
              </a:rPr>
              <a:t>tabela de descrição do arquivo aberto </a:t>
            </a:r>
            <a:r>
              <a:rPr lang="pt-BR" sz="2000" dirty="0"/>
              <a:t>e a </a:t>
            </a:r>
            <a:r>
              <a:rPr lang="pt-BR" sz="2000" dirty="0">
                <a:solidFill>
                  <a:srgbClr val="272860"/>
                </a:solidFill>
              </a:rPr>
              <a:t>tabela do i-nodo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2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O sistema de arquivos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tabela do i-nodo é a mais importante dessas, contendo todas as informações administrativas a respeito de um arquivo e a localização de seus </a:t>
            </a:r>
            <a:r>
              <a:rPr lang="pt-BR" sz="2000" dirty="0" smtClean="0"/>
              <a:t>blocos.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Diretórios </a:t>
            </a:r>
            <a:r>
              <a:rPr lang="pt-BR" sz="2000" dirty="0"/>
              <a:t>e dispositivos também são representados como arquivos, juntamente com outros arquivos especiais.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9682" y="4270434"/>
            <a:ext cx="3844636" cy="23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Segurança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 comunidade de usuários para um sistema Linux consiste em uma série de usuários registrados, cada um deles com um </a:t>
            </a:r>
            <a:r>
              <a:rPr lang="pt-BR" sz="2000" b="1" dirty="0">
                <a:solidFill>
                  <a:srgbClr val="272860"/>
                </a:solidFill>
              </a:rPr>
              <a:t>UID</a:t>
            </a:r>
            <a:r>
              <a:rPr lang="pt-BR" sz="2000" dirty="0"/>
              <a:t> único (ID de usuário</a:t>
            </a:r>
            <a:r>
              <a:rPr lang="pt-BR" sz="2000" dirty="0" smtClean="0"/>
              <a:t>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Usuários podem ser organizados em grupos, que também são numerados com inteiros de 16 bits chamados de </a:t>
            </a:r>
            <a:r>
              <a:rPr lang="pt-BR" sz="2000" b="1" dirty="0">
                <a:solidFill>
                  <a:srgbClr val="272860"/>
                </a:solidFill>
              </a:rPr>
              <a:t>GIDs</a:t>
            </a:r>
            <a:r>
              <a:rPr lang="pt-BR" sz="2000" dirty="0">
                <a:solidFill>
                  <a:srgbClr val="272860"/>
                </a:solidFill>
              </a:rPr>
              <a:t> </a:t>
            </a:r>
            <a:r>
              <a:rPr lang="pt-BR" sz="2000" dirty="0"/>
              <a:t>(IDs de grupos</a:t>
            </a:r>
            <a:r>
              <a:rPr lang="pt-BR" sz="2000" dirty="0" smtClean="0"/>
              <a:t>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mecanismo de segurança básica no Linux é </a:t>
            </a:r>
            <a:r>
              <a:rPr lang="pt-BR" sz="2000" dirty="0" smtClean="0"/>
              <a:t>simples: cada </a:t>
            </a:r>
            <a:r>
              <a:rPr lang="pt-BR" sz="2000" dirty="0"/>
              <a:t>processo carrega o UID e GID do seu proprietário. Quando um arquivo é criado, ele recebe o UID e GID do processo criador. O arquivo também recebe um conjunto de permissões determinado pelo processo criador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66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Segurança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Essas permissões especificam qual acesso o proprietário, os outros membros do grupo do proprietário e o resto dos usuários têm em relação ao </a:t>
            </a:r>
            <a:r>
              <a:rPr lang="pt-BR" sz="2000" dirty="0" smtClean="0"/>
              <a:t>arquivo.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Para </a:t>
            </a:r>
            <a:r>
              <a:rPr lang="pt-BR" sz="2000" dirty="0"/>
              <a:t>cada uma dessas três categorias, acessos potenciais são </a:t>
            </a:r>
            <a:r>
              <a:rPr lang="pt-BR" sz="2000" i="1" dirty="0"/>
              <a:t>read</a:t>
            </a:r>
            <a:r>
              <a:rPr lang="pt-BR" sz="2000" dirty="0"/>
              <a:t>, </a:t>
            </a:r>
            <a:r>
              <a:rPr lang="pt-BR" sz="2000" i="1" dirty="0"/>
              <a:t>write</a:t>
            </a:r>
            <a:r>
              <a:rPr lang="pt-BR" sz="2000" dirty="0"/>
              <a:t> e </a:t>
            </a:r>
            <a:r>
              <a:rPr lang="pt-BR" sz="2000" i="1" dirty="0"/>
              <a:t>execute</a:t>
            </a:r>
            <a:r>
              <a:rPr lang="pt-BR" sz="2000" dirty="0"/>
              <a:t>, designados pelas letras </a:t>
            </a:r>
            <a:r>
              <a:rPr lang="pt-BR" sz="2000" dirty="0">
                <a:solidFill>
                  <a:srgbClr val="272860"/>
                </a:solidFill>
              </a:rPr>
              <a:t>r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272860"/>
                </a:solidFill>
              </a:rPr>
              <a:t>w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272860"/>
                </a:solidFill>
              </a:rPr>
              <a:t>x</a:t>
            </a:r>
            <a:r>
              <a:rPr lang="pt-BR" sz="2000" dirty="0"/>
              <a:t>, respectivamente.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1580" y="4221088"/>
            <a:ext cx="5792220" cy="24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Segurança no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Diretórios são arquivos e têm os mesmos modos de proteção que os arquivos comuns, exceto que os bits x referem-se à </a:t>
            </a:r>
            <a:r>
              <a:rPr lang="pt-BR" sz="2000" dirty="0">
                <a:solidFill>
                  <a:srgbClr val="272860"/>
                </a:solidFill>
              </a:rPr>
              <a:t>permissão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272860"/>
                </a:solidFill>
              </a:rPr>
              <a:t>de busca </a:t>
            </a:r>
            <a:r>
              <a:rPr lang="pt-BR" sz="2000" dirty="0"/>
              <a:t>em vez da permissão de execução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Desse </a:t>
            </a:r>
            <a:r>
              <a:rPr lang="pt-BR" sz="2000" dirty="0"/>
              <a:t>modo, um diretório com modo rwxr–</a:t>
            </a:r>
            <a:r>
              <a:rPr lang="pt-BR" sz="2000" dirty="0" err="1"/>
              <a:t>xr</a:t>
            </a:r>
            <a:r>
              <a:rPr lang="pt-BR" sz="2000" dirty="0"/>
              <a:t>–x permite que o seu proprietário leia, modifique e pesquise o diretório, mas permite que os outros apenas leiam e o pesquisem, mas não acrescentem ou removam arquivos dele.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48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Android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</a:t>
            </a:r>
            <a:r>
              <a:rPr lang="pt-BR" sz="2000" b="1" dirty="0">
                <a:solidFill>
                  <a:srgbClr val="272860"/>
                </a:solidFill>
              </a:rPr>
              <a:t>Android</a:t>
            </a:r>
            <a:r>
              <a:rPr lang="pt-BR" sz="2000" dirty="0">
                <a:solidFill>
                  <a:srgbClr val="272860"/>
                </a:solidFill>
              </a:rPr>
              <a:t> </a:t>
            </a:r>
            <a:r>
              <a:rPr lang="pt-BR" sz="2000" dirty="0"/>
              <a:t>é um sistema operacional relativamente novo projetado para executar em dispositivos móveis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Baseado </a:t>
            </a:r>
            <a:r>
              <a:rPr lang="pt-BR" sz="2000" dirty="0"/>
              <a:t>no </a:t>
            </a:r>
            <a:r>
              <a:rPr lang="pt-BR" sz="2000" dirty="0" smtClean="0"/>
              <a:t>núcleo do próprio Linux, </a:t>
            </a:r>
            <a:r>
              <a:rPr lang="pt-BR" sz="2000" dirty="0"/>
              <a:t>o Android introduz alguns conceitos novos </a:t>
            </a:r>
            <a:r>
              <a:rPr lang="pt-BR" sz="2000" dirty="0" smtClean="0"/>
              <a:t>para este núcleo, enquanto usa </a:t>
            </a:r>
            <a:r>
              <a:rPr lang="pt-BR" sz="2000" dirty="0"/>
              <a:t>a maioria dos mecanismos </a:t>
            </a:r>
            <a:r>
              <a:rPr lang="pt-BR" sz="2000" dirty="0" smtClean="0"/>
              <a:t>com que já estamos familiarizados </a:t>
            </a:r>
            <a:r>
              <a:rPr lang="pt-BR" sz="2000" dirty="0"/>
              <a:t>(processos, IDs de usuário, memória virtual, sistemas de arquivos, </a:t>
            </a:r>
            <a:r>
              <a:rPr lang="pt-BR" sz="2000" dirty="0" smtClean="0"/>
              <a:t>escalonamento).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Uma parte significativa do sistema operacional Android é escrita em uma linguagem de alto nível, a linguagem de programação </a:t>
            </a:r>
            <a:r>
              <a:rPr lang="pt-BR" sz="2000" dirty="0">
                <a:solidFill>
                  <a:srgbClr val="272860"/>
                </a:solidFill>
              </a:rPr>
              <a:t>Java</a:t>
            </a:r>
            <a:r>
              <a:rPr lang="pt-BR" sz="2000" dirty="0"/>
              <a:t>. O núcleo e um grande número de bibliotecas de baixo nível são escritos em </a:t>
            </a:r>
            <a:r>
              <a:rPr lang="pt-BR" sz="2000" dirty="0">
                <a:solidFill>
                  <a:srgbClr val="272860"/>
                </a:solidFill>
              </a:rPr>
              <a:t>C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272860"/>
                </a:solidFill>
              </a:rPr>
              <a:t>C</a:t>
            </a:r>
            <a:r>
              <a:rPr lang="pt-BR" sz="2000" dirty="0" smtClean="0">
                <a:solidFill>
                  <a:srgbClr val="272860"/>
                </a:solidFill>
              </a:rPr>
              <a:t>++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373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Android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Android é um sistema operacional pouco comum no sentido de que ele combina </a:t>
            </a:r>
            <a:r>
              <a:rPr lang="pt-BR" sz="2000" b="1" dirty="0"/>
              <a:t>código aberto </a:t>
            </a:r>
            <a:r>
              <a:rPr lang="pt-BR" sz="2000" dirty="0"/>
              <a:t>com aplicações de terceiros de </a:t>
            </a:r>
            <a:r>
              <a:rPr lang="pt-BR" sz="2000" b="1" dirty="0"/>
              <a:t>código fechado</a:t>
            </a:r>
            <a:r>
              <a:rPr lang="pt-BR" sz="2000" dirty="0"/>
              <a:t>. A parte de código aberto do Android é chamada de</a:t>
            </a:r>
            <a:r>
              <a:rPr lang="pt-BR" sz="2000" dirty="0">
                <a:solidFill>
                  <a:srgbClr val="272860"/>
                </a:solidFill>
              </a:rPr>
              <a:t> AOSP </a:t>
            </a:r>
            <a:r>
              <a:rPr lang="pt-BR" sz="2000" dirty="0"/>
              <a:t>(</a:t>
            </a:r>
            <a:r>
              <a:rPr lang="pt-BR" sz="2000" i="1" dirty="0"/>
              <a:t>Android Open Source Project</a:t>
            </a:r>
            <a:r>
              <a:rPr lang="pt-BR" sz="2000" dirty="0"/>
              <a:t> — Projeto de código aberto do Android) e é </a:t>
            </a:r>
            <a:r>
              <a:rPr lang="pt-BR" sz="2000" dirty="0" smtClean="0"/>
              <a:t>livre </a:t>
            </a:r>
            <a:r>
              <a:rPr lang="pt-BR" sz="2000" dirty="0"/>
              <a:t>para ser usada e modificada por qualquer um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Uma meta importante do Android é dar suporte a um ambiente rico de aplicação de terceiros, que exige ter uma implementação e API estáveis para as aplicações.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09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87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Estudo de caso 1: Unix, Linux e Android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Clone </a:t>
            </a:r>
            <a:r>
              <a:rPr lang="pt-BR" sz="2000" dirty="0">
                <a:cs typeface="Arial" panose="020B0604020202020204" pitchFamily="34" charset="0"/>
              </a:rPr>
              <a:t>do UNIX, </a:t>
            </a:r>
            <a:r>
              <a:rPr lang="pt-BR" sz="2000" dirty="0" smtClean="0">
                <a:cs typeface="Arial" panose="020B0604020202020204" pitchFamily="34" charset="0"/>
              </a:rPr>
              <a:t>o Linux seria </a:t>
            </a:r>
            <a:r>
              <a:rPr lang="pt-BR" sz="2000" dirty="0">
                <a:cs typeface="Arial" panose="020B0604020202020204" pitchFamily="34" charset="0"/>
              </a:rPr>
              <a:t>um sistema de produção completo com muitas características que inicialmente faltavam ao MINIX. </a:t>
            </a:r>
            <a:r>
              <a:rPr lang="pt-BR" sz="2000" dirty="0">
                <a:solidFill>
                  <a:srgbClr val="272860"/>
                </a:solidFill>
                <a:cs typeface="Arial" panose="020B0604020202020204" pitchFamily="34" charset="0"/>
              </a:rPr>
              <a:t>A primeira versão do Linux, 0.01, foi lançada em 1991.</a:t>
            </a:r>
            <a:r>
              <a:rPr lang="pt-BR" sz="2000" dirty="0">
                <a:cs typeface="Arial" panose="020B0604020202020204" pitchFamily="34" charset="0"/>
              </a:rPr>
              <a:t> Ela foi desenvolvida em uma máquina MINIX e tomou emprestadas inúmeras ideias do MINIX, desde a estrutura da árvore de código fonte ao layout do sistema de arquivos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272860"/>
                </a:solidFill>
              </a:rPr>
              <a:t>Uma diferença quanto ao UNIX: </a:t>
            </a:r>
            <a:r>
              <a:rPr lang="pt-BR" sz="2000" dirty="0" smtClean="0"/>
              <a:t>O </a:t>
            </a:r>
            <a:r>
              <a:rPr lang="pt-BR" sz="2000" dirty="0"/>
              <a:t>Linux faz uso de muitas características especiais do compilador </a:t>
            </a:r>
            <a:r>
              <a:rPr lang="pt-BR" sz="2000" i="1" dirty="0"/>
              <a:t>gcc</a:t>
            </a:r>
            <a:r>
              <a:rPr lang="pt-BR" sz="2000" dirty="0"/>
              <a:t> e precisaria de muito trabalho antes que pudesse compilar com um compilador C padrão ANSI.</a:t>
            </a:r>
          </a:p>
        </p:txBody>
      </p:sp>
    </p:spTree>
    <p:extLst>
      <p:ext uri="{BB962C8B-B14F-4D97-AF65-F5344CB8AC3E}">
        <p14:creationId xmlns:p14="http://schemas.microsoft.com/office/powerpoint/2010/main" val="14150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Android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Para assegurar </a:t>
            </a:r>
            <a:r>
              <a:rPr lang="pt-BR" dirty="0"/>
              <a:t>a </a:t>
            </a:r>
            <a:r>
              <a:rPr lang="pt-BR" dirty="0" smtClean="0"/>
              <a:t>compatibilidade em um </a:t>
            </a:r>
            <a:r>
              <a:rPr lang="pt-BR" dirty="0"/>
              <a:t>mundo de código </a:t>
            </a:r>
            <a:r>
              <a:rPr lang="pt-BR" dirty="0" smtClean="0"/>
              <a:t>aberto, em que </a:t>
            </a:r>
            <a:r>
              <a:rPr lang="pt-BR" dirty="0"/>
              <a:t>cada fabricante de um dispositivo pode customizar a plataforma do jeito que quiser, </a:t>
            </a:r>
            <a:r>
              <a:rPr lang="pt-BR" dirty="0" smtClean="0"/>
              <a:t>existe o </a:t>
            </a:r>
            <a:r>
              <a:rPr lang="pt-BR" dirty="0">
                <a:solidFill>
                  <a:srgbClr val="272860"/>
                </a:solidFill>
              </a:rPr>
              <a:t>CDD</a:t>
            </a:r>
            <a:r>
              <a:rPr lang="pt-BR" dirty="0"/>
              <a:t> (</a:t>
            </a:r>
            <a:r>
              <a:rPr lang="pt-BR" dirty="0">
                <a:solidFill>
                  <a:srgbClr val="272860"/>
                </a:solidFill>
              </a:rPr>
              <a:t>Compatibility Definition Document</a:t>
            </a:r>
            <a:r>
              <a:rPr lang="pt-BR" dirty="0"/>
              <a:t> — Documento de definição de compatibilidade), que descreve as maneiras como o Android deve se comportar para ser compatível com aplicações de terceiros</a:t>
            </a:r>
            <a:r>
              <a:rPr lang="pt-BR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/>
              <a:t>O Android também permite </a:t>
            </a:r>
            <a:r>
              <a:rPr lang="pt-BR" dirty="0"/>
              <a:t>que serviços proprietários adicionais sejam criados sobre a plataforma de código aberto, fornecendo serviços </a:t>
            </a:r>
            <a:r>
              <a:rPr lang="pt-BR" dirty="0" smtClean="0"/>
              <a:t>que </a:t>
            </a:r>
            <a:r>
              <a:rPr lang="pt-BR" dirty="0"/>
              <a:t>a plataforma não possa implementar sozinha. Como esses serviços têm proprietário, eles podem restringir quais dispositivos podem ser incluídos, desse modo exigindo compatibilidade CDD desses dispositivos.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6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154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Google e Android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>
                <a:solidFill>
                  <a:srgbClr val="272860"/>
                </a:solidFill>
              </a:rPr>
              <a:t>Google</a:t>
            </a:r>
            <a:r>
              <a:rPr lang="pt-BR" sz="2000" dirty="0"/>
              <a:t> implementou o Android para poder dar suporte a uma ampla gama de serviços de nuvem </a:t>
            </a:r>
            <a:r>
              <a:rPr lang="pt-BR" sz="2000" dirty="0" smtClean="0"/>
              <a:t>proprietários.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>
                <a:solidFill>
                  <a:srgbClr val="272860"/>
                </a:solidFill>
              </a:rPr>
              <a:t>Google Play </a:t>
            </a:r>
            <a:r>
              <a:rPr lang="pt-BR" sz="2000" dirty="0"/>
              <a:t>é a loja on-line do Google para aplicativos Android. </a:t>
            </a:r>
            <a:r>
              <a:rPr lang="pt-BR" sz="2000" dirty="0" smtClean="0"/>
              <a:t>Como </a:t>
            </a:r>
            <a:r>
              <a:rPr lang="pt-BR" sz="2000" dirty="0"/>
              <a:t>o Google </a:t>
            </a:r>
            <a:r>
              <a:rPr lang="pt-BR" sz="2000" dirty="0" smtClean="0"/>
              <a:t>Play é </a:t>
            </a:r>
            <a:r>
              <a:rPr lang="pt-BR" sz="2000" dirty="0"/>
              <a:t>o canal pelo qual os aplicativos são entregues para um dispositivo Android, esse serviço proprietário é responsável por assegurar que os aplicativos funcionarão nos dispositivos para os quais eles foram entregues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6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047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Google e Android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Google Play usa dois mecanismos principais para assegurar a compatibilidade. O primeiro é exigir que qualquer dispositivo seja um dispositivo Android compatível de acordo com o CDD. Isso assegura um mínimo de comportamento através de todos os dispositivos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Além disso, o Google Play deve saber a respeito de quaisquer características de um dispositivo que um aplicativo exige (como a presença de um GPS para realizar a navegação por mapeamento), de maneira que a aplicação não seja disponibilizada em dispositivos que não têm essas características.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493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540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Arquitetura Android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Android é construído sobre o núcleo do Linux padrão, com apenas algumas extensões significativas para o núcleo em </a:t>
            </a:r>
            <a:r>
              <a:rPr lang="pt-BR" sz="2000" dirty="0" smtClean="0"/>
              <a:t>si. </a:t>
            </a:r>
            <a:r>
              <a:rPr lang="pt-BR" sz="2000" dirty="0"/>
              <a:t>Uma vez no espaço usuário, no entanto, sua implementação é bastante diferente da distribuição do Linux tradicional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Os aplicativos interagem com o sistema operacional através de chamadas para as bibliotecas fornecidas por ele, que juntas compõem o </a:t>
            </a:r>
            <a:r>
              <a:rPr lang="pt-BR" sz="2000" dirty="0">
                <a:solidFill>
                  <a:srgbClr val="272860"/>
                </a:solidFill>
              </a:rPr>
              <a:t>arcabouço do Android</a:t>
            </a:r>
            <a:r>
              <a:rPr lang="pt-BR" sz="2000" dirty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446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540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Arquitetura Android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4336" y="2492896"/>
            <a:ext cx="6255328" cy="39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540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Arquitetura Android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712" y="2420888"/>
            <a:ext cx="5196618" cy="40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Android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 maior parte do Android é escrita em Java</a:t>
            </a:r>
            <a:r>
              <a:rPr lang="pt-BR" sz="2000" dirty="0" smtClean="0"/>
              <a:t>. Aplicativos </a:t>
            </a:r>
            <a:r>
              <a:rPr lang="pt-BR" sz="2000" dirty="0"/>
              <a:t>também são escritos em Java, </a:t>
            </a:r>
            <a:r>
              <a:rPr lang="pt-BR" sz="2000" dirty="0" smtClean="0"/>
              <a:t>traduzidos </a:t>
            </a:r>
            <a:r>
              <a:rPr lang="pt-BR" sz="2000" dirty="0"/>
              <a:t>para bytecode do Java e então para o bytecode do </a:t>
            </a:r>
            <a:r>
              <a:rPr lang="pt-BR" sz="2000" dirty="0" smtClean="0">
                <a:solidFill>
                  <a:srgbClr val="272860"/>
                </a:solidFill>
              </a:rPr>
              <a:t>Dalvik</a:t>
            </a:r>
            <a:r>
              <a:rPr lang="pt-BR" sz="2000" dirty="0" smtClean="0"/>
              <a:t>. Um </a:t>
            </a:r>
            <a:r>
              <a:rPr lang="pt-BR" sz="2000" dirty="0"/>
              <a:t>modelo especial do núcleo do </a:t>
            </a:r>
            <a:r>
              <a:rPr lang="pt-BR" sz="2000" dirty="0" smtClean="0"/>
              <a:t>Linux, </a:t>
            </a:r>
            <a:r>
              <a:rPr lang="pt-BR" sz="2000" dirty="0"/>
              <a:t>chamado </a:t>
            </a:r>
            <a:r>
              <a:rPr lang="pt-BR" sz="2000" dirty="0" smtClean="0">
                <a:solidFill>
                  <a:srgbClr val="272860"/>
                </a:solidFill>
              </a:rPr>
              <a:t>Binder</a:t>
            </a:r>
            <a:r>
              <a:rPr lang="pt-BR" sz="2000" dirty="0" smtClean="0"/>
              <a:t>, </a:t>
            </a:r>
            <a:r>
              <a:rPr lang="pt-BR" sz="2000" dirty="0"/>
              <a:t>lida com o </a:t>
            </a:r>
            <a:r>
              <a:rPr lang="pt-BR" sz="2000" dirty="0" smtClean="0"/>
              <a:t>IPC.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Pacotes </a:t>
            </a:r>
            <a:r>
              <a:rPr lang="pt-BR" sz="2000" dirty="0"/>
              <a:t>Android são autocontidos e têm um manifesto descrevendo o que existe no pacote. Pacotes contêm atividades, receptores, provedores de conteúdo e intenções</a:t>
            </a:r>
            <a:r>
              <a:rPr lang="pt-BR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modelo de segurança do Android é diferente do modelo Linux e se protege cuidadosamente de cada aplicativo com caixas de areia, pois todos os aplicativos são considerados </a:t>
            </a:r>
            <a:r>
              <a:rPr lang="pt-BR" sz="2000" dirty="0" smtClean="0"/>
              <a:t> não confiáveis</a:t>
            </a:r>
            <a:r>
              <a:rPr lang="pt-BR" sz="2000" dirty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719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712" y="1700808"/>
            <a:ext cx="4574520" cy="48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87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Estudo de caso 1: Unix, Linux e Android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Uma característica incomum do Linux é o modelo de negócios: ele é um software </a:t>
            </a:r>
            <a:r>
              <a:rPr lang="pt-BR" dirty="0" smtClean="0">
                <a:cs typeface="Arial" panose="020B0604020202020204" pitchFamily="34" charset="0"/>
              </a:rPr>
              <a:t>livre que </a:t>
            </a:r>
            <a:r>
              <a:rPr lang="pt-BR" dirty="0">
                <a:cs typeface="Arial" panose="020B0604020202020204" pitchFamily="34" charset="0"/>
              </a:rPr>
              <a:t>p</a:t>
            </a:r>
            <a:r>
              <a:rPr lang="pt-BR" dirty="0" smtClean="0">
                <a:cs typeface="Arial" panose="020B0604020202020204" pitchFamily="34" charset="0"/>
              </a:rPr>
              <a:t>ode </a:t>
            </a:r>
            <a:r>
              <a:rPr lang="pt-BR" dirty="0">
                <a:cs typeface="Arial" panose="020B0604020202020204" pitchFamily="34" charset="0"/>
              </a:rPr>
              <a:t>ser baixado de vários sites na </a:t>
            </a:r>
            <a:r>
              <a:rPr lang="pt-BR" dirty="0" smtClean="0">
                <a:cs typeface="Arial" panose="020B0604020202020204" pitchFamily="34" charset="0"/>
              </a:rPr>
              <a:t>internet. </a:t>
            </a:r>
            <a:r>
              <a:rPr lang="pt-BR" dirty="0">
                <a:cs typeface="Arial" panose="020B0604020202020204" pitchFamily="34" charset="0"/>
              </a:rPr>
              <a:t>O Linux vem com uma licença escrita por Richard Stallman, fundador da </a:t>
            </a:r>
            <a:r>
              <a:rPr lang="pt-BR" i="1" dirty="0">
                <a:cs typeface="Arial" panose="020B0604020202020204" pitchFamily="34" charset="0"/>
              </a:rPr>
              <a:t>Free Software Foundation</a:t>
            </a:r>
            <a:r>
              <a:rPr lang="pt-BR" dirty="0">
                <a:cs typeface="Arial" panose="020B0604020202020204" pitchFamily="34" charset="0"/>
              </a:rPr>
              <a:t> (Fundação de Software Livre</a:t>
            </a:r>
            <a:r>
              <a:rPr lang="pt-BR" dirty="0" smtClean="0">
                <a:cs typeface="Arial" panose="020B0604020202020204" pitchFamily="34" charset="0"/>
              </a:rPr>
              <a:t>).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 smtClean="0">
                <a:cs typeface="Arial" panose="020B0604020202020204" pitchFamily="34" charset="0"/>
              </a:rPr>
              <a:t>A licença do Linux, </a:t>
            </a:r>
            <a:r>
              <a:rPr lang="pt-BR" b="1" dirty="0">
                <a:cs typeface="Arial" panose="020B0604020202020204" pitchFamily="34" charset="0"/>
              </a:rPr>
              <a:t>GPL</a:t>
            </a:r>
            <a:r>
              <a:rPr lang="pt-BR" dirty="0">
                <a:cs typeface="Arial" panose="020B0604020202020204" pitchFamily="34" charset="0"/>
              </a:rPr>
              <a:t> (</a:t>
            </a:r>
            <a:r>
              <a:rPr lang="pt-BR" i="1" dirty="0">
                <a:cs typeface="Arial" panose="020B0604020202020204" pitchFamily="34" charset="0"/>
              </a:rPr>
              <a:t>GNU Public License</a:t>
            </a:r>
            <a:r>
              <a:rPr lang="pt-BR" b="1" dirty="0">
                <a:cs typeface="Arial" panose="020B0604020202020204" pitchFamily="34" charset="0"/>
              </a:rPr>
              <a:t> </a:t>
            </a:r>
            <a:r>
              <a:rPr lang="pt-BR" dirty="0">
                <a:cs typeface="Arial" panose="020B0604020202020204" pitchFamily="34" charset="0"/>
              </a:rPr>
              <a:t>— Licença Pública GNU), é mais longa que a licença do Windows da Microsoft e especifica o que você pode e não pode fazer com o código. Usuários podem usar, copiar, modificar e redistribuir a fonte e o código binário livremente. A principal restrição é que todos os trabalhos derivados do núcleo do Linux não sejam vendidos ou redistribuídos somente na forma binária; o código-fonte deve ser enviado com o produto ou disponibilizado conforme a solicitação.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8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60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Visão Geral do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O Linux possui </a:t>
            </a:r>
            <a:r>
              <a:rPr lang="pt-BR" sz="2000" dirty="0"/>
              <a:t>três interfaces principais: o shell, a biblioteca C e as chamadas de sistema em si. Além disso, uma interface de usuário gráfica é usada muitas vezes para simplificar a interação do usuário com o sistema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Um sistema Linux pode ser considerado um tipo de pirâmide, como </a:t>
            </a:r>
            <a:r>
              <a:rPr lang="pt-BR" sz="2000" dirty="0" smtClean="0"/>
              <a:t>na figura a seguir. </a:t>
            </a:r>
            <a:r>
              <a:rPr lang="pt-BR" sz="2000" dirty="0"/>
              <a:t>Na parte de baixo está o hardware, consistindo </a:t>
            </a:r>
            <a:r>
              <a:rPr lang="pt-BR" sz="2000" dirty="0" smtClean="0"/>
              <a:t>em </a:t>
            </a:r>
            <a:r>
              <a:rPr lang="pt-BR" sz="2000" dirty="0"/>
              <a:t>CPU, memória, discos, um </a:t>
            </a:r>
            <a:r>
              <a:rPr lang="pt-BR" sz="2000" dirty="0" smtClean="0"/>
              <a:t>monitor, </a:t>
            </a:r>
            <a:r>
              <a:rPr lang="pt-BR" sz="2000" dirty="0"/>
              <a:t>um teclado e outros dispositivos. A sua função é controlar o hardware e fornecer uma interface de chamada de sistema para todos os programas. Essas chamadas de sistema permitem que os programas do usuário criem e gerenciem processos, arquivos e outros recursos.</a:t>
            </a:r>
          </a:p>
        </p:txBody>
      </p:sp>
    </p:spTree>
    <p:extLst>
      <p:ext uri="{BB962C8B-B14F-4D97-AF65-F5344CB8AC3E}">
        <p14:creationId xmlns:p14="http://schemas.microsoft.com/office/powerpoint/2010/main" val="20069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60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Visão Geral do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" y="2348880"/>
            <a:ext cx="9067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60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Visão Geral do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Programas fazem chamadas de sistema colocando os argumentos em registradores </a:t>
            </a:r>
            <a:r>
              <a:rPr lang="pt-BR" sz="2000" dirty="0" smtClean="0"/>
              <a:t>e </a:t>
            </a:r>
            <a:r>
              <a:rPr lang="pt-BR" sz="2000" dirty="0"/>
              <a:t>emitindo instruções de desvio para chavear do modo usuário para o modo núcleo. Dado que não há como escrever uma instrução de desvio em C, é fornecida uma biblioteca, com uma rotina por chamada de sistema. Essas rotinas são escritas em linguagem de montagem, mas podem ser chamadas a partir de C.</a:t>
            </a:r>
          </a:p>
        </p:txBody>
      </p:sp>
    </p:spTree>
    <p:extLst>
      <p:ext uri="{BB962C8B-B14F-4D97-AF65-F5344CB8AC3E}">
        <p14:creationId xmlns:p14="http://schemas.microsoft.com/office/powerpoint/2010/main" val="33393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360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Visão Geral do Linux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Além do sistema operacional e da biblioteca de chamadas de sistemas, todas as versões do Linux fornecem um grande número de programas padrão, alguns dos quais são especificados pelo padrão POSIX 1003.2, e alguns dos quais diferem entre as versões Linux. Entre eles estão o processador de comandos (shell), compiladores, editores, programas de edição de texto e utilitários de manipulação de arquivos. São esses programas que um usuário no teclado invoca.</a:t>
            </a:r>
          </a:p>
        </p:txBody>
      </p:sp>
    </p:spTree>
    <p:extLst>
      <p:ext uri="{BB962C8B-B14F-4D97-AF65-F5344CB8AC3E}">
        <p14:creationId xmlns:p14="http://schemas.microsoft.com/office/powerpoint/2010/main" val="7932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interpretador de comandos (shell)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20888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shell permite que os usuários digitem comandos para execução. Esses podem ser comandos simples, pipelines ou estruturas mais complexas. Entrada e saída podem ser redirecionadas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Arquivos contendo comandos de shell são chamados de </a:t>
            </a:r>
            <a:r>
              <a:rPr lang="pt-BR" sz="2000" b="1" dirty="0"/>
              <a:t>scripts</a:t>
            </a:r>
            <a:r>
              <a:rPr lang="pt-BR" sz="2000" dirty="0"/>
              <a:t> (roteiros) </a:t>
            </a:r>
            <a:r>
              <a:rPr lang="pt-BR" sz="2000" b="1" dirty="0"/>
              <a:t>de shell</a:t>
            </a:r>
            <a:r>
              <a:rPr lang="pt-BR" sz="2000" dirty="0"/>
              <a:t>. Scripts de shell podem designar valores para variáveis do shell e então lê-los posteriormente. Eles podem também ter parâmetros e usar construções </a:t>
            </a:r>
            <a:r>
              <a:rPr lang="pt-BR" sz="2000" dirty="0">
                <a:solidFill>
                  <a:srgbClr val="272860"/>
                </a:solidFill>
              </a:rPr>
              <a:t>if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272860"/>
                </a:solidFill>
              </a:rPr>
              <a:t>for</a:t>
            </a:r>
            <a:r>
              <a:rPr lang="pt-BR" sz="2000" dirty="0"/>
              <a:t>, </a:t>
            </a:r>
            <a:r>
              <a:rPr lang="pt-BR" sz="2000" dirty="0">
                <a:solidFill>
                  <a:srgbClr val="272860"/>
                </a:solidFill>
              </a:rPr>
              <a:t>while </a:t>
            </a:r>
            <a:r>
              <a:rPr lang="pt-BR" sz="2000" dirty="0"/>
              <a:t>e </a:t>
            </a:r>
            <a:r>
              <a:rPr lang="pt-BR" sz="2000" dirty="0">
                <a:solidFill>
                  <a:srgbClr val="272860"/>
                </a:solidFill>
              </a:rPr>
              <a:t>case</a:t>
            </a:r>
            <a:r>
              <a:rPr lang="pt-BR" sz="2000" dirty="0"/>
              <a:t>. Desse modo, um script de shells </a:t>
            </a:r>
            <a:r>
              <a:rPr lang="pt-BR" sz="2000" dirty="0" smtClean="0"/>
              <a:t>é </a:t>
            </a:r>
            <a:r>
              <a:rPr lang="pt-BR" sz="2000" dirty="0"/>
              <a:t>um programa escrito em linguagem shell.</a:t>
            </a:r>
          </a:p>
        </p:txBody>
      </p:sp>
    </p:spTree>
    <p:extLst>
      <p:ext uri="{BB962C8B-B14F-4D97-AF65-F5344CB8AC3E}">
        <p14:creationId xmlns:p14="http://schemas.microsoft.com/office/powerpoint/2010/main" val="22080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2817</Words>
  <Application>Microsoft Office PowerPoint</Application>
  <PresentationFormat>Apresentação na tela (4:3)</PresentationFormat>
  <Paragraphs>110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de Araujo Rodrigues, Mariana</cp:lastModifiedBy>
  <cp:revision>73</cp:revision>
  <dcterms:created xsi:type="dcterms:W3CDTF">2014-10-30T14:07:03Z</dcterms:created>
  <dcterms:modified xsi:type="dcterms:W3CDTF">2016-11-01T14:46:22Z</dcterms:modified>
</cp:coreProperties>
</file>