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9" r:id="rId4"/>
    <p:sldId id="279" r:id="rId5"/>
    <p:sldId id="280" r:id="rId6"/>
    <p:sldId id="281" r:id="rId7"/>
    <p:sldId id="282" r:id="rId8"/>
    <p:sldId id="283" r:id="rId9"/>
    <p:sldId id="284" r:id="rId10"/>
    <p:sldId id="260" r:id="rId11"/>
    <p:sldId id="278" r:id="rId12"/>
    <p:sldId id="261" r:id="rId13"/>
    <p:sldId id="277" r:id="rId14"/>
    <p:sldId id="285" r:id="rId15"/>
    <p:sldId id="262" r:id="rId16"/>
    <p:sldId id="276" r:id="rId17"/>
    <p:sldId id="263" r:id="rId18"/>
    <p:sldId id="275" r:id="rId19"/>
    <p:sldId id="264" r:id="rId20"/>
    <p:sldId id="265" r:id="rId21"/>
    <p:sldId id="273" r:id="rId22"/>
    <p:sldId id="286" r:id="rId23"/>
    <p:sldId id="266" r:id="rId24"/>
    <p:sldId id="272" r:id="rId25"/>
    <p:sldId id="267" r:id="rId26"/>
    <p:sldId id="271" r:id="rId27"/>
    <p:sldId id="268" r:id="rId28"/>
    <p:sldId id="270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>
      <p:cViewPr varScale="1">
        <p:scale>
          <a:sx n="92" d="100"/>
          <a:sy n="92" d="100"/>
        </p:scale>
        <p:origin x="8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8484" y="3181"/>
            <a:ext cx="9160965" cy="685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95536" y="2708920"/>
            <a:ext cx="54726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/>
              <a:t>Capítulo 11: </a:t>
            </a:r>
            <a:br>
              <a:rPr lang="pt-BR" sz="4000" b="1" dirty="0" smtClean="0"/>
            </a:br>
            <a:r>
              <a:rPr lang="pt-BR" sz="4000" b="1" dirty="0" smtClean="0">
                <a:solidFill>
                  <a:srgbClr val="272860"/>
                </a:solidFill>
              </a:rPr>
              <a:t>Estudo </a:t>
            </a:r>
            <a:r>
              <a:rPr lang="pt-BR" sz="4000" b="1" dirty="0">
                <a:solidFill>
                  <a:srgbClr val="272860"/>
                </a:solidFill>
              </a:rPr>
              <a:t>de caso </a:t>
            </a:r>
            <a:r>
              <a:rPr lang="pt-BR" sz="4000" b="1" dirty="0" smtClean="0">
                <a:solidFill>
                  <a:srgbClr val="272860"/>
                </a:solidFill>
              </a:rPr>
              <a:t>2: Windows </a:t>
            </a:r>
            <a:r>
              <a:rPr lang="pt-BR" sz="4000" b="1" dirty="0">
                <a:solidFill>
                  <a:srgbClr val="272860"/>
                </a:solidFill>
              </a:rPr>
              <a:t>8</a:t>
            </a:r>
          </a:p>
          <a:p>
            <a:endParaRPr lang="pt-BR" sz="4000" b="1" dirty="0"/>
          </a:p>
          <a:p>
            <a:endParaRPr lang="pt-BR" sz="4000" b="1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2016 Pearson. Todos os direitos reservados.</a:t>
            </a:r>
            <a:endParaRPr lang="pt-BR" sz="1200" baseline="0" dirty="0"/>
          </a:p>
        </p:txBody>
      </p:sp>
      <p:sp>
        <p:nvSpPr>
          <p:cNvPr id="11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15045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1331640" y="1556792"/>
            <a:ext cx="6310141" cy="5085184"/>
            <a:chOff x="1331640" y="1556792"/>
            <a:chExt cx="6310141" cy="5085184"/>
          </a:xfrm>
        </p:grpSpPr>
        <p:sp>
          <p:nvSpPr>
            <p:cNvPr id="21" name="Retângulo 20"/>
            <p:cNvSpPr/>
            <p:nvPr/>
          </p:nvSpPr>
          <p:spPr>
            <a:xfrm>
              <a:off x="3879354" y="5138388"/>
              <a:ext cx="1344910" cy="515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34807" y="5153572"/>
              <a:ext cx="1344910" cy="515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414613" y="5777440"/>
              <a:ext cx="4233614" cy="300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1816646" y="6234739"/>
              <a:ext cx="5472608" cy="300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1458987" y="1842443"/>
              <a:ext cx="1836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3581410" y="1841699"/>
              <a:ext cx="1836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680973" y="1840955"/>
              <a:ext cx="1872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671448" y="2330738"/>
              <a:ext cx="1872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5671448" y="2812901"/>
              <a:ext cx="1872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671448" y="3295064"/>
              <a:ext cx="1872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671448" y="3784847"/>
              <a:ext cx="1872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571030" y="2324606"/>
              <a:ext cx="1836000" cy="13664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458987" y="2330738"/>
              <a:ext cx="1836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458987" y="2807275"/>
              <a:ext cx="1836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458987" y="3295570"/>
              <a:ext cx="1836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458987" y="3779727"/>
              <a:ext cx="1836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426618" y="4281014"/>
              <a:ext cx="4233614" cy="300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435002" y="4738438"/>
              <a:ext cx="4233614" cy="300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568710" y="3784847"/>
              <a:ext cx="1836000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435002" y="5147086"/>
              <a:ext cx="1344910" cy="515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31640" y="1556792"/>
              <a:ext cx="6310141" cy="5085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9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Estrutura do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sistema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No Windows, o modo núcleo está estruturado </a:t>
            </a:r>
            <a:r>
              <a:rPr lang="pt-BR" sz="2000" dirty="0" smtClean="0">
                <a:cs typeface="Arial" panose="020B0604020202020204" pitchFamily="34" charset="0"/>
              </a:rPr>
              <a:t>na HAL</a:t>
            </a:r>
            <a:r>
              <a:rPr lang="pt-BR" sz="2000" dirty="0">
                <a:cs typeface="Arial" panose="020B0604020202020204" pitchFamily="34" charset="0"/>
              </a:rPr>
              <a:t>, nas camadas executiva e de núcleo do NTOS </a:t>
            </a:r>
            <a:r>
              <a:rPr lang="pt-BR" sz="2000" dirty="0" smtClean="0">
                <a:cs typeface="Arial" panose="020B0604020202020204" pitchFamily="34" charset="0"/>
              </a:rPr>
              <a:t>e um </a:t>
            </a:r>
            <a:r>
              <a:rPr lang="pt-BR" sz="2000" dirty="0">
                <a:cs typeface="Arial" panose="020B0604020202020204" pitchFamily="34" charset="0"/>
              </a:rPr>
              <a:t>grande número de drivers de dispositivos que </a:t>
            </a:r>
            <a:r>
              <a:rPr lang="pt-BR" sz="2000" dirty="0" smtClean="0">
                <a:cs typeface="Arial" panose="020B0604020202020204" pitchFamily="34" charset="0"/>
              </a:rPr>
              <a:t>implementam tudo</a:t>
            </a:r>
            <a:r>
              <a:rPr lang="pt-BR" sz="2000" dirty="0">
                <a:cs typeface="Arial" panose="020B0604020202020204" pitchFamily="34" charset="0"/>
              </a:rPr>
              <a:t>, desde serviços de dispositivos e </a:t>
            </a:r>
            <a:r>
              <a:rPr lang="pt-BR" sz="2000" dirty="0" smtClean="0">
                <a:cs typeface="Arial" panose="020B0604020202020204" pitchFamily="34" charset="0"/>
              </a:rPr>
              <a:t>sistemas de </a:t>
            </a:r>
            <a:r>
              <a:rPr lang="pt-BR" sz="2000" dirty="0">
                <a:cs typeface="Arial" panose="020B0604020202020204" pitchFamily="34" charset="0"/>
              </a:rPr>
              <a:t>arquivos a redes e gráficos.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A </a:t>
            </a:r>
            <a:r>
              <a:rPr lang="pt-BR" sz="2000" dirty="0">
                <a:cs typeface="Arial" panose="020B0604020202020204" pitchFamily="34" charset="0"/>
              </a:rPr>
              <a:t>HAL esconde de </a:t>
            </a:r>
            <a:r>
              <a:rPr lang="pt-BR" sz="2000" dirty="0" smtClean="0">
                <a:cs typeface="Arial" panose="020B0604020202020204" pitchFamily="34" charset="0"/>
              </a:rPr>
              <a:t>outros componentes </a:t>
            </a:r>
            <a:r>
              <a:rPr lang="pt-BR" sz="2000" dirty="0">
                <a:cs typeface="Arial" panose="020B0604020202020204" pitchFamily="34" charset="0"/>
              </a:rPr>
              <a:t>certas diferenças de hardware.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A camada do </a:t>
            </a:r>
            <a:r>
              <a:rPr lang="pt-BR" sz="2000" dirty="0">
                <a:cs typeface="Arial" panose="020B0604020202020204" pitchFamily="34" charset="0"/>
              </a:rPr>
              <a:t>núcleo gerencia as </a:t>
            </a:r>
            <a:r>
              <a:rPr lang="pt-BR" sz="2000" dirty="0" err="1">
                <a:cs typeface="Arial" panose="020B0604020202020204" pitchFamily="34" charset="0"/>
              </a:rPr>
              <a:t>CPUs</a:t>
            </a:r>
            <a:r>
              <a:rPr lang="pt-BR" sz="2000" dirty="0">
                <a:cs typeface="Arial" panose="020B0604020202020204" pitchFamily="34" charset="0"/>
              </a:rPr>
              <a:t> de modo que elas </a:t>
            </a:r>
            <a:r>
              <a:rPr lang="pt-BR" sz="2000" dirty="0" smtClean="0">
                <a:cs typeface="Arial" panose="020B0604020202020204" pitchFamily="34" charset="0"/>
              </a:rPr>
              <a:t>suportem </a:t>
            </a:r>
            <a:r>
              <a:rPr lang="pt-BR" sz="2000" dirty="0" err="1" smtClean="0">
                <a:cs typeface="Arial" panose="020B0604020202020204" pitchFamily="34" charset="0"/>
              </a:rPr>
              <a:t>multithreading</a:t>
            </a:r>
            <a:r>
              <a:rPr lang="pt-BR" sz="2000" dirty="0" smtClean="0">
                <a:cs typeface="Arial" panose="020B0604020202020204" pitchFamily="34" charset="0"/>
              </a:rPr>
              <a:t> </a:t>
            </a:r>
            <a:r>
              <a:rPr lang="pt-BR" sz="2000" dirty="0">
                <a:cs typeface="Arial" panose="020B0604020202020204" pitchFamily="34" charset="0"/>
              </a:rPr>
              <a:t>e sincronização, e a camada </a:t>
            </a:r>
            <a:r>
              <a:rPr lang="pt-BR" sz="2000" dirty="0" smtClean="0">
                <a:cs typeface="Arial" panose="020B0604020202020204" pitchFamily="34" charset="0"/>
              </a:rPr>
              <a:t>executiva implementa </a:t>
            </a:r>
            <a:r>
              <a:rPr lang="pt-BR" sz="2000" dirty="0">
                <a:cs typeface="Arial" panose="020B0604020202020204" pitchFamily="34" charset="0"/>
              </a:rPr>
              <a:t>a maioria dos serviços do modo núcleo.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805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Estrutura do sistema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39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2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executivo baseia-se em objetos do modo </a:t>
            </a:r>
            <a:r>
              <a:rPr lang="pt-BR" sz="2000" dirty="0" smtClean="0">
                <a:cs typeface="Arial" panose="020B0604020202020204" pitchFamily="34" charset="0"/>
              </a:rPr>
              <a:t>núcleo que </a:t>
            </a:r>
            <a:r>
              <a:rPr lang="pt-BR" sz="2000" dirty="0">
                <a:cs typeface="Arial" panose="020B0604020202020204" pitchFamily="34" charset="0"/>
              </a:rPr>
              <a:t>representam as principais estruturas de dados, </a:t>
            </a:r>
            <a:r>
              <a:rPr lang="pt-BR" sz="2000" dirty="0" smtClean="0">
                <a:cs typeface="Arial" panose="020B0604020202020204" pitchFamily="34" charset="0"/>
              </a:rPr>
              <a:t>incluindo processos</a:t>
            </a:r>
            <a:r>
              <a:rPr lang="pt-BR" sz="2000" dirty="0">
                <a:cs typeface="Arial" panose="020B0604020202020204" pitchFamily="34" charset="0"/>
              </a:rPr>
              <a:t>, threads, seções da memória, </a:t>
            </a:r>
            <a:r>
              <a:rPr lang="pt-BR" sz="2000" dirty="0" smtClean="0">
                <a:cs typeface="Arial" panose="020B0604020202020204" pitchFamily="34" charset="0"/>
              </a:rPr>
              <a:t>drivers, dispositivos </a:t>
            </a:r>
            <a:r>
              <a:rPr lang="pt-BR" sz="2000" dirty="0">
                <a:cs typeface="Arial" panose="020B0604020202020204" pitchFamily="34" charset="0"/>
              </a:rPr>
              <a:t>e sincronização de objetos, entre outros.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2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Os processos </a:t>
            </a:r>
            <a:r>
              <a:rPr lang="pt-BR" sz="2000" dirty="0">
                <a:cs typeface="Arial" panose="020B0604020202020204" pitchFamily="34" charset="0"/>
              </a:rPr>
              <a:t>do usuário criam objetos por meio de </a:t>
            </a:r>
            <a:r>
              <a:rPr lang="pt-BR" sz="2000" dirty="0" smtClean="0">
                <a:cs typeface="Arial" panose="020B0604020202020204" pitchFamily="34" charset="0"/>
              </a:rPr>
              <a:t>chamadas de </a:t>
            </a:r>
            <a:r>
              <a:rPr lang="pt-BR" sz="2000" dirty="0">
                <a:cs typeface="Arial" panose="020B0604020202020204" pitchFamily="34" charset="0"/>
              </a:rPr>
              <a:t>serviços do sistema e devolvem referências </a:t>
            </a:r>
            <a:r>
              <a:rPr lang="pt-BR" sz="2000" dirty="0" smtClean="0">
                <a:cs typeface="Arial" panose="020B0604020202020204" pitchFamily="34" charset="0"/>
              </a:rPr>
              <a:t>de descritores </a:t>
            </a:r>
            <a:r>
              <a:rPr lang="pt-BR" sz="2000" dirty="0">
                <a:cs typeface="Arial" panose="020B0604020202020204" pitchFamily="34" charset="0"/>
              </a:rPr>
              <a:t>que podem ser utilizados nas chamadas </a:t>
            </a:r>
            <a:r>
              <a:rPr lang="pt-BR" sz="2000" dirty="0" smtClean="0">
                <a:cs typeface="Arial" panose="020B0604020202020204" pitchFamily="34" charset="0"/>
              </a:rPr>
              <a:t>de sistema </a:t>
            </a:r>
            <a:r>
              <a:rPr lang="pt-BR" sz="2000" dirty="0">
                <a:cs typeface="Arial" panose="020B0604020202020204" pitchFamily="34" charset="0"/>
              </a:rPr>
              <a:t>subsequentes aos componentes do executivo.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2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 sistema </a:t>
            </a:r>
            <a:r>
              <a:rPr lang="pt-BR" sz="2000" dirty="0">
                <a:cs typeface="Arial" panose="020B0604020202020204" pitchFamily="34" charset="0"/>
              </a:rPr>
              <a:t>operacional também cria objetos </a:t>
            </a:r>
            <a:r>
              <a:rPr lang="pt-BR" sz="2000" dirty="0" smtClean="0">
                <a:cs typeface="Arial" panose="020B0604020202020204" pitchFamily="34" charset="0"/>
              </a:rPr>
              <a:t>internamente. O </a:t>
            </a:r>
            <a:r>
              <a:rPr lang="pt-BR" sz="2000" dirty="0">
                <a:cs typeface="Arial" panose="020B0604020202020204" pitchFamily="34" charset="0"/>
              </a:rPr>
              <a:t>gerenciador de objetos mantém um espaço de </a:t>
            </a:r>
            <a:r>
              <a:rPr lang="pt-BR" sz="2000" dirty="0" smtClean="0">
                <a:cs typeface="Arial" panose="020B0604020202020204" pitchFamily="34" charset="0"/>
              </a:rPr>
              <a:t>nomes no </a:t>
            </a:r>
            <a:r>
              <a:rPr lang="pt-BR" sz="2000" dirty="0">
                <a:cs typeface="Arial" panose="020B0604020202020204" pitchFamily="34" charset="0"/>
              </a:rPr>
              <a:t>qual objetos podem ser inseridos para buscas futuras.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318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Organização do modo núcleo do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Windows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528" y="2392288"/>
            <a:ext cx="8429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914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Funções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de hardware que a HAL gerencia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552" y="2564904"/>
            <a:ext cx="80772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Processos e threads no Windows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Os objetos mais importantes no Windows são </a:t>
            </a:r>
            <a:r>
              <a:rPr lang="pt-BR" sz="2000" dirty="0" smtClean="0">
                <a:cs typeface="Arial" panose="020B0604020202020204" pitchFamily="34" charset="0"/>
              </a:rPr>
              <a:t>processos, threads </a:t>
            </a:r>
            <a:r>
              <a:rPr lang="pt-BR" sz="2000" dirty="0">
                <a:cs typeface="Arial" panose="020B0604020202020204" pitchFamily="34" charset="0"/>
              </a:rPr>
              <a:t>e seções. Os processos possuem </a:t>
            </a:r>
            <a:r>
              <a:rPr lang="pt-BR" sz="2000" dirty="0" smtClean="0">
                <a:cs typeface="Arial" panose="020B0604020202020204" pitchFamily="34" charset="0"/>
              </a:rPr>
              <a:t>espaços de </a:t>
            </a:r>
            <a:r>
              <a:rPr lang="pt-BR" sz="2000" dirty="0">
                <a:cs typeface="Arial" panose="020B0604020202020204" pitchFamily="34" charset="0"/>
              </a:rPr>
              <a:t>endereçamento virtual e são contêineres para </a:t>
            </a:r>
            <a:r>
              <a:rPr lang="pt-BR" sz="2000" dirty="0" smtClean="0">
                <a:cs typeface="Arial" panose="020B0604020202020204" pitchFamily="34" charset="0"/>
              </a:rPr>
              <a:t>os recursos</a:t>
            </a:r>
            <a:r>
              <a:rPr lang="pt-BR" sz="2000" dirty="0">
                <a:cs typeface="Arial" panose="020B0604020202020204" pitchFamily="34" charset="0"/>
              </a:rPr>
              <a:t>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Os </a:t>
            </a:r>
            <a:r>
              <a:rPr lang="pt-BR" sz="2000" dirty="0">
                <a:cs typeface="Arial" panose="020B0604020202020204" pitchFamily="34" charset="0"/>
              </a:rPr>
              <a:t>threads são a unidade de execução e </a:t>
            </a:r>
            <a:r>
              <a:rPr lang="pt-BR" sz="2000" dirty="0" smtClean="0">
                <a:cs typeface="Arial" panose="020B0604020202020204" pitchFamily="34" charset="0"/>
              </a:rPr>
              <a:t>são escalonados </a:t>
            </a:r>
            <a:r>
              <a:rPr lang="pt-BR" sz="2000" dirty="0">
                <a:cs typeface="Arial" panose="020B0604020202020204" pitchFamily="34" charset="0"/>
              </a:rPr>
              <a:t>pela camada do núcleo utilizando um </a:t>
            </a:r>
            <a:r>
              <a:rPr lang="pt-BR" sz="2000" dirty="0" smtClean="0">
                <a:cs typeface="Arial" panose="020B0604020202020204" pitchFamily="34" charset="0"/>
              </a:rPr>
              <a:t>algoritmo de </a:t>
            </a:r>
            <a:r>
              <a:rPr lang="pt-BR" sz="2000" dirty="0">
                <a:cs typeface="Arial" panose="020B0604020202020204" pitchFamily="34" charset="0"/>
              </a:rPr>
              <a:t>prioridade no qual o thread pronto de </a:t>
            </a:r>
            <a:r>
              <a:rPr lang="pt-BR" sz="2000" dirty="0" smtClean="0">
                <a:cs typeface="Arial" panose="020B0604020202020204" pitchFamily="34" charset="0"/>
              </a:rPr>
              <a:t>mais alta </a:t>
            </a:r>
            <a:r>
              <a:rPr lang="pt-BR" sz="2000" dirty="0">
                <a:cs typeface="Arial" panose="020B0604020202020204" pitchFamily="34" charset="0"/>
              </a:rPr>
              <a:t>prioridade sempre é executado, realizando a </a:t>
            </a:r>
            <a:r>
              <a:rPr lang="pt-BR" sz="2000" dirty="0" smtClean="0">
                <a:cs typeface="Arial" panose="020B0604020202020204" pitchFamily="34" charset="0"/>
              </a:rPr>
              <a:t>preempção dos </a:t>
            </a:r>
            <a:r>
              <a:rPr lang="pt-BR" sz="2000" dirty="0">
                <a:cs typeface="Arial" panose="020B0604020202020204" pitchFamily="34" charset="0"/>
              </a:rPr>
              <a:t>threads de prioridade mais baixa </a:t>
            </a:r>
            <a:r>
              <a:rPr lang="pt-BR" sz="2000" dirty="0" smtClean="0">
                <a:cs typeface="Arial" panose="020B0604020202020204" pitchFamily="34" charset="0"/>
              </a:rPr>
              <a:t>conforme necessário</a:t>
            </a:r>
            <a:r>
              <a:rPr lang="pt-BR" sz="2000" dirty="0">
                <a:cs typeface="Arial" panose="020B0604020202020204" pitchFamily="34" charset="0"/>
              </a:rPr>
              <a:t>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As </a:t>
            </a:r>
            <a:r>
              <a:rPr lang="pt-BR" sz="2000" dirty="0">
                <a:cs typeface="Arial" panose="020B0604020202020204" pitchFamily="34" charset="0"/>
              </a:rPr>
              <a:t>seções representam objetos na </a:t>
            </a:r>
            <a:r>
              <a:rPr lang="pt-BR" sz="2000" dirty="0" smtClean="0">
                <a:cs typeface="Arial" panose="020B0604020202020204" pitchFamily="34" charset="0"/>
              </a:rPr>
              <a:t>memória, como </a:t>
            </a:r>
            <a:r>
              <a:rPr lang="pt-BR" sz="2000" dirty="0">
                <a:cs typeface="Arial" panose="020B0604020202020204" pitchFamily="34" charset="0"/>
              </a:rPr>
              <a:t>arquivos, que podem ser mapeados nos </a:t>
            </a:r>
            <a:r>
              <a:rPr lang="pt-BR" sz="2000" dirty="0" smtClean="0">
                <a:cs typeface="Arial" panose="020B0604020202020204" pitchFamily="34" charset="0"/>
              </a:rPr>
              <a:t>espaços de </a:t>
            </a:r>
            <a:r>
              <a:rPr lang="pt-BR" sz="2000" dirty="0">
                <a:cs typeface="Arial" panose="020B0604020202020204" pitchFamily="34" charset="0"/>
              </a:rPr>
              <a:t>endereçamento dos processos. Imagens de </a:t>
            </a:r>
            <a:r>
              <a:rPr lang="pt-BR" sz="2000" dirty="0" smtClean="0">
                <a:cs typeface="Arial" panose="020B0604020202020204" pitchFamily="34" charset="0"/>
              </a:rPr>
              <a:t>programas EXE </a:t>
            </a:r>
            <a:r>
              <a:rPr lang="pt-BR" sz="2000" dirty="0">
                <a:cs typeface="Arial" panose="020B0604020202020204" pitchFamily="34" charset="0"/>
              </a:rPr>
              <a:t>e DLL são representadas como seções, </a:t>
            </a:r>
            <a:r>
              <a:rPr lang="pt-BR" sz="2000" dirty="0" smtClean="0">
                <a:cs typeface="Arial" panose="020B0604020202020204" pitchFamily="34" charset="0"/>
              </a:rPr>
              <a:t>bem como </a:t>
            </a:r>
            <a:r>
              <a:rPr lang="pt-BR" sz="2000" dirty="0">
                <a:cs typeface="Arial" panose="020B0604020202020204" pitchFamily="34" charset="0"/>
              </a:rPr>
              <a:t>a memória compartilhada.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2172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Windows suporta 32 prioridades para threads</a:t>
            </a:r>
          </a:p>
        </p:txBody>
      </p:sp>
      <p:grpSp>
        <p:nvGrpSpPr>
          <p:cNvPr id="24" name="Grupo 23"/>
          <p:cNvGrpSpPr/>
          <p:nvPr/>
        </p:nvGrpSpPr>
        <p:grpSpPr>
          <a:xfrm>
            <a:off x="2051720" y="2330359"/>
            <a:ext cx="5709585" cy="4503941"/>
            <a:chOff x="2051720" y="2330359"/>
            <a:chExt cx="5709585" cy="4503941"/>
          </a:xfrm>
        </p:grpSpPr>
        <p:grpSp>
          <p:nvGrpSpPr>
            <p:cNvPr id="23" name="Grupo 22"/>
            <p:cNvGrpSpPr/>
            <p:nvPr/>
          </p:nvGrpSpPr>
          <p:grpSpPr>
            <a:xfrm>
              <a:off x="5094794" y="3438525"/>
              <a:ext cx="2474969" cy="2770156"/>
              <a:chOff x="5094794" y="3438525"/>
              <a:chExt cx="2474969" cy="2770156"/>
            </a:xfrm>
          </p:grpSpPr>
          <p:sp>
            <p:nvSpPr>
              <p:cNvPr id="7" name="Elipse 6"/>
              <p:cNvSpPr/>
              <p:nvPr/>
            </p:nvSpPr>
            <p:spPr>
              <a:xfrm>
                <a:off x="5095106" y="3438525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/>
              <p:cNvSpPr/>
              <p:nvPr/>
            </p:nvSpPr>
            <p:spPr>
              <a:xfrm>
                <a:off x="5095106" y="3979228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5550585" y="396970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Elipse 9"/>
              <p:cNvSpPr/>
              <p:nvPr/>
            </p:nvSpPr>
            <p:spPr>
              <a:xfrm>
                <a:off x="5095106" y="440664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5550585" y="4397121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095106" y="5147885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/>
              <p:cNvSpPr/>
              <p:nvPr/>
            </p:nvSpPr>
            <p:spPr>
              <a:xfrm>
                <a:off x="5550585" y="5138360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5996683" y="5133465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452162" y="5123940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6898260" y="5138095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353739" y="5128570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5094794" y="5679063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5550273" y="5669538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5094794" y="5992657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984286" y="5669538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5094794" y="4706554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3720604" y="2847229"/>
              <a:ext cx="1080120" cy="3318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051720" y="2330359"/>
              <a:ext cx="5709585" cy="4503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5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Gerenciamento de memória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Windows suporta memória virtual paginada sob demanda. O algoritmo de paginação está baseado no conceito de conjunto de trabalho.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Para </a:t>
            </a:r>
            <a:r>
              <a:rPr lang="pt-BR" sz="2000" dirty="0">
                <a:cs typeface="Arial" panose="020B0604020202020204" pitchFamily="34" charset="0"/>
              </a:rPr>
              <a:t>otimizar o uso de memória, o sistema mantém diversos tipos de listas de páginas.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Essas </a:t>
            </a:r>
            <a:r>
              <a:rPr lang="pt-BR" sz="2000" dirty="0">
                <a:cs typeface="Arial" panose="020B0604020202020204" pitchFamily="34" charset="0"/>
              </a:rPr>
              <a:t>diferentes listas de páginas são alimentadas por meio da redução dos conjuntos </a:t>
            </a:r>
            <a:r>
              <a:rPr lang="pt-BR" sz="2000" dirty="0" smtClean="0">
                <a:cs typeface="Arial" panose="020B0604020202020204" pitchFamily="34" charset="0"/>
              </a:rPr>
              <a:t>de trabalho </a:t>
            </a:r>
            <a:r>
              <a:rPr lang="pt-BR" sz="2000" dirty="0">
                <a:cs typeface="Arial" panose="020B0604020202020204" pitchFamily="34" charset="0"/>
              </a:rPr>
              <a:t>utilizando-se fórmulas complexas que </a:t>
            </a:r>
            <a:r>
              <a:rPr lang="pt-BR" sz="2000" dirty="0" smtClean="0">
                <a:cs typeface="Arial" panose="020B0604020202020204" pitchFamily="34" charset="0"/>
              </a:rPr>
              <a:t>tentam reutilizar </a:t>
            </a:r>
            <a:r>
              <a:rPr lang="pt-BR" sz="2000" dirty="0">
                <a:cs typeface="Arial" panose="020B0604020202020204" pitchFamily="34" charset="0"/>
              </a:rPr>
              <a:t>páginas físicas que não são referenciadas </a:t>
            </a:r>
            <a:r>
              <a:rPr lang="pt-BR" sz="2000" dirty="0" smtClean="0">
                <a:cs typeface="Arial" panose="020B0604020202020204" pitchFamily="34" charset="0"/>
              </a:rPr>
              <a:t>há muito </a:t>
            </a:r>
            <a:r>
              <a:rPr lang="pt-BR" sz="2000" dirty="0">
                <a:cs typeface="Arial" panose="020B0604020202020204" pitchFamily="34" charset="0"/>
              </a:rPr>
              <a:t>tempo.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60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cs typeface="Arial" panose="020B0604020202020204" pitchFamily="34" charset="0"/>
              </a:rPr>
              <a:t>Esquema de espaços de endereçamento virtual para três processos de usuário no x86. As áreas brancas são </a:t>
            </a:r>
            <a:r>
              <a:rPr lang="pt-BR" sz="2000" dirty="0" smtClean="0">
                <a:cs typeface="Arial" panose="020B0604020202020204" pitchFamily="34" charset="0"/>
              </a:rPr>
              <a:t>particulares de </a:t>
            </a:r>
            <a:r>
              <a:rPr lang="pt-BR" sz="2000" dirty="0">
                <a:cs typeface="Arial" panose="020B0604020202020204" pitchFamily="34" charset="0"/>
              </a:rPr>
              <a:t>cada processo. As áreas sombreadas são compartilhadas entre todos os processos.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686111" y="2913331"/>
            <a:ext cx="5915794" cy="3809280"/>
            <a:chOff x="1686111" y="2913331"/>
            <a:chExt cx="5915794" cy="3809280"/>
          </a:xfrm>
        </p:grpSpPr>
        <p:sp>
          <p:nvSpPr>
            <p:cNvPr id="7" name="Retângulo 6"/>
            <p:cNvSpPr/>
            <p:nvPr/>
          </p:nvSpPr>
          <p:spPr>
            <a:xfrm>
              <a:off x="5966586" y="3229417"/>
              <a:ext cx="1485734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037417" y="3257654"/>
              <a:ext cx="1512168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2123728" y="3284984"/>
              <a:ext cx="1512168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6111" y="2913331"/>
              <a:ext cx="5915794" cy="3809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45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272860"/>
                </a:solidFill>
                <a:latin typeface="Trebuchet MS" panose="020B0603020202020204" pitchFamily="34" charset="0"/>
              </a:rPr>
              <a:t>Caching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 no Windows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gerenciador de cache administra </a:t>
            </a:r>
            <a:r>
              <a:rPr lang="pt-BR" sz="2000" dirty="0" smtClean="0">
                <a:cs typeface="Arial" panose="020B0604020202020204" pitchFamily="34" charset="0"/>
              </a:rPr>
              <a:t>os endereços </a:t>
            </a:r>
            <a:r>
              <a:rPr lang="pt-BR" sz="2000" dirty="0">
                <a:cs typeface="Arial" panose="020B0604020202020204" pitchFamily="34" charset="0"/>
              </a:rPr>
              <a:t>virtuais no núcleo, que podem ser </a:t>
            </a:r>
            <a:r>
              <a:rPr lang="pt-BR" sz="2000" dirty="0" smtClean="0">
                <a:cs typeface="Arial" panose="020B0604020202020204" pitchFamily="34" charset="0"/>
              </a:rPr>
              <a:t>utilizados para </a:t>
            </a:r>
            <a:r>
              <a:rPr lang="pt-BR" sz="2000" dirty="0">
                <a:cs typeface="Arial" panose="020B0604020202020204" pitchFamily="34" charset="0"/>
              </a:rPr>
              <a:t>mapear arquivos para a memória, </a:t>
            </a:r>
            <a:r>
              <a:rPr lang="pt-BR" sz="2000" dirty="0" smtClean="0">
                <a:cs typeface="Arial" panose="020B0604020202020204" pitchFamily="34" charset="0"/>
              </a:rPr>
              <a:t>melhorando drasticamente </a:t>
            </a:r>
            <a:r>
              <a:rPr lang="pt-BR" sz="2000" dirty="0">
                <a:cs typeface="Arial" panose="020B0604020202020204" pitchFamily="34" charset="0"/>
              </a:rPr>
              <a:t>o desempenho da E/S para muitas </a:t>
            </a:r>
            <a:r>
              <a:rPr lang="pt-BR" sz="2000" dirty="0" smtClean="0">
                <a:cs typeface="Arial" panose="020B0604020202020204" pitchFamily="34" charset="0"/>
              </a:rPr>
              <a:t>aplicações, já </a:t>
            </a:r>
            <a:r>
              <a:rPr lang="pt-BR" sz="2000" dirty="0">
                <a:cs typeface="Arial" panose="020B0604020202020204" pitchFamily="34" charset="0"/>
              </a:rPr>
              <a:t>que as operações de leitura podem ser </a:t>
            </a:r>
            <a:r>
              <a:rPr lang="pt-BR" sz="2000" dirty="0" smtClean="0">
                <a:cs typeface="Arial" panose="020B0604020202020204" pitchFamily="34" charset="0"/>
              </a:rPr>
              <a:t>atendidas sem </a:t>
            </a:r>
            <a:r>
              <a:rPr lang="pt-BR" sz="2000" dirty="0">
                <a:cs typeface="Arial" panose="020B0604020202020204" pitchFamily="34" charset="0"/>
              </a:rPr>
              <a:t>acessos ao disco.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505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História do Windows até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o Windows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8.1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desenvolvimento do sistema operacional </a:t>
            </a:r>
            <a:r>
              <a:rPr lang="pt-BR" sz="2000" dirty="0" smtClean="0">
                <a:cs typeface="Arial" panose="020B0604020202020204" pitchFamily="34" charset="0"/>
              </a:rPr>
              <a:t>Windows para </a:t>
            </a:r>
            <a:r>
              <a:rPr lang="pt-BR" sz="2000" dirty="0">
                <a:cs typeface="Arial" panose="020B0604020202020204" pitchFamily="34" charset="0"/>
              </a:rPr>
              <a:t>PCs e também para servidores pode ser </a:t>
            </a:r>
            <a:r>
              <a:rPr lang="pt-BR" sz="2000" dirty="0" smtClean="0">
                <a:cs typeface="Arial" panose="020B0604020202020204" pitchFamily="34" charset="0"/>
              </a:rPr>
              <a:t>dividido em </a:t>
            </a:r>
            <a:r>
              <a:rPr lang="pt-BR" sz="2000" dirty="0">
                <a:cs typeface="Arial" panose="020B0604020202020204" pitchFamily="34" charset="0"/>
              </a:rPr>
              <a:t>quatro eras</a:t>
            </a:r>
            <a:r>
              <a:rPr lang="pt-BR" sz="2000" b="1" dirty="0">
                <a:cs typeface="Arial" panose="020B0604020202020204" pitchFamily="34" charset="0"/>
              </a:rPr>
              <a:t>: MS-DOS, Windows baseado no </a:t>
            </a:r>
            <a:r>
              <a:rPr lang="pt-BR" sz="2000" b="1" dirty="0" smtClean="0">
                <a:cs typeface="Arial" panose="020B0604020202020204" pitchFamily="34" charset="0"/>
              </a:rPr>
              <a:t>MS- -</a:t>
            </a:r>
            <a:r>
              <a:rPr lang="pt-BR" sz="2000" b="1" dirty="0">
                <a:cs typeface="Arial" panose="020B0604020202020204" pitchFamily="34" charset="0"/>
              </a:rPr>
              <a:t>DOS, Windows baseado em NT e Windows </a:t>
            </a:r>
            <a:r>
              <a:rPr lang="pt-BR" sz="2000" b="1" dirty="0" smtClean="0">
                <a:cs typeface="Arial" panose="020B0604020202020204" pitchFamily="34" charset="0"/>
              </a:rPr>
              <a:t>moderno</a:t>
            </a:r>
            <a:r>
              <a:rPr lang="pt-BR" sz="2000" dirty="0" smtClean="0">
                <a:cs typeface="Arial" panose="020B0604020202020204" pitchFamily="34" charset="0"/>
              </a:rPr>
              <a:t>. 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Em </a:t>
            </a:r>
            <a:r>
              <a:rPr lang="pt-BR" sz="2000" dirty="0">
                <a:cs typeface="Arial" panose="020B0604020202020204" pitchFamily="34" charset="0"/>
              </a:rPr>
              <a:t>termos técnicos, cada um desses sistemas </a:t>
            </a:r>
            <a:r>
              <a:rPr lang="pt-BR" sz="2000" dirty="0" smtClean="0">
                <a:cs typeface="Arial" panose="020B0604020202020204" pitchFamily="34" charset="0"/>
              </a:rPr>
              <a:t>é substancialmente </a:t>
            </a:r>
            <a:r>
              <a:rPr lang="pt-BR" sz="2000" dirty="0">
                <a:cs typeface="Arial" panose="020B0604020202020204" pitchFamily="34" charset="0"/>
              </a:rPr>
              <a:t>diferente dos outros. Cada um </a:t>
            </a:r>
            <a:r>
              <a:rPr lang="pt-BR" sz="2000" dirty="0" smtClean="0">
                <a:cs typeface="Arial" panose="020B0604020202020204" pitchFamily="34" charset="0"/>
              </a:rPr>
              <a:t>dominou o </a:t>
            </a:r>
            <a:r>
              <a:rPr lang="pt-BR" sz="2000" dirty="0">
                <a:cs typeface="Arial" panose="020B0604020202020204" pitchFamily="34" charset="0"/>
              </a:rPr>
              <a:t>mercado durante décadas distintas da história </a:t>
            </a:r>
            <a:r>
              <a:rPr lang="pt-BR" sz="2000" dirty="0" smtClean="0">
                <a:cs typeface="Arial" panose="020B0604020202020204" pitchFamily="34" charset="0"/>
              </a:rPr>
              <a:t>dos computadores </a:t>
            </a:r>
            <a:r>
              <a:rPr lang="pt-BR" sz="2000" dirty="0">
                <a:cs typeface="Arial" panose="020B0604020202020204" pitchFamily="34" charset="0"/>
              </a:rPr>
              <a:t>pessoais.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833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Entrada/saída no Windows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As operações de E/S são realizadas pelos drivers </a:t>
            </a:r>
            <a:r>
              <a:rPr lang="pt-BR" sz="2000" dirty="0" smtClean="0">
                <a:cs typeface="Arial" panose="020B0604020202020204" pitchFamily="34" charset="0"/>
              </a:rPr>
              <a:t>de dispositivos</a:t>
            </a:r>
            <a:r>
              <a:rPr lang="pt-BR" sz="2000" dirty="0">
                <a:cs typeface="Arial" panose="020B0604020202020204" pitchFamily="34" charset="0"/>
              </a:rPr>
              <a:t>, que seguem o Windows Driver </a:t>
            </a:r>
            <a:r>
              <a:rPr lang="pt-BR" sz="2000" dirty="0" err="1" smtClean="0">
                <a:cs typeface="Arial" panose="020B0604020202020204" pitchFamily="34" charset="0"/>
              </a:rPr>
              <a:t>Model</a:t>
            </a:r>
            <a:r>
              <a:rPr lang="pt-BR" sz="2000" dirty="0" smtClean="0">
                <a:cs typeface="Arial" panose="020B0604020202020204" pitchFamily="34" charset="0"/>
              </a:rPr>
              <a:t>. Cada </a:t>
            </a:r>
            <a:r>
              <a:rPr lang="pt-BR" sz="2000" dirty="0">
                <a:cs typeface="Arial" panose="020B0604020202020204" pitchFamily="34" charset="0"/>
              </a:rPr>
              <a:t>driver começa inicializando um objeto de </a:t>
            </a:r>
            <a:r>
              <a:rPr lang="pt-BR" sz="2000" dirty="0" smtClean="0">
                <a:cs typeface="Arial" panose="020B0604020202020204" pitchFamily="34" charset="0"/>
              </a:rPr>
              <a:t>driver que </a:t>
            </a:r>
            <a:r>
              <a:rPr lang="pt-BR" sz="2000" dirty="0">
                <a:cs typeface="Arial" panose="020B0604020202020204" pitchFamily="34" charset="0"/>
              </a:rPr>
              <a:t>contém os endereços dos procedimentos que </a:t>
            </a:r>
            <a:r>
              <a:rPr lang="pt-BR" sz="2000" dirty="0" smtClean="0">
                <a:cs typeface="Arial" panose="020B0604020202020204" pitchFamily="34" charset="0"/>
              </a:rPr>
              <a:t>podem ser </a:t>
            </a:r>
            <a:r>
              <a:rPr lang="pt-BR" sz="2000" dirty="0">
                <a:cs typeface="Arial" panose="020B0604020202020204" pitchFamily="34" charset="0"/>
              </a:rPr>
              <a:t>chamados pelo sistema para manipular os dispositivos</a:t>
            </a:r>
            <a:r>
              <a:rPr lang="pt-BR" sz="2000" dirty="0" smtClean="0">
                <a:cs typeface="Arial" panose="020B0604020202020204" pitchFamily="34" charset="0"/>
              </a:rPr>
              <a:t>. Os </a:t>
            </a:r>
            <a:r>
              <a:rPr lang="pt-BR" sz="2000" dirty="0">
                <a:cs typeface="Arial" panose="020B0604020202020204" pitchFamily="34" charset="0"/>
              </a:rPr>
              <a:t>dispositivos reais são representados </a:t>
            </a:r>
            <a:r>
              <a:rPr lang="pt-BR" sz="2000" dirty="0" smtClean="0">
                <a:cs typeface="Arial" panose="020B0604020202020204" pitchFamily="34" charset="0"/>
              </a:rPr>
              <a:t>pelos objetos </a:t>
            </a:r>
            <a:r>
              <a:rPr lang="pt-BR" sz="2000" dirty="0">
                <a:cs typeface="Arial" panose="020B0604020202020204" pitchFamily="34" charset="0"/>
              </a:rPr>
              <a:t>de dispositivos, que são criados a partir da </a:t>
            </a:r>
            <a:r>
              <a:rPr lang="pt-BR" sz="2000" dirty="0" smtClean="0">
                <a:cs typeface="Arial" panose="020B0604020202020204" pitchFamily="34" charset="0"/>
              </a:rPr>
              <a:t>descrição da </a:t>
            </a:r>
            <a:r>
              <a:rPr lang="pt-BR" sz="2000" dirty="0">
                <a:cs typeface="Arial" panose="020B0604020202020204" pitchFamily="34" charset="0"/>
              </a:rPr>
              <a:t>configuração do sistema ou pelo </a:t>
            </a:r>
            <a:r>
              <a:rPr lang="pt-BR" sz="2000" dirty="0" smtClean="0">
                <a:cs typeface="Arial" panose="020B0604020202020204" pitchFamily="34" charset="0"/>
              </a:rPr>
              <a:t>gerenciador </a:t>
            </a:r>
            <a:r>
              <a:rPr lang="pt-BR" sz="2000" dirty="0" err="1" smtClean="0">
                <a:cs typeface="Arial" panose="020B0604020202020204" pitchFamily="34" charset="0"/>
              </a:rPr>
              <a:t>plug</a:t>
            </a:r>
            <a:r>
              <a:rPr lang="pt-BR" sz="2000" dirty="0" smtClean="0">
                <a:cs typeface="Arial" panose="020B0604020202020204" pitchFamily="34" charset="0"/>
              </a:rPr>
              <a:t>-</a:t>
            </a:r>
            <a:r>
              <a:rPr lang="pt-BR" sz="2000" dirty="0" err="1" smtClean="0">
                <a:cs typeface="Arial" panose="020B0604020202020204" pitchFamily="34" charset="0"/>
              </a:rPr>
              <a:t>and</a:t>
            </a:r>
            <a:r>
              <a:rPr lang="pt-BR" sz="2000" dirty="0" smtClean="0">
                <a:cs typeface="Arial" panose="020B0604020202020204" pitchFamily="34" charset="0"/>
              </a:rPr>
              <a:t>-play </a:t>
            </a:r>
            <a:r>
              <a:rPr lang="pt-BR" sz="2000" dirty="0">
                <a:cs typeface="Arial" panose="020B0604020202020204" pitchFamily="34" charset="0"/>
              </a:rPr>
              <a:t>à medida que ele descobre </a:t>
            </a:r>
            <a:r>
              <a:rPr lang="pt-BR" sz="2000" dirty="0" smtClean="0">
                <a:cs typeface="Arial" panose="020B0604020202020204" pitchFamily="34" charset="0"/>
              </a:rPr>
              <a:t>dispositivos quando </a:t>
            </a:r>
            <a:r>
              <a:rPr lang="pt-BR" sz="2000" dirty="0">
                <a:cs typeface="Arial" panose="020B0604020202020204" pitchFamily="34" charset="0"/>
              </a:rPr>
              <a:t>enumerando os barramentos do sistema.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Os dispositivos são </a:t>
            </a:r>
            <a:r>
              <a:rPr lang="pt-BR" sz="2000" dirty="0">
                <a:cs typeface="Arial" panose="020B0604020202020204" pitchFamily="34" charset="0"/>
              </a:rPr>
              <a:t>empilhados e os pacotes de solicitação </a:t>
            </a:r>
            <a:r>
              <a:rPr lang="pt-BR" sz="2000" dirty="0" smtClean="0">
                <a:cs typeface="Arial" panose="020B0604020202020204" pitchFamily="34" charset="0"/>
              </a:rPr>
              <a:t>de E/S </a:t>
            </a:r>
            <a:r>
              <a:rPr lang="pt-BR" sz="2000" dirty="0">
                <a:cs typeface="Arial" panose="020B0604020202020204" pitchFamily="34" charset="0"/>
              </a:rPr>
              <a:t>são repassados às pilhas e atendidos pelos </a:t>
            </a:r>
            <a:r>
              <a:rPr lang="pt-BR" sz="2000" dirty="0" smtClean="0">
                <a:cs typeface="Arial" panose="020B0604020202020204" pitchFamily="34" charset="0"/>
              </a:rPr>
              <a:t>drivers de </a:t>
            </a:r>
            <a:r>
              <a:rPr lang="pt-BR" sz="2000" dirty="0">
                <a:cs typeface="Arial" panose="020B0604020202020204" pitchFamily="34" charset="0"/>
              </a:rPr>
              <a:t>cada dispositivo na pilha de dispositivos. </a:t>
            </a:r>
            <a:r>
              <a:rPr lang="pt-BR" sz="2000" dirty="0" smtClean="0">
                <a:cs typeface="Arial" panose="020B0604020202020204" pitchFamily="34" charset="0"/>
              </a:rPr>
              <a:t>Operações de </a:t>
            </a:r>
            <a:r>
              <a:rPr lang="pt-BR" sz="2000" dirty="0">
                <a:cs typeface="Arial" panose="020B0604020202020204" pitchFamily="34" charset="0"/>
              </a:rPr>
              <a:t>E/S são assíncronas por natureza, e os drivers </a:t>
            </a:r>
            <a:r>
              <a:rPr lang="pt-BR" sz="2000" dirty="0" smtClean="0">
                <a:cs typeface="Arial" panose="020B0604020202020204" pitchFamily="34" charset="0"/>
              </a:rPr>
              <a:t>normalmente enfileiram </a:t>
            </a:r>
            <a:r>
              <a:rPr lang="pt-BR" sz="2000" dirty="0">
                <a:cs typeface="Arial" panose="020B0604020202020204" pitchFamily="34" charset="0"/>
              </a:rPr>
              <a:t>as solicitações para </a:t>
            </a:r>
            <a:r>
              <a:rPr lang="pt-BR" sz="2000" dirty="0" smtClean="0">
                <a:cs typeface="Arial" panose="020B0604020202020204" pitchFamily="34" charset="0"/>
              </a:rPr>
              <a:t>processamento futuro </a:t>
            </a:r>
            <a:r>
              <a:rPr lang="pt-BR" sz="2000" dirty="0">
                <a:cs typeface="Arial" panose="020B0604020202020204" pitchFamily="34" charset="0"/>
              </a:rPr>
              <a:t>e retorno a quem os chamou. Os volumes </a:t>
            </a:r>
            <a:r>
              <a:rPr lang="pt-BR" sz="2000" dirty="0" smtClean="0">
                <a:cs typeface="Arial" panose="020B0604020202020204" pitchFamily="34" charset="0"/>
              </a:rPr>
              <a:t>dos sistemas </a:t>
            </a:r>
            <a:r>
              <a:rPr lang="pt-BR" sz="2000" dirty="0">
                <a:cs typeface="Arial" panose="020B0604020202020204" pitchFamily="34" charset="0"/>
              </a:rPr>
              <a:t>de arquivos são implementados como </a:t>
            </a:r>
            <a:r>
              <a:rPr lang="pt-BR" sz="2000" dirty="0" smtClean="0">
                <a:cs typeface="Arial" panose="020B0604020202020204" pitchFamily="34" charset="0"/>
              </a:rPr>
              <a:t>dispositivos no </a:t>
            </a:r>
            <a:r>
              <a:rPr lang="pt-BR" sz="2000" dirty="0">
                <a:cs typeface="Arial" panose="020B0604020202020204" pitchFamily="34" charset="0"/>
              </a:rPr>
              <a:t>sistema de E/S.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071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Chamadas API nativas do NT para realizar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E/S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1" y="2420888"/>
            <a:ext cx="8063626" cy="41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7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2924944"/>
            <a:ext cx="3096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cs typeface="Arial" panose="020B0604020202020204" pitchFamily="34" charset="0"/>
              </a:rPr>
              <a:t>O Windows permite que os drivers sejam empilhados para funcionar com uma instância de dispositivo específica. </a:t>
            </a:r>
            <a:r>
              <a:rPr lang="pt-BR" sz="2000" dirty="0" smtClean="0">
                <a:cs typeface="Arial" panose="020B0604020202020204" pitchFamily="34" charset="0"/>
              </a:rPr>
              <a:t>O empilhamento </a:t>
            </a:r>
            <a:r>
              <a:rPr lang="pt-BR" sz="2000" dirty="0">
                <a:cs typeface="Arial" panose="020B0604020202020204" pitchFamily="34" charset="0"/>
              </a:rPr>
              <a:t>é representado por objetos de dispositivos.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2166" y="908720"/>
            <a:ext cx="5513597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 sistema de arquivos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do Windows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sistema de arquivos NTFS baseia-se em uma </a:t>
            </a:r>
            <a:r>
              <a:rPr lang="pt-BR" sz="2000" dirty="0" smtClean="0">
                <a:cs typeface="Arial" panose="020B0604020202020204" pitchFamily="34" charset="0"/>
              </a:rPr>
              <a:t>tabela mestre </a:t>
            </a:r>
            <a:r>
              <a:rPr lang="pt-BR" sz="2000" dirty="0">
                <a:cs typeface="Arial" panose="020B0604020202020204" pitchFamily="34" charset="0"/>
              </a:rPr>
              <a:t>de arquivos, que possui um registro por </a:t>
            </a:r>
            <a:r>
              <a:rPr lang="pt-BR" sz="2000" dirty="0" smtClean="0">
                <a:cs typeface="Arial" panose="020B0604020202020204" pitchFamily="34" charset="0"/>
              </a:rPr>
              <a:t>arquivo ou </a:t>
            </a:r>
            <a:r>
              <a:rPr lang="pt-BR" sz="2000" dirty="0">
                <a:cs typeface="Arial" panose="020B0604020202020204" pitchFamily="34" charset="0"/>
              </a:rPr>
              <a:t>diretório.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Todos </a:t>
            </a:r>
            <a:r>
              <a:rPr lang="pt-BR" sz="2000" dirty="0">
                <a:cs typeface="Arial" panose="020B0604020202020204" pitchFamily="34" charset="0"/>
              </a:rPr>
              <a:t>os </a:t>
            </a:r>
            <a:r>
              <a:rPr lang="pt-BR" sz="2000" dirty="0" err="1">
                <a:cs typeface="Arial" panose="020B0604020202020204" pitchFamily="34" charset="0"/>
              </a:rPr>
              <a:t>metadados</a:t>
            </a:r>
            <a:r>
              <a:rPr lang="pt-BR" sz="2000" dirty="0">
                <a:cs typeface="Arial" panose="020B0604020202020204" pitchFamily="34" charset="0"/>
              </a:rPr>
              <a:t> em um sistema </a:t>
            </a:r>
            <a:r>
              <a:rPr lang="pt-BR" sz="2000" dirty="0" smtClean="0">
                <a:cs typeface="Arial" panose="020B0604020202020204" pitchFamily="34" charset="0"/>
              </a:rPr>
              <a:t>de arquivos </a:t>
            </a:r>
            <a:r>
              <a:rPr lang="pt-BR" sz="2000" dirty="0">
                <a:cs typeface="Arial" panose="020B0604020202020204" pitchFamily="34" charset="0"/>
              </a:rPr>
              <a:t>NTFS também são parte de um arquivo </a:t>
            </a:r>
            <a:r>
              <a:rPr lang="pt-BR" sz="2000" dirty="0" smtClean="0">
                <a:cs typeface="Arial" panose="020B0604020202020204" pitchFamily="34" charset="0"/>
              </a:rPr>
              <a:t>NTFS. 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Cada </a:t>
            </a:r>
            <a:r>
              <a:rPr lang="pt-BR" sz="2000" dirty="0">
                <a:cs typeface="Arial" panose="020B0604020202020204" pitchFamily="34" charset="0"/>
              </a:rPr>
              <a:t>arquivo possui múltiplos atributos, que tanto </a:t>
            </a:r>
            <a:r>
              <a:rPr lang="pt-BR" sz="2000" dirty="0" smtClean="0">
                <a:cs typeface="Arial" panose="020B0604020202020204" pitchFamily="34" charset="0"/>
              </a:rPr>
              <a:t>podem estar </a:t>
            </a:r>
            <a:r>
              <a:rPr lang="pt-BR" sz="2000" dirty="0">
                <a:cs typeface="Arial" panose="020B0604020202020204" pitchFamily="34" charset="0"/>
              </a:rPr>
              <a:t>no registro da MFT quanto não estarem </a:t>
            </a:r>
            <a:r>
              <a:rPr lang="pt-BR" sz="2000" dirty="0" smtClean="0">
                <a:cs typeface="Arial" panose="020B0604020202020204" pitchFamily="34" charset="0"/>
              </a:rPr>
              <a:t>residentes (armazenados </a:t>
            </a:r>
            <a:r>
              <a:rPr lang="pt-BR" sz="2000" dirty="0">
                <a:cs typeface="Arial" panose="020B0604020202020204" pitchFamily="34" charset="0"/>
              </a:rPr>
              <a:t>em blocos fora da MFT).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 NTFS suporta </a:t>
            </a:r>
            <a:r>
              <a:rPr lang="pt-BR" sz="2000" dirty="0">
                <a:cs typeface="Arial" panose="020B0604020202020204" pitchFamily="34" charset="0"/>
              </a:rPr>
              <a:t>Unicode, compactação, uso de diário, </a:t>
            </a:r>
            <a:r>
              <a:rPr lang="pt-BR" sz="2000" dirty="0" smtClean="0">
                <a:cs typeface="Arial" panose="020B0604020202020204" pitchFamily="34" charset="0"/>
              </a:rPr>
              <a:t>criptografia e </a:t>
            </a:r>
            <a:r>
              <a:rPr lang="pt-BR" sz="2000" dirty="0">
                <a:cs typeface="Arial" panose="020B0604020202020204" pitchFamily="34" charset="0"/>
              </a:rPr>
              <a:t>outros recursos.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621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Tabela de arquivos mestre do NTFS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5736" y="2405771"/>
            <a:ext cx="5409456" cy="414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Gerenciamento de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energia do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Windows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gerenciador de energia evita desperdício no </a:t>
            </a:r>
            <a:r>
              <a:rPr lang="pt-BR" sz="2000" dirty="0" smtClean="0">
                <a:cs typeface="Arial" panose="020B0604020202020204" pitchFamily="34" charset="0"/>
              </a:rPr>
              <a:t>uso de </a:t>
            </a:r>
            <a:r>
              <a:rPr lang="pt-BR" sz="2000" dirty="0">
                <a:cs typeface="Arial" panose="020B0604020202020204" pitchFamily="34" charset="0"/>
              </a:rPr>
              <a:t>energia pelo sistema. Historicamente, o </a:t>
            </a:r>
            <a:r>
              <a:rPr lang="pt-BR" sz="2000" dirty="0" smtClean="0">
                <a:cs typeface="Arial" panose="020B0604020202020204" pitchFamily="34" charset="0"/>
              </a:rPr>
              <a:t>gerenciamento do </a:t>
            </a:r>
            <a:r>
              <a:rPr lang="pt-BR" sz="2000" dirty="0">
                <a:cs typeface="Arial" panose="020B0604020202020204" pitchFamily="34" charset="0"/>
              </a:rPr>
              <a:t>consumo de energia consistia em desligar </a:t>
            </a:r>
            <a:r>
              <a:rPr lang="pt-BR" sz="2000" dirty="0" smtClean="0">
                <a:cs typeface="Arial" panose="020B0604020202020204" pitchFamily="34" charset="0"/>
              </a:rPr>
              <a:t>o monitor </a:t>
            </a:r>
            <a:r>
              <a:rPr lang="pt-BR" sz="2000" dirty="0">
                <a:cs typeface="Arial" panose="020B0604020202020204" pitchFamily="34" charset="0"/>
              </a:rPr>
              <a:t>e evitar que os discos continuassem </a:t>
            </a:r>
            <a:r>
              <a:rPr lang="pt-BR" sz="2000" dirty="0" smtClean="0">
                <a:cs typeface="Arial" panose="020B0604020202020204" pitchFamily="34" charset="0"/>
              </a:rPr>
              <a:t>girando. 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Mas </a:t>
            </a:r>
            <a:r>
              <a:rPr lang="pt-BR" sz="2000" dirty="0">
                <a:cs typeface="Arial" panose="020B0604020202020204" pitchFamily="34" charset="0"/>
              </a:rPr>
              <a:t>o problema está se tornando cada vez mais </a:t>
            </a:r>
            <a:r>
              <a:rPr lang="pt-BR" sz="2000" dirty="0" smtClean="0">
                <a:cs typeface="Arial" panose="020B0604020202020204" pitchFamily="34" charset="0"/>
              </a:rPr>
              <a:t>complicado pelos </a:t>
            </a:r>
            <a:r>
              <a:rPr lang="pt-BR" sz="2000" dirty="0">
                <a:cs typeface="Arial" panose="020B0604020202020204" pitchFamily="34" charset="0"/>
              </a:rPr>
              <a:t>requisitos para estender o tempo que </a:t>
            </a:r>
            <a:r>
              <a:rPr lang="pt-BR" sz="2000" dirty="0" smtClean="0">
                <a:cs typeface="Arial" panose="020B0604020202020204" pitchFamily="34" charset="0"/>
              </a:rPr>
              <a:t>os notebooks </a:t>
            </a:r>
            <a:r>
              <a:rPr lang="pt-BR" sz="2000" dirty="0">
                <a:cs typeface="Arial" panose="020B0604020202020204" pitchFamily="34" charset="0"/>
              </a:rPr>
              <a:t>podem funcionar com baterias, e </a:t>
            </a:r>
            <a:r>
              <a:rPr lang="pt-BR" sz="2000" dirty="0" smtClean="0">
                <a:cs typeface="Arial" panose="020B0604020202020204" pitchFamily="34" charset="0"/>
              </a:rPr>
              <a:t>questões de </a:t>
            </a:r>
            <a:r>
              <a:rPr lang="pt-BR" sz="2000" dirty="0">
                <a:cs typeface="Arial" panose="020B0604020202020204" pitchFamily="34" charset="0"/>
              </a:rPr>
              <a:t>conservação de energia relacionadas a </a:t>
            </a:r>
            <a:r>
              <a:rPr lang="pt-BR" sz="2000" dirty="0" smtClean="0">
                <a:cs typeface="Arial" panose="020B0604020202020204" pitchFamily="34" charset="0"/>
              </a:rPr>
              <a:t>computadores desktop </a:t>
            </a:r>
            <a:r>
              <a:rPr lang="pt-BR" sz="2000" dirty="0">
                <a:cs typeface="Arial" panose="020B0604020202020204" pitchFamily="34" charset="0"/>
              </a:rPr>
              <a:t>mantidos ligados o tempo todo e o alto custo </a:t>
            </a:r>
            <a:r>
              <a:rPr lang="pt-BR" sz="2000" dirty="0" smtClean="0">
                <a:cs typeface="Arial" panose="020B0604020202020204" pitchFamily="34" charset="0"/>
              </a:rPr>
              <a:t>de fornecer </a:t>
            </a:r>
            <a:r>
              <a:rPr lang="pt-BR" sz="2000" dirty="0">
                <a:cs typeface="Arial" panose="020B0604020202020204" pitchFamily="34" charset="0"/>
              </a:rPr>
              <a:t>energia para as grandes fazendas de </a:t>
            </a:r>
            <a:r>
              <a:rPr lang="pt-BR" sz="2000" dirty="0" smtClean="0">
                <a:cs typeface="Arial" panose="020B0604020202020204" pitchFamily="34" charset="0"/>
              </a:rPr>
              <a:t>servidores que </a:t>
            </a:r>
            <a:r>
              <a:rPr lang="pt-BR" sz="2000" dirty="0">
                <a:cs typeface="Arial" panose="020B0604020202020204" pitchFamily="34" charset="0"/>
              </a:rPr>
              <a:t>existem atualmente.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4465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Gerenciamento de energia do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Windows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Muitas aplicações atuais são implementadas </a:t>
            </a:r>
            <a:r>
              <a:rPr lang="pt-BR" sz="2000" dirty="0" smtClean="0">
                <a:cs typeface="Arial" panose="020B0604020202020204" pitchFamily="34" charset="0"/>
              </a:rPr>
              <a:t>com código </a:t>
            </a:r>
            <a:r>
              <a:rPr lang="pt-BR" sz="2000" dirty="0">
                <a:cs typeface="Arial" panose="020B0604020202020204" pitchFamily="34" charset="0"/>
              </a:rPr>
              <a:t>local e serviços na nuvem. O Windows </a:t>
            </a:r>
            <a:r>
              <a:rPr lang="pt-BR" sz="2000" dirty="0" smtClean="0">
                <a:cs typeface="Arial" panose="020B0604020202020204" pitchFamily="34" charset="0"/>
              </a:rPr>
              <a:t>oferece o </a:t>
            </a:r>
            <a:r>
              <a:rPr lang="pt-BR" sz="2000" dirty="0">
                <a:cs typeface="Arial" panose="020B0604020202020204" pitchFamily="34" charset="0"/>
              </a:rPr>
              <a:t>WNS (</a:t>
            </a:r>
            <a:r>
              <a:rPr lang="pt-BR" sz="2000" i="1" dirty="0" err="1">
                <a:cs typeface="Arial" panose="020B0604020202020204" pitchFamily="34" charset="0"/>
              </a:rPr>
              <a:t>Window</a:t>
            </a:r>
            <a:r>
              <a:rPr lang="pt-BR" sz="2000" i="1" dirty="0">
                <a:cs typeface="Arial" panose="020B0604020202020204" pitchFamily="34" charset="0"/>
              </a:rPr>
              <a:t> </a:t>
            </a:r>
            <a:r>
              <a:rPr lang="pt-BR" sz="2000" i="1" dirty="0" err="1">
                <a:cs typeface="Arial" panose="020B0604020202020204" pitchFamily="34" charset="0"/>
              </a:rPr>
              <a:t>Notification</a:t>
            </a:r>
            <a:r>
              <a:rPr lang="pt-BR" sz="2000" i="1" dirty="0">
                <a:cs typeface="Arial" panose="020B0604020202020204" pitchFamily="34" charset="0"/>
              </a:rPr>
              <a:t> Service </a:t>
            </a:r>
            <a:r>
              <a:rPr lang="pt-BR" sz="2000" dirty="0">
                <a:cs typeface="Arial" panose="020B0604020202020204" pitchFamily="34" charset="0"/>
              </a:rPr>
              <a:t>— Serviço </a:t>
            </a:r>
            <a:r>
              <a:rPr lang="pt-BR" sz="2000" dirty="0" smtClean="0">
                <a:cs typeface="Arial" panose="020B0604020202020204" pitchFamily="34" charset="0"/>
              </a:rPr>
              <a:t>de notificação </a:t>
            </a:r>
            <a:r>
              <a:rPr lang="pt-BR" sz="2000" dirty="0">
                <a:cs typeface="Arial" panose="020B0604020202020204" pitchFamily="34" charset="0"/>
              </a:rPr>
              <a:t>do Windows), para permitir que serviços </a:t>
            </a:r>
            <a:r>
              <a:rPr lang="pt-BR" sz="2000" dirty="0" smtClean="0">
                <a:cs typeface="Arial" panose="020B0604020202020204" pitchFamily="34" charset="0"/>
              </a:rPr>
              <a:t>de terceiros </a:t>
            </a:r>
            <a:r>
              <a:rPr lang="pt-BR" sz="2000" dirty="0">
                <a:cs typeface="Arial" panose="020B0604020202020204" pitchFamily="34" charset="0"/>
              </a:rPr>
              <a:t>levem notificações a um dispositivo </a:t>
            </a:r>
            <a:r>
              <a:rPr lang="pt-BR" sz="2000" dirty="0" smtClean="0">
                <a:cs typeface="Arial" panose="020B0604020202020204" pitchFamily="34" charset="0"/>
              </a:rPr>
              <a:t>Windows no </a:t>
            </a:r>
            <a:r>
              <a:rPr lang="pt-BR" sz="2000" dirty="0">
                <a:cs typeface="Arial" panose="020B0604020202020204" pitchFamily="34" charset="0"/>
              </a:rPr>
              <a:t>sistema CS sem exigir que o hardware de rede </a:t>
            </a:r>
            <a:r>
              <a:rPr lang="pt-BR" sz="2000" dirty="0" smtClean="0">
                <a:cs typeface="Arial" panose="020B0604020202020204" pitchFamily="34" charset="0"/>
              </a:rPr>
              <a:t>CS escute </a:t>
            </a:r>
            <a:r>
              <a:rPr lang="pt-BR" sz="2000" dirty="0">
                <a:cs typeface="Arial" panose="020B0604020202020204" pitchFamily="34" charset="0"/>
              </a:rPr>
              <a:t>especificamente os pacotes dos servidores de </a:t>
            </a:r>
            <a:r>
              <a:rPr lang="pt-BR" sz="2000" dirty="0" smtClean="0">
                <a:cs typeface="Arial" panose="020B0604020202020204" pitchFamily="34" charset="0"/>
              </a:rPr>
              <a:t>terceiros. Notificações </a:t>
            </a:r>
            <a:r>
              <a:rPr lang="pt-BR" sz="2000" dirty="0">
                <a:cs typeface="Arial" panose="020B0604020202020204" pitchFamily="34" charset="0"/>
              </a:rPr>
              <a:t>WNS podem sinalizar eventos </a:t>
            </a:r>
            <a:r>
              <a:rPr lang="pt-BR" sz="2000" dirty="0" smtClean="0">
                <a:cs typeface="Arial" panose="020B0604020202020204" pitchFamily="34" charset="0"/>
              </a:rPr>
              <a:t>de tempo </a:t>
            </a:r>
            <a:r>
              <a:rPr lang="pt-BR" sz="2000" dirty="0">
                <a:cs typeface="Arial" panose="020B0604020202020204" pitchFamily="34" charset="0"/>
              </a:rPr>
              <a:t>crítico, como a chegada de uma mensagem </a:t>
            </a:r>
            <a:r>
              <a:rPr lang="pt-BR" sz="2000" dirty="0" smtClean="0">
                <a:cs typeface="Arial" panose="020B0604020202020204" pitchFamily="34" charset="0"/>
              </a:rPr>
              <a:t>de texto </a:t>
            </a:r>
            <a:r>
              <a:rPr lang="pt-BR" sz="2000" dirty="0">
                <a:cs typeface="Arial" panose="020B0604020202020204" pitchFamily="34" charset="0"/>
              </a:rPr>
              <a:t>ou uma chamada VoIP.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Quando </a:t>
            </a:r>
            <a:r>
              <a:rPr lang="pt-BR" sz="2000" dirty="0">
                <a:cs typeface="Arial" panose="020B0604020202020204" pitchFamily="34" charset="0"/>
              </a:rPr>
              <a:t>um pacote </a:t>
            </a:r>
            <a:r>
              <a:rPr lang="pt-BR" sz="2000" dirty="0" smtClean="0">
                <a:cs typeface="Arial" panose="020B0604020202020204" pitchFamily="34" charset="0"/>
              </a:rPr>
              <a:t>WNS chega</a:t>
            </a:r>
            <a:r>
              <a:rPr lang="pt-BR" sz="2000" dirty="0">
                <a:cs typeface="Arial" panose="020B0604020202020204" pitchFamily="34" charset="0"/>
              </a:rPr>
              <a:t>, o processador precisa ser ligado para </a:t>
            </a:r>
            <a:r>
              <a:rPr lang="pt-BR" sz="2000" dirty="0" smtClean="0">
                <a:cs typeface="Arial" panose="020B0604020202020204" pitchFamily="34" charset="0"/>
              </a:rPr>
              <a:t>processá-lo</a:t>
            </a:r>
            <a:r>
              <a:rPr lang="pt-BR" sz="2000" dirty="0">
                <a:cs typeface="Arial" panose="020B0604020202020204" pitchFamily="34" charset="0"/>
              </a:rPr>
              <a:t>, mas a capacidade do hardware de rede CS de </a:t>
            </a:r>
            <a:r>
              <a:rPr lang="pt-BR" sz="2000" dirty="0" smtClean="0">
                <a:cs typeface="Arial" panose="020B0604020202020204" pitchFamily="34" charset="0"/>
              </a:rPr>
              <a:t>diferenciar entre </a:t>
            </a:r>
            <a:r>
              <a:rPr lang="pt-BR" sz="2000" dirty="0">
                <a:cs typeface="Arial" panose="020B0604020202020204" pitchFamily="34" charset="0"/>
              </a:rPr>
              <a:t>o tráfego de diferentes conexões </a:t>
            </a:r>
            <a:r>
              <a:rPr lang="pt-BR" sz="2000" dirty="0" smtClean="0">
                <a:cs typeface="Arial" panose="020B0604020202020204" pitchFamily="34" charset="0"/>
              </a:rPr>
              <a:t>significa que </a:t>
            </a:r>
            <a:r>
              <a:rPr lang="pt-BR" sz="2000" dirty="0">
                <a:cs typeface="Arial" panose="020B0604020202020204" pitchFamily="34" charset="0"/>
              </a:rPr>
              <a:t>o processador não precisa ser despertado para </a:t>
            </a:r>
            <a:r>
              <a:rPr lang="pt-BR" sz="2000" dirty="0" smtClean="0">
                <a:cs typeface="Arial" panose="020B0604020202020204" pitchFamily="34" charset="0"/>
              </a:rPr>
              <a:t>cada pacote </a:t>
            </a:r>
            <a:r>
              <a:rPr lang="pt-BR" sz="2000" dirty="0">
                <a:cs typeface="Arial" panose="020B0604020202020204" pitchFamily="34" charset="0"/>
              </a:rPr>
              <a:t>aleatório que chega na interface de rede.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97469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Segurança no Windows 8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Windows possui um sistema de segurança sofisticado baseado nas listas de controle de acesso e nos níveis de integridade. Cada processo possui um </a:t>
            </a:r>
            <a:r>
              <a:rPr lang="pt-BR" sz="2000" dirty="0" err="1">
                <a:cs typeface="Arial" panose="020B0604020202020204" pitchFamily="34" charset="0"/>
              </a:rPr>
              <a:t>token</a:t>
            </a:r>
            <a:r>
              <a:rPr lang="pt-BR" sz="2000" dirty="0">
                <a:cs typeface="Arial" panose="020B0604020202020204" pitchFamily="34" charset="0"/>
              </a:rPr>
              <a:t> de autenticação que informa a identidade do usuário e quais privilégios especiais o processo possui (se houver).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Cada </a:t>
            </a:r>
            <a:r>
              <a:rPr lang="pt-BR" sz="2000" dirty="0">
                <a:cs typeface="Arial" panose="020B0604020202020204" pitchFamily="34" charset="0"/>
              </a:rPr>
              <a:t>objeto possui um descritor de segurança a ele associado, que aponta para uma lista de acesso discricionária, que contém entradas de acesso que podem permitir ou negar acesso a indivíduos ou grupos.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 </a:t>
            </a:r>
            <a:r>
              <a:rPr lang="pt-BR" sz="2000" dirty="0">
                <a:cs typeface="Arial" panose="020B0604020202020204" pitchFamily="34" charset="0"/>
              </a:rPr>
              <a:t>Windows </a:t>
            </a:r>
            <a:r>
              <a:rPr lang="pt-BR" sz="2000" dirty="0" smtClean="0">
                <a:cs typeface="Arial" panose="020B0604020202020204" pitchFamily="34" charset="0"/>
              </a:rPr>
              <a:t>inseriu diversos </a:t>
            </a:r>
            <a:r>
              <a:rPr lang="pt-BR" sz="2000" dirty="0">
                <a:cs typeface="Arial" panose="020B0604020202020204" pitchFamily="34" charset="0"/>
              </a:rPr>
              <a:t>recursos de segurança nas últimas </a:t>
            </a:r>
            <a:r>
              <a:rPr lang="pt-BR" sz="2000" dirty="0" smtClean="0">
                <a:cs typeface="Arial" panose="020B0604020202020204" pitchFamily="34" charset="0"/>
              </a:rPr>
              <a:t>versões, incluindo </a:t>
            </a:r>
            <a:r>
              <a:rPr lang="pt-BR" sz="2000" dirty="0">
                <a:cs typeface="Arial" panose="020B0604020202020204" pitchFamily="34" charset="0"/>
              </a:rPr>
              <a:t>o </a:t>
            </a:r>
            <a:r>
              <a:rPr lang="pt-BR" sz="2000" dirty="0" err="1">
                <a:cs typeface="Arial" panose="020B0604020202020204" pitchFamily="34" charset="0"/>
              </a:rPr>
              <a:t>BitLocker</a:t>
            </a:r>
            <a:r>
              <a:rPr lang="pt-BR" sz="2000" dirty="0">
                <a:cs typeface="Arial" panose="020B0604020202020204" pitchFamily="34" charset="0"/>
              </a:rPr>
              <a:t> para codificação de volumes </a:t>
            </a:r>
            <a:r>
              <a:rPr lang="pt-BR" sz="2000" dirty="0" smtClean="0">
                <a:cs typeface="Arial" panose="020B0604020202020204" pitchFamily="34" charset="0"/>
              </a:rPr>
              <a:t>inteiros, randomização </a:t>
            </a:r>
            <a:r>
              <a:rPr lang="pt-BR" sz="2000" dirty="0">
                <a:cs typeface="Arial" panose="020B0604020202020204" pitchFamily="34" charset="0"/>
              </a:rPr>
              <a:t>de espaços de endereçamento, </a:t>
            </a:r>
            <a:r>
              <a:rPr lang="pt-BR" sz="2000" dirty="0" smtClean="0">
                <a:cs typeface="Arial" panose="020B0604020202020204" pitchFamily="34" charset="0"/>
              </a:rPr>
              <a:t>pilhas não </a:t>
            </a:r>
            <a:r>
              <a:rPr lang="pt-BR" sz="2000" dirty="0">
                <a:cs typeface="Arial" panose="020B0604020202020204" pitchFamily="34" charset="0"/>
              </a:rPr>
              <a:t>executáveis e outras medidas que tornam mais </a:t>
            </a:r>
            <a:r>
              <a:rPr lang="pt-BR" sz="2000" dirty="0" smtClean="0">
                <a:cs typeface="Arial" panose="020B0604020202020204" pitchFamily="34" charset="0"/>
              </a:rPr>
              <a:t>difícil o </a:t>
            </a:r>
            <a:r>
              <a:rPr lang="pt-BR" sz="2000" dirty="0">
                <a:cs typeface="Arial" panose="020B0604020202020204" pitchFamily="34" charset="0"/>
              </a:rPr>
              <a:t>sucesso dos ataques.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772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Segurança no Windows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8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Embora o Windows não </a:t>
            </a:r>
            <a:r>
              <a:rPr lang="pt-BR" sz="2000" dirty="0" smtClean="0">
                <a:cs typeface="Arial" panose="020B0604020202020204" pitchFamily="34" charset="0"/>
              </a:rPr>
              <a:t>tenha sido </a:t>
            </a:r>
            <a:r>
              <a:rPr lang="pt-BR" sz="2000" dirty="0">
                <a:cs typeface="Arial" panose="020B0604020202020204" pitchFamily="34" charset="0"/>
              </a:rPr>
              <a:t>especificamente projetado para o </a:t>
            </a:r>
            <a:r>
              <a:rPr lang="pt-BR" sz="2000" dirty="0" smtClean="0">
                <a:cs typeface="Arial" panose="020B0604020202020204" pitchFamily="34" charset="0"/>
              </a:rPr>
              <a:t>cumprimento das </a:t>
            </a:r>
            <a:r>
              <a:rPr lang="pt-BR" sz="2000" dirty="0">
                <a:cs typeface="Arial" panose="020B0604020202020204" pitchFamily="34" charset="0"/>
              </a:rPr>
              <a:t>determinações C2, ele herda várias das </a:t>
            </a:r>
            <a:r>
              <a:rPr lang="pt-BR" sz="2000" dirty="0" smtClean="0">
                <a:cs typeface="Arial" panose="020B0604020202020204" pitchFamily="34" charset="0"/>
              </a:rPr>
              <a:t>propriedades de </a:t>
            </a:r>
            <a:r>
              <a:rPr lang="pt-BR" sz="2000" dirty="0">
                <a:cs typeface="Arial" panose="020B0604020202020204" pitchFamily="34" charset="0"/>
              </a:rPr>
              <a:t>segurança do projeto de segurança original </a:t>
            </a:r>
            <a:r>
              <a:rPr lang="pt-BR" sz="2000" dirty="0" smtClean="0">
                <a:cs typeface="Arial" panose="020B0604020202020204" pitchFamily="34" charset="0"/>
              </a:rPr>
              <a:t>do NT</a:t>
            </a:r>
            <a:r>
              <a:rPr lang="pt-BR" sz="2000" dirty="0">
                <a:cs typeface="Arial" panose="020B0604020202020204" pitchFamily="34" charset="0"/>
              </a:rPr>
              <a:t>. Entre elas, estão</a:t>
            </a:r>
            <a:r>
              <a:rPr lang="pt-BR" sz="2000" dirty="0" smtClean="0">
                <a:cs typeface="Arial" panose="020B0604020202020204" pitchFamily="34" charset="0"/>
              </a:rPr>
              <a:t>:</a:t>
            </a:r>
            <a:br>
              <a:rPr lang="pt-BR" sz="2000" dirty="0" smtClean="0">
                <a:cs typeface="Arial" panose="020B0604020202020204" pitchFamily="34" charset="0"/>
              </a:rPr>
            </a:br>
            <a:endParaRPr lang="pt-BR" sz="2000" dirty="0" smtClean="0">
              <a:cs typeface="Arial" panose="020B0604020202020204" pitchFamily="34" charset="0"/>
            </a:endParaRPr>
          </a:p>
          <a:p>
            <a:pPr lvl="2" algn="just">
              <a:buSzPct val="100000"/>
            </a:pPr>
            <a:r>
              <a:rPr lang="pt-BR" sz="2000" dirty="0"/>
              <a:t>1. Acesso seguro com medidas contra </a:t>
            </a:r>
            <a:r>
              <a:rPr lang="pt-BR" sz="2000" dirty="0" smtClean="0"/>
              <a:t>imitações (</a:t>
            </a:r>
            <a:r>
              <a:rPr lang="pt-BR" sz="2000" dirty="0" err="1" smtClean="0"/>
              <a:t>spoofing</a:t>
            </a:r>
            <a:r>
              <a:rPr lang="pt-BR" sz="2000" dirty="0"/>
              <a:t>).</a:t>
            </a:r>
          </a:p>
          <a:p>
            <a:pPr lvl="2" algn="just">
              <a:buSzPct val="100000"/>
            </a:pPr>
            <a:r>
              <a:rPr lang="pt-BR" sz="2000" dirty="0"/>
              <a:t>2. Controles de acesso discricionário.</a:t>
            </a:r>
          </a:p>
          <a:p>
            <a:pPr lvl="2" algn="just">
              <a:buSzPct val="100000"/>
            </a:pPr>
            <a:r>
              <a:rPr lang="pt-BR" sz="2000" dirty="0"/>
              <a:t>3. Controles de acesso privilegiado.</a:t>
            </a:r>
          </a:p>
          <a:p>
            <a:pPr lvl="2" algn="just">
              <a:buSzPct val="100000"/>
            </a:pPr>
            <a:r>
              <a:rPr lang="pt-BR" sz="2000" dirty="0"/>
              <a:t>4. Proteção do espaço de endereçamento </a:t>
            </a:r>
            <a:r>
              <a:rPr lang="pt-BR" sz="2000" dirty="0" smtClean="0"/>
              <a:t>por processo</a:t>
            </a:r>
            <a:r>
              <a:rPr lang="pt-BR" sz="2000" dirty="0"/>
              <a:t>.</a:t>
            </a:r>
          </a:p>
          <a:p>
            <a:pPr lvl="2" algn="just">
              <a:buSzPct val="100000"/>
            </a:pPr>
            <a:r>
              <a:rPr lang="pt-BR" sz="2000" dirty="0"/>
              <a:t>5. Novas páginas devem ser zeradas antes de </a:t>
            </a:r>
            <a:r>
              <a:rPr lang="pt-BR" sz="2000" dirty="0" smtClean="0"/>
              <a:t>serem mapeadas</a:t>
            </a:r>
            <a:r>
              <a:rPr lang="pt-BR" sz="2000" dirty="0"/>
              <a:t>.</a:t>
            </a:r>
          </a:p>
          <a:p>
            <a:pPr lvl="2" algn="just">
              <a:buSzPct val="100000"/>
            </a:pPr>
            <a:r>
              <a:rPr lang="pt-BR" sz="2000" dirty="0"/>
              <a:t>6. Auditoria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21658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Estrutura de um </a:t>
            </a:r>
            <a:r>
              <a:rPr lang="pt-BR" sz="2800" b="1" dirty="0" err="1">
                <a:solidFill>
                  <a:srgbClr val="272860"/>
                </a:solidFill>
                <a:latin typeface="Trebuchet MS" panose="020B0603020202020204" pitchFamily="34" charset="0"/>
              </a:rPr>
              <a:t>token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 de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acesso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005064"/>
            <a:ext cx="8526270" cy="45689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512" y="2636912"/>
            <a:ext cx="8784976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Cada processo tem um </a:t>
            </a:r>
            <a:r>
              <a:rPr lang="pt-BR" sz="2000" b="1" dirty="0" err="1">
                <a:cs typeface="Arial" panose="020B0604020202020204" pitchFamily="34" charset="0"/>
              </a:rPr>
              <a:t>token</a:t>
            </a:r>
            <a:r>
              <a:rPr lang="pt-BR" sz="2000" b="1" dirty="0">
                <a:cs typeface="Arial" panose="020B0604020202020204" pitchFamily="34" charset="0"/>
              </a:rPr>
              <a:t> de acesso </a:t>
            </a:r>
            <a:r>
              <a:rPr lang="pt-BR" sz="2000" dirty="0">
                <a:cs typeface="Arial" panose="020B0604020202020204" pitchFamily="34" charset="0"/>
              </a:rPr>
              <a:t>que </a:t>
            </a:r>
            <a:r>
              <a:rPr lang="pt-BR" sz="2000" dirty="0" smtClean="0">
                <a:cs typeface="Arial" panose="020B0604020202020204" pitchFamily="34" charset="0"/>
              </a:rPr>
              <a:t>especifica um </a:t>
            </a:r>
            <a:r>
              <a:rPr lang="pt-BR" sz="2000" dirty="0">
                <a:cs typeface="Arial" panose="020B0604020202020204" pitchFamily="34" charset="0"/>
              </a:rPr>
              <a:t>SID e outras propriedades. Esse </a:t>
            </a:r>
            <a:r>
              <a:rPr lang="pt-BR" sz="2000" dirty="0" err="1">
                <a:cs typeface="Arial" panose="020B0604020202020204" pitchFamily="34" charset="0"/>
              </a:rPr>
              <a:t>token</a:t>
            </a:r>
            <a:r>
              <a:rPr lang="pt-BR" sz="2000" dirty="0">
                <a:cs typeface="Arial" panose="020B0604020202020204" pitchFamily="34" charset="0"/>
              </a:rPr>
              <a:t> é em </a:t>
            </a:r>
            <a:r>
              <a:rPr lang="pt-BR" sz="2000" dirty="0" smtClean="0">
                <a:cs typeface="Arial" panose="020B0604020202020204" pitchFamily="34" charset="0"/>
              </a:rPr>
              <a:t>geral atribuído </a:t>
            </a:r>
            <a:r>
              <a:rPr lang="pt-BR" sz="2000" dirty="0">
                <a:cs typeface="Arial" panose="020B0604020202020204" pitchFamily="34" charset="0"/>
              </a:rPr>
              <a:t>no momento de acesso ao sistema, pelo </a:t>
            </a:r>
            <a:r>
              <a:rPr lang="pt-BR" sz="2000" dirty="0" err="1" smtClean="0">
                <a:cs typeface="Arial" panose="020B0604020202020204" pitchFamily="34" charset="0"/>
              </a:rPr>
              <a:t>winlogon</a:t>
            </a:r>
            <a:r>
              <a:rPr lang="pt-BR" sz="2000" dirty="0" smtClean="0">
                <a:cs typeface="Arial" panose="020B0604020202020204" pitchFamily="34" charset="0"/>
              </a:rPr>
              <a:t>, conforme descrito abaixo: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713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655802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Principais lançamentos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de sistemas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operacionais Microsoft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para desktop</a:t>
            </a:r>
            <a:endParaRPr lang="pt-BR" sz="2800" b="1" dirty="0">
              <a:solidFill>
                <a:srgbClr val="272860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60" y="2609909"/>
            <a:ext cx="7080895" cy="405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Chamadas API de segurança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2636912"/>
            <a:ext cx="5904656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A maioria dos mecanismos de controle de </a:t>
            </a:r>
            <a:r>
              <a:rPr lang="pt-BR" sz="2000" dirty="0" smtClean="0">
                <a:cs typeface="Arial" panose="020B0604020202020204" pitchFamily="34" charset="0"/>
              </a:rPr>
              <a:t>acesso do </a:t>
            </a:r>
            <a:r>
              <a:rPr lang="pt-BR" sz="2000" dirty="0">
                <a:cs typeface="Arial" panose="020B0604020202020204" pitchFamily="34" charset="0"/>
              </a:rPr>
              <a:t>Windows é baseada em descritores de segurança.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 padrão </a:t>
            </a:r>
            <a:r>
              <a:rPr lang="pt-BR" sz="2000" dirty="0">
                <a:cs typeface="Arial" panose="020B0604020202020204" pitchFamily="34" charset="0"/>
              </a:rPr>
              <a:t>usual é que, quando um processo cria um </a:t>
            </a:r>
            <a:r>
              <a:rPr lang="pt-BR" sz="2000" dirty="0" smtClean="0">
                <a:cs typeface="Arial" panose="020B0604020202020204" pitchFamily="34" charset="0"/>
              </a:rPr>
              <a:t>objeto, ele </a:t>
            </a:r>
            <a:r>
              <a:rPr lang="pt-BR" sz="2000" dirty="0">
                <a:cs typeface="Arial" panose="020B0604020202020204" pitchFamily="34" charset="0"/>
              </a:rPr>
              <a:t>fornece um descritor de segurança como um </a:t>
            </a:r>
            <a:r>
              <a:rPr lang="pt-BR" sz="2000" dirty="0" smtClean="0">
                <a:cs typeface="Arial" panose="020B0604020202020204" pitchFamily="34" charset="0"/>
              </a:rPr>
              <a:t>dos parâmetros </a:t>
            </a:r>
            <a:r>
              <a:rPr lang="pt-BR" sz="2000" dirty="0">
                <a:cs typeface="Arial" panose="020B0604020202020204" pitchFamily="34" charset="0"/>
              </a:rPr>
              <a:t>para </a:t>
            </a:r>
            <a:r>
              <a:rPr lang="pt-BR" sz="2000" i="1" dirty="0" err="1">
                <a:cs typeface="Arial" panose="020B0604020202020204" pitchFamily="34" charset="0"/>
              </a:rPr>
              <a:t>CreateProcess</a:t>
            </a:r>
            <a:r>
              <a:rPr lang="pt-BR" sz="2000" i="1" dirty="0">
                <a:cs typeface="Arial" panose="020B0604020202020204" pitchFamily="34" charset="0"/>
              </a:rPr>
              <a:t>, </a:t>
            </a:r>
            <a:r>
              <a:rPr lang="pt-BR" sz="2000" i="1" dirty="0" err="1">
                <a:cs typeface="Arial" panose="020B0604020202020204" pitchFamily="34" charset="0"/>
              </a:rPr>
              <a:t>CreateFile</a:t>
            </a:r>
            <a:r>
              <a:rPr lang="pt-BR" sz="2000" i="1" dirty="0">
                <a:cs typeface="Arial" panose="020B0604020202020204" pitchFamily="34" charset="0"/>
              </a:rPr>
              <a:t> </a:t>
            </a:r>
            <a:r>
              <a:rPr lang="pt-BR" sz="2000" dirty="0">
                <a:cs typeface="Arial" panose="020B0604020202020204" pitchFamily="34" charset="0"/>
              </a:rPr>
              <a:t>ou para </a:t>
            </a:r>
            <a:r>
              <a:rPr lang="pt-BR" sz="2000" dirty="0" smtClean="0">
                <a:cs typeface="Arial" panose="020B0604020202020204" pitchFamily="34" charset="0"/>
              </a:rPr>
              <a:t>outra chamada </a:t>
            </a:r>
            <a:r>
              <a:rPr lang="pt-BR" sz="2000" dirty="0">
                <a:cs typeface="Arial" panose="020B0604020202020204" pitchFamily="34" charset="0"/>
              </a:rPr>
              <a:t>de criação de um objeto.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Esse </a:t>
            </a:r>
            <a:r>
              <a:rPr lang="pt-BR" sz="2000" dirty="0">
                <a:cs typeface="Arial" panose="020B0604020202020204" pitchFamily="34" charset="0"/>
              </a:rPr>
              <a:t>descritor </a:t>
            </a:r>
            <a:r>
              <a:rPr lang="pt-BR" sz="2000" dirty="0" smtClean="0">
                <a:cs typeface="Arial" panose="020B0604020202020204" pitchFamily="34" charset="0"/>
              </a:rPr>
              <a:t>de segurança </a:t>
            </a:r>
            <a:r>
              <a:rPr lang="pt-BR" sz="2000" dirty="0">
                <a:cs typeface="Arial" panose="020B0604020202020204" pitchFamily="34" charset="0"/>
              </a:rPr>
              <a:t>torna-se, então, o descritor de segurança </a:t>
            </a:r>
            <a:r>
              <a:rPr lang="pt-BR" sz="2000" dirty="0" smtClean="0">
                <a:cs typeface="Arial" panose="020B0604020202020204" pitchFamily="34" charset="0"/>
              </a:rPr>
              <a:t>associado ao </a:t>
            </a:r>
            <a:r>
              <a:rPr lang="pt-BR" sz="2000" dirty="0">
                <a:cs typeface="Arial" panose="020B0604020202020204" pitchFamily="34" charset="0"/>
              </a:rPr>
              <a:t>objeto, como </a:t>
            </a:r>
            <a:r>
              <a:rPr lang="pt-BR" sz="2000" dirty="0" smtClean="0">
                <a:cs typeface="Arial" panose="020B0604020202020204" pitchFamily="34" charset="0"/>
              </a:rPr>
              <a:t>vemos na figura ao lado.</a:t>
            </a:r>
            <a:endParaRPr lang="pt-BR" sz="20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5015" y="255960"/>
            <a:ext cx="5498985" cy="43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8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Implementação da segurança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2636912"/>
            <a:ext cx="8784976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A segurança em um sistema Windows isolado </a:t>
            </a:r>
            <a:r>
              <a:rPr lang="pt-BR" sz="2000" dirty="0" smtClean="0">
                <a:cs typeface="Arial" panose="020B0604020202020204" pitchFamily="34" charset="0"/>
              </a:rPr>
              <a:t>é implementada </a:t>
            </a:r>
            <a:r>
              <a:rPr lang="pt-BR" sz="2000" dirty="0">
                <a:cs typeface="Arial" panose="020B0604020202020204" pitchFamily="34" charset="0"/>
              </a:rPr>
              <a:t>por vários </a:t>
            </a:r>
            <a:r>
              <a:rPr lang="pt-BR" sz="2000" dirty="0" smtClean="0">
                <a:cs typeface="Arial" panose="020B0604020202020204" pitchFamily="34" charset="0"/>
              </a:rPr>
              <a:t>componentes.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 acesso ao </a:t>
            </a:r>
            <a:r>
              <a:rPr lang="pt-BR" sz="2000" dirty="0">
                <a:cs typeface="Arial" panose="020B0604020202020204" pitchFamily="34" charset="0"/>
              </a:rPr>
              <a:t>sistema é tratado pelo </a:t>
            </a:r>
            <a:r>
              <a:rPr lang="pt-BR" sz="2000" i="1" dirty="0" err="1">
                <a:cs typeface="Arial" panose="020B0604020202020204" pitchFamily="34" charset="0"/>
              </a:rPr>
              <a:t>winlogon</a:t>
            </a:r>
            <a:r>
              <a:rPr lang="pt-BR" sz="2000" i="1" dirty="0">
                <a:cs typeface="Arial" panose="020B0604020202020204" pitchFamily="34" charset="0"/>
              </a:rPr>
              <a:t> </a:t>
            </a:r>
            <a:r>
              <a:rPr lang="pt-BR" sz="2000" dirty="0">
                <a:cs typeface="Arial" panose="020B0604020202020204" pitchFamily="34" charset="0"/>
              </a:rPr>
              <a:t>e a autenticação, </a:t>
            </a:r>
            <a:r>
              <a:rPr lang="pt-BR" sz="2000" dirty="0" smtClean="0">
                <a:cs typeface="Arial" panose="020B0604020202020204" pitchFamily="34" charset="0"/>
              </a:rPr>
              <a:t>pelos </a:t>
            </a:r>
            <a:r>
              <a:rPr lang="pt-BR" sz="2000" dirty="0" err="1" smtClean="0">
                <a:cs typeface="Arial" panose="020B0604020202020204" pitchFamily="34" charset="0"/>
              </a:rPr>
              <a:t>lsass</a:t>
            </a:r>
            <a:r>
              <a:rPr lang="pt-BR" sz="2000" dirty="0">
                <a:cs typeface="Arial" panose="020B0604020202020204" pitchFamily="34" charset="0"/>
              </a:rPr>
              <a:t>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 </a:t>
            </a:r>
            <a:r>
              <a:rPr lang="pt-BR" sz="2000" dirty="0">
                <a:cs typeface="Arial" panose="020B0604020202020204" pitchFamily="34" charset="0"/>
              </a:rPr>
              <a:t>resultado de um acesso bem-sucedido é </a:t>
            </a:r>
            <a:r>
              <a:rPr lang="pt-BR" sz="2000" dirty="0" smtClean="0">
                <a:cs typeface="Arial" panose="020B0604020202020204" pitchFamily="34" charset="0"/>
              </a:rPr>
              <a:t>um novo </a:t>
            </a:r>
            <a:r>
              <a:rPr lang="pt-BR" sz="2000" dirty="0" err="1">
                <a:cs typeface="Arial" panose="020B0604020202020204" pitchFamily="34" charset="0"/>
              </a:rPr>
              <a:t>shell</a:t>
            </a:r>
            <a:r>
              <a:rPr lang="pt-BR" sz="2000" dirty="0">
                <a:cs typeface="Arial" panose="020B0604020202020204" pitchFamily="34" charset="0"/>
              </a:rPr>
              <a:t> GUI (</a:t>
            </a:r>
            <a:r>
              <a:rPr lang="pt-BR" sz="2000" i="1" dirty="0">
                <a:cs typeface="Arial" panose="020B0604020202020204" pitchFamily="34" charset="0"/>
              </a:rPr>
              <a:t>explorer.exe</a:t>
            </a:r>
            <a:r>
              <a:rPr lang="pt-BR" sz="2000" dirty="0">
                <a:cs typeface="Arial" panose="020B0604020202020204" pitchFamily="34" charset="0"/>
              </a:rPr>
              <a:t>) com seu </a:t>
            </a:r>
            <a:r>
              <a:rPr lang="pt-BR" sz="2000" dirty="0" err="1">
                <a:cs typeface="Arial" panose="020B0604020202020204" pitchFamily="34" charset="0"/>
              </a:rPr>
              <a:t>token</a:t>
            </a:r>
            <a:r>
              <a:rPr lang="pt-BR" sz="2000" dirty="0">
                <a:cs typeface="Arial" panose="020B0604020202020204" pitchFamily="34" charset="0"/>
              </a:rPr>
              <a:t> de </a:t>
            </a:r>
            <a:r>
              <a:rPr lang="pt-BR" sz="2000" dirty="0" smtClean="0">
                <a:cs typeface="Arial" panose="020B0604020202020204" pitchFamily="34" charset="0"/>
              </a:rPr>
              <a:t>acesso associado</a:t>
            </a:r>
            <a:r>
              <a:rPr lang="pt-BR" sz="2000" dirty="0">
                <a:cs typeface="Arial" panose="020B0604020202020204" pitchFamily="34" charset="0"/>
              </a:rPr>
              <a:t>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Esse processo usa as colmeias SECURITY e SAM do registro. A primeira ajusta a política geral </a:t>
            </a:r>
            <a:r>
              <a:rPr lang="pt-BR" sz="2000" dirty="0" smtClean="0">
                <a:cs typeface="Arial" panose="020B0604020202020204" pitchFamily="34" charset="0"/>
              </a:rPr>
              <a:t>de segurança </a:t>
            </a:r>
            <a:r>
              <a:rPr lang="pt-BR" sz="2000" dirty="0">
                <a:cs typeface="Arial" panose="020B0604020202020204" pitchFamily="34" charset="0"/>
              </a:rPr>
              <a:t>e a última contém a informação de </a:t>
            </a:r>
            <a:r>
              <a:rPr lang="pt-BR" sz="2000" dirty="0" smtClean="0">
                <a:cs typeface="Arial" panose="020B0604020202020204" pitchFamily="34" charset="0"/>
              </a:rPr>
              <a:t>segurança para </a:t>
            </a:r>
            <a:r>
              <a:rPr lang="pt-BR" sz="2000" dirty="0">
                <a:cs typeface="Arial" panose="020B0604020202020204" pitchFamily="34" charset="0"/>
              </a:rPr>
              <a:t>usuários </a:t>
            </a:r>
            <a:r>
              <a:rPr lang="pt-BR" sz="2000" dirty="0" smtClean="0">
                <a:cs typeface="Arial" panose="020B0604020202020204" pitchFamily="34" charset="0"/>
              </a:rPr>
              <a:t>individuais.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775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Atenuações de segurança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2636912"/>
            <a:ext cx="8568952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Seria ótimo para os usuários se o software de computador não tivesse defeitos, principalmente defeitos que podem ser explorados por hackers para tomar o controle de seu computador e roubar suas informações, ou </a:t>
            </a:r>
            <a:r>
              <a:rPr lang="pt-BR" sz="2000" dirty="0" smtClean="0">
                <a:cs typeface="Arial" panose="020B0604020202020204" pitchFamily="34" charset="0"/>
              </a:rPr>
              <a:t>que usam </a:t>
            </a:r>
            <a:r>
              <a:rPr lang="pt-BR" sz="2000" dirty="0">
                <a:cs typeface="Arial" panose="020B0604020202020204" pitchFamily="34" charset="0"/>
              </a:rPr>
              <a:t>seu computador para fins ilegais, como os </a:t>
            </a:r>
            <a:r>
              <a:rPr lang="pt-BR" sz="2000" dirty="0" smtClean="0">
                <a:cs typeface="Arial" panose="020B0604020202020204" pitchFamily="34" charset="0"/>
              </a:rPr>
              <a:t>ataques distribuídos </a:t>
            </a:r>
            <a:r>
              <a:rPr lang="pt-BR" sz="2000" dirty="0">
                <a:cs typeface="Arial" panose="020B0604020202020204" pitchFamily="34" charset="0"/>
              </a:rPr>
              <a:t>de recusa de serviço, comprometendo </a:t>
            </a:r>
            <a:r>
              <a:rPr lang="pt-BR" sz="2000" dirty="0" smtClean="0">
                <a:cs typeface="Arial" panose="020B0604020202020204" pitchFamily="34" charset="0"/>
              </a:rPr>
              <a:t>outros computadores</a:t>
            </a:r>
            <a:r>
              <a:rPr lang="pt-BR" sz="2000" dirty="0">
                <a:cs typeface="Arial" panose="020B0604020202020204" pitchFamily="34" charset="0"/>
              </a:rPr>
              <a:t>, e distribuição de spam ou outro </a:t>
            </a:r>
            <a:r>
              <a:rPr lang="pt-BR" sz="2000" dirty="0" smtClean="0">
                <a:cs typeface="Arial" panose="020B0604020202020204" pitchFamily="34" charset="0"/>
              </a:rPr>
              <a:t>tipo de </a:t>
            </a:r>
            <a:r>
              <a:rPr lang="pt-BR" sz="2000" dirty="0">
                <a:cs typeface="Arial" panose="020B0604020202020204" pitchFamily="34" charset="0"/>
              </a:rPr>
              <a:t>material não solicitado. Infelizmente, isso ainda </a:t>
            </a:r>
            <a:r>
              <a:rPr lang="pt-BR" sz="2000" dirty="0" smtClean="0">
                <a:cs typeface="Arial" panose="020B0604020202020204" pitchFamily="34" charset="0"/>
              </a:rPr>
              <a:t>não é </a:t>
            </a:r>
            <a:r>
              <a:rPr lang="pt-BR" sz="2000" dirty="0">
                <a:cs typeface="Arial" panose="020B0604020202020204" pitchFamily="34" charset="0"/>
              </a:rPr>
              <a:t>viável na prática, e os computadores continuam a </a:t>
            </a:r>
            <a:r>
              <a:rPr lang="pt-BR" sz="2000" dirty="0" smtClean="0">
                <a:cs typeface="Arial" panose="020B0604020202020204" pitchFamily="34" charset="0"/>
              </a:rPr>
              <a:t>ter vulnerabilidades </a:t>
            </a:r>
            <a:r>
              <a:rPr lang="pt-BR" sz="2000" dirty="0">
                <a:cs typeface="Arial" panose="020B0604020202020204" pitchFamily="34" charset="0"/>
              </a:rPr>
              <a:t>de segurança.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3086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Principais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atenuações de segurança no Windows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8805564" cy="31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Atenuações de segurança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2636912"/>
            <a:ext cx="8568952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Seria ótimo para os usuários se o software de computador não tivesse defeitos, principalmente defeitos que podem ser explorados por hackers para tomar o controle de seu computador e roubar suas informações, ou </a:t>
            </a:r>
            <a:r>
              <a:rPr lang="pt-BR" sz="2000" dirty="0" smtClean="0">
                <a:cs typeface="Arial" panose="020B0604020202020204" pitchFamily="34" charset="0"/>
              </a:rPr>
              <a:t>que usam </a:t>
            </a:r>
            <a:r>
              <a:rPr lang="pt-BR" sz="2000" dirty="0">
                <a:cs typeface="Arial" panose="020B0604020202020204" pitchFamily="34" charset="0"/>
              </a:rPr>
              <a:t>seu computador para fins ilegais, como os </a:t>
            </a:r>
            <a:r>
              <a:rPr lang="pt-BR" sz="2000" dirty="0" smtClean="0">
                <a:cs typeface="Arial" panose="020B0604020202020204" pitchFamily="34" charset="0"/>
              </a:rPr>
              <a:t>ataques distribuídos </a:t>
            </a:r>
            <a:r>
              <a:rPr lang="pt-BR" sz="2000" dirty="0">
                <a:cs typeface="Arial" panose="020B0604020202020204" pitchFamily="34" charset="0"/>
              </a:rPr>
              <a:t>de recusa de serviço, comprometendo </a:t>
            </a:r>
            <a:r>
              <a:rPr lang="pt-BR" sz="2000" dirty="0" smtClean="0">
                <a:cs typeface="Arial" panose="020B0604020202020204" pitchFamily="34" charset="0"/>
              </a:rPr>
              <a:t>outros computadores</a:t>
            </a:r>
            <a:r>
              <a:rPr lang="pt-BR" sz="2000" dirty="0">
                <a:cs typeface="Arial" panose="020B0604020202020204" pitchFamily="34" charset="0"/>
              </a:rPr>
              <a:t>, e distribuição de spam ou outro </a:t>
            </a:r>
            <a:r>
              <a:rPr lang="pt-BR" sz="2000" dirty="0" smtClean="0">
                <a:cs typeface="Arial" panose="020B0604020202020204" pitchFamily="34" charset="0"/>
              </a:rPr>
              <a:t>tipo de </a:t>
            </a:r>
            <a:r>
              <a:rPr lang="pt-BR" sz="2000" dirty="0">
                <a:cs typeface="Arial" panose="020B0604020202020204" pitchFamily="34" charset="0"/>
              </a:rPr>
              <a:t>material não solicitado. Infelizmente, isso ainda </a:t>
            </a:r>
            <a:r>
              <a:rPr lang="pt-BR" sz="2000" dirty="0" smtClean="0">
                <a:cs typeface="Arial" panose="020B0604020202020204" pitchFamily="34" charset="0"/>
              </a:rPr>
              <a:t>não é </a:t>
            </a:r>
            <a:r>
              <a:rPr lang="pt-BR" sz="2000" dirty="0">
                <a:cs typeface="Arial" panose="020B0604020202020204" pitchFamily="34" charset="0"/>
              </a:rPr>
              <a:t>viável na prática, e os computadores continuam a </a:t>
            </a:r>
            <a:r>
              <a:rPr lang="pt-BR" sz="2000" dirty="0" smtClean="0">
                <a:cs typeface="Arial" panose="020B0604020202020204" pitchFamily="34" charset="0"/>
              </a:rPr>
              <a:t>ter vulnerabilidades </a:t>
            </a:r>
            <a:r>
              <a:rPr lang="pt-BR" sz="2000" dirty="0">
                <a:cs typeface="Arial" panose="020B0604020202020204" pitchFamily="34" charset="0"/>
              </a:rPr>
              <a:t>de segurança.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329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Atenuações de segurança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2636912"/>
            <a:ext cx="8568952" cy="358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b="1" dirty="0">
                <a:cs typeface="Arial" panose="020B0604020202020204" pitchFamily="34" charset="0"/>
              </a:rPr>
              <a:t>Integridade de código </a:t>
            </a:r>
            <a:r>
              <a:rPr lang="pt-BR" sz="2000" dirty="0">
                <a:cs typeface="Arial" panose="020B0604020202020204" pitchFamily="34" charset="0"/>
              </a:rPr>
              <a:t>é a proteção no nível do </a:t>
            </a:r>
            <a:r>
              <a:rPr lang="pt-BR" sz="2000" dirty="0" smtClean="0">
                <a:cs typeface="Arial" panose="020B0604020202020204" pitchFamily="34" charset="0"/>
              </a:rPr>
              <a:t>núcleo contra </a:t>
            </a:r>
            <a:r>
              <a:rPr lang="pt-BR" sz="2000" dirty="0">
                <a:cs typeface="Arial" panose="020B0604020202020204" pitchFamily="34" charset="0"/>
              </a:rPr>
              <a:t>a carga de código executável arbitrário </a:t>
            </a:r>
            <a:r>
              <a:rPr lang="pt-BR" sz="2000" dirty="0" smtClean="0">
                <a:cs typeface="Arial" panose="020B0604020202020204" pitchFamily="34" charset="0"/>
              </a:rPr>
              <a:t>nos processos</a:t>
            </a:r>
            <a:r>
              <a:rPr lang="pt-BR" sz="2000" dirty="0">
                <a:cs typeface="Arial" panose="020B0604020202020204" pitchFamily="34" charset="0"/>
              </a:rPr>
              <a:t>. Ela verifica se programas e bibliotecas </a:t>
            </a:r>
            <a:r>
              <a:rPr lang="pt-BR" sz="2000" dirty="0" smtClean="0">
                <a:cs typeface="Arial" panose="020B0604020202020204" pitchFamily="34" charset="0"/>
              </a:rPr>
              <a:t>foram assinados </a:t>
            </a:r>
            <a:r>
              <a:rPr lang="pt-BR" sz="2000" dirty="0">
                <a:cs typeface="Arial" panose="020B0604020202020204" pitchFamily="34" charset="0"/>
              </a:rPr>
              <a:t>criptograficamente por um publicador </a:t>
            </a:r>
            <a:r>
              <a:rPr lang="pt-BR" sz="2000" dirty="0" smtClean="0">
                <a:cs typeface="Arial" panose="020B0604020202020204" pitchFamily="34" charset="0"/>
              </a:rPr>
              <a:t>confiável.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b="1" dirty="0"/>
              <a:t>Patchguard </a:t>
            </a:r>
            <a:r>
              <a:rPr lang="pt-BR" sz="2000" dirty="0"/>
              <a:t>é uma atenuação no nível </a:t>
            </a:r>
            <a:r>
              <a:rPr lang="pt-BR" sz="2000" dirty="0" smtClean="0"/>
              <a:t>do núcleo </a:t>
            </a:r>
            <a:r>
              <a:rPr lang="pt-BR" sz="2000" dirty="0"/>
              <a:t>que tenta detectar rootkits, projetados para </a:t>
            </a:r>
            <a:r>
              <a:rPr lang="pt-BR" sz="2000" dirty="0" smtClean="0"/>
              <a:t>evitar que </a:t>
            </a:r>
            <a:r>
              <a:rPr lang="pt-BR" sz="2000" dirty="0"/>
              <a:t>uma exploração bem-sucedida seja detectada.</a:t>
            </a:r>
          </a:p>
          <a:p>
            <a:pPr marL="342900" indent="-342900" algn="just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b="1" dirty="0" smtClean="0"/>
              <a:t>Windows </a:t>
            </a:r>
            <a:r>
              <a:rPr lang="pt-BR" sz="2000" b="1" dirty="0"/>
              <a:t>Update </a:t>
            </a:r>
            <a:r>
              <a:rPr lang="pt-BR" sz="2000" dirty="0"/>
              <a:t>é um serviço automatizado </a:t>
            </a:r>
            <a:r>
              <a:rPr lang="pt-BR" sz="2000" dirty="0" smtClean="0"/>
              <a:t>que oferece </a:t>
            </a:r>
            <a:r>
              <a:rPr lang="pt-BR" sz="2000" dirty="0"/>
              <a:t>reparos para vulnerabilidades de </a:t>
            </a:r>
            <a:r>
              <a:rPr lang="pt-BR" sz="2000" dirty="0" smtClean="0"/>
              <a:t>segurança, reparando </a:t>
            </a:r>
            <a:r>
              <a:rPr lang="pt-BR" sz="2000" dirty="0"/>
              <a:t>programas e bibliotecas afetadas dentro </a:t>
            </a:r>
            <a:r>
              <a:rPr lang="pt-BR" sz="2000" dirty="0" smtClean="0"/>
              <a:t>do Windows</a:t>
            </a:r>
            <a:r>
              <a:rPr lang="pt-BR" sz="2000" dirty="0"/>
              <a:t>. Muitas das vulnerabilidades reparadas </a:t>
            </a:r>
            <a:r>
              <a:rPr lang="pt-BR" sz="2000" dirty="0" smtClean="0"/>
              <a:t>foram relatadas </a:t>
            </a:r>
            <a:r>
              <a:rPr lang="pt-BR" sz="2000" dirty="0"/>
              <a:t>por pesquisadores de segurança, e </a:t>
            </a:r>
            <a:r>
              <a:rPr lang="pt-BR" sz="2000" dirty="0" smtClean="0"/>
              <a:t>suas contribuições </a:t>
            </a:r>
            <a:r>
              <a:rPr lang="pt-BR" sz="2000" dirty="0"/>
              <a:t>são reconhecidas nas notas anexadas </a:t>
            </a:r>
            <a:r>
              <a:rPr lang="pt-BR" sz="2000" dirty="0" smtClean="0"/>
              <a:t>a cada </a:t>
            </a:r>
            <a:r>
              <a:rPr lang="pt-BR" sz="2000" dirty="0"/>
              <a:t>reparo.</a:t>
            </a:r>
          </a:p>
        </p:txBody>
      </p:sp>
    </p:spTree>
    <p:extLst>
      <p:ext uri="{BB962C8B-B14F-4D97-AF65-F5344CB8AC3E}">
        <p14:creationId xmlns:p14="http://schemas.microsoft.com/office/powerpoint/2010/main" val="320522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Atenuações de segurança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512" y="2636912"/>
            <a:ext cx="8568952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Por fim, o software antivírus tornou-se uma </a:t>
            </a:r>
            <a:r>
              <a:rPr lang="pt-BR" sz="2000" dirty="0" smtClean="0">
                <a:cs typeface="Arial" panose="020B0604020202020204" pitchFamily="34" charset="0"/>
              </a:rPr>
              <a:t>ferramenta tão </a:t>
            </a:r>
            <a:r>
              <a:rPr lang="pt-BR" sz="2000" dirty="0">
                <a:cs typeface="Arial" panose="020B0604020202020204" pitchFamily="34" charset="0"/>
              </a:rPr>
              <a:t>crítica para o combate ao malware que </a:t>
            </a:r>
            <a:r>
              <a:rPr lang="pt-BR" sz="2000" dirty="0" smtClean="0">
                <a:cs typeface="Arial" panose="020B0604020202020204" pitchFamily="34" charset="0"/>
              </a:rPr>
              <a:t>o Windows </a:t>
            </a:r>
            <a:r>
              <a:rPr lang="pt-BR" sz="2000" dirty="0">
                <a:cs typeface="Arial" panose="020B0604020202020204" pitchFamily="34" charset="0"/>
              </a:rPr>
              <a:t>inclui uma versão básica dentro do </a:t>
            </a:r>
            <a:r>
              <a:rPr lang="pt-BR" sz="2000" dirty="0" smtClean="0">
                <a:cs typeface="Arial" panose="020B0604020202020204" pitchFamily="34" charset="0"/>
              </a:rPr>
              <a:t>sistema operacional</a:t>
            </a:r>
            <a:r>
              <a:rPr lang="pt-BR" sz="2000" dirty="0">
                <a:cs typeface="Arial" panose="020B0604020202020204" pitchFamily="34" charset="0"/>
              </a:rPr>
              <a:t>, chamada </a:t>
            </a:r>
            <a:r>
              <a:rPr lang="pt-BR" sz="2000" b="1" dirty="0">
                <a:cs typeface="Arial" panose="020B0604020202020204" pitchFamily="34" charset="0"/>
              </a:rPr>
              <a:t>Windows Defender. </a:t>
            </a:r>
            <a:endParaRPr lang="pt-BR" sz="2000" b="1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 software antivírus </a:t>
            </a:r>
            <a:r>
              <a:rPr lang="pt-BR" sz="2000" dirty="0">
                <a:cs typeface="Arial" panose="020B0604020202020204" pitchFamily="34" charset="0"/>
              </a:rPr>
              <a:t>conecta-se às operações do núcleo para </a:t>
            </a:r>
            <a:r>
              <a:rPr lang="pt-BR" sz="2000" dirty="0" smtClean="0">
                <a:cs typeface="Arial" panose="020B0604020202020204" pitchFamily="34" charset="0"/>
              </a:rPr>
              <a:t>detectar o </a:t>
            </a:r>
            <a:r>
              <a:rPr lang="pt-BR" sz="2000" dirty="0" smtClean="0">
                <a:cs typeface="Arial" panose="020B0604020202020204" pitchFamily="34" charset="0"/>
              </a:rPr>
              <a:t>malware dentro </a:t>
            </a:r>
            <a:r>
              <a:rPr lang="pt-BR" sz="2000" dirty="0">
                <a:cs typeface="Arial" panose="020B0604020202020204" pitchFamily="34" charset="0"/>
              </a:rPr>
              <a:t>dos arquivos, além de </a:t>
            </a:r>
            <a:r>
              <a:rPr lang="pt-BR" sz="2000" dirty="0" smtClean="0">
                <a:cs typeface="Arial" panose="020B0604020202020204" pitchFamily="34" charset="0"/>
              </a:rPr>
              <a:t>reconhecer padrões </a:t>
            </a:r>
            <a:r>
              <a:rPr lang="pt-BR" sz="2000" dirty="0">
                <a:cs typeface="Arial" panose="020B0604020202020204" pitchFamily="34" charset="0"/>
              </a:rPr>
              <a:t>de comportamento que são usados por </a:t>
            </a:r>
            <a:r>
              <a:rPr lang="pt-BR" sz="2000" dirty="0" smtClean="0">
                <a:cs typeface="Arial" panose="020B0604020202020204" pitchFamily="34" charset="0"/>
              </a:rPr>
              <a:t>instâncias específicas </a:t>
            </a:r>
            <a:r>
              <a:rPr lang="pt-BR" sz="2000" dirty="0">
                <a:cs typeface="Arial" panose="020B0604020202020204" pitchFamily="34" charset="0"/>
              </a:rPr>
              <a:t>(ou categorias gerais) de malware.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Esses comportamentos </a:t>
            </a:r>
            <a:r>
              <a:rPr lang="pt-BR" sz="2000" dirty="0">
                <a:cs typeface="Arial" panose="020B0604020202020204" pitchFamily="34" charset="0"/>
              </a:rPr>
              <a:t>incluem as técnicas usadas para </a:t>
            </a:r>
            <a:r>
              <a:rPr lang="pt-BR" sz="2000" dirty="0" smtClean="0">
                <a:cs typeface="Arial" panose="020B0604020202020204" pitchFamily="34" charset="0"/>
              </a:rPr>
              <a:t>sobreviver a </a:t>
            </a:r>
            <a:r>
              <a:rPr lang="pt-BR" sz="2000" dirty="0">
                <a:cs typeface="Arial" panose="020B0604020202020204" pitchFamily="34" charset="0"/>
              </a:rPr>
              <a:t>reinicializações, modificar o registro para </a:t>
            </a:r>
            <a:r>
              <a:rPr lang="pt-BR" sz="2000" dirty="0" smtClean="0">
                <a:cs typeface="Arial" panose="020B0604020202020204" pitchFamily="34" charset="0"/>
              </a:rPr>
              <a:t>alterar o </a:t>
            </a:r>
            <a:r>
              <a:rPr lang="pt-BR" sz="2000" dirty="0">
                <a:cs typeface="Arial" panose="020B0604020202020204" pitchFamily="34" charset="0"/>
              </a:rPr>
              <a:t>comportamento do sistema e disparar processos e </a:t>
            </a:r>
            <a:r>
              <a:rPr lang="pt-BR" sz="2000" dirty="0" smtClean="0">
                <a:cs typeface="Arial" panose="020B0604020202020204" pitchFamily="34" charset="0"/>
              </a:rPr>
              <a:t>serviços em </a:t>
            </a:r>
            <a:r>
              <a:rPr lang="pt-BR" sz="2000" dirty="0">
                <a:cs typeface="Arial" panose="020B0604020202020204" pitchFamily="34" charset="0"/>
              </a:rPr>
              <a:t>particular, necessários para implementar </a:t>
            </a:r>
            <a:r>
              <a:rPr lang="pt-BR" sz="2000" dirty="0" smtClean="0">
                <a:cs typeface="Arial" panose="020B0604020202020204" pitchFamily="34" charset="0"/>
              </a:rPr>
              <a:t>um ataque</a:t>
            </a:r>
            <a:r>
              <a:rPr lang="pt-BR" sz="2000" dirty="0">
                <a:cs typeface="Arial" panose="020B0604020202020204" pitchFamily="34" charset="0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481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Década de 1980: o MS-DOS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58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No início dos anos 1980, a IBM — na época a maior e mais poderosa empresa de computadores do mundo — produzia um </a:t>
            </a:r>
            <a:r>
              <a:rPr lang="pt-BR" sz="2000" b="1" dirty="0">
                <a:cs typeface="Arial" panose="020B0604020202020204" pitchFamily="34" charset="0"/>
              </a:rPr>
              <a:t>computador pessoal </a:t>
            </a:r>
            <a:r>
              <a:rPr lang="pt-BR" sz="2000" dirty="0">
                <a:cs typeface="Arial" panose="020B0604020202020204" pitchFamily="34" charset="0"/>
              </a:rPr>
              <a:t>baseado no </a:t>
            </a:r>
            <a:r>
              <a:rPr lang="pt-BR" sz="2000" dirty="0" smtClean="0">
                <a:cs typeface="Arial" panose="020B0604020202020204" pitchFamily="34" charset="0"/>
              </a:rPr>
              <a:t>microprocessador Intel 8088.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MS-DOS era um sistema operacional de 16 </a:t>
            </a:r>
            <a:r>
              <a:rPr lang="pt-BR" sz="2000" dirty="0" smtClean="0"/>
              <a:t>bits em </a:t>
            </a:r>
            <a:r>
              <a:rPr lang="pt-BR" sz="2000" dirty="0"/>
              <a:t>modo real, dedicado a um único usuário, </a:t>
            </a:r>
            <a:r>
              <a:rPr lang="pt-BR" sz="2000" dirty="0" smtClean="0"/>
              <a:t>orientado à </a:t>
            </a:r>
            <a:r>
              <a:rPr lang="pt-BR" sz="2000" dirty="0"/>
              <a:t>linha de comandos e com 8 KB de código </a:t>
            </a:r>
            <a:r>
              <a:rPr lang="pt-BR" sz="2000" dirty="0" smtClean="0"/>
              <a:t>residente na </a:t>
            </a:r>
            <a:r>
              <a:rPr lang="pt-BR" sz="2000" dirty="0"/>
              <a:t>memória. Ao longo da década seguinte, tanto o </a:t>
            </a:r>
            <a:r>
              <a:rPr lang="pt-BR" sz="2000" dirty="0" smtClean="0"/>
              <a:t>PC quanto </a:t>
            </a:r>
            <a:r>
              <a:rPr lang="pt-BR" sz="2000" dirty="0"/>
              <a:t>o MS-DOS continuaram a evoluir, </a:t>
            </a:r>
            <a:r>
              <a:rPr lang="pt-BR" sz="2000" dirty="0" smtClean="0"/>
              <a:t>acrescentando mais </a:t>
            </a:r>
            <a:r>
              <a:rPr lang="pt-BR" sz="2000" dirty="0"/>
              <a:t>recursos e capacidades. </a:t>
            </a:r>
            <a:endParaRPr lang="pt-BR" sz="2000" dirty="0" smtClean="0"/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Em </a:t>
            </a:r>
            <a:r>
              <a:rPr lang="pt-BR" sz="2000" dirty="0"/>
              <a:t>1986, quando a </a:t>
            </a:r>
            <a:r>
              <a:rPr lang="pt-BR" sz="2000" dirty="0" smtClean="0"/>
              <a:t>IBM construiu </a:t>
            </a:r>
            <a:r>
              <a:rPr lang="pt-BR" sz="2000" dirty="0"/>
              <a:t>o PC/AT baseado no Intel 286, o </a:t>
            </a:r>
            <a:r>
              <a:rPr lang="pt-BR" sz="2000" dirty="0" smtClean="0"/>
              <a:t>MS-DOS passou </a:t>
            </a:r>
            <a:r>
              <a:rPr lang="pt-BR" sz="2000" dirty="0"/>
              <a:t>a ter 36 KB, mas continuou a ser um </a:t>
            </a:r>
            <a:r>
              <a:rPr lang="pt-BR" sz="2000" dirty="0" smtClean="0"/>
              <a:t>sistema operacional </a:t>
            </a:r>
            <a:r>
              <a:rPr lang="pt-BR" sz="2000" dirty="0"/>
              <a:t>orientado à linha de comandos, </a:t>
            </a:r>
            <a:r>
              <a:rPr lang="pt-BR" sz="2000" dirty="0" smtClean="0"/>
              <a:t>executando uma </a:t>
            </a:r>
            <a:r>
              <a:rPr lang="pt-BR" sz="2000" dirty="0"/>
              <a:t>aplicação por vez.</a:t>
            </a:r>
          </a:p>
        </p:txBody>
      </p:sp>
    </p:spTree>
    <p:extLst>
      <p:ext uri="{BB962C8B-B14F-4D97-AF65-F5344CB8AC3E}">
        <p14:creationId xmlns:p14="http://schemas.microsoft.com/office/powerpoint/2010/main" val="6235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Década de 1990: Windows </a:t>
            </a:r>
            <a:r>
              <a:rPr lang="pt-BR" sz="2800" b="1" dirty="0" smtClean="0">
                <a:solidFill>
                  <a:srgbClr val="272860"/>
                </a:solidFill>
                <a:latin typeface="Trebuchet MS" panose="020B0603020202020204" pitchFamily="34" charset="0"/>
              </a:rPr>
              <a:t>baseado no </a:t>
            </a:r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MS-DOS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Inspirado na interface gráfica do usuário de um </a:t>
            </a:r>
            <a:r>
              <a:rPr lang="pt-BR" sz="2000" dirty="0" smtClean="0">
                <a:cs typeface="Arial" panose="020B0604020202020204" pitchFamily="34" charset="0"/>
              </a:rPr>
              <a:t>sistema desenvolvido </a:t>
            </a:r>
            <a:r>
              <a:rPr lang="pt-BR" sz="2000" dirty="0">
                <a:cs typeface="Arial" panose="020B0604020202020204" pitchFamily="34" charset="0"/>
              </a:rPr>
              <a:t>por Doug </a:t>
            </a:r>
            <a:r>
              <a:rPr lang="pt-BR" sz="2000" dirty="0" err="1">
                <a:cs typeface="Arial" panose="020B0604020202020204" pitchFamily="34" charset="0"/>
              </a:rPr>
              <a:t>Engelbart</a:t>
            </a:r>
            <a:r>
              <a:rPr lang="pt-BR" sz="2000" dirty="0">
                <a:cs typeface="Arial" panose="020B0604020202020204" pitchFamily="34" charset="0"/>
              </a:rPr>
              <a:t> no Stanford </a:t>
            </a:r>
            <a:r>
              <a:rPr lang="pt-BR" sz="2000" dirty="0" err="1" smtClean="0">
                <a:cs typeface="Arial" panose="020B0604020202020204" pitchFamily="34" charset="0"/>
              </a:rPr>
              <a:t>Research</a:t>
            </a:r>
            <a:r>
              <a:rPr lang="pt-BR" sz="2000" dirty="0" smtClean="0">
                <a:cs typeface="Arial" panose="020B0604020202020204" pitchFamily="34" charset="0"/>
              </a:rPr>
              <a:t> </a:t>
            </a:r>
            <a:r>
              <a:rPr lang="pt-BR" sz="2000" dirty="0" err="1" smtClean="0">
                <a:cs typeface="Arial" panose="020B0604020202020204" pitchFamily="34" charset="0"/>
              </a:rPr>
              <a:t>Institute</a:t>
            </a:r>
            <a:r>
              <a:rPr lang="pt-BR" sz="2000" dirty="0" smtClean="0">
                <a:cs typeface="Arial" panose="020B0604020202020204" pitchFamily="34" charset="0"/>
              </a:rPr>
              <a:t> </a:t>
            </a:r>
            <a:r>
              <a:rPr lang="pt-BR" sz="2000" dirty="0">
                <a:cs typeface="Arial" panose="020B0604020202020204" pitchFamily="34" charset="0"/>
              </a:rPr>
              <a:t>e mais tarde melhorado na Xerox </a:t>
            </a:r>
            <a:r>
              <a:rPr lang="pt-BR" sz="2000" dirty="0" smtClean="0">
                <a:cs typeface="Arial" panose="020B0604020202020204" pitchFamily="34" charset="0"/>
              </a:rPr>
              <a:t>PARC, bem </a:t>
            </a:r>
            <a:r>
              <a:rPr lang="pt-BR" sz="2000" dirty="0">
                <a:cs typeface="Arial" panose="020B0604020202020204" pitchFamily="34" charset="0"/>
              </a:rPr>
              <a:t>como em seus progenitores comerciais, o </a:t>
            </a:r>
            <a:r>
              <a:rPr lang="pt-BR" sz="2000" dirty="0" smtClean="0">
                <a:cs typeface="Arial" panose="020B0604020202020204" pitchFamily="34" charset="0"/>
              </a:rPr>
              <a:t>Apple Lisa </a:t>
            </a:r>
            <a:r>
              <a:rPr lang="pt-BR" sz="2000" dirty="0">
                <a:cs typeface="Arial" panose="020B0604020202020204" pitchFamily="34" charset="0"/>
              </a:rPr>
              <a:t>e o Apple Macintosh, a Microsoft decidiu dar </a:t>
            </a:r>
            <a:r>
              <a:rPr lang="pt-BR" sz="2000" dirty="0" smtClean="0">
                <a:cs typeface="Arial" panose="020B0604020202020204" pitchFamily="34" charset="0"/>
              </a:rPr>
              <a:t>ao MS-DOS </a:t>
            </a:r>
            <a:r>
              <a:rPr lang="pt-BR" sz="2000" dirty="0">
                <a:cs typeface="Arial" panose="020B0604020202020204" pitchFamily="34" charset="0"/>
              </a:rPr>
              <a:t>uma interface gráfica com o usuário </a:t>
            </a:r>
            <a:r>
              <a:rPr lang="pt-BR" sz="2000" dirty="0" smtClean="0">
                <a:cs typeface="Arial" panose="020B0604020202020204" pitchFamily="34" charset="0"/>
              </a:rPr>
              <a:t>chamada </a:t>
            </a:r>
            <a:r>
              <a:rPr lang="pt-BR" sz="2000" b="1" dirty="0" smtClean="0">
                <a:cs typeface="Arial" panose="020B0604020202020204" pitchFamily="34" charset="0"/>
              </a:rPr>
              <a:t>Windows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Windows 3.0 não era bem um sistema </a:t>
            </a:r>
            <a:r>
              <a:rPr lang="pt-BR" sz="2000" dirty="0" smtClean="0"/>
              <a:t>operacional, mas </a:t>
            </a:r>
            <a:r>
              <a:rPr lang="pt-BR" sz="2000" dirty="0"/>
              <a:t>um ambiente gráfico construído sobre o </a:t>
            </a:r>
            <a:r>
              <a:rPr lang="pt-BR" sz="2000" dirty="0" smtClean="0"/>
              <a:t>MS-DOS, que </a:t>
            </a:r>
            <a:r>
              <a:rPr lang="pt-BR" sz="2000" dirty="0"/>
              <a:t>ainda controlava a máquina e o sistema de </a:t>
            </a:r>
            <a:r>
              <a:rPr lang="pt-BR" sz="2000" dirty="0" smtClean="0"/>
              <a:t>arquivos. Todos </a:t>
            </a:r>
            <a:r>
              <a:rPr lang="pt-BR" sz="2000" dirty="0"/>
              <a:t>os programas funcionavam no mesmo espaço </a:t>
            </a:r>
            <a:r>
              <a:rPr lang="pt-BR" sz="2000" dirty="0" smtClean="0"/>
              <a:t>de endereçamento</a:t>
            </a:r>
            <a:r>
              <a:rPr lang="pt-BR" sz="2000" dirty="0"/>
              <a:t>, e um erro em um deles poderia fazer </a:t>
            </a:r>
            <a:r>
              <a:rPr lang="pt-BR" sz="2000" dirty="0" smtClean="0"/>
              <a:t>o sistema </a:t>
            </a:r>
            <a:r>
              <a:rPr lang="pt-BR" sz="2000" dirty="0"/>
              <a:t>inteiro parar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14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Em agosto de 1995, foi lançado o </a:t>
            </a:r>
            <a:r>
              <a:rPr lang="pt-BR" sz="2000" b="1" dirty="0"/>
              <a:t>Windows </a:t>
            </a:r>
            <a:r>
              <a:rPr lang="pt-BR" sz="2000" b="1" dirty="0" smtClean="0"/>
              <a:t>95.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80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Década de 2000: Windows baseado no NT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No final dos anos 1980, a Microsoft percebeu </a:t>
            </a:r>
            <a:r>
              <a:rPr lang="pt-BR" sz="2000" dirty="0" smtClean="0">
                <a:cs typeface="Arial" panose="020B0604020202020204" pitchFamily="34" charset="0"/>
              </a:rPr>
              <a:t>que construir </a:t>
            </a:r>
            <a:r>
              <a:rPr lang="pt-BR" sz="2000" dirty="0">
                <a:cs typeface="Arial" panose="020B0604020202020204" pitchFamily="34" charset="0"/>
              </a:rPr>
              <a:t>um sistema operacional moderno sobre o </a:t>
            </a:r>
            <a:r>
              <a:rPr lang="pt-BR" sz="2000" dirty="0" smtClean="0">
                <a:cs typeface="Arial" panose="020B0604020202020204" pitchFamily="34" charset="0"/>
              </a:rPr>
              <a:t>MS-DOS </a:t>
            </a:r>
            <a:r>
              <a:rPr lang="pt-BR" sz="2000" dirty="0">
                <a:cs typeface="Arial" panose="020B0604020202020204" pitchFamily="34" charset="0"/>
              </a:rPr>
              <a:t>não seria o melhor caminho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O hardware do </a:t>
            </a:r>
            <a:r>
              <a:rPr lang="pt-BR" sz="2000" dirty="0" smtClean="0"/>
              <a:t>PC continuava </a:t>
            </a:r>
            <a:r>
              <a:rPr lang="pt-BR" sz="2000" dirty="0"/>
              <a:t>a melhorar sua velocidade e sua </a:t>
            </a:r>
            <a:r>
              <a:rPr lang="pt-BR" sz="2000" dirty="0" smtClean="0"/>
              <a:t>capacidade, e </a:t>
            </a:r>
            <a:r>
              <a:rPr lang="pt-BR" sz="2000" dirty="0"/>
              <a:t>seu mercado acabaria colidindo com os </a:t>
            </a:r>
            <a:r>
              <a:rPr lang="pt-BR" sz="2000" dirty="0" smtClean="0"/>
              <a:t>mercados de </a:t>
            </a:r>
            <a:r>
              <a:rPr lang="pt-BR" sz="2000" dirty="0"/>
              <a:t>estações de trabalho e servidores empresariais, </a:t>
            </a:r>
            <a:r>
              <a:rPr lang="pt-BR" sz="2000" dirty="0" smtClean="0"/>
              <a:t>nos quais </a:t>
            </a:r>
            <a:r>
              <a:rPr lang="pt-BR" sz="2000" dirty="0"/>
              <a:t>o UNIX era o sistema operacional dominante.</a:t>
            </a:r>
          </a:p>
        </p:txBody>
      </p:sp>
    </p:spTree>
    <p:extLst>
      <p:ext uri="{BB962C8B-B14F-4D97-AF65-F5344CB8AC3E}">
        <p14:creationId xmlns:p14="http://schemas.microsoft.com/office/powerpoint/2010/main" val="8942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Windows Vista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A distribuição do Windows Vista marcou o encerramento da primeira fase do projeto de sistema operacional mais extenso já visto. 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Os planos iniciais </a:t>
            </a:r>
            <a:r>
              <a:rPr lang="pt-BR" sz="2000" dirty="0" smtClean="0">
                <a:cs typeface="Arial" panose="020B0604020202020204" pitchFamily="34" charset="0"/>
              </a:rPr>
              <a:t>eram tão </a:t>
            </a:r>
            <a:r>
              <a:rPr lang="pt-BR" sz="2000" dirty="0">
                <a:cs typeface="Arial" panose="020B0604020202020204" pitchFamily="34" charset="0"/>
              </a:rPr>
              <a:t>ambiciosos que, poucos anos depois do início </a:t>
            </a:r>
            <a:r>
              <a:rPr lang="pt-BR" sz="2000" dirty="0" smtClean="0">
                <a:cs typeface="Arial" panose="020B0604020202020204" pitchFamily="34" charset="0"/>
              </a:rPr>
              <a:t>do desenvolvimento</a:t>
            </a:r>
            <a:r>
              <a:rPr lang="pt-BR" sz="2000" dirty="0">
                <a:cs typeface="Arial" panose="020B0604020202020204" pitchFamily="34" charset="0"/>
              </a:rPr>
              <a:t>, o Vista precisou ser reiniciado </a:t>
            </a:r>
            <a:r>
              <a:rPr lang="pt-BR" sz="2000" dirty="0" smtClean="0">
                <a:cs typeface="Arial" panose="020B0604020202020204" pitchFamily="34" charset="0"/>
              </a:rPr>
              <a:t>com um </a:t>
            </a:r>
            <a:r>
              <a:rPr lang="pt-BR" sz="2000" dirty="0">
                <a:cs typeface="Arial" panose="020B0604020202020204" pitchFamily="34" charset="0"/>
              </a:rPr>
              <a:t>escopo menor.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Os </a:t>
            </a:r>
            <a:r>
              <a:rPr lang="pt-BR" sz="2000" dirty="0">
                <a:cs typeface="Arial" panose="020B0604020202020204" pitchFamily="34" charset="0"/>
              </a:rPr>
              <a:t>planos de basear-se na </a:t>
            </a:r>
            <a:r>
              <a:rPr lang="pt-BR" sz="2000" dirty="0" smtClean="0">
                <a:cs typeface="Arial" panose="020B0604020202020204" pitchFamily="34" charset="0"/>
              </a:rPr>
              <a:t>linguagem C</a:t>
            </a:r>
            <a:r>
              <a:rPr lang="pt-BR" sz="2000" dirty="0">
                <a:cs typeface="Arial" panose="020B0604020202020204" pitchFamily="34" charset="0"/>
              </a:rPr>
              <a:t># .NET foram arquivados, assim como a ideia de </a:t>
            </a:r>
            <a:r>
              <a:rPr lang="pt-BR" sz="2000" dirty="0" smtClean="0">
                <a:cs typeface="Arial" panose="020B0604020202020204" pitchFamily="34" charset="0"/>
              </a:rPr>
              <a:t>implementar algumas </a:t>
            </a:r>
            <a:r>
              <a:rPr lang="pt-BR" sz="2000" dirty="0">
                <a:cs typeface="Arial" panose="020B0604020202020204" pitchFamily="34" charset="0"/>
              </a:rPr>
              <a:t>características importantes — </a:t>
            </a:r>
            <a:r>
              <a:rPr lang="pt-BR" sz="2000" dirty="0" smtClean="0">
                <a:cs typeface="Arial" panose="020B0604020202020204" pitchFamily="34" charset="0"/>
              </a:rPr>
              <a:t>como o </a:t>
            </a:r>
            <a:r>
              <a:rPr lang="pt-BR" sz="2000" dirty="0">
                <a:cs typeface="Arial" panose="020B0604020202020204" pitchFamily="34" charset="0"/>
              </a:rPr>
              <a:t>sistema de armazenamento unificado do </a:t>
            </a:r>
            <a:r>
              <a:rPr lang="pt-BR" sz="2000" dirty="0" err="1">
                <a:cs typeface="Arial" panose="020B0604020202020204" pitchFamily="34" charset="0"/>
              </a:rPr>
              <a:t>WinFS</a:t>
            </a:r>
            <a:r>
              <a:rPr lang="pt-BR" sz="2000" dirty="0">
                <a:cs typeface="Arial" panose="020B0604020202020204" pitchFamily="34" charset="0"/>
              </a:rPr>
              <a:t> </a:t>
            </a:r>
            <a:r>
              <a:rPr lang="pt-BR" sz="2000" dirty="0" smtClean="0">
                <a:cs typeface="Arial" panose="020B0604020202020204" pitchFamily="34" charset="0"/>
              </a:rPr>
              <a:t>para a </a:t>
            </a:r>
            <a:r>
              <a:rPr lang="pt-BR" sz="2000" dirty="0">
                <a:cs typeface="Arial" panose="020B0604020202020204" pitchFamily="34" charset="0"/>
              </a:rPr>
              <a:t>busca e organização de dados de fontes distintas.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556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Década de 2010: Windows moderno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636912"/>
            <a:ext cx="878497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Na época em que o Windows 7 foi lançado, a indústria da computação mais uma vez começou a mudar radicalmente. </a:t>
            </a:r>
            <a:endParaRPr lang="pt-BR" sz="2000" dirty="0" smtClean="0">
              <a:cs typeface="Arial" panose="020B0604020202020204" pitchFamily="34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>
                <a:cs typeface="Arial" panose="020B0604020202020204" pitchFamily="34" charset="0"/>
              </a:rPr>
              <a:t>O </a:t>
            </a:r>
            <a:r>
              <a:rPr lang="pt-BR" sz="2000" dirty="0">
                <a:cs typeface="Arial" panose="020B0604020202020204" pitchFamily="34" charset="0"/>
              </a:rPr>
              <a:t>sucesso do Apple iPhone como </a:t>
            </a:r>
            <a:r>
              <a:rPr lang="pt-BR" sz="2000" dirty="0" smtClean="0">
                <a:cs typeface="Arial" panose="020B0604020202020204" pitchFamily="34" charset="0"/>
              </a:rPr>
              <a:t>dispositivo de </a:t>
            </a:r>
            <a:r>
              <a:rPr lang="pt-BR" sz="2000" dirty="0">
                <a:cs typeface="Arial" panose="020B0604020202020204" pitchFamily="34" charset="0"/>
              </a:rPr>
              <a:t>computação portátil e o advento do Apple </a:t>
            </a:r>
            <a:r>
              <a:rPr lang="pt-BR" sz="2000" dirty="0" err="1" smtClean="0">
                <a:cs typeface="Arial" panose="020B0604020202020204" pitchFamily="34" charset="0"/>
              </a:rPr>
              <a:t>iPad</a:t>
            </a:r>
            <a:r>
              <a:rPr lang="pt-BR" sz="2000" dirty="0" smtClean="0">
                <a:cs typeface="Arial" panose="020B0604020202020204" pitchFamily="34" charset="0"/>
              </a:rPr>
              <a:t>, prenunciaram </a:t>
            </a:r>
            <a:r>
              <a:rPr lang="pt-BR" sz="2000" dirty="0">
                <a:cs typeface="Arial" panose="020B0604020202020204" pitchFamily="34" charset="0"/>
              </a:rPr>
              <a:t>uma mudança de mares que levou </a:t>
            </a:r>
            <a:r>
              <a:rPr lang="pt-BR" sz="2000" dirty="0" smtClean="0">
                <a:cs typeface="Arial" panose="020B0604020202020204" pitchFamily="34" charset="0"/>
              </a:rPr>
              <a:t>ao domínio </a:t>
            </a:r>
            <a:r>
              <a:rPr lang="pt-BR" sz="2000" dirty="0">
                <a:cs typeface="Arial" panose="020B0604020202020204" pitchFamily="34" charset="0"/>
              </a:rPr>
              <a:t>dos </a:t>
            </a:r>
            <a:r>
              <a:rPr lang="pt-BR" sz="2000" dirty="0" err="1">
                <a:cs typeface="Arial" panose="020B0604020202020204" pitchFamily="34" charset="0"/>
              </a:rPr>
              <a:t>tablets</a:t>
            </a:r>
            <a:r>
              <a:rPr lang="pt-BR" sz="2000" dirty="0">
                <a:cs typeface="Arial" panose="020B0604020202020204" pitchFamily="34" charset="0"/>
              </a:rPr>
              <a:t> e smartphones </a:t>
            </a:r>
            <a:r>
              <a:rPr lang="pt-BR" sz="2000" dirty="0" err="1">
                <a:cs typeface="Arial" panose="020B0604020202020204" pitchFamily="34" charset="0"/>
              </a:rPr>
              <a:t>Android</a:t>
            </a:r>
            <a:r>
              <a:rPr lang="pt-BR" sz="2000" dirty="0">
                <a:cs typeface="Arial" panose="020B0604020202020204" pitchFamily="34" charset="0"/>
              </a:rPr>
              <a:t> de </a:t>
            </a:r>
            <a:r>
              <a:rPr lang="pt-BR" sz="2000" dirty="0" smtClean="0">
                <a:cs typeface="Arial" panose="020B0604020202020204" pitchFamily="34" charset="0"/>
              </a:rPr>
              <a:t>menor custo</a:t>
            </a:r>
            <a:r>
              <a:rPr lang="pt-BR" sz="2000" dirty="0">
                <a:cs typeface="Arial" panose="020B0604020202020204" pitchFamily="34" charset="0"/>
              </a:rPr>
              <a:t>, assim como a Microsoft tinha dominado o </a:t>
            </a:r>
            <a:r>
              <a:rPr lang="pt-BR" sz="2000" dirty="0" smtClean="0">
                <a:cs typeface="Arial" panose="020B0604020202020204" pitchFamily="34" charset="0"/>
              </a:rPr>
              <a:t>setor de </a:t>
            </a:r>
            <a:r>
              <a:rPr lang="pt-BR" sz="2000" dirty="0">
                <a:cs typeface="Arial" panose="020B0604020202020204" pitchFamily="34" charset="0"/>
              </a:rPr>
              <a:t>desktops nas três primeiras décadas da </a:t>
            </a:r>
            <a:r>
              <a:rPr lang="pt-BR" sz="2000" dirty="0" smtClean="0">
                <a:cs typeface="Arial" panose="020B0604020202020204" pitchFamily="34" charset="0"/>
              </a:rPr>
              <a:t>computação pessoal</a:t>
            </a:r>
            <a:r>
              <a:rPr lang="pt-BR" sz="2000" dirty="0">
                <a:cs typeface="Arial" panose="020B0604020202020204" pitchFamily="34" charset="0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760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189766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272860"/>
                </a:solidFill>
                <a:latin typeface="Trebuchet MS" panose="020B0603020202020204" pitchFamily="34" charset="0"/>
              </a:rPr>
              <a:t>Programando o Windows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9512" y="2492896"/>
            <a:ext cx="8784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>
                <a:cs typeface="Arial" panose="020B0604020202020204" pitchFamily="34" charset="0"/>
              </a:rPr>
              <a:t>O núcleo do sistema operacional NT é o </a:t>
            </a:r>
            <a:r>
              <a:rPr lang="pt-BR" sz="2000" dirty="0" smtClean="0">
                <a:cs typeface="Arial" panose="020B0604020202020204" pitchFamily="34" charset="0"/>
              </a:rPr>
              <a:t>programa de </a:t>
            </a:r>
            <a:r>
              <a:rPr lang="pt-BR" sz="2000" dirty="0">
                <a:cs typeface="Arial" panose="020B0604020202020204" pitchFamily="34" charset="0"/>
              </a:rPr>
              <a:t>modo núcleo </a:t>
            </a:r>
            <a:r>
              <a:rPr lang="pt-BR" sz="2000" b="1" dirty="0">
                <a:cs typeface="Arial" panose="020B0604020202020204" pitchFamily="34" charset="0"/>
              </a:rPr>
              <a:t>NTOS</a:t>
            </a:r>
            <a:r>
              <a:rPr lang="pt-BR" sz="2000" dirty="0">
                <a:cs typeface="Arial" panose="020B0604020202020204" pitchFamily="34" charset="0"/>
              </a:rPr>
              <a:t> (</a:t>
            </a:r>
            <a:r>
              <a:rPr lang="pt-BR" sz="2000" i="1" dirty="0">
                <a:cs typeface="Arial" panose="020B0604020202020204" pitchFamily="34" charset="0"/>
              </a:rPr>
              <a:t>ntoskrnl.exe</a:t>
            </a:r>
            <a:r>
              <a:rPr lang="pt-BR" sz="2000" dirty="0">
                <a:cs typeface="Arial" panose="020B0604020202020204" pitchFamily="34" charset="0"/>
              </a:rPr>
              <a:t>), que oferece </a:t>
            </a:r>
            <a:r>
              <a:rPr lang="pt-BR" sz="2000" dirty="0" smtClean="0">
                <a:cs typeface="Arial" panose="020B0604020202020204" pitchFamily="34" charset="0"/>
              </a:rPr>
              <a:t>a tradicional </a:t>
            </a:r>
            <a:r>
              <a:rPr lang="pt-BR" sz="2000" dirty="0">
                <a:cs typeface="Arial" panose="020B0604020202020204" pitchFamily="34" charset="0"/>
              </a:rPr>
              <a:t>interface de chamadas de sistema sobre </a:t>
            </a:r>
            <a:r>
              <a:rPr lang="pt-BR" sz="2000" dirty="0" smtClean="0">
                <a:cs typeface="Arial" panose="020B0604020202020204" pitchFamily="34" charset="0"/>
              </a:rPr>
              <a:t>a qual </a:t>
            </a:r>
            <a:r>
              <a:rPr lang="pt-BR" sz="2000" dirty="0">
                <a:cs typeface="Arial" panose="020B0604020202020204" pitchFamily="34" charset="0"/>
              </a:rPr>
              <a:t>todo o restante do sistema operacional é montado</a:t>
            </a:r>
            <a:r>
              <a:rPr lang="pt-BR" sz="2000" dirty="0" smtClean="0">
                <a:cs typeface="Arial" panose="020B0604020202020204" pitchFamily="34" charset="0"/>
              </a:rPr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Como na maioria dos </a:t>
            </a:r>
            <a:r>
              <a:rPr lang="pt-BR" sz="2000" dirty="0" smtClean="0"/>
              <a:t>sistemas operacionais</a:t>
            </a:r>
            <a:r>
              <a:rPr lang="pt-BR" sz="2000" dirty="0"/>
              <a:t>, as camadas são formadas por </a:t>
            </a:r>
            <a:r>
              <a:rPr lang="pt-BR" sz="2000" dirty="0" smtClean="0"/>
              <a:t>bibliotecas de </a:t>
            </a:r>
            <a:r>
              <a:rPr lang="pt-BR" sz="2000" dirty="0"/>
              <a:t>código (</a:t>
            </a:r>
            <a:r>
              <a:rPr lang="pt-BR" sz="2000" dirty="0" err="1"/>
              <a:t>DLLs</a:t>
            </a:r>
            <a:r>
              <a:rPr lang="pt-BR" sz="2000" dirty="0"/>
              <a:t>), com as quais os </a:t>
            </a:r>
            <a:r>
              <a:rPr lang="pt-BR" sz="2000" dirty="0" smtClean="0"/>
              <a:t>programas se </a:t>
            </a:r>
            <a:r>
              <a:rPr lang="pt-BR" sz="2000" dirty="0"/>
              <a:t>conectam dinamicamente para acessar os </a:t>
            </a:r>
            <a:r>
              <a:rPr lang="pt-BR" sz="2000" dirty="0" smtClean="0"/>
              <a:t>recursos do </a:t>
            </a:r>
            <a:r>
              <a:rPr lang="pt-BR" sz="2000" dirty="0"/>
              <a:t>sistema operacional</a:t>
            </a:r>
            <a:r>
              <a:rPr lang="pt-BR" sz="2000" dirty="0" smtClean="0"/>
              <a:t>.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pt-BR" sz="2000" dirty="0" smtClean="0"/>
              <a:t>As versões modernas do Windows começam com o Windows 8, que introduziu o novo conjunto de </a:t>
            </a:r>
            <a:r>
              <a:rPr lang="pt-BR" sz="2000" dirty="0" err="1" smtClean="0"/>
              <a:t>APIs</a:t>
            </a:r>
            <a:r>
              <a:rPr lang="pt-BR" sz="2000" dirty="0" smtClean="0"/>
              <a:t> </a:t>
            </a:r>
            <a:r>
              <a:rPr lang="pt-BR" sz="2000" b="1" dirty="0" err="1"/>
              <a:t>WinRT</a:t>
            </a:r>
            <a:r>
              <a:rPr lang="pt-BR" sz="2000" b="1" dirty="0"/>
              <a:t>. </a:t>
            </a:r>
            <a:r>
              <a:rPr lang="pt-BR" sz="2000" dirty="0" smtClean="0"/>
              <a:t>A seguir a figura mostra </a:t>
            </a:r>
            <a:r>
              <a:rPr lang="pt-BR" sz="2000" dirty="0"/>
              <a:t>as camadas do sistema </a:t>
            </a:r>
            <a:r>
              <a:rPr lang="pt-BR" sz="2000" dirty="0" smtClean="0"/>
              <a:t>operacional Windows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2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2459</Words>
  <Application>Microsoft Office PowerPoint</Application>
  <PresentationFormat>Apresentação na tela (4:3)</PresentationFormat>
  <Paragraphs>104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de Araujo Rodrigues, Mariana</cp:lastModifiedBy>
  <cp:revision>55</cp:revision>
  <dcterms:created xsi:type="dcterms:W3CDTF">2014-10-30T14:07:03Z</dcterms:created>
  <dcterms:modified xsi:type="dcterms:W3CDTF">2016-11-01T18:17:51Z</dcterms:modified>
</cp:coreProperties>
</file>