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71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70" r:id="rId15"/>
    <p:sldId id="274" r:id="rId16"/>
    <p:sldId id="27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9" autoAdjust="0"/>
    <p:restoredTop sz="94660"/>
  </p:normalViewPr>
  <p:slideViewPr>
    <p:cSldViewPr>
      <p:cViewPr varScale="1">
        <p:scale>
          <a:sx n="92" d="100"/>
          <a:sy n="92" d="100"/>
        </p:scale>
        <p:origin x="8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12: </a:t>
            </a:r>
            <a:r>
              <a:rPr lang="pt-BR" sz="4000" b="1" dirty="0" smtClean="0">
                <a:solidFill>
                  <a:srgbClr val="272860"/>
                </a:solidFill>
              </a:rPr>
              <a:t>Projeto de sistemas operacionais</a:t>
            </a:r>
          </a:p>
          <a:p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Por que os sistemas operacionais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são lentos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 </a:t>
            </a:r>
            <a:r>
              <a:rPr lang="pt-BR" sz="2000" dirty="0">
                <a:cs typeface="Arial" panose="020B0604020202020204" pitchFamily="34" charset="0"/>
              </a:rPr>
              <a:t>lentidão de muitos sistemas </a:t>
            </a:r>
            <a:r>
              <a:rPr lang="pt-BR" sz="2000" dirty="0" smtClean="0">
                <a:cs typeface="Arial" panose="020B0604020202020204" pitchFamily="34" charset="0"/>
              </a:rPr>
              <a:t>operacionais é </a:t>
            </a:r>
            <a:r>
              <a:rPr lang="pt-BR" sz="2000" dirty="0">
                <a:cs typeface="Arial" panose="020B0604020202020204" pitchFamily="34" charset="0"/>
              </a:rPr>
              <a:t>causada em grande parte por eles próprios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Provavelmente a única grande coisa que os </a:t>
            </a:r>
            <a:r>
              <a:rPr lang="pt-BR" sz="2000" dirty="0" smtClean="0"/>
              <a:t>projetistas de </a:t>
            </a:r>
            <a:r>
              <a:rPr lang="pt-BR" sz="2000" dirty="0"/>
              <a:t>sistemas podem fazer para melhorar o </a:t>
            </a:r>
            <a:r>
              <a:rPr lang="pt-BR" sz="2000" dirty="0" smtClean="0"/>
              <a:t>desempenho é </a:t>
            </a:r>
            <a:r>
              <a:rPr lang="pt-BR" sz="2000" dirty="0"/>
              <a:t>serem muito mais seletivos na adição de </a:t>
            </a:r>
            <a:r>
              <a:rPr lang="pt-BR" sz="2000" dirty="0" smtClean="0"/>
              <a:t>novas características.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Outro fator importante é o marketing do produto. </a:t>
            </a:r>
            <a:r>
              <a:rPr lang="pt-BR" sz="2000" dirty="0" smtClean="0"/>
              <a:t>Adicionar </a:t>
            </a:r>
            <a:r>
              <a:rPr lang="pt-BR" sz="2000" dirty="0"/>
              <a:t>novas </a:t>
            </a:r>
            <a:r>
              <a:rPr lang="pt-BR" sz="2000" dirty="0" smtClean="0"/>
              <a:t>características só </a:t>
            </a:r>
            <a:r>
              <a:rPr lang="pt-BR" sz="2000" dirty="0"/>
              <a:t>por adicionar pode ajudar nas vendas, </a:t>
            </a:r>
            <a:r>
              <a:rPr lang="pt-BR" sz="2000" dirty="0" smtClean="0"/>
              <a:t>mas raramente </a:t>
            </a:r>
            <a:r>
              <a:rPr lang="pt-BR" sz="2000" dirty="0"/>
              <a:t>melhora o desempenho.</a:t>
            </a:r>
          </a:p>
        </p:txBody>
      </p:sp>
    </p:spTree>
    <p:extLst>
      <p:ext uri="{BB962C8B-B14F-4D97-AF65-F5344CB8AC3E}">
        <p14:creationId xmlns:p14="http://schemas.microsoft.com/office/powerpoint/2010/main" val="832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Gerenciamento de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Escrever um sistema com algumas pessoas é diferente de produzir um grande sistema com 300 pessoas.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No </a:t>
            </a:r>
            <a:r>
              <a:rPr lang="pt-BR" sz="2000" dirty="0">
                <a:cs typeface="Arial" panose="020B0604020202020204" pitchFamily="34" charset="0"/>
              </a:rPr>
              <a:t>segundo caso, a estrutura da equipe e o gerenciamento do projeto desempenham um papel crucial ao sucesso ou fracasso do projeto.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89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mítico homem-mês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58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Em seu livro clássico, </a:t>
            </a:r>
            <a:r>
              <a:rPr lang="pt-BR" sz="2000" i="1" dirty="0">
                <a:cs typeface="Arial" panose="020B0604020202020204" pitchFamily="34" charset="0"/>
              </a:rPr>
              <a:t>The </a:t>
            </a:r>
            <a:r>
              <a:rPr lang="pt-BR" sz="2000" i="1" dirty="0" err="1">
                <a:cs typeface="Arial" panose="020B0604020202020204" pitchFamily="34" charset="0"/>
              </a:rPr>
              <a:t>Mythical</a:t>
            </a:r>
            <a:r>
              <a:rPr lang="pt-BR" sz="2000" i="1" dirty="0">
                <a:cs typeface="Arial" panose="020B0604020202020204" pitchFamily="34" charset="0"/>
              </a:rPr>
              <a:t> Man </a:t>
            </a:r>
            <a:r>
              <a:rPr lang="pt-BR" sz="2000" i="1" dirty="0" err="1" smtClean="0">
                <a:cs typeface="Arial" panose="020B0604020202020204" pitchFamily="34" charset="0"/>
              </a:rPr>
              <a:t>Month</a:t>
            </a:r>
            <a:r>
              <a:rPr lang="pt-BR" sz="2000" dirty="0" smtClean="0">
                <a:cs typeface="Arial" panose="020B0604020202020204" pitchFamily="34" charset="0"/>
              </a:rPr>
              <a:t>, Fred </a:t>
            </a:r>
            <a:r>
              <a:rPr lang="pt-BR" sz="2000" dirty="0">
                <a:cs typeface="Arial" panose="020B0604020202020204" pitchFamily="34" charset="0"/>
              </a:rPr>
              <a:t>Brooks, um dos projetistas do OS/360, que </a:t>
            </a:r>
            <a:r>
              <a:rPr lang="pt-BR" sz="2000" dirty="0" smtClean="0">
                <a:cs typeface="Arial" panose="020B0604020202020204" pitchFamily="34" charset="0"/>
              </a:rPr>
              <a:t>mais tarde </a:t>
            </a:r>
            <a:r>
              <a:rPr lang="pt-BR" sz="2000" dirty="0">
                <a:cs typeface="Arial" panose="020B0604020202020204" pitchFamily="34" charset="0"/>
              </a:rPr>
              <a:t>ingressou no mundo acadêmico, investigou </a:t>
            </a:r>
            <a:r>
              <a:rPr lang="pt-BR" sz="2000" dirty="0" smtClean="0">
                <a:cs typeface="Arial" panose="020B0604020202020204" pitchFamily="34" charset="0"/>
              </a:rPr>
              <a:t>por que </a:t>
            </a:r>
            <a:r>
              <a:rPr lang="pt-BR" sz="2000" dirty="0">
                <a:cs typeface="Arial" panose="020B0604020202020204" pitchFamily="34" charset="0"/>
              </a:rPr>
              <a:t>é tão difícil construir grandes sistemas </a:t>
            </a:r>
            <a:r>
              <a:rPr lang="pt-BR" sz="2000" dirty="0" smtClean="0">
                <a:cs typeface="Arial" panose="020B0604020202020204" pitchFamily="34" charset="0"/>
              </a:rPr>
              <a:t>operacionais (BROOKS</a:t>
            </a:r>
            <a:r>
              <a:rPr lang="pt-BR" sz="2000" dirty="0">
                <a:cs typeface="Arial" panose="020B0604020202020204" pitchFamily="34" charset="0"/>
              </a:rPr>
              <a:t>, 1975, 1995</a:t>
            </a:r>
            <a:r>
              <a:rPr lang="pt-BR" sz="2000" dirty="0" smtClean="0">
                <a:cs typeface="Arial" panose="020B0604020202020204" pitchFamily="34" charset="0"/>
              </a:rPr>
              <a:t>).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Quando </a:t>
            </a:r>
            <a:r>
              <a:rPr lang="pt-BR" sz="2000" dirty="0">
                <a:cs typeface="Arial" panose="020B0604020202020204" pitchFamily="34" charset="0"/>
              </a:rPr>
              <a:t>a maioria dos </a:t>
            </a:r>
            <a:r>
              <a:rPr lang="pt-BR" sz="2000" dirty="0" smtClean="0">
                <a:cs typeface="Arial" panose="020B0604020202020204" pitchFamily="34" charset="0"/>
              </a:rPr>
              <a:t>programadores soube </a:t>
            </a:r>
            <a:r>
              <a:rPr lang="pt-BR" sz="2000" dirty="0">
                <a:cs typeface="Arial" panose="020B0604020202020204" pitchFamily="34" charset="0"/>
              </a:rPr>
              <a:t>que Brooks afirmara que eles </a:t>
            </a:r>
            <a:r>
              <a:rPr lang="pt-BR" sz="2000" dirty="0" smtClean="0">
                <a:cs typeface="Arial" panose="020B0604020202020204" pitchFamily="34" charset="0"/>
              </a:rPr>
              <a:t>eram capazes </a:t>
            </a:r>
            <a:r>
              <a:rPr lang="pt-BR" sz="2000" dirty="0">
                <a:cs typeface="Arial" panose="020B0604020202020204" pitchFamily="34" charset="0"/>
              </a:rPr>
              <a:t>de produzir somente mil linhas de código </a:t>
            </a:r>
            <a:r>
              <a:rPr lang="pt-BR" sz="2000" dirty="0" smtClean="0">
                <a:cs typeface="Arial" panose="020B0604020202020204" pitchFamily="34" charset="0"/>
              </a:rPr>
              <a:t>depurado por </a:t>
            </a:r>
            <a:r>
              <a:rPr lang="pt-BR" sz="2000" dirty="0">
                <a:cs typeface="Arial" panose="020B0604020202020204" pitchFamily="34" charset="0"/>
              </a:rPr>
              <a:t>ano em grandes projetos, eles indagaram se </a:t>
            </a:r>
            <a:r>
              <a:rPr lang="pt-BR" sz="2000" dirty="0" smtClean="0">
                <a:cs typeface="Arial" panose="020B0604020202020204" pitchFamily="34" charset="0"/>
              </a:rPr>
              <a:t>o professor </a:t>
            </a:r>
            <a:r>
              <a:rPr lang="pt-BR" sz="2000" dirty="0">
                <a:cs typeface="Arial" panose="020B0604020202020204" pitchFamily="34" charset="0"/>
              </a:rPr>
              <a:t>Brooks estaria vivendo no espaço sideral, </a:t>
            </a:r>
            <a:r>
              <a:rPr lang="pt-BR" sz="2000" dirty="0" smtClean="0">
                <a:cs typeface="Arial" panose="020B0604020202020204" pitchFamily="34" charset="0"/>
              </a:rPr>
              <a:t>talvez no </a:t>
            </a:r>
            <a:r>
              <a:rPr lang="pt-BR" sz="2000" dirty="0">
                <a:cs typeface="Arial" panose="020B0604020202020204" pitchFamily="34" charset="0"/>
              </a:rPr>
              <a:t>Planeta Bug.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Afinal </a:t>
            </a:r>
            <a:r>
              <a:rPr lang="pt-BR" sz="2000" dirty="0">
                <a:cs typeface="Arial" panose="020B0604020202020204" pitchFamily="34" charset="0"/>
              </a:rPr>
              <a:t>de contas, a maioria deles </a:t>
            </a:r>
            <a:r>
              <a:rPr lang="pt-BR" sz="2000" dirty="0" smtClean="0">
                <a:cs typeface="Arial" panose="020B0604020202020204" pitchFamily="34" charset="0"/>
              </a:rPr>
              <a:t>se lembrava </a:t>
            </a:r>
            <a:r>
              <a:rPr lang="pt-BR" sz="2000" dirty="0">
                <a:cs typeface="Arial" panose="020B0604020202020204" pitchFamily="34" charset="0"/>
              </a:rPr>
              <a:t>de ter produzido um programa de mil </a:t>
            </a:r>
            <a:r>
              <a:rPr lang="pt-BR" sz="2000" dirty="0" smtClean="0">
                <a:cs typeface="Arial" panose="020B0604020202020204" pitchFamily="34" charset="0"/>
              </a:rPr>
              <a:t>linhas em </a:t>
            </a:r>
            <a:r>
              <a:rPr lang="pt-BR" sz="2000" dirty="0">
                <a:cs typeface="Arial" panose="020B0604020202020204" pitchFamily="34" charset="0"/>
              </a:rPr>
              <a:t>uma única noite.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Como </a:t>
            </a:r>
            <a:r>
              <a:rPr lang="pt-BR" sz="2000" dirty="0">
                <a:cs typeface="Arial" panose="020B0604020202020204" pitchFamily="34" charset="0"/>
              </a:rPr>
              <a:t>isso poderia ser o </a:t>
            </a:r>
            <a:r>
              <a:rPr lang="pt-BR" sz="2000" dirty="0" smtClean="0">
                <a:cs typeface="Arial" panose="020B0604020202020204" pitchFamily="34" charset="0"/>
              </a:rPr>
              <a:t>resultado anual </a:t>
            </a:r>
            <a:r>
              <a:rPr lang="pt-BR" sz="2000" dirty="0">
                <a:cs typeface="Arial" panose="020B0604020202020204" pitchFamily="34" charset="0"/>
              </a:rPr>
              <a:t>de alguém com um QI superior a 50?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80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Tendências no projeto de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Por fim, os sistemas operacionais estão mudando para seguir novas tendências e atender a novos desafios, que podem incluir sistemas baseados em hipervisores, sistemas multinúcleo, espaços de endereçamento de 64 bits, computadores portáteis sem fio e sistemas embarcados.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Não </a:t>
            </a:r>
            <a:r>
              <a:rPr lang="pt-BR" sz="2000" dirty="0">
                <a:cs typeface="Arial" panose="020B0604020202020204" pitchFamily="34" charset="0"/>
              </a:rPr>
              <a:t>há dúvida de que os próximos anos serão bem animados para os projetistas de sistemas operacionais.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8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22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Virtualização e a nuvem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652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A virtualização é uma ideia que definitivamente </a:t>
            </a:r>
            <a:r>
              <a:rPr lang="pt-BR" sz="2000" dirty="0" smtClean="0">
                <a:cs typeface="Arial" panose="020B0604020202020204" pitchFamily="34" charset="0"/>
              </a:rPr>
              <a:t>pegou — </a:t>
            </a:r>
            <a:r>
              <a:rPr lang="pt-BR" sz="2000" dirty="0">
                <a:cs typeface="Arial" panose="020B0604020202020204" pitchFamily="34" charset="0"/>
              </a:rPr>
              <a:t>mais uma vez. Ela surgiu pela primeira vez </a:t>
            </a:r>
            <a:r>
              <a:rPr lang="pt-BR" sz="2000" dirty="0" smtClean="0">
                <a:cs typeface="Arial" panose="020B0604020202020204" pitchFamily="34" charset="0"/>
              </a:rPr>
              <a:t>em 1967</a:t>
            </a:r>
            <a:r>
              <a:rPr lang="pt-BR" sz="2000" dirty="0">
                <a:cs typeface="Arial" panose="020B0604020202020204" pitchFamily="34" charset="0"/>
              </a:rPr>
              <a:t>, com o sistema IBM CP/CMS, e está de volta </a:t>
            </a:r>
            <a:r>
              <a:rPr lang="pt-BR" sz="2000" dirty="0" smtClean="0">
                <a:cs typeface="Arial" panose="020B0604020202020204" pitchFamily="34" charset="0"/>
              </a:rPr>
              <a:t>com força </a:t>
            </a:r>
            <a:r>
              <a:rPr lang="pt-BR" sz="2000" dirty="0">
                <a:cs typeface="Arial" panose="020B0604020202020204" pitchFamily="34" charset="0"/>
              </a:rPr>
              <a:t>total na plataforma x86. Muitos </a:t>
            </a:r>
            <a:r>
              <a:rPr lang="pt-BR" sz="2000" dirty="0" smtClean="0">
                <a:cs typeface="Arial" panose="020B0604020202020204" pitchFamily="34" charset="0"/>
              </a:rPr>
              <a:t>computadores agora </a:t>
            </a:r>
            <a:r>
              <a:rPr lang="pt-BR" sz="2000" dirty="0">
                <a:cs typeface="Arial" panose="020B0604020202020204" pitchFamily="34" charset="0"/>
              </a:rPr>
              <a:t>possuem hipervisores funcionando na </a:t>
            </a:r>
            <a:r>
              <a:rPr lang="pt-BR" sz="2000" dirty="0" smtClean="0">
                <a:cs typeface="Arial" panose="020B0604020202020204" pitchFamily="34" charset="0"/>
              </a:rPr>
              <a:t>máquina pura</a:t>
            </a:r>
            <a:r>
              <a:rPr lang="pt-BR" sz="2000" dirty="0">
                <a:cs typeface="Arial" panose="020B0604020202020204" pitchFamily="34" charset="0"/>
              </a:rPr>
              <a:t>, conforme ilustra a </a:t>
            </a:r>
            <a:r>
              <a:rPr lang="pt-BR" sz="2000" dirty="0" smtClean="0">
                <a:cs typeface="Arial" panose="020B0604020202020204" pitchFamily="34" charset="0"/>
              </a:rPr>
              <a:t>figura:</a:t>
            </a:r>
            <a:endParaRPr lang="pt-BR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1835696" y="4575904"/>
            <a:ext cx="4886325" cy="1866900"/>
            <a:chOff x="3995936" y="662000"/>
            <a:chExt cx="4886325" cy="1866900"/>
          </a:xfrm>
        </p:grpSpPr>
        <p:sp>
          <p:nvSpPr>
            <p:cNvPr id="5" name="Retângulo 4"/>
            <p:cNvSpPr/>
            <p:nvPr/>
          </p:nvSpPr>
          <p:spPr>
            <a:xfrm>
              <a:off x="5664152" y="788768"/>
              <a:ext cx="3168352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95936" y="662000"/>
              <a:ext cx="4886325" cy="186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3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Processadores multinúcleo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652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Os processadores multinúcleo já são uma </a:t>
            </a:r>
            <a:r>
              <a:rPr lang="pt-BR" sz="2000" dirty="0" smtClean="0">
                <a:cs typeface="Arial" panose="020B0604020202020204" pitchFamily="34" charset="0"/>
              </a:rPr>
              <a:t>realidade, mas </a:t>
            </a:r>
            <a:r>
              <a:rPr lang="pt-BR" sz="2000" dirty="0">
                <a:cs typeface="Arial" panose="020B0604020202020204" pitchFamily="34" charset="0"/>
              </a:rPr>
              <a:t>os sistemas operacionais para eles não fazem </a:t>
            </a:r>
            <a:r>
              <a:rPr lang="pt-BR" sz="2000" dirty="0" smtClean="0">
                <a:cs typeface="Arial" panose="020B0604020202020204" pitchFamily="34" charset="0"/>
              </a:rPr>
              <a:t>uso total </a:t>
            </a:r>
            <a:r>
              <a:rPr lang="pt-BR" sz="2000" dirty="0">
                <a:cs typeface="Arial" panose="020B0604020202020204" pitchFamily="34" charset="0"/>
              </a:rPr>
              <a:t>de sua capacidade.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Na verdade, os principais sistemas operacionais normalmente nem sequer escalam além de algumas dezenas de núcleos, e os desenvolvedores estão constantemente lutando para remover todos os gargalos que limitam a escalabilidade.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19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Sistemas embarcados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65299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Uma área final na qual novos sistemas </a:t>
            </a:r>
            <a:r>
              <a:rPr lang="pt-BR" sz="2000" dirty="0" smtClean="0">
                <a:cs typeface="Arial" panose="020B0604020202020204" pitchFamily="34" charset="0"/>
              </a:rPr>
              <a:t>operacionais vão </a:t>
            </a:r>
            <a:r>
              <a:rPr lang="pt-BR" sz="2000" dirty="0">
                <a:cs typeface="Arial" panose="020B0604020202020204" pitchFamily="34" charset="0"/>
              </a:rPr>
              <a:t>proliferar é a de sistemas embarcados. Os </a:t>
            </a:r>
            <a:r>
              <a:rPr lang="pt-BR" sz="2000" dirty="0" smtClean="0">
                <a:cs typeface="Arial" panose="020B0604020202020204" pitchFamily="34" charset="0"/>
              </a:rPr>
              <a:t>sistemas operacionais </a:t>
            </a:r>
            <a:r>
              <a:rPr lang="pt-BR" sz="2000" dirty="0">
                <a:cs typeface="Arial" panose="020B0604020202020204" pitchFamily="34" charset="0"/>
              </a:rPr>
              <a:t>dentro de lavadoras, fornos de </a:t>
            </a:r>
            <a:r>
              <a:rPr lang="pt-BR" sz="2000" dirty="0" smtClean="0">
                <a:cs typeface="Arial" panose="020B0604020202020204" pitchFamily="34" charset="0"/>
              </a:rPr>
              <a:t>micro-ondas</a:t>
            </a:r>
            <a:r>
              <a:rPr lang="pt-BR" sz="2000" dirty="0">
                <a:cs typeface="Arial" panose="020B0604020202020204" pitchFamily="34" charset="0"/>
              </a:rPr>
              <a:t>, bonecas, rádios, aparelhos de MP3, câmeras </a:t>
            </a:r>
            <a:r>
              <a:rPr lang="pt-BR" sz="2000" dirty="0" smtClean="0">
                <a:cs typeface="Arial" panose="020B0604020202020204" pitchFamily="34" charset="0"/>
              </a:rPr>
              <a:t>de vídeo</a:t>
            </a:r>
            <a:r>
              <a:rPr lang="pt-BR" sz="2000" dirty="0">
                <a:cs typeface="Arial" panose="020B0604020202020204" pitchFamily="34" charset="0"/>
              </a:rPr>
              <a:t>, elevadores e marca-passos serão diferentes </a:t>
            </a:r>
            <a:r>
              <a:rPr lang="pt-BR" sz="2000" dirty="0" smtClean="0">
                <a:cs typeface="Arial" panose="020B0604020202020204" pitchFamily="34" charset="0"/>
              </a:rPr>
              <a:t>de todos </a:t>
            </a:r>
            <a:r>
              <a:rPr lang="pt-BR" sz="2000" dirty="0">
                <a:cs typeface="Arial" panose="020B0604020202020204" pitchFamily="34" charset="0"/>
              </a:rPr>
              <a:t>os citados anteriormente e é bem provável </a:t>
            </a:r>
            <a:r>
              <a:rPr lang="pt-BR" sz="2000" dirty="0" smtClean="0">
                <a:cs typeface="Arial" panose="020B0604020202020204" pitchFamily="34" charset="0"/>
              </a:rPr>
              <a:t>que também </a:t>
            </a:r>
            <a:r>
              <a:rPr lang="pt-BR" sz="2000" dirty="0">
                <a:cs typeface="Arial" panose="020B0604020202020204" pitchFamily="34" charset="0"/>
              </a:rPr>
              <a:t>sejam diferentes uns dos outros.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Cada </a:t>
            </a:r>
            <a:r>
              <a:rPr lang="pt-BR" sz="2000" dirty="0">
                <a:cs typeface="Arial" panose="020B0604020202020204" pitchFamily="34" charset="0"/>
              </a:rPr>
              <a:t>um </a:t>
            </a:r>
            <a:r>
              <a:rPr lang="pt-BR" sz="2000" dirty="0" smtClean="0">
                <a:cs typeface="Arial" panose="020B0604020202020204" pitchFamily="34" charset="0"/>
              </a:rPr>
              <a:t>será projetado </a:t>
            </a:r>
            <a:r>
              <a:rPr lang="pt-BR" sz="2000" dirty="0">
                <a:cs typeface="Arial" panose="020B0604020202020204" pitchFamily="34" charset="0"/>
              </a:rPr>
              <a:t>com cuidado para suas aplicações </a:t>
            </a:r>
            <a:r>
              <a:rPr lang="pt-BR" sz="2000" dirty="0" smtClean="0">
                <a:cs typeface="Arial" panose="020B0604020202020204" pitchFamily="34" charset="0"/>
              </a:rPr>
              <a:t>específicas, visto </a:t>
            </a:r>
            <a:r>
              <a:rPr lang="pt-BR" sz="2000" dirty="0">
                <a:cs typeface="Arial" panose="020B0604020202020204" pitchFamily="34" charset="0"/>
              </a:rPr>
              <a:t>que é improvável que alguém vá conectar </a:t>
            </a:r>
            <a:r>
              <a:rPr lang="pt-BR" sz="2000" dirty="0" smtClean="0">
                <a:cs typeface="Arial" panose="020B0604020202020204" pitchFamily="34" charset="0"/>
              </a:rPr>
              <a:t>um cartão </a:t>
            </a:r>
            <a:r>
              <a:rPr lang="pt-BR" sz="2000" dirty="0">
                <a:cs typeface="Arial" panose="020B0604020202020204" pitchFamily="34" charset="0"/>
              </a:rPr>
              <a:t>PCI em um marca-passo para transformá-lo </a:t>
            </a:r>
            <a:r>
              <a:rPr lang="pt-BR" sz="2000" dirty="0" smtClean="0">
                <a:cs typeface="Arial" panose="020B0604020202020204" pitchFamily="34" charset="0"/>
              </a:rPr>
              <a:t>em um </a:t>
            </a:r>
            <a:r>
              <a:rPr lang="pt-BR" sz="2000" dirty="0">
                <a:cs typeface="Arial" panose="020B0604020202020204" pitchFamily="34" charset="0"/>
              </a:rPr>
              <a:t>controlador de elevador.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261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091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 natureza do problema de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projeto de um sistema operacional tem início com a determinação daquilo que ele deve fazer.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Para projetar um sistema operacional </a:t>
            </a:r>
            <a:r>
              <a:rPr lang="pt-BR" sz="2000" dirty="0" smtClean="0"/>
              <a:t>bem-sucedido, os </a:t>
            </a:r>
            <a:r>
              <a:rPr lang="pt-BR" sz="2000" dirty="0"/>
              <a:t>projetistas precisam ter uma ideia clara do </a:t>
            </a:r>
            <a:r>
              <a:rPr lang="pt-BR" sz="2000" dirty="0" smtClean="0"/>
              <a:t>que querem</a:t>
            </a:r>
            <a:r>
              <a:rPr lang="pt-BR" sz="2000" dirty="0"/>
              <a:t>. </a:t>
            </a:r>
            <a:endParaRPr lang="pt-BR" sz="2000" dirty="0" smtClean="0"/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falta de um objetivo torna muito mais </a:t>
            </a:r>
            <a:r>
              <a:rPr lang="pt-BR" sz="2000" dirty="0" smtClean="0"/>
              <a:t>difícil tomar </a:t>
            </a:r>
            <a:r>
              <a:rPr lang="pt-BR" sz="2000" dirty="0"/>
              <a:t>decisões mais adiante.</a:t>
            </a:r>
          </a:p>
        </p:txBody>
      </p:sp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Por que é difícil projetar um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sistema operacional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A inércia e o desejo de </a:t>
            </a:r>
            <a:r>
              <a:rPr lang="pt-BR" sz="2000" dirty="0" smtClean="0">
                <a:cs typeface="Arial" panose="020B0604020202020204" pitchFamily="34" charset="0"/>
              </a:rPr>
              <a:t>compatibilidade com </a:t>
            </a:r>
            <a:r>
              <a:rPr lang="pt-BR" sz="2000" dirty="0">
                <a:cs typeface="Arial" panose="020B0604020202020204" pitchFamily="34" charset="0"/>
              </a:rPr>
              <a:t>sistemas mais antigos muitas vezes levam a </a:t>
            </a:r>
            <a:r>
              <a:rPr lang="pt-BR" sz="2000" dirty="0" smtClean="0">
                <a:cs typeface="Arial" panose="020B0604020202020204" pitchFamily="34" charset="0"/>
              </a:rPr>
              <a:t>maior parte </a:t>
            </a:r>
            <a:r>
              <a:rPr lang="pt-BR" sz="2000" dirty="0">
                <a:cs typeface="Arial" panose="020B0604020202020204" pitchFamily="34" charset="0"/>
              </a:rPr>
              <a:t>da culpa, e a falha em aderir aos bons </a:t>
            </a:r>
            <a:r>
              <a:rPr lang="pt-BR" sz="2000" dirty="0" smtClean="0">
                <a:cs typeface="Arial" panose="020B0604020202020204" pitchFamily="34" charset="0"/>
              </a:rPr>
              <a:t>princípios de </a:t>
            </a:r>
            <a:r>
              <a:rPr lang="pt-BR" sz="2000" dirty="0">
                <a:cs typeface="Arial" panose="020B0604020202020204" pitchFamily="34" charset="0"/>
              </a:rPr>
              <a:t>projeto é também uma razão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sistemas operacionais têm se </a:t>
            </a:r>
            <a:r>
              <a:rPr lang="pt-BR" sz="2000" dirty="0" smtClean="0"/>
              <a:t>tornado programas </a:t>
            </a:r>
            <a:r>
              <a:rPr lang="pt-BR" sz="2000" dirty="0"/>
              <a:t>extensos demais. </a:t>
            </a:r>
            <a:endParaRPr lang="pt-BR" sz="2000" dirty="0" smtClean="0"/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sistemas operacionais têm de lidar com </a:t>
            </a:r>
            <a:r>
              <a:rPr lang="pt-BR" sz="2000" dirty="0" smtClean="0"/>
              <a:t>a concorrência</a:t>
            </a:r>
            <a:r>
              <a:rPr lang="pt-BR" sz="2000" dirty="0"/>
              <a:t>. Existem múltiplos usuários e </a:t>
            </a:r>
            <a:r>
              <a:rPr lang="pt-BR" sz="2000" dirty="0" smtClean="0"/>
              <a:t>dispositivos de </a:t>
            </a:r>
            <a:r>
              <a:rPr lang="pt-BR" sz="2000" dirty="0"/>
              <a:t>entrada e saída, todos ativos de uma só vez. </a:t>
            </a:r>
            <a:endParaRPr lang="pt-BR" sz="2000" dirty="0" smtClean="0"/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sistemas operacionais lidam com </a:t>
            </a:r>
            <a:r>
              <a:rPr lang="pt-BR" sz="2000" dirty="0" smtClean="0"/>
              <a:t>usuários potencialmente </a:t>
            </a:r>
            <a:r>
              <a:rPr lang="pt-BR" sz="2000" dirty="0"/>
              <a:t>hostis — usuários que </a:t>
            </a:r>
            <a:r>
              <a:rPr lang="pt-BR" sz="2000" dirty="0" smtClean="0"/>
              <a:t>querem interferir </a:t>
            </a:r>
            <a:r>
              <a:rPr lang="pt-BR" sz="2000" dirty="0"/>
              <a:t>no funcionamento do sistema ou fazer </a:t>
            </a:r>
            <a:r>
              <a:rPr lang="pt-BR" sz="2000" dirty="0" smtClean="0"/>
              <a:t>coisas proibidas</a:t>
            </a:r>
            <a:r>
              <a:rPr lang="pt-BR" sz="2000" dirty="0"/>
              <a:t>, como roubar os arquivos dos outros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Muitos usuários querem </a:t>
            </a:r>
            <a:r>
              <a:rPr lang="pt-BR" sz="2000" dirty="0"/>
              <a:t>compartilhar informações e recursos com </a:t>
            </a:r>
            <a:r>
              <a:rPr lang="pt-BR" sz="2000" dirty="0" smtClean="0"/>
              <a:t>outros usuários </a:t>
            </a:r>
            <a:r>
              <a:rPr lang="pt-BR" sz="2000" dirty="0"/>
              <a:t>selecionados.</a:t>
            </a:r>
          </a:p>
        </p:txBody>
      </p:sp>
    </p:spTree>
    <p:extLst>
      <p:ext uri="{BB962C8B-B14F-4D97-AF65-F5344CB8AC3E}">
        <p14:creationId xmlns:p14="http://schemas.microsoft.com/office/powerpoint/2010/main" val="1364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Por que é difícil projetar um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sistema operacional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Os </a:t>
            </a:r>
            <a:r>
              <a:rPr lang="pt-BR" sz="2000" dirty="0">
                <a:cs typeface="Arial" panose="020B0604020202020204" pitchFamily="34" charset="0"/>
              </a:rPr>
              <a:t>sistemas operacionais vivem por </a:t>
            </a:r>
            <a:r>
              <a:rPr lang="pt-BR" sz="2000" dirty="0" smtClean="0">
                <a:cs typeface="Arial" panose="020B0604020202020204" pitchFamily="34" charset="0"/>
              </a:rPr>
              <a:t>um longo tempo. </a:t>
            </a:r>
            <a:r>
              <a:rPr lang="pt-BR" sz="2000" dirty="0" smtClean="0"/>
              <a:t>Os </a:t>
            </a:r>
            <a:r>
              <a:rPr lang="pt-BR" sz="2000" dirty="0"/>
              <a:t>projetistas devem pensar em como o hardware e </a:t>
            </a:r>
            <a:r>
              <a:rPr lang="pt-BR" sz="2000" dirty="0" smtClean="0"/>
              <a:t>as aplicações </a:t>
            </a:r>
            <a:r>
              <a:rPr lang="pt-BR" sz="2000" dirty="0"/>
              <a:t>poderão mudar no futuro distante e </a:t>
            </a:r>
            <a:r>
              <a:rPr lang="pt-BR" sz="2000" dirty="0" smtClean="0"/>
              <a:t>como eles </a:t>
            </a:r>
            <a:r>
              <a:rPr lang="pt-BR" sz="2000" dirty="0"/>
              <a:t>devem se preparar para isso</a:t>
            </a:r>
            <a:r>
              <a:rPr lang="pt-BR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projetistas de sistemas operacionais </a:t>
            </a:r>
            <a:r>
              <a:rPr lang="pt-BR" sz="2000" dirty="0" smtClean="0"/>
              <a:t>realmente não </a:t>
            </a:r>
            <a:r>
              <a:rPr lang="pt-BR" sz="2000" dirty="0"/>
              <a:t>têm uma boa ideia de como seus </a:t>
            </a:r>
            <a:r>
              <a:rPr lang="pt-BR" sz="2000" dirty="0" smtClean="0"/>
              <a:t>sistemas serão </a:t>
            </a:r>
            <a:r>
              <a:rPr lang="pt-BR" sz="2000" dirty="0"/>
              <a:t>usados, então eles precisam desenvolvê-los </a:t>
            </a:r>
            <a:r>
              <a:rPr lang="pt-BR" sz="2000" dirty="0" smtClean="0"/>
              <a:t>visando a </a:t>
            </a:r>
            <a:r>
              <a:rPr lang="pt-BR" sz="2000" dirty="0"/>
              <a:t>uma considerável generalidade</a:t>
            </a:r>
            <a:r>
              <a:rPr lang="pt-BR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Os sistemas operacionais modernos em geral são projetados para serem portáteis, o que significa que têm de executar em múltiplas plataformas de hardware.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</a:t>
            </a:r>
            <a:r>
              <a:rPr lang="pt-BR" sz="2000" dirty="0" smtClean="0"/>
              <a:t> </a:t>
            </a:r>
            <a:r>
              <a:rPr lang="pt-BR" sz="2000" dirty="0"/>
              <a:t>frequente </a:t>
            </a:r>
            <a:r>
              <a:rPr lang="pt-BR" sz="2000" dirty="0" smtClean="0"/>
              <a:t>necessidade de </a:t>
            </a:r>
            <a:r>
              <a:rPr lang="pt-BR" sz="2000" dirty="0"/>
              <a:t>manter a compatibilidade com algum </a:t>
            </a:r>
            <a:r>
              <a:rPr lang="pt-BR" sz="2000" dirty="0" smtClean="0"/>
              <a:t>sistema operacional </a:t>
            </a:r>
            <a:r>
              <a:rPr lang="pt-BR" sz="2000" dirty="0"/>
              <a:t>anterior.</a:t>
            </a:r>
          </a:p>
        </p:txBody>
      </p:sp>
    </p:spTree>
    <p:extLst>
      <p:ext uri="{BB962C8B-B14F-4D97-AF65-F5344CB8AC3E}">
        <p14:creationId xmlns:p14="http://schemas.microsoft.com/office/powerpoint/2010/main" val="11622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Projeto de interface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É desejável que a interface seja simples, completa e eficiente.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Devem </a:t>
            </a:r>
            <a:r>
              <a:rPr lang="pt-BR" sz="2000" dirty="0">
                <a:cs typeface="Arial" panose="020B0604020202020204" pitchFamily="34" charset="0"/>
              </a:rPr>
              <a:t>existir paradigmas nítidos da interface do usuário, da execução e dos dados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 sistema </a:t>
            </a:r>
            <a:r>
              <a:rPr lang="pt-BR" sz="2000" dirty="0" smtClean="0"/>
              <a:t>operacional fornece </a:t>
            </a:r>
            <a:r>
              <a:rPr lang="pt-BR" sz="2000" dirty="0"/>
              <a:t>um conjunto de abstrações, </a:t>
            </a:r>
            <a:r>
              <a:rPr lang="pt-BR" sz="2000" dirty="0" smtClean="0"/>
              <a:t>implementadas principalmente </a:t>
            </a:r>
            <a:r>
              <a:rPr lang="pt-BR" sz="2000" dirty="0"/>
              <a:t>por tipos de dados (por exemplo, </a:t>
            </a:r>
            <a:r>
              <a:rPr lang="pt-BR" sz="2000" dirty="0" smtClean="0"/>
              <a:t>arquivos) e </a:t>
            </a:r>
            <a:r>
              <a:rPr lang="pt-BR" sz="2000" dirty="0"/>
              <a:t>operações sobre eles (por exemplo, </a:t>
            </a:r>
            <a:r>
              <a:rPr lang="pt-BR" sz="2000" dirty="0" err="1"/>
              <a:t>read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9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norteadores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Existem princípios capazes de orientar no projeto </a:t>
            </a:r>
            <a:r>
              <a:rPr lang="pt-BR" sz="2000" dirty="0" smtClean="0">
                <a:cs typeface="Arial" panose="020B0604020202020204" pitchFamily="34" charset="0"/>
              </a:rPr>
              <a:t>de interface</a:t>
            </a:r>
            <a:r>
              <a:rPr lang="pt-BR" sz="2000" dirty="0">
                <a:cs typeface="Arial" panose="020B0604020202020204" pitchFamily="34" charset="0"/>
              </a:rPr>
              <a:t>? Acreditamos que sim. Em linhas gerais, </a:t>
            </a:r>
            <a:r>
              <a:rPr lang="pt-BR" sz="2000" dirty="0" smtClean="0">
                <a:cs typeface="Arial" panose="020B0604020202020204" pitchFamily="34" charset="0"/>
              </a:rPr>
              <a:t>são eles</a:t>
            </a:r>
            <a:r>
              <a:rPr lang="pt-BR" sz="2000" dirty="0">
                <a:cs typeface="Arial" panose="020B0604020202020204" pitchFamily="34" charset="0"/>
              </a:rPr>
              <a:t>: </a:t>
            </a:r>
            <a:r>
              <a:rPr lang="pt-BR" sz="2000" b="1" dirty="0">
                <a:cs typeface="Arial" panose="020B0604020202020204" pitchFamily="34" charset="0"/>
              </a:rPr>
              <a:t>simplicidade</a:t>
            </a:r>
            <a:r>
              <a:rPr lang="pt-BR" sz="2000" dirty="0">
                <a:cs typeface="Arial" panose="020B0604020202020204" pitchFamily="34" charset="0"/>
              </a:rPr>
              <a:t>, </a:t>
            </a:r>
            <a:r>
              <a:rPr lang="pt-BR" sz="2000" b="1" dirty="0">
                <a:cs typeface="Arial" panose="020B0604020202020204" pitchFamily="34" charset="0"/>
              </a:rPr>
              <a:t>completude</a:t>
            </a:r>
            <a:r>
              <a:rPr lang="pt-BR" sz="2000" dirty="0">
                <a:cs typeface="Arial" panose="020B0604020202020204" pitchFamily="34" charset="0"/>
              </a:rPr>
              <a:t> e </a:t>
            </a:r>
            <a:r>
              <a:rPr lang="pt-BR" sz="2000" b="1" dirty="0" smtClean="0"/>
              <a:t>eficiência.</a:t>
            </a:r>
          </a:p>
          <a:p>
            <a:pPr marL="817200" lvl="1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U</a:t>
            </a:r>
            <a:r>
              <a:rPr lang="pt-BR" sz="2000" dirty="0" smtClean="0"/>
              <a:t>ma </a:t>
            </a:r>
            <a:r>
              <a:rPr lang="pt-BR" sz="2000" dirty="0"/>
              <a:t>interface simples é mais fácil de </a:t>
            </a:r>
            <a:r>
              <a:rPr lang="pt-BR" sz="2000" dirty="0" smtClean="0"/>
              <a:t>compreender e </a:t>
            </a:r>
            <a:r>
              <a:rPr lang="pt-BR" sz="2000" dirty="0"/>
              <a:t>implementar de uma maneira livre de defeitos de </a:t>
            </a:r>
            <a:r>
              <a:rPr lang="pt-BR" sz="2000" dirty="0" smtClean="0"/>
              <a:t>software.</a:t>
            </a:r>
          </a:p>
          <a:p>
            <a:pPr marL="817200" lvl="1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interface deve permitir a realização de </a:t>
            </a:r>
            <a:r>
              <a:rPr lang="pt-BR" sz="2000" dirty="0" smtClean="0"/>
              <a:t>qualquer coisa </a:t>
            </a:r>
            <a:r>
              <a:rPr lang="pt-BR" sz="2000" dirty="0"/>
              <a:t>que os usuários queiram fazer, isto é, ela </a:t>
            </a:r>
            <a:r>
              <a:rPr lang="pt-BR" sz="2000" dirty="0" smtClean="0"/>
              <a:t>deve ser </a:t>
            </a:r>
            <a:r>
              <a:rPr lang="pt-BR" sz="2000" dirty="0"/>
              <a:t>completa</a:t>
            </a:r>
            <a:r>
              <a:rPr lang="pt-BR" sz="2000" dirty="0" smtClean="0"/>
              <a:t>.</a:t>
            </a:r>
          </a:p>
          <a:p>
            <a:pPr marL="817200" lvl="1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Se uma característica ou uma chamada de sistema não puder ser implementada de modo eficiente, provavelmente não vale a pena tê-la. Também deve </a:t>
            </a:r>
            <a:r>
              <a:rPr lang="pt-BR" sz="2000" dirty="0" smtClean="0"/>
              <a:t>ser intuitivo </a:t>
            </a:r>
            <a:r>
              <a:rPr lang="pt-BR" sz="2000" dirty="0"/>
              <a:t>para o programador o quanto custa uma </a:t>
            </a:r>
            <a:r>
              <a:rPr lang="pt-BR" sz="2000" dirty="0" smtClean="0"/>
              <a:t>chamada de </a:t>
            </a:r>
            <a:r>
              <a:rPr lang="pt-BR" sz="2000" dirty="0"/>
              <a:t>sistema.</a:t>
            </a:r>
          </a:p>
        </p:txBody>
      </p:sp>
    </p:spTree>
    <p:extLst>
      <p:ext uri="{BB962C8B-B14F-4D97-AF65-F5344CB8AC3E}">
        <p14:creationId xmlns:p14="http://schemas.microsoft.com/office/powerpoint/2010/main" val="32197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Implementação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sistema precisa ser bem estruturado, usando uma das várias técnicas conhecidas, como estruturação em camadas ou cliente-servidor.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Os </a:t>
            </a:r>
            <a:r>
              <a:rPr lang="pt-BR" sz="2000" dirty="0">
                <a:cs typeface="Arial" panose="020B0604020202020204" pitchFamily="34" charset="0"/>
              </a:rPr>
              <a:t>componentes internos precisam ser ortogonais uns aos outros e separar claramente a política do mecanismo.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Uma </a:t>
            </a:r>
            <a:r>
              <a:rPr lang="pt-BR" sz="2000" dirty="0">
                <a:cs typeface="Arial" panose="020B0604020202020204" pitchFamily="34" charset="0"/>
              </a:rPr>
              <a:t>análise adequada tem de ser feita para questões como estruturas de dados estáticas versus dinâmicas, nomeação, momento de associação e ordem de implementação dos módulos.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217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Estrutura do sistema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23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Provavelmente, a primeira decisão que os </a:t>
            </a:r>
            <a:r>
              <a:rPr lang="pt-BR" sz="2000" dirty="0" smtClean="0">
                <a:cs typeface="Arial" panose="020B0604020202020204" pitchFamily="34" charset="0"/>
              </a:rPr>
              <a:t>programadores devem </a:t>
            </a:r>
            <a:r>
              <a:rPr lang="pt-BR" sz="2000" dirty="0">
                <a:cs typeface="Arial" panose="020B0604020202020204" pitchFamily="34" charset="0"/>
              </a:rPr>
              <a:t>tomar é qual será a estrutura do sistema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Uma estratégia razoável que tem sido bem </a:t>
            </a:r>
            <a:r>
              <a:rPr lang="pt-BR" sz="2000" dirty="0" smtClean="0"/>
              <a:t>estabelecida ao </a:t>
            </a:r>
            <a:r>
              <a:rPr lang="pt-BR" sz="2000" dirty="0"/>
              <a:t>longo dos anos é um </a:t>
            </a:r>
            <a:r>
              <a:rPr lang="pt-BR" sz="2000" b="1" dirty="0"/>
              <a:t>sistema em camadas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b="1" dirty="0" err="1" smtClean="0"/>
              <a:t>Exokernels</a:t>
            </a:r>
            <a:r>
              <a:rPr lang="pt-BR" sz="2000" dirty="0" smtClean="0"/>
              <a:t>, esse </a:t>
            </a:r>
            <a:r>
              <a:rPr lang="pt-BR" sz="2000" dirty="0"/>
              <a:t>conceito </a:t>
            </a:r>
            <a:r>
              <a:rPr lang="pt-BR" sz="2000" dirty="0" smtClean="0"/>
              <a:t>diz que</a:t>
            </a:r>
            <a:r>
              <a:rPr lang="pt-BR" sz="2000" dirty="0"/>
              <a:t>, se algo tem de ser feito pelo próprio programa </a:t>
            </a:r>
            <a:r>
              <a:rPr lang="pt-BR" sz="2000" dirty="0" smtClean="0"/>
              <a:t>do usuário</a:t>
            </a:r>
            <a:r>
              <a:rPr lang="pt-BR" sz="2000" dirty="0"/>
              <a:t>, é dispendioso fazê-lo também em uma </a:t>
            </a:r>
            <a:r>
              <a:rPr lang="pt-BR" sz="2000" dirty="0" smtClean="0"/>
              <a:t>camada inferior.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Sistemas cliente-servidor baseados em </a:t>
            </a:r>
            <a:r>
              <a:rPr lang="pt-BR" sz="2000" b="1" dirty="0" err="1" smtClean="0"/>
              <a:t>microkernel</a:t>
            </a:r>
            <a:r>
              <a:rPr lang="pt-BR" sz="2000" b="1" dirty="0" smtClean="0"/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Sistemas </a:t>
            </a:r>
            <a:r>
              <a:rPr lang="pt-BR" sz="2000" dirty="0" smtClean="0"/>
              <a:t>extensíveis.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Threads do </a:t>
            </a:r>
            <a:r>
              <a:rPr lang="pt-BR" sz="2000" dirty="0" smtClean="0"/>
              <a:t>núcleo.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0331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Desempenho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desempenho é importante, mas as otimizações devem ser escolhidas cuidadosamente para não arruinar a estrutura do sistema.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Muitas </a:t>
            </a:r>
            <a:r>
              <a:rPr lang="pt-BR" sz="2000" dirty="0">
                <a:cs typeface="Arial" panose="020B0604020202020204" pitchFamily="34" charset="0"/>
              </a:rPr>
              <a:t>vezes é bom que sejam feitas ponderações sobre espaço-tempo, uso de caches, dicas, exploração de localidade e otimização do caso comum.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7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1197</Words>
  <Application>Microsoft Office PowerPoint</Application>
  <PresentationFormat>Apresentação na tela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45</cp:revision>
  <dcterms:created xsi:type="dcterms:W3CDTF">2014-10-30T14:07:03Z</dcterms:created>
  <dcterms:modified xsi:type="dcterms:W3CDTF">2016-11-01T18:18:52Z</dcterms:modified>
</cp:coreProperties>
</file>