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0" r:id="rId8"/>
    <p:sldId id="270" r:id="rId9"/>
    <p:sldId id="269" r:id="rId10"/>
    <p:sldId id="272" r:id="rId11"/>
    <p:sldId id="271" r:id="rId12"/>
    <p:sldId id="273" r:id="rId13"/>
    <p:sldId id="274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1" r:id="rId22"/>
    <p:sldId id="275" r:id="rId23"/>
    <p:sldId id="276" r:id="rId24"/>
    <p:sldId id="262" r:id="rId25"/>
    <p:sldId id="263" r:id="rId26"/>
    <p:sldId id="277" r:id="rId27"/>
    <p:sldId id="264" r:id="rId28"/>
    <p:sldId id="27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92" d="100"/>
          <a:sy n="92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2: </a:t>
            </a:r>
            <a:r>
              <a:rPr lang="pt-BR" sz="4000" b="1" dirty="0">
                <a:solidFill>
                  <a:srgbClr val="272860"/>
                </a:solidFill>
              </a:rPr>
              <a:t>Processos e threads</a:t>
            </a:r>
            <a:endParaRPr lang="pt-BR" sz="4000" b="1" dirty="0" smtClean="0">
              <a:solidFill>
                <a:srgbClr val="272860"/>
              </a:solidFill>
            </a:endParaRPr>
          </a:p>
          <a:p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219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Modelando a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/>
            </a:r>
            <a:b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</a:b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multiprogramação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3273365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Quando </a:t>
            </a:r>
            <a:r>
              <a:rPr lang="pt-BR" sz="2000" dirty="0"/>
              <a:t>a multiprogramação é usada, a utilização </a:t>
            </a:r>
            <a:r>
              <a:rPr lang="pt-BR" sz="2000" dirty="0" smtClean="0"/>
              <a:t>da CPU </a:t>
            </a:r>
            <a:r>
              <a:rPr lang="pt-BR" sz="2000" dirty="0"/>
              <a:t>pode ser aperfeiçoada. Colocando a questão de </a:t>
            </a:r>
            <a:r>
              <a:rPr lang="pt-BR" sz="2000" dirty="0" smtClean="0"/>
              <a:t>maneira direta</a:t>
            </a:r>
            <a:r>
              <a:rPr lang="pt-BR" sz="2000" dirty="0"/>
              <a:t>, se o processo médio realiza </a:t>
            </a:r>
            <a:r>
              <a:rPr lang="pt-BR" sz="2000" dirty="0" smtClean="0"/>
              <a:t>computações apenas </a:t>
            </a:r>
            <a:r>
              <a:rPr lang="pt-BR" sz="2000" dirty="0"/>
              <a:t>20% do tempo em que está na memória, </a:t>
            </a:r>
            <a:r>
              <a:rPr lang="pt-BR" sz="2000" dirty="0" smtClean="0"/>
              <a:t>então com </a:t>
            </a:r>
            <a:r>
              <a:rPr lang="pt-BR" sz="2000" dirty="0"/>
              <a:t>cinco processos ao mesmo tempo na memória, </a:t>
            </a:r>
            <a:r>
              <a:rPr lang="pt-BR" sz="2000" dirty="0" smtClean="0"/>
              <a:t>a CPU </a:t>
            </a:r>
            <a:r>
              <a:rPr lang="pt-BR" sz="2000" dirty="0"/>
              <a:t>deve estar ocupada o tempo inteiro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figura mostra </a:t>
            </a:r>
            <a:r>
              <a:rPr lang="pt-BR" sz="2000" dirty="0"/>
              <a:t>a utilização da CPU como uma </a:t>
            </a:r>
            <a:r>
              <a:rPr lang="pt-BR" sz="2000" dirty="0" smtClean="0"/>
              <a:t>função de </a:t>
            </a:r>
            <a:r>
              <a:rPr lang="pt-BR" sz="2000" i="1" dirty="0"/>
              <a:t>n</a:t>
            </a:r>
            <a:r>
              <a:rPr lang="pt-BR" sz="2000" dirty="0"/>
              <a:t>, que é chamada de </a:t>
            </a:r>
            <a:r>
              <a:rPr lang="pt-BR" sz="2000" b="1" dirty="0"/>
              <a:t>grau de multiprogramação.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5449" y="-108012"/>
            <a:ext cx="5113327" cy="32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Threads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Para </a:t>
            </a:r>
            <a:r>
              <a:rPr lang="pt-BR" sz="2000" dirty="0"/>
              <a:t>algumas aplicações é útil ter múltiplos </a:t>
            </a:r>
            <a:r>
              <a:rPr lang="pt-BR" sz="2000" dirty="0" smtClean="0"/>
              <a:t>threads de </a:t>
            </a:r>
            <a:r>
              <a:rPr lang="pt-BR" sz="2000" dirty="0"/>
              <a:t>controle dentro de um único </a:t>
            </a:r>
            <a:r>
              <a:rPr lang="pt-BR" sz="2000" dirty="0" smtClean="0"/>
              <a:t>processo.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Esses threads são escalonados independentemente e cada um tem sua própria pilha, mas todos os threads em um processo compartilham de um espaço de endereçamento comum.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Threads podem ser implementados no espaço do </a:t>
            </a:r>
            <a:r>
              <a:rPr lang="pt-BR" sz="2000" dirty="0" smtClean="0"/>
              <a:t>usuário ou </a:t>
            </a:r>
            <a:r>
              <a:rPr lang="pt-BR" sz="2000" dirty="0"/>
              <a:t>no núcleo.</a:t>
            </a:r>
          </a:p>
        </p:txBody>
      </p:sp>
    </p:spTree>
    <p:extLst>
      <p:ext uri="{BB962C8B-B14F-4D97-AF65-F5344CB8AC3E}">
        <p14:creationId xmlns:p14="http://schemas.microsoft.com/office/powerpoint/2010/main" val="25598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733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Um processador de texto com três threads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988840"/>
            <a:ext cx="8295282" cy="45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Um servidor web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multithread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712" y="2564904"/>
            <a:ext cx="6115447" cy="39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modelo de thread clássico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4536504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(A) </a:t>
            </a:r>
            <a:r>
              <a:rPr lang="pt-BR" sz="2000" dirty="0"/>
              <a:t>vemos três processos </a:t>
            </a:r>
            <a:r>
              <a:rPr lang="pt-BR" sz="2000" dirty="0" smtClean="0"/>
              <a:t>tradicionais. Cada </a:t>
            </a:r>
            <a:r>
              <a:rPr lang="pt-BR" sz="2000" dirty="0"/>
              <a:t>processo tem seu próprio espaço de </a:t>
            </a:r>
            <a:r>
              <a:rPr lang="pt-BR" sz="2000" dirty="0" smtClean="0"/>
              <a:t>endereçamento e </a:t>
            </a:r>
            <a:r>
              <a:rPr lang="pt-BR" sz="2000" dirty="0"/>
              <a:t>um único thread de controle</a:t>
            </a:r>
            <a:r>
              <a:rPr lang="pt-BR" sz="2000" dirty="0" smtClean="0"/>
              <a:t>. </a:t>
            </a:r>
            <a:r>
              <a:rPr lang="pt-BR" sz="2000" dirty="0"/>
              <a:t>C</a:t>
            </a:r>
            <a:r>
              <a:rPr lang="pt-BR" sz="2000" dirty="0" smtClean="0"/>
              <a:t>ada </a:t>
            </a:r>
            <a:r>
              <a:rPr lang="pt-BR" sz="2000" dirty="0"/>
              <a:t>um deles opera em um espaço de endereçamento </a:t>
            </a:r>
            <a:r>
              <a:rPr lang="pt-BR" sz="2000" dirty="0" smtClean="0"/>
              <a:t>diferente.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(B) </a:t>
            </a:r>
            <a:r>
              <a:rPr lang="pt-BR" sz="2000" dirty="0"/>
              <a:t>vemos um único processo com </a:t>
            </a:r>
            <a:r>
              <a:rPr lang="pt-BR" sz="2000" dirty="0" smtClean="0"/>
              <a:t>três threads </a:t>
            </a:r>
            <a:r>
              <a:rPr lang="pt-BR" sz="2000" dirty="0"/>
              <a:t>de controle. Embora em ambos os casos </a:t>
            </a:r>
            <a:r>
              <a:rPr lang="pt-BR" sz="2000" dirty="0" smtClean="0"/>
              <a:t>tenhamos três threads. Todos </a:t>
            </a:r>
            <a:r>
              <a:rPr lang="pt-BR" sz="2000" dirty="0"/>
              <a:t>os três compartilham o mesmo </a:t>
            </a:r>
            <a:r>
              <a:rPr lang="pt-BR" sz="2000" dirty="0" smtClean="0"/>
              <a:t>espaço de </a:t>
            </a:r>
            <a:r>
              <a:rPr lang="pt-BR" sz="2000" dirty="0"/>
              <a:t>endereçamento.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016" y="108187"/>
            <a:ext cx="4295775" cy="6457950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5724128" y="3429000"/>
            <a:ext cx="32876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Implementando threads no espaço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 no núcleo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64096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Há dois lugares principais para implementar </a:t>
            </a:r>
            <a:r>
              <a:rPr lang="pt-BR" sz="2000" dirty="0" smtClean="0"/>
              <a:t>threads: no </a:t>
            </a:r>
            <a:r>
              <a:rPr lang="pt-BR" sz="2000" b="1" dirty="0"/>
              <a:t>espaço do usuário</a:t>
            </a:r>
            <a:r>
              <a:rPr lang="pt-BR" sz="2000" dirty="0"/>
              <a:t> </a:t>
            </a:r>
            <a:r>
              <a:rPr lang="pt-BR" sz="2000" b="1" dirty="0" smtClean="0"/>
              <a:t>(figura a) </a:t>
            </a:r>
            <a:r>
              <a:rPr lang="pt-BR" sz="2000" dirty="0" smtClean="0"/>
              <a:t>e </a:t>
            </a:r>
            <a:r>
              <a:rPr lang="pt-BR" sz="2000" dirty="0"/>
              <a:t>no </a:t>
            </a:r>
            <a:r>
              <a:rPr lang="pt-BR" sz="2000" b="1" dirty="0" smtClean="0"/>
              <a:t>núcleo (figura b)</a:t>
            </a:r>
            <a:r>
              <a:rPr lang="pt-BR" sz="2000" dirty="0" smtClean="0"/>
              <a:t>. </a:t>
            </a:r>
            <a:r>
              <a:rPr lang="pt-BR" sz="2000" dirty="0"/>
              <a:t>A escolha é um </a:t>
            </a:r>
            <a:r>
              <a:rPr lang="pt-BR" sz="2000" dirty="0" smtClean="0"/>
              <a:t>pouco controversa</a:t>
            </a:r>
            <a:r>
              <a:rPr lang="pt-BR" sz="2000" dirty="0"/>
              <a:t>, e uma implementação híbrida </a:t>
            </a:r>
            <a:r>
              <a:rPr lang="pt-BR" sz="2000" dirty="0" smtClean="0"/>
              <a:t>também é </a:t>
            </a:r>
            <a:r>
              <a:rPr lang="pt-BR" sz="2000" dirty="0"/>
              <a:t>possível.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632" y="3565817"/>
            <a:ext cx="6977980" cy="30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Implementações híbridas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4032448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Várias maneiras foram investigadas para tentar </a:t>
            </a:r>
            <a:r>
              <a:rPr lang="pt-BR" sz="2000" dirty="0" smtClean="0"/>
              <a:t>combinar as </a:t>
            </a:r>
            <a:r>
              <a:rPr lang="pt-BR" sz="2000" dirty="0"/>
              <a:t>vantagens de threads de usuário com threads </a:t>
            </a:r>
            <a:r>
              <a:rPr lang="pt-BR" sz="2000" dirty="0" smtClean="0"/>
              <a:t>de núcleo</a:t>
            </a:r>
            <a:r>
              <a:rPr lang="pt-BR" sz="2000" dirty="0"/>
              <a:t>. Uma maneira é usar threads de núcleo e </a:t>
            </a:r>
            <a:r>
              <a:rPr lang="pt-BR" sz="2000" dirty="0" smtClean="0"/>
              <a:t>então multiplexar </a:t>
            </a:r>
            <a:r>
              <a:rPr lang="pt-BR" sz="2000" dirty="0"/>
              <a:t>os de usuário em alguns ou todos eles, </a:t>
            </a:r>
            <a:r>
              <a:rPr lang="pt-BR" sz="2000" dirty="0" smtClean="0"/>
              <a:t>como mostrado </a:t>
            </a:r>
            <a:r>
              <a:rPr lang="pt-BR" sz="2000" dirty="0"/>
              <a:t>na </a:t>
            </a:r>
            <a:r>
              <a:rPr lang="pt-BR" sz="2000" dirty="0" smtClean="0"/>
              <a:t>figura: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5976" y="2348880"/>
            <a:ext cx="4514108" cy="30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Threads pop-up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35283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Threads costumam ser úteis em sistemas distribuídos. Um exemplo importante é como mensagens que chegam são tratadas.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7671" y="1294309"/>
            <a:ext cx="5268825" cy="324036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4748" y="4416330"/>
            <a:ext cx="8737732" cy="252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abordagem tradicional é ter um </a:t>
            </a:r>
            <a:r>
              <a:rPr lang="pt-BR" sz="2000" dirty="0" smtClean="0"/>
              <a:t>processo ou </a:t>
            </a:r>
            <a:r>
              <a:rPr lang="pt-BR" sz="2000" dirty="0"/>
              <a:t>thread que esteja bloqueado em uma chamada </a:t>
            </a:r>
            <a:r>
              <a:rPr lang="pt-BR" sz="2000" dirty="0" smtClean="0"/>
              <a:t>de sistema </a:t>
            </a:r>
            <a:r>
              <a:rPr lang="pt-BR" sz="2000" i="1" dirty="0"/>
              <a:t>receive</a:t>
            </a:r>
            <a:r>
              <a:rPr lang="pt-BR" sz="2000" dirty="0"/>
              <a:t> esperando pela mensagem que </a:t>
            </a:r>
            <a:r>
              <a:rPr lang="pt-BR" sz="2000" dirty="0" smtClean="0"/>
              <a:t>chega. Quando uma mensagem chega, ela é aceita, aberta, seu conteúdo examinado e processada. </a:t>
            </a:r>
            <a:r>
              <a:rPr lang="pt-BR" sz="2000" dirty="0"/>
              <a:t>No entanto, uma abordagem completamente </a:t>
            </a:r>
            <a:r>
              <a:rPr lang="pt-BR" sz="2000" dirty="0" smtClean="0"/>
              <a:t>diferente também </a:t>
            </a:r>
            <a:r>
              <a:rPr lang="pt-BR" sz="2000" dirty="0"/>
              <a:t>é possível, na qual a chegada de uma </a:t>
            </a:r>
            <a:r>
              <a:rPr lang="pt-BR" sz="2000" dirty="0" smtClean="0"/>
              <a:t>mensagem faz </a:t>
            </a:r>
            <a:r>
              <a:rPr lang="pt-BR" sz="2000" dirty="0"/>
              <a:t>o sistema criar um novo thread para lidar </a:t>
            </a:r>
            <a:r>
              <a:rPr lang="pt-BR" sz="2000" dirty="0" smtClean="0"/>
              <a:t>com a </a:t>
            </a:r>
            <a:r>
              <a:rPr lang="pt-BR" sz="2000" dirty="0"/>
              <a:t>mensagem. Esse thread é chamado de </a:t>
            </a:r>
            <a:r>
              <a:rPr lang="pt-BR" sz="2000" b="1" dirty="0"/>
              <a:t>thread </a:t>
            </a:r>
            <a:r>
              <a:rPr lang="pt-BR" sz="2000" b="1" dirty="0" smtClean="0"/>
              <a:t>pop-up.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7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Convertendo código de um thread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em código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multithread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708920"/>
            <a:ext cx="8784976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Muitos programas existentes foram escritos </a:t>
            </a:r>
            <a:r>
              <a:rPr lang="pt-BR" sz="2000" dirty="0" smtClean="0"/>
              <a:t>para processos </a:t>
            </a:r>
            <a:r>
              <a:rPr lang="pt-BR" sz="2000" dirty="0"/>
              <a:t>monothread. Convertê-los para </a:t>
            </a:r>
            <a:r>
              <a:rPr lang="pt-BR" sz="2000" dirty="0" smtClean="0"/>
              <a:t>multithreading é </a:t>
            </a:r>
            <a:r>
              <a:rPr lang="pt-BR" sz="2000" dirty="0"/>
              <a:t>muito mais complicado do que pode parecer </a:t>
            </a:r>
            <a:r>
              <a:rPr lang="pt-BR" sz="2000" dirty="0" smtClean="0"/>
              <a:t>em um </a:t>
            </a:r>
            <a:r>
              <a:rPr lang="pt-BR" sz="2000" dirty="0"/>
              <a:t>primeiro momento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código de um thread </a:t>
            </a:r>
            <a:r>
              <a:rPr lang="pt-BR" sz="2000" dirty="0" smtClean="0"/>
              <a:t>em geral </a:t>
            </a:r>
            <a:r>
              <a:rPr lang="pt-BR" sz="2000" dirty="0"/>
              <a:t>consiste em múltiplas rotinas, exatamente </a:t>
            </a:r>
            <a:r>
              <a:rPr lang="pt-BR" sz="2000" dirty="0" smtClean="0"/>
              <a:t>como um </a:t>
            </a:r>
            <a:r>
              <a:rPr lang="pt-BR" sz="2000" dirty="0"/>
              <a:t>processo. Essas rotinas podem ter variáveis </a:t>
            </a:r>
            <a:r>
              <a:rPr lang="pt-BR" sz="2000" dirty="0" smtClean="0"/>
              <a:t>locais, variáveis </a:t>
            </a:r>
            <a:r>
              <a:rPr lang="pt-BR" sz="2000" dirty="0"/>
              <a:t>globais e parâmetros. Variáveis locais e de </a:t>
            </a:r>
            <a:r>
              <a:rPr lang="pt-BR" sz="2000" dirty="0" smtClean="0"/>
              <a:t>parâmetros não </a:t>
            </a:r>
            <a:r>
              <a:rPr lang="pt-BR" sz="2000" dirty="0"/>
              <a:t>causam problema algum, mas </a:t>
            </a:r>
            <a:r>
              <a:rPr lang="pt-BR" sz="2000" dirty="0" smtClean="0"/>
              <a:t>variáveis que </a:t>
            </a:r>
            <a:r>
              <a:rPr lang="pt-BR" sz="2000" dirty="0"/>
              <a:t>são globais para um thread, mas não globais para </a:t>
            </a:r>
            <a:r>
              <a:rPr lang="pt-BR" sz="2000" dirty="0" smtClean="0"/>
              <a:t>o programa </a:t>
            </a:r>
            <a:r>
              <a:rPr lang="pt-BR" sz="2000" dirty="0"/>
              <a:t>inteiro, são um problema. Essas são </a:t>
            </a:r>
            <a:r>
              <a:rPr lang="pt-BR" sz="2000" dirty="0" smtClean="0"/>
              <a:t>variáveis que </a:t>
            </a:r>
            <a:r>
              <a:rPr lang="pt-BR" sz="2000" dirty="0"/>
              <a:t>são globais no sentido de que muitos </a:t>
            </a:r>
            <a:r>
              <a:rPr lang="pt-BR" sz="2000" dirty="0" smtClean="0"/>
              <a:t>procedimentos dentro </a:t>
            </a:r>
            <a:r>
              <a:rPr lang="pt-BR" sz="2000" dirty="0"/>
              <a:t>do thread as usam (como poderiam usar </a:t>
            </a:r>
            <a:r>
              <a:rPr lang="pt-BR" sz="2000" dirty="0" smtClean="0"/>
              <a:t>qualquer variável </a:t>
            </a:r>
            <a:r>
              <a:rPr lang="pt-BR" sz="2000" dirty="0"/>
              <a:t>global), mas outros threads devem </a:t>
            </a:r>
            <a:r>
              <a:rPr lang="pt-BR" sz="2000" dirty="0" smtClean="0"/>
              <a:t>logicamente deixá-las </a:t>
            </a:r>
            <a:r>
              <a:rPr lang="pt-BR" sz="2000" dirty="0"/>
              <a:t>sozinhas.</a:t>
            </a:r>
          </a:p>
        </p:txBody>
      </p:sp>
    </p:spTree>
    <p:extLst>
      <p:ext uri="{BB962C8B-B14F-4D97-AF65-F5344CB8AC3E}">
        <p14:creationId xmlns:p14="http://schemas.microsoft.com/office/powerpoint/2010/main" val="35430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Conflitos entre threads sobre o uso de uma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variável global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712" y="3068960"/>
            <a:ext cx="5544616" cy="33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conceito mais central </a:t>
            </a:r>
            <a:r>
              <a:rPr lang="pt-BR" sz="2000" dirty="0" smtClean="0"/>
              <a:t>em qualquer </a:t>
            </a:r>
            <a:r>
              <a:rPr lang="pt-BR" sz="2000" dirty="0"/>
              <a:t>sistema operacional é o </a:t>
            </a:r>
            <a:r>
              <a:rPr lang="pt-BR" sz="2000" b="1" dirty="0"/>
              <a:t>processo</a:t>
            </a:r>
            <a:r>
              <a:rPr lang="pt-BR" sz="2000" dirty="0"/>
              <a:t>: </a:t>
            </a:r>
            <a:r>
              <a:rPr lang="pt-BR" sz="2000" dirty="0" smtClean="0"/>
              <a:t>uma abstração </a:t>
            </a:r>
            <a:r>
              <a:rPr lang="pt-BR" sz="2000" dirty="0"/>
              <a:t>de um programa em execução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processo </a:t>
            </a:r>
            <a:r>
              <a:rPr lang="pt-BR" sz="2000" dirty="0" smtClean="0"/>
              <a:t>é apenas </a:t>
            </a:r>
            <a:r>
              <a:rPr lang="pt-BR" sz="2000" dirty="0"/>
              <a:t>uma instância de um programa em </a:t>
            </a:r>
            <a:r>
              <a:rPr lang="pt-BR" sz="2000" dirty="0" smtClean="0"/>
              <a:t>execução, incluindo </a:t>
            </a:r>
            <a:r>
              <a:rPr lang="pt-BR" sz="2000" dirty="0"/>
              <a:t>os valores atuais do contador do </a:t>
            </a:r>
            <a:r>
              <a:rPr lang="pt-BR" sz="2000" dirty="0" smtClean="0"/>
              <a:t>programa, registradores </a:t>
            </a:r>
            <a:r>
              <a:rPr lang="pt-BR" sz="2000" dirty="0"/>
              <a:t>e variáveis.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Processos </a:t>
            </a:r>
            <a:r>
              <a:rPr lang="pt-BR" sz="2000" dirty="0"/>
              <a:t>podem ser criados e terminados dinamicamente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Cada processo tem seu próprio espaço de endereçamento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Threads podem ter variáveis globais individuais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152" y="2276872"/>
            <a:ext cx="3431696" cy="40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Comunicação entre processos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Processos podem comunicar-se uns com os outros usando primitivas de comunicação entre processos, por exemplo, semáforos, monitores ou mensagens</a:t>
            </a:r>
            <a:r>
              <a:rPr lang="pt-BR" sz="2000" dirty="0" smtClean="0"/>
              <a:t>.</a:t>
            </a:r>
            <a:endParaRPr lang="pt-BR" sz="2000" dirty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Essas primitivas </a:t>
            </a:r>
            <a:r>
              <a:rPr lang="pt-BR" sz="2000" dirty="0"/>
              <a:t>são usadas para assegurar que jamais </a:t>
            </a:r>
            <a:r>
              <a:rPr lang="pt-BR" sz="2000" dirty="0" smtClean="0"/>
              <a:t>dois processos </a:t>
            </a:r>
            <a:r>
              <a:rPr lang="pt-BR" sz="2000" dirty="0"/>
              <a:t>estejam em suas regiões críticas ao </a:t>
            </a:r>
            <a:r>
              <a:rPr lang="pt-BR" sz="2000" dirty="0" smtClean="0"/>
              <a:t>mesmo tempo</a:t>
            </a:r>
            <a:r>
              <a:rPr lang="pt-BR" sz="2000" dirty="0"/>
              <a:t>, uma situação que leva ao caos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</a:t>
            </a:r>
            <a:r>
              <a:rPr lang="pt-BR" sz="2000" dirty="0" smtClean="0"/>
              <a:t>processo pode </a:t>
            </a:r>
            <a:r>
              <a:rPr lang="pt-BR" sz="2000" dirty="0"/>
              <a:t>estar sendo executado, ser executável, ou </a:t>
            </a:r>
            <a:r>
              <a:rPr lang="pt-BR" sz="2000" dirty="0" smtClean="0"/>
              <a:t>bloqueado, e </a:t>
            </a:r>
            <a:r>
              <a:rPr lang="pt-BR" sz="2000" dirty="0"/>
              <a:t>pode mudar de estado quando ele ou outro </a:t>
            </a:r>
            <a:r>
              <a:rPr lang="pt-BR" sz="2000" dirty="0" smtClean="0"/>
              <a:t>executar uma </a:t>
            </a:r>
            <a:r>
              <a:rPr lang="pt-BR" sz="2000" dirty="0"/>
              <a:t>das primitivas de comunicação entre processos</a:t>
            </a:r>
            <a:r>
              <a:rPr lang="pt-BR" sz="2000" dirty="0" smtClean="0"/>
              <a:t>. </a:t>
            </a:r>
            <a:r>
              <a:rPr lang="pt-BR" sz="2000" dirty="0"/>
              <a:t>A comunicação entre threads é similar.</a:t>
            </a:r>
          </a:p>
        </p:txBody>
      </p:sp>
    </p:spTree>
    <p:extLst>
      <p:ext uri="{BB962C8B-B14F-4D97-AF65-F5344CB8AC3E}">
        <p14:creationId xmlns:p14="http://schemas.microsoft.com/office/powerpoint/2010/main" val="21597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Condições de corrida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Em alguns sistemas operacionais, processos que </a:t>
            </a:r>
            <a:r>
              <a:rPr lang="pt-BR" sz="2000" dirty="0" smtClean="0"/>
              <a:t>estão trabalhando </a:t>
            </a:r>
            <a:r>
              <a:rPr lang="pt-BR" sz="2000" dirty="0"/>
              <a:t>juntos podem compartilhar de </a:t>
            </a:r>
            <a:r>
              <a:rPr lang="pt-BR" sz="2000" dirty="0" smtClean="0"/>
              <a:t>alguma memória </a:t>
            </a:r>
            <a:r>
              <a:rPr lang="pt-BR" sz="2000" dirty="0"/>
              <a:t>comum que cada um pode ler e </a:t>
            </a:r>
            <a:r>
              <a:rPr lang="pt-BR" sz="2000" dirty="0" smtClean="0"/>
              <a:t>escrever.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8559" y="908720"/>
            <a:ext cx="5143976" cy="36652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27984" y="4760570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lang="pt-BR" sz="2000" dirty="0" smtClean="0"/>
              <a:t>Veja na figura dois </a:t>
            </a:r>
            <a:r>
              <a:rPr lang="pt-BR" sz="2000" dirty="0"/>
              <a:t>processos querem acessar a </a:t>
            </a:r>
            <a:r>
              <a:rPr lang="pt-BR" sz="2000" dirty="0" smtClean="0"/>
              <a:t>memória compartilhada </a:t>
            </a:r>
            <a:r>
              <a:rPr lang="pt-BR" sz="2000" dirty="0"/>
              <a:t>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2270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Regiões críticas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7504" y="3212976"/>
            <a:ext cx="4608512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  <a:buSzPct val="100000"/>
            </a:pPr>
            <a:r>
              <a:rPr lang="pt-BR" sz="2000" b="1" dirty="0"/>
              <a:t>Como evitar as condições de corrida? </a:t>
            </a:r>
            <a:r>
              <a:rPr lang="pt-BR" sz="2000" dirty="0"/>
              <a:t>A chave </a:t>
            </a:r>
            <a:r>
              <a:rPr lang="pt-BR" sz="2000" dirty="0" smtClean="0"/>
              <a:t>para evitar </a:t>
            </a:r>
            <a:r>
              <a:rPr lang="pt-BR" sz="2000" dirty="0"/>
              <a:t>problemas aqui e em muitas outras situações </a:t>
            </a:r>
            <a:r>
              <a:rPr lang="pt-BR" sz="2000" dirty="0" smtClean="0"/>
              <a:t>envolvendo memória </a:t>
            </a:r>
            <a:r>
              <a:rPr lang="pt-BR" sz="2000" dirty="0"/>
              <a:t>compartilhada, arquivos </a:t>
            </a:r>
            <a:r>
              <a:rPr lang="pt-BR" sz="2000" dirty="0" smtClean="0"/>
              <a:t>compartilhados e </a:t>
            </a:r>
            <a:r>
              <a:rPr lang="pt-BR" sz="2000" dirty="0"/>
              <a:t>tudo o mais compartilhado é encontrar alguma </a:t>
            </a:r>
            <a:r>
              <a:rPr lang="pt-BR" sz="2000" dirty="0" smtClean="0"/>
              <a:t>maneira de </a:t>
            </a:r>
            <a:r>
              <a:rPr lang="pt-BR" sz="2000" dirty="0"/>
              <a:t>proibir mais de um processo de ler e escrever os </a:t>
            </a:r>
            <a:r>
              <a:rPr lang="pt-BR" sz="2000" dirty="0" smtClean="0"/>
              <a:t>dados compartilhados </a:t>
            </a:r>
            <a:r>
              <a:rPr lang="pt-BR" sz="2000" dirty="0"/>
              <a:t>ao mesmo tempo.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860032" y="3914121"/>
            <a:ext cx="4248472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  <a:buSzPct val="100000"/>
            </a:pPr>
            <a:r>
              <a:rPr lang="pt-BR" sz="2000" dirty="0"/>
              <a:t>Colocando a </a:t>
            </a:r>
            <a:r>
              <a:rPr lang="pt-BR" sz="2000" dirty="0" smtClean="0"/>
              <a:t>questão em outras palavras, o que precisamos é de </a:t>
            </a:r>
            <a:r>
              <a:rPr lang="pt-BR" sz="2000" b="1" dirty="0" smtClean="0"/>
              <a:t>exclusão mútua</a:t>
            </a:r>
            <a:r>
              <a:rPr lang="pt-BR" sz="2000" dirty="0"/>
              <a:t>, isto é, alguma maneira de se certificar de que </a:t>
            </a:r>
            <a:r>
              <a:rPr lang="pt-BR" sz="2000" dirty="0" smtClean="0"/>
              <a:t>se um </a:t>
            </a:r>
            <a:r>
              <a:rPr lang="pt-BR" sz="2000" dirty="0"/>
              <a:t>processo está usando um arquivo ou variável </a:t>
            </a:r>
            <a:r>
              <a:rPr lang="pt-BR" sz="2000" dirty="0" smtClean="0"/>
              <a:t>compartilhados, os </a:t>
            </a:r>
            <a:r>
              <a:rPr lang="pt-BR" sz="2000" dirty="0"/>
              <a:t>outros serão impedidos de realizar a </a:t>
            </a:r>
            <a:r>
              <a:rPr lang="pt-BR" sz="2000" dirty="0" smtClean="0"/>
              <a:t>mesma coisa</a:t>
            </a:r>
            <a:r>
              <a:rPr lang="pt-BR" sz="2000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910134"/>
            <a:ext cx="5778230" cy="28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Escalonamento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Quando um computador é multiprogramado, ele frequentemente tem múltiplos processos ou threads competindo pela CPU ao mesmo tempo. Essa situação ocorre sempre que dois ou mais deles estão simultaneamente </a:t>
            </a:r>
            <a:r>
              <a:rPr lang="pt-BR" sz="2000" dirty="0" smtClean="0"/>
              <a:t>no estado </a:t>
            </a:r>
            <a:r>
              <a:rPr lang="pt-BR" sz="2000" dirty="0"/>
              <a:t>pronto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Se apenas uma CPU está disponível, </a:t>
            </a:r>
            <a:r>
              <a:rPr lang="pt-BR" sz="2000" dirty="0" smtClean="0"/>
              <a:t>uma escolha </a:t>
            </a:r>
            <a:r>
              <a:rPr lang="pt-BR" sz="2000" dirty="0"/>
              <a:t>precisa ser feita sobre qual processo será </a:t>
            </a:r>
            <a:r>
              <a:rPr lang="pt-BR" sz="2000" dirty="0" smtClean="0"/>
              <a:t>executado em </a:t>
            </a:r>
            <a:r>
              <a:rPr lang="pt-BR" sz="2000" dirty="0"/>
              <a:t>seguida. A parte do sistema operacional que </a:t>
            </a:r>
            <a:r>
              <a:rPr lang="pt-BR" sz="2000" dirty="0" smtClean="0"/>
              <a:t>faz a </a:t>
            </a:r>
            <a:r>
              <a:rPr lang="pt-BR" sz="2000" dirty="0"/>
              <a:t>escolha é chamada de </a:t>
            </a:r>
            <a:r>
              <a:rPr lang="pt-BR" sz="2000" b="1" dirty="0"/>
              <a:t>escalonador</a:t>
            </a:r>
            <a:r>
              <a:rPr lang="pt-BR" sz="2000" dirty="0"/>
              <a:t>, e o algoritmo </a:t>
            </a:r>
            <a:r>
              <a:rPr lang="pt-BR" sz="2000" dirty="0" smtClean="0"/>
              <a:t>que ele </a:t>
            </a:r>
            <a:r>
              <a:rPr lang="pt-BR" sz="2000" dirty="0"/>
              <a:t>usa é chamado de </a:t>
            </a:r>
            <a:r>
              <a:rPr lang="pt-BR" sz="2000" b="1" dirty="0"/>
              <a:t>algoritmo de escalonamento</a:t>
            </a:r>
            <a:r>
              <a:rPr lang="pt-B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34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Problemas clássicos de IPC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2420888"/>
            <a:ext cx="468052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pt-BR" sz="2000" b="1" dirty="0" smtClean="0">
                <a:solidFill>
                  <a:srgbClr val="272860"/>
                </a:solidFill>
              </a:rPr>
              <a:t>O </a:t>
            </a:r>
            <a:r>
              <a:rPr lang="pt-BR" sz="2000" b="1" dirty="0">
                <a:solidFill>
                  <a:srgbClr val="272860"/>
                </a:solidFill>
              </a:rPr>
              <a:t>problema do jantar dos filósofos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528" y="2947010"/>
            <a:ext cx="8550047" cy="358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Cinco filósofos estão </a:t>
            </a:r>
            <a:r>
              <a:rPr lang="pt-BR" sz="2000" dirty="0"/>
              <a:t>sentados em torno de </a:t>
            </a:r>
            <a:r>
              <a:rPr lang="pt-BR" sz="2000" dirty="0" smtClean="0"/>
              <a:t>uma </a:t>
            </a:r>
            <a:r>
              <a:rPr lang="pt-BR" sz="2000" dirty="0"/>
              <a:t>mesa circular. </a:t>
            </a:r>
            <a:r>
              <a:rPr lang="pt-BR" sz="2000" dirty="0" smtClean="0"/>
              <a:t>Cada filósofo </a:t>
            </a:r>
            <a:r>
              <a:rPr lang="pt-BR" sz="2000" dirty="0"/>
              <a:t>tem um prato de espaguete. O espaguete é </a:t>
            </a:r>
            <a:r>
              <a:rPr lang="pt-BR" sz="2000" dirty="0" smtClean="0"/>
              <a:t>tão escorregadio </a:t>
            </a:r>
            <a:r>
              <a:rPr lang="pt-BR" sz="2000" dirty="0"/>
              <a:t>que um filósofo precisa de dois garfos </a:t>
            </a:r>
            <a:r>
              <a:rPr lang="pt-BR" sz="2000" dirty="0" smtClean="0"/>
              <a:t>para comê-lo</a:t>
            </a:r>
            <a:r>
              <a:rPr lang="pt-BR" sz="2000" dirty="0"/>
              <a:t>. Entre cada par de pratos há um garfo</a:t>
            </a:r>
            <a:r>
              <a:rPr lang="pt-BR" sz="2000" dirty="0" smtClean="0"/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Quando um filósofo fica suficientemente faminto, ele tenta pegar seus garfos à esquerda e à direita, um de cada vez, não importa a ordem. Se </a:t>
            </a:r>
            <a:r>
              <a:rPr lang="pt-BR" sz="2000" dirty="0" smtClean="0"/>
              <a:t>for bem-sucedido </a:t>
            </a:r>
            <a:r>
              <a:rPr lang="pt-BR" sz="2000" dirty="0"/>
              <a:t>em pegar dois garfos, ele come por </a:t>
            </a:r>
            <a:r>
              <a:rPr lang="pt-BR" sz="2000" dirty="0" smtClean="0"/>
              <a:t>um tempo</a:t>
            </a:r>
            <a:r>
              <a:rPr lang="pt-BR" sz="2000" dirty="0"/>
              <a:t>, então larga os garfos e continua a pensar. </a:t>
            </a:r>
            <a:endParaRPr lang="pt-BR" sz="2000" dirty="0" smtClean="0"/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questão fundamental </a:t>
            </a:r>
            <a:r>
              <a:rPr lang="pt-BR" sz="2000" dirty="0"/>
              <a:t>é: você consegue escrever um </a:t>
            </a:r>
            <a:r>
              <a:rPr lang="pt-BR" sz="2000" dirty="0" smtClean="0"/>
              <a:t>programa para </a:t>
            </a:r>
            <a:r>
              <a:rPr lang="pt-BR" sz="2000" dirty="0"/>
              <a:t>cada filósofo que faça o que deve fazer e jamais </a:t>
            </a:r>
            <a:r>
              <a:rPr lang="pt-BR" sz="2000" dirty="0" smtClean="0"/>
              <a:t>fique travado</a:t>
            </a:r>
            <a:r>
              <a:rPr lang="pt-BR" sz="2000" dirty="0"/>
              <a:t>?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SzPct val="100000"/>
            </a:pPr>
            <a:endParaRPr lang="pt-BR" sz="2000" dirty="0"/>
          </a:p>
        </p:txBody>
      </p:sp>
      <p:grpSp>
        <p:nvGrpSpPr>
          <p:cNvPr id="7" name="Grupo 6"/>
          <p:cNvGrpSpPr/>
          <p:nvPr/>
        </p:nvGrpSpPr>
        <p:grpSpPr>
          <a:xfrm>
            <a:off x="5364088" y="195411"/>
            <a:ext cx="2968152" cy="2722418"/>
            <a:chOff x="5148064" y="1988840"/>
            <a:chExt cx="3886424" cy="3604468"/>
          </a:xfrm>
        </p:grpSpPr>
        <p:sp>
          <p:nvSpPr>
            <p:cNvPr id="6" name="Elipse 5"/>
            <p:cNvSpPr/>
            <p:nvPr/>
          </p:nvSpPr>
          <p:spPr>
            <a:xfrm>
              <a:off x="5362080" y="2074578"/>
              <a:ext cx="3458392" cy="3458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48064" y="1988840"/>
              <a:ext cx="3886424" cy="3604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8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Problemas clássicos de IPC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2420888"/>
            <a:ext cx="468052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pt-BR" sz="2000" b="1" dirty="0">
                <a:solidFill>
                  <a:srgbClr val="272860"/>
                </a:solidFill>
              </a:rPr>
              <a:t>O problema dos leitores e escritores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528" y="2947010"/>
            <a:ext cx="856895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Imagine, por exemplo, um sistema de reservas de uma companhia aérea, com muitos processos competindo entre si </a:t>
            </a:r>
            <a:r>
              <a:rPr lang="pt-BR" sz="2000" dirty="0" smtClean="0"/>
              <a:t>desejando ler </a:t>
            </a:r>
            <a:r>
              <a:rPr lang="pt-BR" sz="2000" dirty="0"/>
              <a:t>e escrever. </a:t>
            </a:r>
            <a:endParaRPr lang="pt-BR" sz="2000" dirty="0" smtClean="0"/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É </a:t>
            </a:r>
            <a:r>
              <a:rPr lang="pt-BR" sz="2000" dirty="0"/>
              <a:t>aceitável ter múltiplos </a:t>
            </a:r>
            <a:r>
              <a:rPr lang="pt-BR" sz="2000" dirty="0" smtClean="0"/>
              <a:t>processos lendo </a:t>
            </a:r>
            <a:r>
              <a:rPr lang="pt-BR" sz="2000" dirty="0"/>
              <a:t>o banco de dados ao mesmo tempo, mas </a:t>
            </a:r>
            <a:r>
              <a:rPr lang="pt-BR" sz="2000" dirty="0" smtClean="0"/>
              <a:t>se um </a:t>
            </a:r>
            <a:r>
              <a:rPr lang="pt-BR" sz="2000" dirty="0"/>
              <a:t>processo está atualizando (escrevendo) o banco </a:t>
            </a:r>
            <a:r>
              <a:rPr lang="pt-BR" sz="2000" dirty="0" smtClean="0"/>
              <a:t>de dados</a:t>
            </a:r>
            <a:r>
              <a:rPr lang="pt-BR" sz="2000" dirty="0"/>
              <a:t>, nenhum outro pode ter acesso, nem mesmo </a:t>
            </a:r>
            <a:r>
              <a:rPr lang="pt-BR" sz="2000" dirty="0" smtClean="0"/>
              <a:t>os leitores</a:t>
            </a:r>
            <a:r>
              <a:rPr lang="pt-BR" sz="2000" dirty="0"/>
              <a:t>. </a:t>
            </a:r>
            <a:endParaRPr lang="pt-BR" sz="2000" dirty="0" smtClean="0"/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questão é: como programar leitores e escritores?</a:t>
            </a:r>
          </a:p>
        </p:txBody>
      </p:sp>
    </p:spTree>
    <p:extLst>
      <p:ext uri="{BB962C8B-B14F-4D97-AF65-F5344CB8AC3E}">
        <p14:creationId xmlns:p14="http://schemas.microsoft.com/office/powerpoint/2010/main" val="1448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220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Pesquisas sobre processos e threads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Como um todo, processos, threads e escalonamento, não são mais os tópicos quentes de pesquisa que já foram um dia. A pesquisa seguiu para tópicos como </a:t>
            </a:r>
            <a:r>
              <a:rPr lang="pt-BR" sz="2000" b="1" dirty="0"/>
              <a:t>gerenciamento de energia</a:t>
            </a:r>
            <a:r>
              <a:rPr lang="pt-BR" sz="2000" dirty="0"/>
              <a:t>, </a:t>
            </a:r>
            <a:r>
              <a:rPr lang="pt-BR" sz="2000" b="1" dirty="0"/>
              <a:t>virtualização</a:t>
            </a:r>
            <a:r>
              <a:rPr lang="pt-BR" sz="2000" dirty="0"/>
              <a:t>, </a:t>
            </a:r>
            <a:r>
              <a:rPr lang="pt-BR" sz="2000" b="1" dirty="0"/>
              <a:t>nuvens</a:t>
            </a:r>
            <a:r>
              <a:rPr lang="pt-BR" sz="2000" dirty="0"/>
              <a:t> e </a:t>
            </a:r>
            <a:r>
              <a:rPr lang="pt-BR" sz="2000" b="1" dirty="0"/>
              <a:t>segurança</a:t>
            </a:r>
            <a:r>
              <a:rPr lang="pt-BR" sz="2000" dirty="0"/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Uma área de pesquisa particularmente ativa lida com a gravação </a:t>
            </a:r>
            <a:r>
              <a:rPr lang="pt-BR" sz="2000" dirty="0"/>
              <a:t>e a reprodução da execução de </a:t>
            </a:r>
            <a:r>
              <a:rPr lang="pt-BR" sz="2000" dirty="0" smtClean="0"/>
              <a:t>um processo </a:t>
            </a:r>
            <a:r>
              <a:rPr lang="pt-BR" sz="2000" dirty="0"/>
              <a:t>(VIENNOT et al., 2013). A reprodução </a:t>
            </a:r>
            <a:r>
              <a:rPr lang="pt-BR" sz="2000" dirty="0" smtClean="0"/>
              <a:t>ajuda os </a:t>
            </a:r>
            <a:r>
              <a:rPr lang="pt-BR" sz="2000" dirty="0"/>
              <a:t>desenvolvedores a procurar erros difíceis de </a:t>
            </a:r>
            <a:r>
              <a:rPr lang="pt-BR" sz="2000" dirty="0" smtClean="0"/>
              <a:t>serem encontrados </a:t>
            </a:r>
            <a:r>
              <a:rPr lang="pt-BR" sz="2000" dirty="0"/>
              <a:t>e especialistas em segurança a </a:t>
            </a:r>
            <a:r>
              <a:rPr lang="pt-BR" sz="2000" dirty="0" smtClean="0"/>
              <a:t>investigar incidentes.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De modo similar, </a:t>
            </a:r>
            <a:r>
              <a:rPr lang="pt-BR" sz="2000" dirty="0" smtClean="0"/>
              <a:t>questões de </a:t>
            </a:r>
            <a:r>
              <a:rPr lang="pt-BR" sz="2000" dirty="0"/>
              <a:t>segurança. Muitos incidentes demonstraram </a:t>
            </a:r>
            <a:r>
              <a:rPr lang="pt-BR" sz="2000" dirty="0" smtClean="0"/>
              <a:t>que os </a:t>
            </a:r>
            <a:r>
              <a:rPr lang="pt-BR" sz="2000" dirty="0"/>
              <a:t>usuários precisam de uma proteção melhor </a:t>
            </a:r>
            <a:r>
              <a:rPr lang="pt-BR" sz="2000" dirty="0" smtClean="0"/>
              <a:t>contra agressores </a:t>
            </a:r>
            <a:r>
              <a:rPr lang="pt-BR" sz="2000" dirty="0"/>
              <a:t>(e, ocasionalmente, contra si mesmos</a:t>
            </a:r>
            <a:r>
              <a:rPr lang="pt-BR" sz="2000" dirty="0" smtClean="0"/>
              <a:t>). Uma </a:t>
            </a:r>
            <a:r>
              <a:rPr lang="pt-BR" sz="2000" dirty="0"/>
              <a:t>abordagem é controlar e restringir com </a:t>
            </a:r>
            <a:r>
              <a:rPr lang="pt-BR" sz="2000" dirty="0" smtClean="0"/>
              <a:t>cuidado os </a:t>
            </a:r>
            <a:r>
              <a:rPr lang="pt-BR" sz="2000" dirty="0"/>
              <a:t>fluxos de informação em um sistema </a:t>
            </a:r>
            <a:r>
              <a:rPr lang="pt-BR" sz="2000" dirty="0" smtClean="0"/>
              <a:t>operacional (GIFFIN </a:t>
            </a:r>
            <a:r>
              <a:rPr lang="pt-BR" sz="2000" dirty="0"/>
              <a:t>et al., 2012</a:t>
            </a:r>
            <a:r>
              <a:rPr lang="pt-BR" sz="2000" dirty="0" smtClean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00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220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Pesquisas sobre processos e threads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escalonamento de dispositivos móveis em busca da eficiência energética (YUAN e NAHRSTEDT, 2006), escalonamento com tecnologia </a:t>
            </a:r>
            <a:r>
              <a:rPr lang="pt-BR" sz="2000" i="1" dirty="0" err="1"/>
              <a:t>hyperthreading</a:t>
            </a:r>
            <a:r>
              <a:rPr lang="pt-BR" sz="2000" dirty="0"/>
              <a:t> (BULPIN e PRATT, 2005) e escalonamento </a:t>
            </a:r>
            <a:r>
              <a:rPr lang="pt-BR" sz="2000" i="1" dirty="0"/>
              <a:t>bias-</a:t>
            </a:r>
            <a:r>
              <a:rPr lang="pt-BR" sz="2000" i="1" dirty="0" err="1"/>
              <a:t>aware</a:t>
            </a:r>
            <a:r>
              <a:rPr lang="pt-BR" sz="2000" dirty="0"/>
              <a:t> (KOUFATY, 2010).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Com cada </a:t>
            </a:r>
            <a:r>
              <a:rPr lang="pt-BR" sz="2000" dirty="0"/>
              <a:t>vez mais computação em smartphones com </a:t>
            </a:r>
            <a:r>
              <a:rPr lang="pt-BR" sz="2000" dirty="0" smtClean="0"/>
              <a:t>restrições de </a:t>
            </a:r>
            <a:r>
              <a:rPr lang="pt-BR" sz="2000" dirty="0"/>
              <a:t>energia, alguns pesquisadores </a:t>
            </a:r>
            <a:r>
              <a:rPr lang="pt-BR" sz="2000" dirty="0" smtClean="0"/>
              <a:t>propõem migrar </a:t>
            </a:r>
            <a:r>
              <a:rPr lang="pt-BR" sz="2000" dirty="0"/>
              <a:t>o processo para um servidor mais potente </a:t>
            </a:r>
            <a:r>
              <a:rPr lang="pt-BR" sz="2000" dirty="0" smtClean="0"/>
              <a:t>na nuvem</a:t>
            </a:r>
            <a:r>
              <a:rPr lang="pt-BR" sz="2000" dirty="0"/>
              <a:t>, quando isso for </a:t>
            </a:r>
            <a:r>
              <a:rPr lang="pt-BR" sz="2000" dirty="0" smtClean="0"/>
              <a:t>útil </a:t>
            </a:r>
            <a:r>
              <a:rPr lang="pt-BR" sz="2000" dirty="0"/>
              <a:t>(GORDON et al, 2012</a:t>
            </a:r>
            <a:r>
              <a:rPr lang="pt-BR" sz="2000" dirty="0" smtClean="0"/>
              <a:t>).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No entanto, poucos projetistas de sistemas andam </a:t>
            </a:r>
            <a:r>
              <a:rPr lang="pt-BR" sz="2000" dirty="0" smtClean="0"/>
              <a:t>preocupados com </a:t>
            </a:r>
            <a:r>
              <a:rPr lang="pt-BR" sz="2000" dirty="0"/>
              <a:t>a falta de um algoritmo de </a:t>
            </a:r>
            <a:r>
              <a:rPr lang="pt-BR" sz="2000" dirty="0" smtClean="0"/>
              <a:t>escalonamento de </a:t>
            </a:r>
            <a:r>
              <a:rPr lang="pt-BR" sz="2000" dirty="0"/>
              <a:t>threads decente, então esse tipo de </a:t>
            </a:r>
            <a:r>
              <a:rPr lang="pt-BR" sz="2000" dirty="0" smtClean="0"/>
              <a:t>pesquisa parece </a:t>
            </a:r>
            <a:r>
              <a:rPr lang="pt-BR" sz="2000" dirty="0"/>
              <a:t>ser mais um interesse de pesquisadores do </a:t>
            </a:r>
            <a:r>
              <a:rPr lang="pt-BR" sz="2000" dirty="0" smtClean="0"/>
              <a:t>que uma </a:t>
            </a:r>
            <a:r>
              <a:rPr lang="pt-BR" sz="2000" dirty="0"/>
              <a:t>demanda de </a:t>
            </a:r>
            <a:r>
              <a:rPr lang="pt-BR" sz="2000"/>
              <a:t>projetistas</a:t>
            </a:r>
            <a:r>
              <a:rPr lang="pt-BR" sz="2000" smtClean="0"/>
              <a:t>. 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226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modelo de processo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1" y="2636912"/>
            <a:ext cx="5040561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Na </a:t>
            </a:r>
            <a:r>
              <a:rPr lang="pt-BR" sz="2000" b="1" dirty="0" smtClean="0"/>
              <a:t>figura (a</a:t>
            </a:r>
            <a:r>
              <a:rPr lang="pt-BR" sz="2000" b="1" dirty="0"/>
              <a:t>) </a:t>
            </a:r>
            <a:r>
              <a:rPr lang="pt-BR" sz="2000" dirty="0"/>
              <a:t>vemos um computador </a:t>
            </a:r>
            <a:r>
              <a:rPr lang="pt-BR" sz="2000" dirty="0" smtClean="0"/>
              <a:t>multiprogramando quatro </a:t>
            </a:r>
            <a:r>
              <a:rPr lang="pt-BR" sz="2000" dirty="0"/>
              <a:t>programas na </a:t>
            </a:r>
            <a:r>
              <a:rPr lang="pt-BR" sz="2000" dirty="0" smtClean="0"/>
              <a:t>memória.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Na </a:t>
            </a:r>
            <a:r>
              <a:rPr lang="pt-BR" sz="2000" b="1" dirty="0" smtClean="0"/>
              <a:t>figura (b) </a:t>
            </a:r>
            <a:r>
              <a:rPr lang="pt-BR" sz="2000" dirty="0" smtClean="0"/>
              <a:t>vemos quatro processos, cada um com seu próprio fluxo de controle e sendo executado independente dos outros.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Na </a:t>
            </a:r>
            <a:r>
              <a:rPr lang="pt-BR" sz="2000" b="1" dirty="0" smtClean="0"/>
              <a:t>figura (c) </a:t>
            </a:r>
            <a:r>
              <a:rPr lang="pt-BR" sz="2000" dirty="0" smtClean="0"/>
              <a:t>vemos que, analisados durante um intervalo longo o suficiente, todos os processos tiveram progresso, mas a qualquer dado instante apenas um está sendo de fato executado.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8676" y="43830"/>
            <a:ext cx="2247900" cy="23050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0525" y="2512075"/>
            <a:ext cx="3124200" cy="17716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3388" y="4509120"/>
            <a:ext cx="3038475" cy="21907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598710" y="11748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(a)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598710" y="309816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(b)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98710" y="523516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(c)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5796136" y="2420888"/>
            <a:ext cx="321858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796136" y="4484681"/>
            <a:ext cx="321858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8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Criação de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Sistemas operacionais precisam de alguma </a:t>
            </a:r>
            <a:r>
              <a:rPr lang="pt-BR" sz="2000" dirty="0" smtClean="0"/>
              <a:t>maneira para </a:t>
            </a:r>
            <a:r>
              <a:rPr lang="pt-BR" sz="2000" dirty="0"/>
              <a:t>criar processos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Quatro eventos principais fazem com que os </a:t>
            </a:r>
            <a:r>
              <a:rPr lang="pt-BR" sz="2000" dirty="0" smtClean="0"/>
              <a:t>processos sejam </a:t>
            </a:r>
            <a:r>
              <a:rPr lang="pt-BR" sz="2000" dirty="0"/>
              <a:t>criados:</a:t>
            </a:r>
          </a:p>
          <a:p>
            <a:pPr lvl="1" algn="just">
              <a:lnSpc>
                <a:spcPct val="150000"/>
              </a:lnSpc>
              <a:buSzPct val="100000"/>
            </a:pPr>
            <a:r>
              <a:rPr lang="pt-BR" sz="2000" b="1" dirty="0"/>
              <a:t>1. </a:t>
            </a:r>
            <a:r>
              <a:rPr lang="pt-BR" sz="2000" dirty="0"/>
              <a:t>Inicialização do sistema.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pt-BR" sz="2000" b="1" dirty="0"/>
              <a:t>2. </a:t>
            </a:r>
            <a:r>
              <a:rPr lang="pt-BR" sz="2000" dirty="0"/>
              <a:t>Execução de uma chamada de sistema de </a:t>
            </a:r>
            <a:r>
              <a:rPr lang="pt-BR" sz="2000" dirty="0" smtClean="0"/>
              <a:t>criação de </a:t>
            </a:r>
            <a:r>
              <a:rPr lang="pt-BR" sz="2000" dirty="0"/>
              <a:t>processo por um processo em </a:t>
            </a:r>
            <a:r>
              <a:rPr lang="pt-BR" sz="2000" dirty="0" smtClean="0"/>
              <a:t>execução.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pt-BR" sz="2000" b="1" dirty="0" smtClean="0"/>
              <a:t>3</a:t>
            </a:r>
            <a:r>
              <a:rPr lang="pt-BR" sz="2000" b="1" dirty="0"/>
              <a:t>. </a:t>
            </a:r>
            <a:r>
              <a:rPr lang="pt-BR" sz="2000" dirty="0"/>
              <a:t>Solicitação de um usuário para criar um </a:t>
            </a:r>
            <a:r>
              <a:rPr lang="pt-BR" sz="2000" dirty="0" smtClean="0"/>
              <a:t>novo processo.</a:t>
            </a:r>
            <a:br>
              <a:rPr lang="pt-BR" sz="2000" dirty="0" smtClean="0"/>
            </a:br>
            <a:r>
              <a:rPr lang="pt-BR" sz="2000" b="1" dirty="0" smtClean="0"/>
              <a:t>4</a:t>
            </a:r>
            <a:r>
              <a:rPr lang="pt-BR" sz="2000" b="1" dirty="0"/>
              <a:t>. </a:t>
            </a:r>
            <a:r>
              <a:rPr lang="pt-BR" sz="2000" dirty="0"/>
              <a:t>Início de uma tarefa em lote.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286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Término de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Após um processo ter sido criado, ele começa a ser executado e realiza qualquer que seja o seu trabalho. No entanto, nada dura para sempre, nem mesmo os </a:t>
            </a:r>
            <a:r>
              <a:rPr lang="pt-BR" sz="2000" dirty="0" smtClean="0"/>
              <a:t>processos. Cedo </a:t>
            </a:r>
            <a:r>
              <a:rPr lang="pt-BR" sz="2000" dirty="0"/>
              <a:t>ou tarde, o novo processo terminará, </a:t>
            </a:r>
            <a:r>
              <a:rPr lang="pt-BR" sz="2000" dirty="0" smtClean="0"/>
              <a:t>normalmente devido </a:t>
            </a:r>
            <a:r>
              <a:rPr lang="pt-BR" sz="2000" dirty="0"/>
              <a:t>a uma das condições a seguir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50000"/>
              </a:lnSpc>
              <a:buSzPct val="100000"/>
            </a:pPr>
            <a:r>
              <a:rPr lang="pt-BR" sz="2000" b="1" dirty="0" smtClean="0"/>
              <a:t>1. </a:t>
            </a:r>
            <a:r>
              <a:rPr lang="pt-BR" sz="2000" dirty="0" smtClean="0"/>
              <a:t>Saída normal (voluntária).</a:t>
            </a:r>
          </a:p>
          <a:p>
            <a:pPr lvl="1" algn="just">
              <a:lnSpc>
                <a:spcPct val="150000"/>
              </a:lnSpc>
              <a:buSzPct val="100000"/>
            </a:pPr>
            <a:r>
              <a:rPr lang="pt-BR" sz="2000" b="1" dirty="0" smtClean="0"/>
              <a:t>2</a:t>
            </a:r>
            <a:r>
              <a:rPr lang="pt-BR" sz="2000" b="1" dirty="0"/>
              <a:t>. </a:t>
            </a:r>
            <a:r>
              <a:rPr lang="pt-BR" sz="2000" dirty="0"/>
              <a:t>Erro fatal (involuntário).</a:t>
            </a:r>
          </a:p>
          <a:p>
            <a:pPr lvl="1" algn="just">
              <a:lnSpc>
                <a:spcPct val="150000"/>
              </a:lnSpc>
              <a:buSzPct val="100000"/>
            </a:pPr>
            <a:r>
              <a:rPr lang="pt-BR" sz="2000" b="1" dirty="0"/>
              <a:t>3. </a:t>
            </a:r>
            <a:r>
              <a:rPr lang="pt-BR" sz="2000" dirty="0"/>
              <a:t>Saída por erro (voluntária).</a:t>
            </a:r>
          </a:p>
          <a:p>
            <a:pPr lvl="1" algn="just">
              <a:lnSpc>
                <a:spcPct val="150000"/>
              </a:lnSpc>
              <a:buSzPct val="100000"/>
            </a:pPr>
            <a:r>
              <a:rPr lang="pt-BR" sz="2000" b="1" dirty="0"/>
              <a:t>4. </a:t>
            </a:r>
            <a:r>
              <a:rPr lang="pt-BR" sz="2000" dirty="0"/>
              <a:t>Morto por outro processo (involuntário).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7708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Hierarquias de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Em alguns sistemas, quando um processo cria </a:t>
            </a:r>
            <a:r>
              <a:rPr lang="pt-BR" sz="2000" dirty="0" smtClean="0"/>
              <a:t>outro, o </a:t>
            </a:r>
            <a:r>
              <a:rPr lang="pt-BR" sz="2000" dirty="0"/>
              <a:t>processo pai e o processo filho continuam a </a:t>
            </a:r>
            <a:r>
              <a:rPr lang="pt-BR" sz="2000" dirty="0" smtClean="0"/>
              <a:t>ser associados </a:t>
            </a:r>
            <a:r>
              <a:rPr lang="pt-BR" sz="2000" dirty="0"/>
              <a:t>de certas maneiras. 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processo filho </a:t>
            </a:r>
            <a:r>
              <a:rPr lang="pt-BR" sz="2000" dirty="0" smtClean="0"/>
              <a:t>pode em </a:t>
            </a:r>
            <a:r>
              <a:rPr lang="pt-BR" sz="2000" dirty="0"/>
              <a:t>si criar mais processos, formando uma </a:t>
            </a:r>
            <a:r>
              <a:rPr lang="pt-BR" sz="2000" dirty="0" smtClean="0"/>
              <a:t>hierarquia de </a:t>
            </a:r>
            <a:r>
              <a:rPr lang="pt-BR" sz="2000" dirty="0"/>
              <a:t>processos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b="1" dirty="0" smtClean="0"/>
              <a:t>EXEMPLO</a:t>
            </a:r>
            <a:r>
              <a:rPr lang="pt-BR" sz="2000" dirty="0" smtClean="0"/>
              <a:t>: Quando </a:t>
            </a:r>
            <a:r>
              <a:rPr lang="pt-BR" sz="2000" dirty="0"/>
              <a:t>um usuário envia um sinal do teclado, </a:t>
            </a:r>
            <a:r>
              <a:rPr lang="pt-BR" sz="2000" dirty="0" smtClean="0"/>
              <a:t>o sinal </a:t>
            </a:r>
            <a:r>
              <a:rPr lang="pt-BR" sz="2000" dirty="0"/>
              <a:t>é entregue a todos os membros do grupo de </a:t>
            </a:r>
            <a:r>
              <a:rPr lang="pt-BR" sz="2000" dirty="0" smtClean="0"/>
              <a:t>processos associados </a:t>
            </a:r>
            <a:r>
              <a:rPr lang="pt-BR" sz="2000" dirty="0"/>
              <a:t>com o teclado no momento (em </a:t>
            </a:r>
            <a:r>
              <a:rPr lang="pt-BR" sz="2000" dirty="0" smtClean="0"/>
              <a:t>geral todos </a:t>
            </a:r>
            <a:r>
              <a:rPr lang="pt-BR" sz="2000" dirty="0"/>
              <a:t>os processos ativos que foram criados na </a:t>
            </a:r>
            <a:r>
              <a:rPr lang="pt-BR" sz="2000" dirty="0" smtClean="0"/>
              <a:t>janela atual</a:t>
            </a:r>
            <a:r>
              <a:rPr lang="pt-BR" sz="2000" dirty="0"/>
              <a:t>). Individualmente, cada processo pode pegar o </a:t>
            </a:r>
            <a:r>
              <a:rPr lang="pt-BR" sz="2000" dirty="0" smtClean="0"/>
              <a:t>sinal, ignorá-lo</a:t>
            </a:r>
            <a:r>
              <a:rPr lang="pt-BR" sz="2000" dirty="0"/>
              <a:t>, ou assumir a ação predefinida, que é </a:t>
            </a:r>
            <a:r>
              <a:rPr lang="pt-BR" sz="2000" dirty="0" smtClean="0"/>
              <a:t>ser morto </a:t>
            </a:r>
            <a:r>
              <a:rPr lang="pt-BR" sz="2000" dirty="0"/>
              <a:t>pelo sinal.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64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Estados de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12968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Embora cada processo seja uma entidade </a:t>
            </a:r>
            <a:r>
              <a:rPr lang="pt-BR" sz="2000" dirty="0" smtClean="0"/>
              <a:t>independente, com </a:t>
            </a:r>
            <a:r>
              <a:rPr lang="pt-BR" sz="2000" dirty="0"/>
              <a:t>seu próprio contador de programa e </a:t>
            </a:r>
            <a:r>
              <a:rPr lang="pt-BR" sz="2000" dirty="0" smtClean="0"/>
              <a:t>estado interno</a:t>
            </a:r>
            <a:r>
              <a:rPr lang="pt-BR" sz="2000" dirty="0"/>
              <a:t>, processos muitas vezes precisam interagir </a:t>
            </a:r>
            <a:r>
              <a:rPr lang="pt-BR" sz="2000" dirty="0" smtClean="0"/>
              <a:t>entre si.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processo pode gerar alguma </a:t>
            </a:r>
            <a:r>
              <a:rPr lang="pt-BR" sz="2000" b="1" dirty="0"/>
              <a:t>saída</a:t>
            </a:r>
            <a:r>
              <a:rPr lang="pt-BR" sz="2000" dirty="0"/>
              <a:t> que outro </a:t>
            </a:r>
            <a:r>
              <a:rPr lang="pt-BR" sz="2000" dirty="0" smtClean="0"/>
              <a:t>processo usa </a:t>
            </a:r>
            <a:r>
              <a:rPr lang="pt-BR" sz="2000" dirty="0"/>
              <a:t>como </a:t>
            </a:r>
            <a:r>
              <a:rPr lang="pt-BR" sz="2000" b="1" dirty="0"/>
              <a:t>entrada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Na figura vemos </a:t>
            </a:r>
            <a:r>
              <a:rPr lang="pt-BR" sz="2000" dirty="0"/>
              <a:t>um diagrama de estado </a:t>
            </a:r>
            <a:r>
              <a:rPr lang="pt-BR" sz="2000" dirty="0" smtClean="0"/>
              <a:t>mostrando os </a:t>
            </a:r>
            <a:r>
              <a:rPr lang="pt-BR" sz="2000" dirty="0"/>
              <a:t>três estados nos quais um processo pode se encontrar:</a:t>
            </a:r>
          </a:p>
          <a:p>
            <a:pPr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pt-BR" sz="2000" dirty="0" smtClean="0"/>
              <a:t>	1</a:t>
            </a:r>
            <a:r>
              <a:rPr lang="pt-BR" sz="2000" dirty="0"/>
              <a:t>. Em execução (realmente usando a </a:t>
            </a:r>
            <a:r>
              <a:rPr lang="pt-BR" sz="2000" dirty="0" smtClean="0"/>
              <a:t>CPU naquele instante</a:t>
            </a:r>
            <a:r>
              <a:rPr lang="pt-BR" sz="2000" dirty="0"/>
              <a:t>).</a:t>
            </a:r>
          </a:p>
          <a:p>
            <a:pPr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pt-BR" sz="2000" dirty="0" smtClean="0"/>
              <a:t>	2</a:t>
            </a:r>
            <a:r>
              <a:rPr lang="pt-BR" sz="2000" dirty="0"/>
              <a:t>. Pronto (executável, temporariamente </a:t>
            </a:r>
            <a:r>
              <a:rPr lang="pt-BR" sz="2000" dirty="0" smtClean="0"/>
              <a:t>parado  para deixar </a:t>
            </a:r>
            <a:r>
              <a:rPr lang="pt-BR" sz="2000" dirty="0"/>
              <a:t>outro </a:t>
            </a:r>
            <a:r>
              <a:rPr lang="pt-BR" sz="2000" dirty="0" smtClean="0"/>
              <a:t>	processo </a:t>
            </a:r>
            <a:r>
              <a:rPr lang="pt-BR" sz="2000" dirty="0"/>
              <a:t>ser executado).</a:t>
            </a:r>
          </a:p>
          <a:p>
            <a:pPr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pt-BR" sz="2000" dirty="0" smtClean="0"/>
              <a:t>	3</a:t>
            </a:r>
            <a:r>
              <a:rPr lang="pt-BR" sz="2000" dirty="0"/>
              <a:t>. Bloqueado (incapaz de ser executado </a:t>
            </a:r>
            <a:r>
              <a:rPr lang="pt-BR" sz="2000" dirty="0" smtClean="0"/>
              <a:t>até </a:t>
            </a:r>
            <a:r>
              <a:rPr lang="pt-BR" sz="2000" dirty="0"/>
              <a:t>que </a:t>
            </a:r>
            <a:r>
              <a:rPr lang="pt-BR" sz="2000" dirty="0" smtClean="0"/>
              <a:t>algum evento </a:t>
            </a:r>
            <a:r>
              <a:rPr lang="pt-BR" sz="2000" dirty="0"/>
              <a:t>externo </a:t>
            </a:r>
            <a:r>
              <a:rPr lang="pt-BR" sz="2000" dirty="0" smtClean="0"/>
              <a:t>	aconteça</a:t>
            </a:r>
            <a:r>
              <a:rPr lang="pt-BR" sz="2000" dirty="0"/>
              <a:t>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4008" y="157174"/>
            <a:ext cx="4463135" cy="19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Estados de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129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nível mais baixo de um sistema </a:t>
            </a:r>
            <a:r>
              <a:rPr lang="pt-BR" sz="2000" dirty="0" smtClean="0"/>
              <a:t>operacional estruturado </a:t>
            </a:r>
            <a:r>
              <a:rPr lang="pt-BR" sz="2000" dirty="0"/>
              <a:t>em processos controla interrupções </a:t>
            </a:r>
            <a:r>
              <a:rPr lang="pt-BR" sz="2000" dirty="0" smtClean="0"/>
              <a:t>e escalonamento</a:t>
            </a:r>
            <a:r>
              <a:rPr lang="pt-BR" sz="2000" dirty="0"/>
              <a:t>. Acima desse nível estão </a:t>
            </a:r>
            <a:r>
              <a:rPr lang="pt-BR" sz="2000" dirty="0" smtClean="0"/>
              <a:t>processos sequenciais. </a:t>
            </a:r>
          </a:p>
          <a:p>
            <a:pPr marL="360000" indent="-360000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Na figura o </a:t>
            </a:r>
            <a:r>
              <a:rPr lang="pt-BR" sz="2000" dirty="0"/>
              <a:t>nível mais baixo do sistema operacional é o </a:t>
            </a:r>
            <a:r>
              <a:rPr lang="pt-BR" sz="2000" b="1" dirty="0"/>
              <a:t>escalonador</a:t>
            </a:r>
            <a:r>
              <a:rPr lang="pt-BR" sz="2000" dirty="0"/>
              <a:t>, com uma variedade de processos acima dele. Todo o tratamento de interrupções e detalhes </a:t>
            </a:r>
            <a:r>
              <a:rPr lang="pt-BR" sz="2000" dirty="0" smtClean="0"/>
              <a:t>sobre o </a:t>
            </a:r>
            <a:r>
              <a:rPr lang="pt-BR" sz="2000" dirty="0"/>
              <a:t>início e parada de processos estão ocultos naquilo que é chamado aqui de </a:t>
            </a:r>
            <a:r>
              <a:rPr lang="pt-BR" sz="2000" dirty="0" smtClean="0"/>
              <a:t>escalonador</a:t>
            </a:r>
            <a:r>
              <a:rPr lang="pt-BR" sz="2000" dirty="0"/>
              <a:t>, que, na verdade, </a:t>
            </a:r>
            <a:r>
              <a:rPr lang="pt-BR" sz="2000" dirty="0" smtClean="0"/>
              <a:t>não tem </a:t>
            </a:r>
            <a:r>
              <a:rPr lang="pt-BR" sz="2000" dirty="0"/>
              <a:t>muito código. O resto do sistema operacional é </a:t>
            </a:r>
            <a:r>
              <a:rPr lang="pt-BR" sz="2000" dirty="0" smtClean="0"/>
              <a:t>bem estruturado </a:t>
            </a:r>
            <a:r>
              <a:rPr lang="pt-BR" sz="2000" dirty="0"/>
              <a:t>na forma de processos. No entanto, </a:t>
            </a:r>
            <a:r>
              <a:rPr lang="pt-BR" sz="2000" dirty="0" smtClean="0"/>
              <a:t>poucos sistemas </a:t>
            </a:r>
            <a:r>
              <a:rPr lang="pt-BR" sz="2000" dirty="0"/>
              <a:t>reais são tão bem estruturados como esse.</a:t>
            </a:r>
          </a:p>
          <a:p>
            <a:pPr marL="360000" indent="-360000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8024" y="388337"/>
            <a:ext cx="3960282" cy="20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0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Implementação de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Para </a:t>
            </a:r>
            <a:r>
              <a:rPr lang="pt-BR" sz="2000" dirty="0"/>
              <a:t>implementar o modelo de processos, o </a:t>
            </a:r>
            <a:r>
              <a:rPr lang="pt-BR" sz="2000" dirty="0" smtClean="0"/>
              <a:t>sistema operacional </a:t>
            </a:r>
            <a:r>
              <a:rPr lang="pt-BR" sz="2000" dirty="0"/>
              <a:t>mantém uma tabela (um arranjo de </a:t>
            </a:r>
            <a:r>
              <a:rPr lang="pt-BR" sz="2000" dirty="0" smtClean="0"/>
              <a:t>estruturas) chamada </a:t>
            </a:r>
            <a:r>
              <a:rPr lang="pt-BR" sz="2000" dirty="0"/>
              <a:t>de </a:t>
            </a:r>
            <a:r>
              <a:rPr lang="pt-BR" sz="2000" b="1" dirty="0"/>
              <a:t>tabela de processos</a:t>
            </a:r>
            <a:r>
              <a:rPr lang="pt-BR" sz="2000" dirty="0"/>
              <a:t>, com uma </a:t>
            </a:r>
            <a:r>
              <a:rPr lang="pt-BR" sz="2000" dirty="0" smtClean="0"/>
              <a:t>entrada para </a:t>
            </a:r>
            <a:r>
              <a:rPr lang="pt-BR" sz="2000" dirty="0"/>
              <a:t>cada um deles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Um processo pode ser interrompido milhares de vezes durante sua execução, mas a ideia fundamental é que, após cada interrupção, o processo retorne precisamente para o mesmo estado em que se encontrava antes de ser interrompido.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617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2003</Words>
  <Application>Microsoft Office PowerPoint</Application>
  <PresentationFormat>Apresentação na tela (4:3)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58</cp:revision>
  <dcterms:created xsi:type="dcterms:W3CDTF">2014-10-30T14:07:03Z</dcterms:created>
  <dcterms:modified xsi:type="dcterms:W3CDTF">2016-11-01T18:01:11Z</dcterms:modified>
</cp:coreProperties>
</file>