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2" r:id="rId36"/>
    <p:sldId id="294" r:id="rId37"/>
    <p:sldId id="295" r:id="rId38"/>
    <p:sldId id="296" r:id="rId39"/>
    <p:sldId id="297" r:id="rId4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7" autoAdjust="0"/>
    <p:restoredTop sz="94660"/>
  </p:normalViewPr>
  <p:slideViewPr>
    <p:cSldViewPr>
      <p:cViewPr varScale="1">
        <p:scale>
          <a:sx n="92" d="100"/>
          <a:sy n="92" d="100"/>
        </p:scale>
        <p:origin x="7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26/10/2016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26/10/2016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26/10/2016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484" y="3181"/>
            <a:ext cx="9160965" cy="68516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p:cNvSpPr>
            <a:spLocks noGrp="1" noChangeArrowheads="1"/>
          </p:cNvSpPr>
          <p:nvPr userDrawn="1"/>
        </p:nvSpPr>
        <p:spPr bwMode="auto">
          <a:xfrm>
            <a:off x="4927671" y="6597352"/>
            <a:ext cx="3964809"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1200" baseline="0" dirty="0"/>
              <a:t>© </a:t>
            </a:r>
            <a:r>
              <a:rPr lang="pt-BR" sz="1200" baseline="0" dirty="0" smtClean="0"/>
              <a:t>2016 Pearson. Todos os direitos reservados.</a:t>
            </a:r>
            <a:endParaRPr lang="pt-BR" sz="1200" baseline="0" dirty="0"/>
          </a:p>
        </p:txBody>
      </p:sp>
      <p:sp>
        <p:nvSpPr>
          <p:cNvPr id="9" name="Rectangle 8"/>
          <p:cNvSpPr>
            <a:spLocks noGrp="1" noChangeArrowheads="1"/>
          </p:cNvSpPr>
          <p:nvPr userDrawn="1"/>
        </p:nvSpPr>
        <p:spPr bwMode="auto">
          <a:xfrm>
            <a:off x="249622" y="6597352"/>
            <a:ext cx="3214710"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1200" baseline="0" dirty="0" smtClean="0"/>
              <a:t>slide </a:t>
            </a:r>
            <a:fld id="{4FA60421-03D3-4659-A04A-6C3A1065A232}" type="slidenum">
              <a:rPr lang="pt-BR" sz="1200" baseline="0" smtClean="0"/>
              <a:pPr marL="0" marR="0" indent="0" algn="l" defTabSz="914400" rtl="0" eaLnBrk="1" fontAlgn="base" latinLnBrk="0" hangingPunct="1">
                <a:lnSpc>
                  <a:spcPct val="100000"/>
                </a:lnSpc>
                <a:spcBef>
                  <a:spcPct val="0"/>
                </a:spcBef>
                <a:spcAft>
                  <a:spcPct val="0"/>
                </a:spcAft>
                <a:buClrTx/>
                <a:buSzTx/>
                <a:buFontTx/>
                <a:buNone/>
                <a:tabLst/>
                <a:defRPr/>
              </a:pPr>
              <a:t>‹nº›</a:t>
            </a:fld>
            <a:endParaRPr lang="pt-BR" sz="1200" baseline="0" dirty="0" smtClean="0"/>
          </a:p>
          <a:p>
            <a:pPr algn="l"/>
            <a:endParaRPr lang="pt-BR" sz="1200" baseline="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26/10/2016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t>26/10/2016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t>26/10/2016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t>26/10/2016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26/10/2016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26/10/2016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26/10/2016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t>26/10/2016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525"/>
            <a:ext cx="9144000" cy="683895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395536" y="2708920"/>
            <a:ext cx="5472608" cy="2554545"/>
          </a:xfrm>
          <a:prstGeom prst="rect">
            <a:avLst/>
          </a:prstGeom>
          <a:noFill/>
        </p:spPr>
        <p:txBody>
          <a:bodyPr wrap="square" rtlCol="0">
            <a:spAutoFit/>
          </a:bodyPr>
          <a:lstStyle/>
          <a:p>
            <a:pPr algn="ctr"/>
            <a:r>
              <a:rPr lang="pt-BR" sz="4000" b="1" dirty="0" smtClean="0"/>
              <a:t>Capítulo 4: </a:t>
            </a:r>
            <a:r>
              <a:rPr lang="pt-BR" sz="4000" b="1" dirty="0" smtClean="0">
                <a:solidFill>
                  <a:srgbClr val="272860"/>
                </a:solidFill>
              </a:rPr>
              <a:t>Sistemas de Arquivos</a:t>
            </a:r>
          </a:p>
          <a:p>
            <a:endParaRPr lang="pt-BR" sz="4000" b="1" dirty="0"/>
          </a:p>
          <a:p>
            <a:endParaRPr lang="pt-BR" sz="4000" b="1" dirty="0"/>
          </a:p>
        </p:txBody>
      </p:sp>
      <p:sp>
        <p:nvSpPr>
          <p:cNvPr id="9" name="Rectangle 8"/>
          <p:cNvSpPr>
            <a:spLocks noGrp="1" noChangeArrowheads="1"/>
          </p:cNvSpPr>
          <p:nvPr/>
        </p:nvSpPr>
        <p:spPr bwMode="auto">
          <a:xfrm>
            <a:off x="4927671" y="6597352"/>
            <a:ext cx="3964809"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1200" baseline="0" dirty="0"/>
              <a:t>© </a:t>
            </a:r>
            <a:r>
              <a:rPr lang="pt-BR" sz="1200" baseline="0" dirty="0" smtClean="0"/>
              <a:t>2016 Pearson. Todos os direitos reservados.</a:t>
            </a:r>
            <a:endParaRPr lang="pt-BR" sz="1200" baseline="0" dirty="0"/>
          </a:p>
        </p:txBody>
      </p:sp>
      <p:sp>
        <p:nvSpPr>
          <p:cNvPr id="11" name="Rectangle 8"/>
          <p:cNvSpPr>
            <a:spLocks noGrp="1" noChangeArrowheads="1"/>
          </p:cNvSpPr>
          <p:nvPr/>
        </p:nvSpPr>
        <p:spPr bwMode="auto">
          <a:xfrm>
            <a:off x="249622" y="6597352"/>
            <a:ext cx="3214710"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1200" baseline="0" dirty="0" smtClean="0"/>
              <a:t>slide </a:t>
            </a:r>
            <a:fld id="{4FA60421-03D3-4659-A04A-6C3A1065A232}" type="slidenum">
              <a:rPr lang="pt-BR" sz="1200" baseline="0" smtClean="0"/>
              <a:pPr marL="0" marR="0" indent="0" algn="l" defTabSz="914400" rtl="0" eaLnBrk="1" fontAlgn="base" latinLnBrk="0" hangingPunct="1">
                <a:lnSpc>
                  <a:spcPct val="100000"/>
                </a:lnSpc>
                <a:spcBef>
                  <a:spcPct val="0"/>
                </a:spcBef>
                <a:spcAft>
                  <a:spcPct val="0"/>
                </a:spcAft>
                <a:buClrTx/>
                <a:buSzTx/>
                <a:buFontTx/>
                <a:buNone/>
                <a:tabLst/>
                <a:defRPr/>
              </a:pPr>
              <a:t>1</a:t>
            </a:fld>
            <a:endParaRPr lang="pt-BR" sz="1200" baseline="0" dirty="0" smtClean="0"/>
          </a:p>
          <a:p>
            <a:pPr algn="l"/>
            <a:endParaRPr lang="pt-BR" sz="1200" baseline="0" dirty="0"/>
          </a:p>
        </p:txBody>
      </p:sp>
    </p:spTree>
    <p:extLst>
      <p:ext uri="{BB962C8B-B14F-4D97-AF65-F5344CB8AC3E}">
        <p14:creationId xmlns:p14="http://schemas.microsoft.com/office/powerpoint/2010/main" val="150456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981603"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Nomeação de Arquivos</a:t>
            </a:r>
          </a:p>
        </p:txBody>
      </p:sp>
      <p:sp>
        <p:nvSpPr>
          <p:cNvPr id="3" name="CaixaDeTexto 2"/>
          <p:cNvSpPr txBox="1"/>
          <p:nvPr/>
        </p:nvSpPr>
        <p:spPr>
          <a:xfrm>
            <a:off x="179512" y="2420888"/>
            <a:ext cx="8784976" cy="506292"/>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Algumas </a:t>
            </a:r>
            <a:r>
              <a:rPr lang="pt-BR" sz="2000" dirty="0">
                <a:cs typeface="Arial" panose="020B0604020202020204" pitchFamily="34" charset="0"/>
              </a:rPr>
              <a:t>das extensões de arquivos mais comuns e seus </a:t>
            </a:r>
            <a:r>
              <a:rPr lang="pt-BR" sz="2000" dirty="0" smtClean="0">
                <a:cs typeface="Arial" panose="020B0604020202020204" pitchFamily="34" charset="0"/>
              </a:rPr>
              <a:t>significados:</a:t>
            </a:r>
            <a:endParaRPr lang="pt-BR" sz="2000" dirty="0">
              <a:cs typeface="Arial" panose="020B0604020202020204" pitchFamily="34" charset="0"/>
            </a:endParaRPr>
          </a:p>
        </p:txBody>
      </p:sp>
      <p:pic>
        <p:nvPicPr>
          <p:cNvPr id="4" name="Imagem 3"/>
          <p:cNvPicPr>
            <a:picLocks noChangeAspect="1"/>
          </p:cNvPicPr>
          <p:nvPr/>
        </p:nvPicPr>
        <p:blipFill rotWithShape="1">
          <a:blip r:embed="rId2"/>
          <a:srcRect r="-100"/>
          <a:stretch/>
        </p:blipFill>
        <p:spPr>
          <a:xfrm>
            <a:off x="2771800" y="2944108"/>
            <a:ext cx="3828620" cy="3651720"/>
          </a:xfrm>
          <a:prstGeom prst="rect">
            <a:avLst/>
          </a:prstGeom>
        </p:spPr>
      </p:pic>
    </p:spTree>
    <p:extLst>
      <p:ext uri="{BB962C8B-B14F-4D97-AF65-F5344CB8AC3E}">
        <p14:creationId xmlns:p14="http://schemas.microsoft.com/office/powerpoint/2010/main" val="2583251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805272"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Estrutura de </a:t>
            </a:r>
            <a:r>
              <a:rPr lang="pt-BR" sz="2800" b="1" dirty="0" smtClean="0">
                <a:solidFill>
                  <a:srgbClr val="272860"/>
                </a:solidFill>
                <a:latin typeface="Trebuchet MS" panose="020B0603020202020204" pitchFamily="34" charset="0"/>
              </a:rPr>
              <a:t>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967957"/>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Arquivos podem ser estruturados de várias maneiras. Três possibilidades comuns estão descritas na </a:t>
            </a:r>
            <a:r>
              <a:rPr lang="pt-BR" sz="2000" dirty="0" smtClean="0">
                <a:cs typeface="Arial" panose="020B0604020202020204" pitchFamily="34" charset="0"/>
              </a:rPr>
              <a:t>figura:</a:t>
            </a:r>
            <a:endParaRPr lang="pt-BR" sz="2000" dirty="0">
              <a:cs typeface="Arial" panose="020B0604020202020204" pitchFamily="34" charset="0"/>
            </a:endParaRPr>
          </a:p>
        </p:txBody>
      </p:sp>
      <p:pic>
        <p:nvPicPr>
          <p:cNvPr id="5" name="Imagem 4"/>
          <p:cNvPicPr>
            <a:picLocks noChangeAspect="1"/>
          </p:cNvPicPr>
          <p:nvPr/>
        </p:nvPicPr>
        <p:blipFill>
          <a:blip r:embed="rId2">
            <a:clrChange>
              <a:clrFrom>
                <a:srgbClr val="FFFFFF"/>
              </a:clrFrom>
              <a:clrTo>
                <a:srgbClr val="FFFFFF">
                  <a:alpha val="0"/>
                </a:srgbClr>
              </a:clrTo>
            </a:clrChange>
          </a:blip>
          <a:stretch>
            <a:fillRect/>
          </a:stretch>
        </p:blipFill>
        <p:spPr>
          <a:xfrm>
            <a:off x="1248319" y="3501008"/>
            <a:ext cx="6647362" cy="2900528"/>
          </a:xfrm>
          <a:prstGeom prst="rect">
            <a:avLst/>
          </a:prstGeom>
        </p:spPr>
      </p:pic>
    </p:spTree>
    <p:extLst>
      <p:ext uri="{BB962C8B-B14F-4D97-AF65-F5344CB8AC3E}">
        <p14:creationId xmlns:p14="http://schemas.microsoft.com/office/powerpoint/2010/main" val="3356328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805272"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Estrutura de </a:t>
            </a:r>
            <a:r>
              <a:rPr lang="pt-BR" sz="2800" b="1" dirty="0" smtClean="0">
                <a:solidFill>
                  <a:srgbClr val="272860"/>
                </a:solidFill>
                <a:latin typeface="Trebuchet MS" panose="020B0603020202020204" pitchFamily="34" charset="0"/>
              </a:rPr>
              <a:t>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4028026"/>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O arquivo </a:t>
            </a:r>
            <a:r>
              <a:rPr lang="pt-BR" sz="2000" dirty="0" smtClean="0">
                <a:cs typeface="Arial" panose="020B0604020202020204" pitchFamily="34" charset="0"/>
              </a:rPr>
              <a:t>em </a:t>
            </a:r>
            <a:r>
              <a:rPr lang="pt-BR" sz="2000" b="1" dirty="0" smtClean="0">
                <a:cs typeface="Arial" panose="020B0604020202020204" pitchFamily="34" charset="0"/>
              </a:rPr>
              <a:t>(a</a:t>
            </a:r>
            <a:r>
              <a:rPr lang="pt-BR" sz="2000" b="1" dirty="0">
                <a:cs typeface="Arial" panose="020B0604020202020204" pitchFamily="34" charset="0"/>
              </a:rPr>
              <a:t>)</a:t>
            </a:r>
            <a:r>
              <a:rPr lang="pt-BR" sz="2000" dirty="0">
                <a:cs typeface="Arial" panose="020B0604020202020204" pitchFamily="34" charset="0"/>
              </a:rPr>
              <a:t> é uma sequência desestruturada de bytes. O sistema operacional não sabe ou não se importa com o que há no </a:t>
            </a:r>
            <a:r>
              <a:rPr lang="pt-BR" sz="2000" dirty="0" smtClean="0">
                <a:cs typeface="Arial" panose="020B0604020202020204" pitchFamily="34" charset="0"/>
              </a:rPr>
              <a:t>arquivo; </a:t>
            </a:r>
            <a:r>
              <a:rPr lang="pt-BR" sz="2000" dirty="0">
                <a:cs typeface="Arial" panose="020B0604020202020204" pitchFamily="34" charset="0"/>
              </a:rPr>
              <a:t>o que ele vê são bytes. Qualquer significado deve ser imposto por programas em nível de usuário. Ter o sistema operacional tratando arquivos como nada mais que sequências de bytes oferece a máxima flexibilidade</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endParaRPr lang="pt-BR" sz="1050" dirty="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O primeiro passo na estruturação está ilustrado </a:t>
            </a:r>
            <a:r>
              <a:rPr lang="pt-BR" sz="2000" dirty="0" smtClean="0">
                <a:cs typeface="Arial" panose="020B0604020202020204" pitchFamily="34" charset="0"/>
              </a:rPr>
              <a:t>em </a:t>
            </a:r>
            <a:r>
              <a:rPr lang="pt-BR" sz="2000" dirty="0">
                <a:cs typeface="Arial" panose="020B0604020202020204" pitchFamily="34" charset="0"/>
              </a:rPr>
              <a:t>(b). Nesse modelo, um arquivo é uma sequência de registros de tamanho fixo, cada um com alguma estrutura interna. </a:t>
            </a:r>
          </a:p>
        </p:txBody>
      </p:sp>
    </p:spTree>
    <p:extLst>
      <p:ext uri="{BB962C8B-B14F-4D97-AF65-F5344CB8AC3E}">
        <p14:creationId xmlns:p14="http://schemas.microsoft.com/office/powerpoint/2010/main" val="1133325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805272"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Estrutura de </a:t>
            </a:r>
            <a:r>
              <a:rPr lang="pt-BR" sz="2800" b="1" dirty="0" smtClean="0">
                <a:solidFill>
                  <a:srgbClr val="272860"/>
                </a:solidFill>
                <a:latin typeface="Trebuchet MS" panose="020B0603020202020204" pitchFamily="34" charset="0"/>
              </a:rPr>
              <a:t>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4028026"/>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O fundamental para que um arquivo seja uma sequência de registros é a ideia de que a </a:t>
            </a:r>
            <a:r>
              <a:rPr lang="pt-BR" sz="2000" dirty="0">
                <a:solidFill>
                  <a:srgbClr val="272860"/>
                </a:solidFill>
                <a:cs typeface="Arial" panose="020B0604020202020204" pitchFamily="34" charset="0"/>
              </a:rPr>
              <a:t>operação de leitura </a:t>
            </a:r>
            <a:r>
              <a:rPr lang="pt-BR" sz="2000" dirty="0">
                <a:cs typeface="Arial" panose="020B0604020202020204" pitchFamily="34" charset="0"/>
              </a:rPr>
              <a:t>retorna um registro e a </a:t>
            </a:r>
            <a:r>
              <a:rPr lang="pt-BR" sz="2000" dirty="0">
                <a:solidFill>
                  <a:srgbClr val="272860"/>
                </a:solidFill>
                <a:cs typeface="Arial" panose="020B0604020202020204" pitchFamily="34" charset="0"/>
              </a:rPr>
              <a:t>operação de escrita </a:t>
            </a:r>
            <a:r>
              <a:rPr lang="pt-BR" sz="2000" dirty="0">
                <a:cs typeface="Arial" panose="020B0604020202020204" pitchFamily="34" charset="0"/>
              </a:rPr>
              <a:t>sobrepõe ou anexa um registro</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endParaRPr lang="pt-BR" sz="1050" dirty="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O terceiro tipo de estrutura de arquivo é mostrado </a:t>
            </a:r>
            <a:r>
              <a:rPr lang="pt-BR" sz="2000" dirty="0" smtClean="0">
                <a:cs typeface="Arial" panose="020B0604020202020204" pitchFamily="34" charset="0"/>
              </a:rPr>
              <a:t>em </a:t>
            </a:r>
            <a:r>
              <a:rPr lang="pt-BR" sz="2000" b="1" dirty="0" smtClean="0">
                <a:cs typeface="Arial" panose="020B0604020202020204" pitchFamily="34" charset="0"/>
              </a:rPr>
              <a:t>(c)</a:t>
            </a:r>
            <a:r>
              <a:rPr lang="pt-BR" sz="2000" dirty="0" smtClean="0">
                <a:cs typeface="Arial" panose="020B0604020202020204" pitchFamily="34" charset="0"/>
              </a:rPr>
              <a:t>. </a:t>
            </a:r>
            <a:r>
              <a:rPr lang="pt-BR" sz="2000" dirty="0">
                <a:cs typeface="Arial" panose="020B0604020202020204" pitchFamily="34" charset="0"/>
              </a:rPr>
              <a:t>Nessa organização, um arquivo consiste em uma árvore de registros, não necessariamente todos do mesmo tamanho, cada um contendo um campo chave em uma posição fixa no registro. A árvore é ordenada no campo chave, a fim de permitir uma busca rápida por uma chave específica.</a:t>
            </a:r>
          </a:p>
        </p:txBody>
      </p:sp>
    </p:spTree>
    <p:extLst>
      <p:ext uri="{BB962C8B-B14F-4D97-AF65-F5344CB8AC3E}">
        <p14:creationId xmlns:p14="http://schemas.microsoft.com/office/powerpoint/2010/main" val="1047339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13149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Tipos </a:t>
            </a:r>
            <a:r>
              <a:rPr lang="pt-BR" sz="2800" b="1" dirty="0">
                <a:solidFill>
                  <a:srgbClr val="272860"/>
                </a:solidFill>
                <a:latin typeface="Trebuchet MS" panose="020B0603020202020204" pitchFamily="34" charset="0"/>
              </a:rPr>
              <a:t>de </a:t>
            </a:r>
            <a:r>
              <a:rPr lang="pt-BR" sz="2800" b="1" dirty="0" smtClean="0">
                <a:solidFill>
                  <a:srgbClr val="272860"/>
                </a:solidFill>
                <a:latin typeface="Trebuchet MS" panose="020B0603020202020204" pitchFamily="34" charset="0"/>
              </a:rPr>
              <a:t>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4212692"/>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Muitos sistemas operacionais aceitam vários tipos de arquivos. O UNIX </a:t>
            </a:r>
            <a:r>
              <a:rPr lang="pt-BR" sz="2000" dirty="0" smtClean="0">
                <a:cs typeface="Arial" panose="020B0604020202020204" pitchFamily="34" charset="0"/>
              </a:rPr>
              <a:t>(incluindo </a:t>
            </a:r>
            <a:r>
              <a:rPr lang="pt-BR" sz="2000" dirty="0">
                <a:cs typeface="Arial" panose="020B0604020202020204" pitchFamily="34" charset="0"/>
              </a:rPr>
              <a:t>OS X) e o Windows, por exemplo, apresentam arquivos regulares e diretórios. O UNIX também tem arquivos especiais de caracteres e blocos</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endParaRPr lang="pt-BR" sz="1050"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dirty="0" smtClean="0">
                <a:cs typeface="Arial" panose="020B0604020202020204" pitchFamily="34" charset="0"/>
              </a:rPr>
              <a:t>Os </a:t>
            </a:r>
            <a:r>
              <a:rPr lang="pt-BR" dirty="0" smtClean="0">
                <a:solidFill>
                  <a:srgbClr val="272860"/>
                </a:solidFill>
                <a:cs typeface="Arial" panose="020B0604020202020204" pitchFamily="34" charset="0"/>
              </a:rPr>
              <a:t>arquivos </a:t>
            </a:r>
            <a:r>
              <a:rPr lang="pt-BR" dirty="0">
                <a:solidFill>
                  <a:srgbClr val="272860"/>
                </a:solidFill>
                <a:cs typeface="Arial" panose="020B0604020202020204" pitchFamily="34" charset="0"/>
              </a:rPr>
              <a:t>regulares </a:t>
            </a:r>
            <a:r>
              <a:rPr lang="pt-BR" dirty="0">
                <a:cs typeface="Arial" panose="020B0604020202020204" pitchFamily="34" charset="0"/>
              </a:rPr>
              <a:t>são aqueles que contêm informações do usuário. Todos os arquivos da </a:t>
            </a:r>
            <a:r>
              <a:rPr lang="pt-BR" dirty="0" smtClean="0">
                <a:cs typeface="Arial" panose="020B0604020202020204" pitchFamily="34" charset="0"/>
              </a:rPr>
              <a:t>figura anterior são </a:t>
            </a:r>
            <a:r>
              <a:rPr lang="pt-BR" dirty="0">
                <a:cs typeface="Arial" panose="020B0604020202020204" pitchFamily="34" charset="0"/>
              </a:rPr>
              <a:t>arquivos regulares</a:t>
            </a:r>
            <a:r>
              <a:rPr lang="pt-BR"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dirty="0" smtClean="0">
                <a:cs typeface="Arial" panose="020B0604020202020204" pitchFamily="34" charset="0"/>
              </a:rPr>
              <a:t>Os </a:t>
            </a:r>
            <a:r>
              <a:rPr lang="pt-BR" dirty="0" smtClean="0">
                <a:solidFill>
                  <a:srgbClr val="272860"/>
                </a:solidFill>
                <a:cs typeface="Arial" panose="020B0604020202020204" pitchFamily="34" charset="0"/>
              </a:rPr>
              <a:t>diretórios</a:t>
            </a:r>
            <a:r>
              <a:rPr lang="pt-BR" dirty="0" smtClean="0">
                <a:cs typeface="Arial" panose="020B0604020202020204" pitchFamily="34" charset="0"/>
              </a:rPr>
              <a:t> </a:t>
            </a:r>
            <a:r>
              <a:rPr lang="pt-BR" dirty="0">
                <a:cs typeface="Arial" panose="020B0604020202020204" pitchFamily="34" charset="0"/>
              </a:rPr>
              <a:t>são arquivos do sistema para manter a estrutura do sistema de arquivos. </a:t>
            </a:r>
            <a:endParaRPr lang="pt-BR"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dirty="0" smtClean="0">
                <a:cs typeface="Arial" panose="020B0604020202020204" pitchFamily="34" charset="0"/>
              </a:rPr>
              <a:t>Os </a:t>
            </a:r>
            <a:r>
              <a:rPr lang="pt-BR" dirty="0" smtClean="0">
                <a:solidFill>
                  <a:srgbClr val="272860"/>
                </a:solidFill>
                <a:cs typeface="Arial" panose="020B0604020202020204" pitchFamily="34" charset="0"/>
              </a:rPr>
              <a:t>arquivos </a:t>
            </a:r>
            <a:r>
              <a:rPr lang="pt-BR" dirty="0">
                <a:solidFill>
                  <a:srgbClr val="272860"/>
                </a:solidFill>
                <a:cs typeface="Arial" panose="020B0604020202020204" pitchFamily="34" charset="0"/>
              </a:rPr>
              <a:t>especiais de caracteres </a:t>
            </a:r>
            <a:r>
              <a:rPr lang="pt-BR" dirty="0">
                <a:cs typeface="Arial" panose="020B0604020202020204" pitchFamily="34" charset="0"/>
              </a:rPr>
              <a:t>são relacionados com entrada/saída e usados para modelar dispositivos de E/S seriais como terminais, impressoras e redes. </a:t>
            </a:r>
            <a:endParaRPr lang="pt-BR"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dirty="0" smtClean="0">
                <a:cs typeface="Arial" panose="020B0604020202020204" pitchFamily="34" charset="0"/>
              </a:rPr>
              <a:t>Os </a:t>
            </a:r>
            <a:r>
              <a:rPr lang="pt-BR" dirty="0" smtClean="0">
                <a:solidFill>
                  <a:srgbClr val="272860"/>
                </a:solidFill>
                <a:cs typeface="Arial" panose="020B0604020202020204" pitchFamily="34" charset="0"/>
              </a:rPr>
              <a:t>arquivos </a:t>
            </a:r>
            <a:r>
              <a:rPr lang="pt-BR" dirty="0">
                <a:solidFill>
                  <a:srgbClr val="272860"/>
                </a:solidFill>
                <a:cs typeface="Arial" panose="020B0604020202020204" pitchFamily="34" charset="0"/>
              </a:rPr>
              <a:t>especiais de blocos </a:t>
            </a:r>
            <a:r>
              <a:rPr lang="pt-BR" dirty="0">
                <a:cs typeface="Arial" panose="020B0604020202020204" pitchFamily="34" charset="0"/>
              </a:rPr>
              <a:t>são usados para modelar discos</a:t>
            </a:r>
            <a:r>
              <a:rPr lang="pt-BR" dirty="0" smtClean="0">
                <a:cs typeface="Arial" panose="020B0604020202020204" pitchFamily="34" charset="0"/>
              </a:rPr>
              <a:t>.</a:t>
            </a:r>
            <a:endParaRPr lang="pt-BR" dirty="0">
              <a:cs typeface="Arial" panose="020B0604020202020204" pitchFamily="34" charset="0"/>
            </a:endParaRPr>
          </a:p>
        </p:txBody>
      </p:sp>
    </p:spTree>
    <p:extLst>
      <p:ext uri="{BB962C8B-B14F-4D97-AF65-F5344CB8AC3E}">
        <p14:creationId xmlns:p14="http://schemas.microsoft.com/office/powerpoint/2010/main" val="2789849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13149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Tipos </a:t>
            </a:r>
            <a:r>
              <a:rPr lang="pt-BR" sz="2800" b="1" dirty="0">
                <a:solidFill>
                  <a:srgbClr val="272860"/>
                </a:solidFill>
                <a:latin typeface="Trebuchet MS" panose="020B0603020202020204" pitchFamily="34" charset="0"/>
              </a:rPr>
              <a:t>de </a:t>
            </a:r>
            <a:r>
              <a:rPr lang="pt-BR" sz="2800" b="1" dirty="0" smtClean="0">
                <a:solidFill>
                  <a:srgbClr val="272860"/>
                </a:solidFill>
                <a:latin typeface="Trebuchet MS" panose="020B0603020202020204" pitchFamily="34" charset="0"/>
              </a:rPr>
              <a:t>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785652"/>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Arquivos regulares geralmente são </a:t>
            </a:r>
            <a:r>
              <a:rPr lang="pt-BR" sz="2000" dirty="0">
                <a:solidFill>
                  <a:srgbClr val="272860"/>
                </a:solidFill>
                <a:cs typeface="Arial" panose="020B0604020202020204" pitchFamily="34" charset="0"/>
              </a:rPr>
              <a:t>arquivos ASCII</a:t>
            </a:r>
            <a:r>
              <a:rPr lang="pt-BR" sz="2000" dirty="0">
                <a:cs typeface="Arial" panose="020B0604020202020204" pitchFamily="34" charset="0"/>
              </a:rPr>
              <a:t> ou </a:t>
            </a:r>
            <a:r>
              <a:rPr lang="pt-BR" sz="2000" dirty="0">
                <a:solidFill>
                  <a:srgbClr val="272860"/>
                </a:solidFill>
                <a:cs typeface="Arial" panose="020B0604020202020204" pitchFamily="34" charset="0"/>
              </a:rPr>
              <a:t>arquivos </a:t>
            </a:r>
            <a:r>
              <a:rPr lang="pt-BR" sz="2000" dirty="0" smtClean="0">
                <a:solidFill>
                  <a:srgbClr val="272860"/>
                </a:solidFill>
                <a:cs typeface="Arial" panose="020B0604020202020204" pitchFamily="34" charset="0"/>
              </a:rPr>
              <a:t>binários</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Arquivos </a:t>
            </a:r>
            <a:r>
              <a:rPr lang="pt-BR" sz="2000" dirty="0">
                <a:cs typeface="Arial" panose="020B0604020202020204" pitchFamily="34" charset="0"/>
              </a:rPr>
              <a:t>ASCII consistem de linhas de texto. Em alguns sistemas, cada linha termina com um caractere de retorno de carro (</a:t>
            </a:r>
            <a:r>
              <a:rPr lang="pt-BR" sz="2000" i="1" dirty="0">
                <a:cs typeface="Arial" panose="020B0604020202020204" pitchFamily="34" charset="0"/>
              </a:rPr>
              <a:t>carriage return</a:t>
            </a:r>
            <a:r>
              <a:rPr lang="pt-BR" sz="2000" dirty="0">
                <a:cs typeface="Arial" panose="020B0604020202020204" pitchFamily="34" charset="0"/>
              </a:rPr>
              <a:t>). Em outros, o caractere de próxima linha (</a:t>
            </a:r>
            <a:r>
              <a:rPr lang="pt-BR" sz="2000" i="1" dirty="0">
                <a:cs typeface="Arial" panose="020B0604020202020204" pitchFamily="34" charset="0"/>
              </a:rPr>
              <a:t>line feed</a:t>
            </a:r>
            <a:r>
              <a:rPr lang="pt-BR" sz="2000" dirty="0">
                <a:cs typeface="Arial" panose="020B0604020202020204" pitchFamily="34" charset="0"/>
              </a:rPr>
              <a:t>) é usado</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Quando arquivos são </a:t>
            </a:r>
            <a:r>
              <a:rPr lang="pt-BR" sz="2000" dirty="0">
                <a:cs typeface="Arial" panose="020B0604020202020204" pitchFamily="34" charset="0"/>
              </a:rPr>
              <a:t>binários, </a:t>
            </a:r>
            <a:r>
              <a:rPr lang="pt-BR" sz="2000" dirty="0" smtClean="0">
                <a:cs typeface="Arial" panose="020B0604020202020204" pitchFamily="34" charset="0"/>
              </a:rPr>
              <a:t>isso significa apenas que </a:t>
            </a:r>
            <a:r>
              <a:rPr lang="pt-BR" sz="2000" dirty="0">
                <a:cs typeface="Arial" panose="020B0604020202020204" pitchFamily="34" charset="0"/>
              </a:rPr>
              <a:t>eles não são arquivos ASCII. Listá-los em uma impressora resultaria em algo completamente incompreensível. Em geral, eles têm alguma estrutura interna conhecida pelos programas que os usam.</a:t>
            </a:r>
          </a:p>
        </p:txBody>
      </p:sp>
    </p:spTree>
    <p:extLst>
      <p:ext uri="{BB962C8B-B14F-4D97-AF65-F5344CB8AC3E}">
        <p14:creationId xmlns:p14="http://schemas.microsoft.com/office/powerpoint/2010/main" val="1657289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13149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Tipos </a:t>
            </a:r>
            <a:r>
              <a:rPr lang="pt-BR" sz="2800" b="1" dirty="0">
                <a:solidFill>
                  <a:srgbClr val="272860"/>
                </a:solidFill>
                <a:latin typeface="Trebuchet MS" panose="020B0603020202020204" pitchFamily="34" charset="0"/>
              </a:rPr>
              <a:t>de </a:t>
            </a:r>
            <a:r>
              <a:rPr lang="pt-BR" sz="2800" b="1" dirty="0" smtClean="0">
                <a:solidFill>
                  <a:srgbClr val="272860"/>
                </a:solidFill>
                <a:latin typeface="Trebuchet MS" panose="020B0603020202020204" pitchFamily="34" charset="0"/>
              </a:rPr>
              <a:t>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323987"/>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Em </a:t>
            </a:r>
            <a:r>
              <a:rPr lang="pt-BR" sz="2000" b="1" dirty="0" smtClean="0">
                <a:cs typeface="Arial" panose="020B0604020202020204" pitchFamily="34" charset="0"/>
              </a:rPr>
              <a:t>(a) </a:t>
            </a:r>
            <a:r>
              <a:rPr lang="pt-BR" sz="2000" dirty="0" smtClean="0">
                <a:cs typeface="Arial" panose="020B0604020202020204" pitchFamily="34" charset="0"/>
              </a:rPr>
              <a:t>da próxima figura, há </a:t>
            </a:r>
            <a:r>
              <a:rPr lang="pt-BR" sz="2000" dirty="0">
                <a:cs typeface="Arial" panose="020B0604020202020204" pitchFamily="34" charset="0"/>
              </a:rPr>
              <a:t>um arquivo binário executável </a:t>
            </a:r>
            <a:r>
              <a:rPr lang="pt-BR" sz="2000" dirty="0" smtClean="0">
                <a:cs typeface="Arial" panose="020B0604020202020204" pitchFamily="34" charset="0"/>
              </a:rPr>
              <a:t>simples, </a:t>
            </a:r>
            <a:r>
              <a:rPr lang="pt-BR" sz="2000" dirty="0">
                <a:cs typeface="Arial" panose="020B0604020202020204" pitchFamily="34" charset="0"/>
              </a:rPr>
              <a:t>tirado de uma versão inicial do UNIX. </a:t>
            </a:r>
            <a:r>
              <a:rPr lang="pt-BR" sz="2000" dirty="0" smtClean="0">
                <a:cs typeface="Arial" panose="020B0604020202020204" pitchFamily="34" charset="0"/>
              </a:rPr>
              <a:t>Embora </a:t>
            </a:r>
            <a:r>
              <a:rPr lang="pt-BR" sz="2000" dirty="0">
                <a:cs typeface="Arial" panose="020B0604020202020204" pitchFamily="34" charset="0"/>
              </a:rPr>
              <a:t>o arquivo seja apenas uma sequência de bytes, o sistema operacional o executará somente se ele tiver o formato apropriado</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Ele </a:t>
            </a:r>
            <a:r>
              <a:rPr lang="pt-BR" sz="2000" dirty="0">
                <a:cs typeface="Arial" panose="020B0604020202020204" pitchFamily="34" charset="0"/>
              </a:rPr>
              <a:t>tem cinco seções: cabeçalho, texto, dados, bits de realocação e tabela de símbolos. O cabeçalho começa com o chamado </a:t>
            </a:r>
            <a:r>
              <a:rPr lang="pt-BR" sz="2000" dirty="0">
                <a:solidFill>
                  <a:srgbClr val="272860"/>
                </a:solidFill>
                <a:cs typeface="Arial" panose="020B0604020202020204" pitchFamily="34" charset="0"/>
              </a:rPr>
              <a:t>número mágico</a:t>
            </a:r>
            <a:r>
              <a:rPr lang="pt-BR" sz="2000" dirty="0">
                <a:cs typeface="Arial" panose="020B0604020202020204" pitchFamily="34" charset="0"/>
              </a:rPr>
              <a:t>, identificando o arquivo como </a:t>
            </a:r>
            <a:r>
              <a:rPr lang="pt-BR" sz="2000" dirty="0" smtClean="0">
                <a:cs typeface="Arial" panose="020B0604020202020204" pitchFamily="34" charset="0"/>
              </a:rPr>
              <a:t>executável.</a:t>
            </a:r>
            <a:endParaRPr lang="pt-BR" sz="2000" dirty="0">
              <a:cs typeface="Arial" panose="020B0604020202020204" pitchFamily="34" charset="0"/>
            </a:endParaRPr>
          </a:p>
        </p:txBody>
      </p:sp>
    </p:spTree>
    <p:extLst>
      <p:ext uri="{BB962C8B-B14F-4D97-AF65-F5344CB8AC3E}">
        <p14:creationId xmlns:p14="http://schemas.microsoft.com/office/powerpoint/2010/main" val="1243265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13149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Tipos </a:t>
            </a:r>
            <a:r>
              <a:rPr lang="pt-BR" sz="2800" b="1" dirty="0">
                <a:solidFill>
                  <a:srgbClr val="272860"/>
                </a:solidFill>
                <a:latin typeface="Trebuchet MS" panose="020B0603020202020204" pitchFamily="34" charset="0"/>
              </a:rPr>
              <a:t>de </a:t>
            </a:r>
            <a:r>
              <a:rPr lang="pt-BR" sz="2800" b="1" dirty="0" smtClean="0">
                <a:solidFill>
                  <a:srgbClr val="272860"/>
                </a:solidFill>
                <a:latin typeface="Trebuchet MS" panose="020B0603020202020204" pitchFamily="34" charset="0"/>
              </a:rPr>
              <a:t>Arquivos</a:t>
            </a:r>
            <a:endParaRPr lang="pt-BR" sz="2800" b="1" dirty="0">
              <a:solidFill>
                <a:srgbClr val="272860"/>
              </a:solidFill>
              <a:latin typeface="Trebuchet MS" panose="020B0603020202020204" pitchFamily="34" charset="0"/>
            </a:endParaRPr>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1986191" y="2428336"/>
            <a:ext cx="5297836" cy="4169016"/>
          </a:xfrm>
          <a:prstGeom prst="rect">
            <a:avLst/>
          </a:prstGeom>
        </p:spPr>
      </p:pic>
    </p:spTree>
    <p:extLst>
      <p:ext uri="{BB962C8B-B14F-4D97-AF65-F5344CB8AC3E}">
        <p14:creationId xmlns:p14="http://schemas.microsoft.com/office/powerpoint/2010/main" val="234464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515129"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Acesso aos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785652"/>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Os primeiros sistemas operacionais forneciam apenas um tipo de acesso aos arquivos: </a:t>
            </a:r>
            <a:r>
              <a:rPr lang="pt-BR" sz="2000" dirty="0" smtClean="0">
                <a:solidFill>
                  <a:srgbClr val="272860"/>
                </a:solidFill>
                <a:cs typeface="Arial" panose="020B0604020202020204" pitchFamily="34" charset="0"/>
              </a:rPr>
              <a:t>sequencial</a:t>
            </a:r>
            <a:r>
              <a:rPr lang="pt-BR" sz="2000" dirty="0">
                <a:cs typeface="Arial" panose="020B0604020202020204" pitchFamily="34" charset="0"/>
              </a:rPr>
              <a:t>. Nesses sistemas, um processo </a:t>
            </a:r>
            <a:r>
              <a:rPr lang="pt-BR" sz="2000" dirty="0" smtClean="0">
                <a:cs typeface="Arial" panose="020B0604020202020204" pitchFamily="34" charset="0"/>
              </a:rPr>
              <a:t>lia todos </a:t>
            </a:r>
            <a:r>
              <a:rPr lang="pt-BR" sz="2000" dirty="0">
                <a:cs typeface="Arial" panose="020B0604020202020204" pitchFamily="34" charset="0"/>
              </a:rPr>
              <a:t>os bytes ou registros em um arquivo em ordem, começando do princípio, mas não podia pular nenhum ou lê-los fora de ordem. </a:t>
            </a:r>
            <a:endParaRPr lang="pt-BR" sz="2000"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Arquivos sequenciais </a:t>
            </a:r>
            <a:r>
              <a:rPr lang="pt-BR" sz="2000" dirty="0">
                <a:cs typeface="Arial" panose="020B0604020202020204" pitchFamily="34" charset="0"/>
              </a:rPr>
              <a:t>podiam ser trazidos de volta para o ponto de partida, então </a:t>
            </a:r>
            <a:r>
              <a:rPr lang="pt-BR" sz="2000" dirty="0" smtClean="0">
                <a:cs typeface="Arial" panose="020B0604020202020204" pitchFamily="34" charset="0"/>
              </a:rPr>
              <a:t>podiam </a:t>
            </a:r>
            <a:r>
              <a:rPr lang="pt-BR" sz="2000" dirty="0">
                <a:cs typeface="Arial" panose="020B0604020202020204" pitchFamily="34" charset="0"/>
              </a:rPr>
              <a:t>ser lidos </a:t>
            </a:r>
            <a:r>
              <a:rPr lang="pt-BR" sz="2000" dirty="0" smtClean="0">
                <a:cs typeface="Arial" panose="020B0604020202020204" pitchFamily="34" charset="0"/>
              </a:rPr>
              <a:t>quando necessário</a:t>
            </a:r>
            <a:r>
              <a:rPr lang="pt-BR" sz="2000" dirty="0">
                <a:cs typeface="Arial" panose="020B0604020202020204" pitchFamily="34" charset="0"/>
              </a:rPr>
              <a:t>. Arquivos sequenciais eram convenientes quando o meio de armazenamento era uma fita magnética, em vez de um disco. </a:t>
            </a:r>
            <a:endParaRPr lang="pt-BR" sz="2000" dirty="0" smtClean="0">
              <a:cs typeface="Arial" panose="020B0604020202020204" pitchFamily="34" charset="0"/>
            </a:endParaRPr>
          </a:p>
        </p:txBody>
      </p:sp>
    </p:spTree>
    <p:extLst>
      <p:ext uri="{BB962C8B-B14F-4D97-AF65-F5344CB8AC3E}">
        <p14:creationId xmlns:p14="http://schemas.microsoft.com/office/powerpoint/2010/main" val="478216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515129"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Acesso aos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1891287"/>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Quando os discos passaram a ser usados para armazenar arquivos, tornou-se possível ler os bytes ou registros de um arquivo fora de ordem, ou acessar os registros pela chave em vez de pela posição. Arquivos ou registros que podem ser lidos em qualquer ordem são chamados de </a:t>
            </a:r>
            <a:r>
              <a:rPr lang="pt-BR" sz="2000" dirty="0">
                <a:solidFill>
                  <a:srgbClr val="272860"/>
                </a:solidFill>
                <a:cs typeface="Arial" panose="020B0604020202020204" pitchFamily="34" charset="0"/>
              </a:rPr>
              <a:t>arquivos de acesso </a:t>
            </a:r>
            <a:r>
              <a:rPr lang="pt-BR" sz="2000" dirty="0" smtClean="0">
                <a:solidFill>
                  <a:srgbClr val="272860"/>
                </a:solidFill>
                <a:cs typeface="Arial" panose="020B0604020202020204" pitchFamily="34" charset="0"/>
              </a:rPr>
              <a:t>aleatório</a:t>
            </a:r>
            <a:r>
              <a:rPr lang="pt-BR" sz="2000" dirty="0" smtClean="0">
                <a:cs typeface="Arial" panose="020B0604020202020204" pitchFamily="34" charset="0"/>
              </a:rPr>
              <a:t>.</a:t>
            </a:r>
          </a:p>
        </p:txBody>
      </p:sp>
    </p:spTree>
    <p:extLst>
      <p:ext uri="{BB962C8B-B14F-4D97-AF65-F5344CB8AC3E}">
        <p14:creationId xmlns:p14="http://schemas.microsoft.com/office/powerpoint/2010/main" val="178330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70107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Sistemas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2862322"/>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cs typeface="Arial" panose="020B0604020202020204" pitchFamily="34" charset="0"/>
              </a:rPr>
              <a:t>As aplicações </a:t>
            </a:r>
            <a:r>
              <a:rPr lang="pt-BR" sz="2000" dirty="0">
                <a:cs typeface="Arial" panose="020B0604020202020204" pitchFamily="34" charset="0"/>
              </a:rPr>
              <a:t>de computadores precisam </a:t>
            </a:r>
            <a:r>
              <a:rPr lang="pt-BR" sz="2000" b="1" dirty="0">
                <a:solidFill>
                  <a:srgbClr val="272860"/>
                </a:solidFill>
                <a:cs typeface="Arial" panose="020B0604020202020204" pitchFamily="34" charset="0"/>
              </a:rPr>
              <a:t>armazenar</a:t>
            </a:r>
            <a:r>
              <a:rPr lang="pt-BR" sz="2000" dirty="0">
                <a:solidFill>
                  <a:srgbClr val="272860"/>
                </a:solidFill>
                <a:cs typeface="Arial" panose="020B0604020202020204" pitchFamily="34" charset="0"/>
              </a:rPr>
              <a:t> e </a:t>
            </a:r>
            <a:r>
              <a:rPr lang="pt-BR" sz="2000" b="1" dirty="0">
                <a:solidFill>
                  <a:srgbClr val="272860"/>
                </a:solidFill>
                <a:cs typeface="Arial" panose="020B0604020202020204" pitchFamily="34" charset="0"/>
              </a:rPr>
              <a:t>recuperar</a:t>
            </a:r>
            <a:r>
              <a:rPr lang="pt-BR" sz="2000" dirty="0">
                <a:cs typeface="Arial" panose="020B0604020202020204" pitchFamily="34" charset="0"/>
              </a:rPr>
              <a:t> informações</a:t>
            </a:r>
            <a:r>
              <a:rPr lang="pt-BR" sz="2000" dirty="0" smtClean="0">
                <a:cs typeface="Arial" panose="020B0604020202020204" pitchFamily="34" charset="0"/>
              </a:rPr>
              <a:t>.</a:t>
            </a:r>
          </a:p>
          <a:p>
            <a:pPr marL="360000" indent="-360000" algn="just">
              <a:lnSpc>
                <a:spcPct val="150000"/>
              </a:lnSpc>
              <a:spcBef>
                <a:spcPts val="0"/>
              </a:spcBef>
              <a:buSzPct val="100000"/>
              <a:buFont typeface="Arial" panose="020B0604020202020204" pitchFamily="34" charset="0"/>
              <a:buChar char="•"/>
            </a:pPr>
            <a:r>
              <a:rPr lang="pt-BR" sz="2000" dirty="0" smtClean="0">
                <a:cs typeface="Arial" panose="020B0604020202020204" pitchFamily="34" charset="0"/>
              </a:rPr>
              <a:t>A capacidade </a:t>
            </a:r>
            <a:r>
              <a:rPr lang="pt-BR" sz="2000" dirty="0">
                <a:cs typeface="Arial" panose="020B0604020202020204" pitchFamily="34" charset="0"/>
              </a:rPr>
              <a:t>de armazenamento está </a:t>
            </a:r>
            <a:r>
              <a:rPr lang="pt-BR" sz="2000" b="1" dirty="0">
                <a:solidFill>
                  <a:srgbClr val="272860"/>
                </a:solidFill>
                <a:cs typeface="Arial" panose="020B0604020202020204" pitchFamily="34" charset="0"/>
              </a:rPr>
              <a:t>restrita</a:t>
            </a:r>
            <a:r>
              <a:rPr lang="pt-BR" sz="2000" dirty="0">
                <a:cs typeface="Arial" panose="020B0604020202020204" pitchFamily="34" charset="0"/>
              </a:rPr>
              <a:t> ao tamanho do </a:t>
            </a:r>
            <a:r>
              <a:rPr lang="pt-BR" sz="2000" b="1" dirty="0">
                <a:solidFill>
                  <a:srgbClr val="272860"/>
                </a:solidFill>
                <a:cs typeface="Arial" panose="020B0604020202020204" pitchFamily="34" charset="0"/>
              </a:rPr>
              <a:t>espaço do endereçamento virtual</a:t>
            </a:r>
            <a:r>
              <a:rPr lang="pt-BR" sz="2000" dirty="0" smtClean="0">
                <a:cs typeface="Arial" panose="020B0604020202020204" pitchFamily="34" charset="0"/>
              </a:rPr>
              <a:t>.</a:t>
            </a:r>
          </a:p>
          <a:p>
            <a:pPr marL="360000" indent="-360000" algn="just">
              <a:lnSpc>
                <a:spcPct val="150000"/>
              </a:lnSpc>
              <a:spcBef>
                <a:spcPts val="0"/>
              </a:spcBef>
              <a:buSzPct val="100000"/>
              <a:buFont typeface="Arial" panose="020B0604020202020204" pitchFamily="34" charset="0"/>
              <a:buChar char="•"/>
            </a:pPr>
            <a:r>
              <a:rPr lang="pt-BR" sz="2000" dirty="0" smtClean="0"/>
              <a:t>Outro problema </a:t>
            </a:r>
            <a:r>
              <a:rPr lang="pt-BR" sz="2000" dirty="0"/>
              <a:t>em manter informações dentro do espaço de endereçamento de um processo é que, </a:t>
            </a:r>
            <a:r>
              <a:rPr lang="pt-BR" sz="2000" dirty="0" smtClean="0"/>
              <a:t>uma vez que </a:t>
            </a:r>
            <a:r>
              <a:rPr lang="pt-BR" sz="2000" dirty="0"/>
              <a:t>o processo é </a:t>
            </a:r>
            <a:r>
              <a:rPr lang="pt-BR" sz="2000" b="1" dirty="0">
                <a:solidFill>
                  <a:srgbClr val="272860"/>
                </a:solidFill>
              </a:rPr>
              <a:t>concluído</a:t>
            </a:r>
            <a:r>
              <a:rPr lang="pt-BR" sz="2000" dirty="0"/>
              <a:t>, as informações </a:t>
            </a:r>
            <a:r>
              <a:rPr lang="pt-BR" sz="2000" dirty="0" smtClean="0"/>
              <a:t>serão </a:t>
            </a:r>
            <a:r>
              <a:rPr lang="pt-BR" sz="2000" b="1" dirty="0">
                <a:solidFill>
                  <a:srgbClr val="272860"/>
                </a:solidFill>
              </a:rPr>
              <a:t>perdidas</a:t>
            </a:r>
            <a:r>
              <a:rPr lang="pt-BR" sz="2000" dirty="0" smtClean="0"/>
              <a:t>.</a:t>
            </a:r>
            <a:endParaRPr lang="pt-BR" sz="2000" dirty="0"/>
          </a:p>
        </p:txBody>
      </p:sp>
    </p:spTree>
    <p:extLst>
      <p:ext uri="{BB962C8B-B14F-4D97-AF65-F5344CB8AC3E}">
        <p14:creationId xmlns:p14="http://schemas.microsoft.com/office/powerpoint/2010/main" val="1383349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803670"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Atributos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1938992"/>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Todo arquivo possui um nome e sua data. Além disso, </a:t>
            </a:r>
            <a:r>
              <a:rPr lang="pt-BR" sz="2000" dirty="0" smtClean="0">
                <a:cs typeface="Arial" panose="020B0604020202020204" pitchFamily="34" charset="0"/>
              </a:rPr>
              <a:t>os </a:t>
            </a:r>
            <a:r>
              <a:rPr lang="pt-BR" sz="2000" dirty="0">
                <a:cs typeface="Arial" panose="020B0604020202020204" pitchFamily="34" charset="0"/>
              </a:rPr>
              <a:t>sistemas operacionais associam outras informações com </a:t>
            </a:r>
            <a:r>
              <a:rPr lang="pt-BR" sz="2000" dirty="0" smtClean="0">
                <a:cs typeface="Arial" panose="020B0604020202020204" pitchFamily="34" charset="0"/>
              </a:rPr>
              <a:t>os arquivos, como </a:t>
            </a:r>
            <a:r>
              <a:rPr lang="pt-BR" sz="2000" dirty="0">
                <a:cs typeface="Arial" panose="020B0604020202020204" pitchFamily="34" charset="0"/>
              </a:rPr>
              <a:t>data e </a:t>
            </a:r>
            <a:r>
              <a:rPr lang="pt-BR" sz="2000" dirty="0" smtClean="0">
                <a:cs typeface="Arial" panose="020B0604020202020204" pitchFamily="34" charset="0"/>
              </a:rPr>
              <a:t>horário </a:t>
            </a:r>
            <a:r>
              <a:rPr lang="pt-BR" sz="2000" dirty="0">
                <a:cs typeface="Arial" panose="020B0604020202020204" pitchFamily="34" charset="0"/>
              </a:rPr>
              <a:t>em que foi modificado pela última vez, </a:t>
            </a:r>
            <a:r>
              <a:rPr lang="pt-BR" sz="2000" dirty="0" smtClean="0">
                <a:cs typeface="Arial" panose="020B0604020202020204" pitchFamily="34" charset="0"/>
              </a:rPr>
              <a:t>e tamanho </a:t>
            </a:r>
            <a:r>
              <a:rPr lang="pt-BR" sz="2000" dirty="0">
                <a:cs typeface="Arial" panose="020B0604020202020204" pitchFamily="34" charset="0"/>
              </a:rPr>
              <a:t>do arquivo. </a:t>
            </a:r>
            <a:r>
              <a:rPr lang="pt-BR" sz="2000" dirty="0" smtClean="0">
                <a:cs typeface="Arial" panose="020B0604020202020204" pitchFamily="34" charset="0"/>
              </a:rPr>
              <a:t>Esses </a:t>
            </a:r>
            <a:r>
              <a:rPr lang="pt-BR" sz="2000" dirty="0">
                <a:cs typeface="Arial" panose="020B0604020202020204" pitchFamily="34" charset="0"/>
              </a:rPr>
              <a:t>itens extras </a:t>
            </a:r>
            <a:r>
              <a:rPr lang="pt-BR" sz="2000" dirty="0" smtClean="0">
                <a:cs typeface="Arial" panose="020B0604020202020204" pitchFamily="34" charset="0"/>
              </a:rPr>
              <a:t>são </a:t>
            </a:r>
            <a:r>
              <a:rPr lang="pt-BR" sz="2000" dirty="0">
                <a:solidFill>
                  <a:srgbClr val="272860"/>
                </a:solidFill>
                <a:cs typeface="Arial" panose="020B0604020202020204" pitchFamily="34" charset="0"/>
              </a:rPr>
              <a:t>atributos do </a:t>
            </a:r>
            <a:r>
              <a:rPr lang="pt-BR" sz="2000" dirty="0" smtClean="0">
                <a:solidFill>
                  <a:srgbClr val="272860"/>
                </a:solidFill>
                <a:cs typeface="Arial" panose="020B0604020202020204" pitchFamily="34" charset="0"/>
              </a:rPr>
              <a:t>arquivo</a:t>
            </a:r>
            <a:r>
              <a:rPr lang="pt-BR" sz="2000" dirty="0" smtClean="0">
                <a:cs typeface="Arial" panose="020B0604020202020204" pitchFamily="34" charset="0"/>
              </a:rPr>
              <a:t> ou </a:t>
            </a:r>
            <a:r>
              <a:rPr lang="pt-BR" sz="2000" dirty="0" smtClean="0">
                <a:solidFill>
                  <a:srgbClr val="272860"/>
                </a:solidFill>
                <a:cs typeface="Arial" panose="020B0604020202020204" pitchFamily="34" charset="0"/>
              </a:rPr>
              <a:t>metadados</a:t>
            </a:r>
            <a:r>
              <a:rPr lang="pt-BR" sz="2000" dirty="0">
                <a:cs typeface="Arial" panose="020B0604020202020204" pitchFamily="34" charset="0"/>
              </a:rPr>
              <a:t>.</a:t>
            </a:r>
            <a:endParaRPr lang="pt-BR" sz="2000" dirty="0" smtClean="0">
              <a:cs typeface="Arial" panose="020B0604020202020204" pitchFamily="34" charset="0"/>
            </a:endParaRPr>
          </a:p>
        </p:txBody>
      </p:sp>
    </p:spTree>
    <p:extLst>
      <p:ext uri="{BB962C8B-B14F-4D97-AF65-F5344CB8AC3E}">
        <p14:creationId xmlns:p14="http://schemas.microsoft.com/office/powerpoint/2010/main" val="3664503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803670"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Atributos de Arquivos</a:t>
            </a:r>
            <a:endParaRPr lang="pt-BR" sz="2800" b="1" dirty="0">
              <a:solidFill>
                <a:srgbClr val="272860"/>
              </a:solidFill>
              <a:latin typeface="Trebuchet MS" panose="020B0603020202020204" pitchFamily="34" charset="0"/>
            </a:endParaRPr>
          </a:p>
        </p:txBody>
      </p:sp>
      <p:pic>
        <p:nvPicPr>
          <p:cNvPr id="4" name="Imagem 3"/>
          <p:cNvPicPr>
            <a:picLocks noChangeAspect="1"/>
          </p:cNvPicPr>
          <p:nvPr/>
        </p:nvPicPr>
        <p:blipFill>
          <a:blip r:embed="rId2"/>
          <a:stretch>
            <a:fillRect/>
          </a:stretch>
        </p:blipFill>
        <p:spPr>
          <a:xfrm>
            <a:off x="4127198" y="1484784"/>
            <a:ext cx="4731612" cy="5063348"/>
          </a:xfrm>
          <a:prstGeom prst="rect">
            <a:avLst/>
          </a:prstGeom>
        </p:spPr>
      </p:pic>
    </p:spTree>
    <p:extLst>
      <p:ext uri="{BB962C8B-B14F-4D97-AF65-F5344CB8AC3E}">
        <p14:creationId xmlns:p14="http://schemas.microsoft.com/office/powerpoint/2010/main" val="2435400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1848583"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Diretórios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1477328"/>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Para controlar os arquivos, sistemas de arquivos normalmente têm </a:t>
            </a:r>
            <a:r>
              <a:rPr lang="pt-BR" sz="2000" dirty="0">
                <a:solidFill>
                  <a:srgbClr val="272860"/>
                </a:solidFill>
                <a:cs typeface="Arial" panose="020B0604020202020204" pitchFamily="34" charset="0"/>
              </a:rPr>
              <a:t>diretórios</a:t>
            </a:r>
            <a:r>
              <a:rPr lang="pt-BR" sz="2000" dirty="0">
                <a:cs typeface="Arial" panose="020B0604020202020204" pitchFamily="34" charset="0"/>
              </a:rPr>
              <a:t> ou </a:t>
            </a:r>
            <a:r>
              <a:rPr lang="pt-BR" sz="2000" dirty="0">
                <a:solidFill>
                  <a:srgbClr val="272860"/>
                </a:solidFill>
                <a:cs typeface="Arial" panose="020B0604020202020204" pitchFamily="34" charset="0"/>
              </a:rPr>
              <a:t>pastas</a:t>
            </a:r>
            <a:r>
              <a:rPr lang="pt-BR" sz="2000" dirty="0">
                <a:cs typeface="Arial" panose="020B0604020202020204" pitchFamily="34" charset="0"/>
              </a:rPr>
              <a:t>, que são em si arquivos. A forma mais simples de um sistema de diretório é ter um diretório contendo todos os </a:t>
            </a:r>
            <a:r>
              <a:rPr lang="pt-BR" sz="2000" dirty="0" smtClean="0">
                <a:cs typeface="Arial" panose="020B0604020202020204" pitchFamily="34" charset="0"/>
              </a:rPr>
              <a:t>arquivos, um </a:t>
            </a:r>
            <a:r>
              <a:rPr lang="pt-BR" sz="2000" dirty="0" smtClean="0">
                <a:solidFill>
                  <a:srgbClr val="272860"/>
                </a:solidFill>
                <a:cs typeface="Arial" panose="020B0604020202020204" pitchFamily="34" charset="0"/>
              </a:rPr>
              <a:t>diretório-raiz</a:t>
            </a:r>
            <a:r>
              <a:rPr lang="pt-BR" sz="2000" dirty="0" smtClean="0">
                <a:cs typeface="Arial" panose="020B0604020202020204" pitchFamily="34" charset="0"/>
              </a:rPr>
              <a:t>.</a:t>
            </a:r>
            <a:endParaRPr lang="pt-BR" sz="2000" dirty="0" smtClean="0">
              <a:cs typeface="Arial" panose="020B0604020202020204" pitchFamily="34" charset="0"/>
            </a:endParaRPr>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2662237" y="4077072"/>
            <a:ext cx="3819525" cy="1533525"/>
          </a:xfrm>
          <a:prstGeom prst="rect">
            <a:avLst/>
          </a:prstGeom>
        </p:spPr>
      </p:pic>
    </p:spTree>
    <p:extLst>
      <p:ext uri="{BB962C8B-B14F-4D97-AF65-F5344CB8AC3E}">
        <p14:creationId xmlns:p14="http://schemas.microsoft.com/office/powerpoint/2010/main" val="1015064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1848583"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Diretórios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4245778"/>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dirty="0">
                <a:cs typeface="Arial" panose="020B0604020202020204" pitchFamily="34" charset="0"/>
              </a:rPr>
              <a:t>O nível único é adequado para aplicações dedicadas muito </a:t>
            </a:r>
            <a:r>
              <a:rPr lang="pt-BR" dirty="0" smtClean="0">
                <a:cs typeface="Arial" panose="020B0604020202020204" pitchFamily="34" charset="0"/>
              </a:rPr>
              <a:t>simples. Para usuários modernos, </a:t>
            </a:r>
            <a:r>
              <a:rPr lang="pt-BR" dirty="0">
                <a:cs typeface="Arial" panose="020B0604020202020204" pitchFamily="34" charset="0"/>
              </a:rPr>
              <a:t>com milhares de </a:t>
            </a:r>
            <a:r>
              <a:rPr lang="pt-BR" dirty="0" smtClean="0">
                <a:cs typeface="Arial" panose="020B0604020202020204" pitchFamily="34" charset="0"/>
              </a:rPr>
              <a:t>arquivos, </a:t>
            </a:r>
            <a:r>
              <a:rPr lang="pt-BR" dirty="0">
                <a:cs typeface="Arial" panose="020B0604020202020204" pitchFamily="34" charset="0"/>
              </a:rPr>
              <a:t>seria impossível encontrar qualquer coisa se </a:t>
            </a:r>
            <a:r>
              <a:rPr lang="pt-BR" dirty="0" smtClean="0">
                <a:cs typeface="Arial" panose="020B0604020202020204" pitchFamily="34" charset="0"/>
              </a:rPr>
              <a:t>os </a:t>
            </a:r>
            <a:r>
              <a:rPr lang="pt-BR" dirty="0">
                <a:cs typeface="Arial" panose="020B0604020202020204" pitchFamily="34" charset="0"/>
              </a:rPr>
              <a:t>arquivos estivessem em um único diretório. </a:t>
            </a:r>
            <a:r>
              <a:rPr lang="pt-BR" dirty="0" smtClean="0">
                <a:cs typeface="Arial" panose="020B0604020202020204" pitchFamily="34" charset="0"/>
              </a:rPr>
              <a:t>É necessária </a:t>
            </a:r>
            <a:r>
              <a:rPr lang="pt-BR" dirty="0">
                <a:cs typeface="Arial" panose="020B0604020202020204" pitchFamily="34" charset="0"/>
              </a:rPr>
              <a:t>uma maneira para agrupar arquivos relacionados em um mesmo local</a:t>
            </a:r>
            <a:r>
              <a:rPr lang="pt-BR" dirty="0" smtClean="0">
                <a:cs typeface="Arial" panose="020B0604020202020204" pitchFamily="34" charset="0"/>
              </a:rPr>
              <a:t>.</a:t>
            </a:r>
            <a:endParaRPr lang="pt-BR" dirty="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dirty="0" smtClean="0">
                <a:cs typeface="Arial" panose="020B0604020202020204" pitchFamily="34" charset="0"/>
              </a:rPr>
              <a:t>Com hierarquia, </a:t>
            </a:r>
            <a:r>
              <a:rPr lang="pt-BR" dirty="0">
                <a:cs typeface="Arial" panose="020B0604020202020204" pitchFamily="34" charset="0"/>
              </a:rPr>
              <a:t>o usuário pode ter tantos diretórios quantos forem </a:t>
            </a:r>
            <a:r>
              <a:rPr lang="pt-BR" dirty="0" smtClean="0">
                <a:cs typeface="Arial" panose="020B0604020202020204" pitchFamily="34" charset="0"/>
              </a:rPr>
              <a:t>necessários. </a:t>
            </a:r>
            <a:r>
              <a:rPr lang="pt-BR" dirty="0">
                <a:cs typeface="Arial" panose="020B0604020202020204" pitchFamily="34" charset="0"/>
              </a:rPr>
              <a:t>Além disso, se múltiplos usuários compartilham um servidor de arquivos </a:t>
            </a:r>
            <a:r>
              <a:rPr lang="pt-BR" dirty="0" smtClean="0">
                <a:cs typeface="Arial" panose="020B0604020202020204" pitchFamily="34" charset="0"/>
              </a:rPr>
              <a:t>comum, cada </a:t>
            </a:r>
            <a:r>
              <a:rPr lang="pt-BR" dirty="0">
                <a:cs typeface="Arial" panose="020B0604020202020204" pitchFamily="34" charset="0"/>
              </a:rPr>
              <a:t>usuário pode ter um diretório-raiz privado para sua própria hierarquia. </a:t>
            </a:r>
            <a:endParaRPr lang="pt-BR"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dirty="0" smtClean="0">
                <a:cs typeface="Arial" panose="020B0604020202020204" pitchFamily="34" charset="0"/>
              </a:rPr>
              <a:t>Essa </a:t>
            </a:r>
            <a:r>
              <a:rPr lang="pt-BR" dirty="0">
                <a:cs typeface="Arial" panose="020B0604020202020204" pitchFamily="34" charset="0"/>
              </a:rPr>
              <a:t>abordagem é mostrada na </a:t>
            </a:r>
            <a:r>
              <a:rPr lang="pt-BR" dirty="0" smtClean="0">
                <a:cs typeface="Arial" panose="020B0604020202020204" pitchFamily="34" charset="0"/>
              </a:rPr>
              <a:t>figura. </a:t>
            </a:r>
            <a:r>
              <a:rPr lang="pt-BR" dirty="0">
                <a:cs typeface="Arial" panose="020B0604020202020204" pitchFamily="34" charset="0"/>
              </a:rPr>
              <a:t>Aqui, cada diretório </a:t>
            </a:r>
            <a:r>
              <a:rPr lang="pt-BR" dirty="0">
                <a:solidFill>
                  <a:srgbClr val="272860"/>
                </a:solidFill>
                <a:cs typeface="Arial" panose="020B0604020202020204" pitchFamily="34" charset="0"/>
              </a:rPr>
              <a:t>A, B e C </a:t>
            </a:r>
            <a:r>
              <a:rPr lang="pt-BR" dirty="0">
                <a:cs typeface="Arial" panose="020B0604020202020204" pitchFamily="34" charset="0"/>
              </a:rPr>
              <a:t>contido no diretório-raiz pertence a um usuário diferente, e dois deles criaram subdiretórios para projetos nos quais estão trabalhando</a:t>
            </a:r>
            <a:r>
              <a:rPr lang="pt-BR" sz="2000" dirty="0" smtClean="0">
                <a:cs typeface="Arial" panose="020B0604020202020204" pitchFamily="34" charset="0"/>
              </a:rPr>
              <a:t>.</a:t>
            </a:r>
            <a:endParaRPr lang="pt-BR" sz="2000" dirty="0" smtClean="0">
              <a:cs typeface="Arial" panose="020B0604020202020204" pitchFamily="34" charset="0"/>
            </a:endParaRPr>
          </a:p>
        </p:txBody>
      </p:sp>
      <p:pic>
        <p:nvPicPr>
          <p:cNvPr id="5" name="Imagem 4"/>
          <p:cNvPicPr>
            <a:picLocks noChangeAspect="1"/>
          </p:cNvPicPr>
          <p:nvPr/>
        </p:nvPicPr>
        <p:blipFill>
          <a:blip r:embed="rId2">
            <a:clrChange>
              <a:clrFrom>
                <a:srgbClr val="FFFFFF"/>
              </a:clrFrom>
              <a:clrTo>
                <a:srgbClr val="FFFFFF">
                  <a:alpha val="0"/>
                </a:srgbClr>
              </a:clrTo>
            </a:clrChange>
          </a:blip>
          <a:stretch>
            <a:fillRect/>
          </a:stretch>
        </p:blipFill>
        <p:spPr>
          <a:xfrm>
            <a:off x="5436096" y="208492"/>
            <a:ext cx="3466304" cy="2212396"/>
          </a:xfrm>
          <a:prstGeom prst="rect">
            <a:avLst/>
          </a:prstGeom>
        </p:spPr>
      </p:pic>
    </p:spTree>
    <p:extLst>
      <p:ext uri="{BB962C8B-B14F-4D97-AF65-F5344CB8AC3E}">
        <p14:creationId xmlns:p14="http://schemas.microsoft.com/office/powerpoint/2010/main" val="1382646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737946"/>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Implementadores estão interessados em como os arquivos e os diretórios estão armazenados, como o espaço de disco é gerenciado e como fazer tudo funcionar de maneira eficiente e confiável</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Sistemas de arquivos são armazenados em discos. A maioria dos discos pode ser dividida em uma ou mais partições, com sistemas de arquivos independentes em cada partição. O Setor 0 do disco é chamado de </a:t>
            </a:r>
            <a:r>
              <a:rPr lang="pt-BR" sz="2000" dirty="0">
                <a:solidFill>
                  <a:srgbClr val="272860"/>
                </a:solidFill>
                <a:cs typeface="Arial" panose="020B0604020202020204" pitchFamily="34" charset="0"/>
              </a:rPr>
              <a:t>MBR</a:t>
            </a:r>
            <a:r>
              <a:rPr lang="pt-BR" sz="2000" dirty="0">
                <a:cs typeface="Arial" panose="020B0604020202020204" pitchFamily="34" charset="0"/>
              </a:rPr>
              <a:t> (</a:t>
            </a:r>
            <a:r>
              <a:rPr lang="pt-BR" sz="2000" i="1" dirty="0">
                <a:solidFill>
                  <a:srgbClr val="272860"/>
                </a:solidFill>
                <a:cs typeface="Arial" panose="020B0604020202020204" pitchFamily="34" charset="0"/>
              </a:rPr>
              <a:t>Master Boot Record </a:t>
            </a:r>
            <a:r>
              <a:rPr lang="pt-BR" sz="2000" dirty="0">
                <a:cs typeface="Arial" panose="020B0604020202020204" pitchFamily="34" charset="0"/>
              </a:rPr>
              <a:t>— registro mestre de inicialização) e é usado para inicializar o computador. </a:t>
            </a:r>
          </a:p>
        </p:txBody>
      </p:sp>
    </p:spTree>
    <p:extLst>
      <p:ext uri="{BB962C8B-B14F-4D97-AF65-F5344CB8AC3E}">
        <p14:creationId xmlns:p14="http://schemas.microsoft.com/office/powerpoint/2010/main" val="4082305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2329716"/>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785652"/>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endParaRPr lang="pt-BR" sz="2000"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Muitas </a:t>
            </a:r>
            <a:r>
              <a:rPr lang="pt-BR" sz="2000" dirty="0">
                <a:cs typeface="Arial" panose="020B0604020202020204" pitchFamily="34" charset="0"/>
              </a:rPr>
              <a:t>vezes o sistema de arquivos vai conter alguns dos itens mostrados na </a:t>
            </a:r>
            <a:r>
              <a:rPr lang="pt-BR" sz="2000" dirty="0" smtClean="0">
                <a:cs typeface="Arial" panose="020B0604020202020204" pitchFamily="34" charset="0"/>
              </a:rPr>
              <a:t>figura. </a:t>
            </a:r>
            <a:r>
              <a:rPr lang="pt-BR" sz="2000" dirty="0">
                <a:cs typeface="Arial" panose="020B0604020202020204" pitchFamily="34" charset="0"/>
              </a:rPr>
              <a:t>O primeiro é o superbloco. Ele contém todos os parâmetros-chave a respeito do sistema de arquivos e é lido para a memória quando o computador é inicializado ou o sistema de arquivos é tocado pela primeira vez. </a:t>
            </a:r>
            <a:endParaRPr lang="pt-BR" sz="2000"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Em </a:t>
            </a:r>
            <a:r>
              <a:rPr lang="pt-BR" sz="2000" dirty="0">
                <a:cs typeface="Arial" panose="020B0604020202020204" pitchFamily="34" charset="0"/>
              </a:rPr>
              <a:t>seguida podem vir informações a respeito de blocos disponíveis no sistema de arquivos, na forma de um mapa de bits ou de uma lista de ponteiros, por exemplo. </a:t>
            </a:r>
            <a:r>
              <a:rPr lang="pt-BR" sz="2000" dirty="0" smtClean="0">
                <a:cs typeface="Arial" panose="020B0604020202020204" pitchFamily="34" charset="0"/>
              </a:rPr>
              <a:t>O </a:t>
            </a:r>
            <a:r>
              <a:rPr lang="pt-BR" sz="2000" dirty="0">
                <a:cs typeface="Arial" panose="020B0604020202020204" pitchFamily="34" charset="0"/>
              </a:rPr>
              <a:t>restante do disco contém todos os outros diretórios e arquivos.</a:t>
            </a:r>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4283968" y="443366"/>
            <a:ext cx="4556824" cy="1689490"/>
          </a:xfrm>
          <a:prstGeom prst="rect">
            <a:avLst/>
          </a:prstGeom>
        </p:spPr>
      </p:pic>
    </p:spTree>
    <p:extLst>
      <p:ext uri="{BB962C8B-B14F-4D97-AF65-F5344CB8AC3E}">
        <p14:creationId xmlns:p14="http://schemas.microsoft.com/office/powerpoint/2010/main" val="584555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4062651"/>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Vários métodos são usados, em diferentes sistemas operacionais, para controlar quais blocos de disco vão com quais arquivos na implementação do armazenamento de arquivos</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endParaRPr lang="pt-BR" sz="1600" dirty="0" smtClean="0">
              <a:solidFill>
                <a:srgbClr val="272860"/>
              </a:solidFill>
            </a:endParaRPr>
          </a:p>
          <a:p>
            <a:pPr marL="457200" indent="-457200" algn="just">
              <a:lnSpc>
                <a:spcPct val="150000"/>
              </a:lnSpc>
              <a:buSzPct val="100000"/>
              <a:buFont typeface="Arial" panose="020B0604020202020204" pitchFamily="34" charset="0"/>
              <a:buChar char="•"/>
            </a:pPr>
            <a:r>
              <a:rPr lang="pt-BR" sz="1600" dirty="0" smtClean="0">
                <a:solidFill>
                  <a:srgbClr val="272860"/>
                </a:solidFill>
              </a:rPr>
              <a:t>Alocação contígua:</a:t>
            </a:r>
            <a:r>
              <a:rPr lang="pt-BR" sz="1600" dirty="0"/>
              <a:t> O esquema de alocação mais simples é armazenar cada arquivo como uma execução contígua de blocos de disco. A alocação de espaço de disco contíguo é simples de implementar porque basta se lembrar de dois números para monitorar onde estão os blocos de um arquivo: o endereço em disco do primeiro bloco e o número de blocos no arquivo. Dado o número do primeiro bloco, o número de qualquer outro bloco pode ser encontrado por uma simples adição.</a:t>
            </a:r>
            <a:endParaRPr lang="pt-BR" sz="1600" dirty="0">
              <a:solidFill>
                <a:srgbClr val="272860"/>
              </a:solidFill>
              <a:cs typeface="Arial" panose="020B0604020202020204" pitchFamily="34" charset="0"/>
            </a:endParaRPr>
          </a:p>
        </p:txBody>
      </p:sp>
    </p:spTree>
    <p:extLst>
      <p:ext uri="{BB962C8B-B14F-4D97-AF65-F5344CB8AC3E}">
        <p14:creationId xmlns:p14="http://schemas.microsoft.com/office/powerpoint/2010/main" val="1063141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1569660"/>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1600" dirty="0">
                <a:solidFill>
                  <a:srgbClr val="272860"/>
                </a:solidFill>
              </a:rPr>
              <a:t>Alocação contígua:</a:t>
            </a:r>
            <a:r>
              <a:rPr lang="pt-BR" sz="1600" dirty="0"/>
              <a:t> </a:t>
            </a:r>
            <a:r>
              <a:rPr lang="pt-BR" sz="1600" dirty="0" smtClean="0"/>
              <a:t>O </a:t>
            </a:r>
            <a:r>
              <a:rPr lang="pt-BR" sz="1600" dirty="0"/>
              <a:t>desempenho da leitura é excelente, pois o arquivo inteiro pode ser lido do disco em uma única operação. U</a:t>
            </a:r>
            <a:r>
              <a:rPr lang="pt-BR" sz="1600" dirty="0" smtClean="0"/>
              <a:t>ma </a:t>
            </a:r>
            <a:r>
              <a:rPr lang="pt-BR" sz="1600" dirty="0"/>
              <a:t>busca é necessária (para o primeiro bloco). Depois, não são mais necessárias buscas ou atrasos rotacionais, então os dados são lidos com a capacidade total do disco. </a:t>
            </a:r>
            <a:r>
              <a:rPr lang="pt-BR" sz="1600" dirty="0" smtClean="0"/>
              <a:t>Infelizmente</a:t>
            </a:r>
            <a:r>
              <a:rPr lang="pt-BR" sz="1600" dirty="0"/>
              <a:t>, a alocação contígua tem um ponto </a:t>
            </a:r>
            <a:r>
              <a:rPr lang="pt-BR" sz="1600" dirty="0" smtClean="0"/>
              <a:t>fraco: </a:t>
            </a:r>
            <a:r>
              <a:rPr lang="pt-BR" sz="1600" dirty="0"/>
              <a:t>com o tempo, o disco </a:t>
            </a:r>
            <a:r>
              <a:rPr lang="pt-BR" sz="1600" dirty="0" smtClean="0"/>
              <a:t>se fragmenta.</a:t>
            </a:r>
            <a:endParaRPr lang="pt-BR" sz="1600" dirty="0">
              <a:cs typeface="Arial" panose="020B0604020202020204" pitchFamily="34" charset="0"/>
            </a:endParaRPr>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755576" y="3977437"/>
            <a:ext cx="5421234" cy="2660316"/>
          </a:xfrm>
          <a:prstGeom prst="rect">
            <a:avLst/>
          </a:prstGeom>
        </p:spPr>
      </p:pic>
      <p:sp>
        <p:nvSpPr>
          <p:cNvPr id="5" name="CaixaDeTexto 4"/>
          <p:cNvSpPr txBox="1"/>
          <p:nvPr/>
        </p:nvSpPr>
        <p:spPr>
          <a:xfrm>
            <a:off x="5652120" y="4653136"/>
            <a:ext cx="3323200" cy="1200329"/>
          </a:xfrm>
          <a:prstGeom prst="rect">
            <a:avLst/>
          </a:prstGeom>
          <a:noFill/>
        </p:spPr>
        <p:txBody>
          <a:bodyPr wrap="square" rtlCol="0">
            <a:spAutoFit/>
          </a:bodyPr>
          <a:lstStyle/>
          <a:p>
            <a:pPr algn="just">
              <a:lnSpc>
                <a:spcPct val="150000"/>
              </a:lnSpc>
              <a:buSzPct val="100000"/>
            </a:pPr>
            <a:r>
              <a:rPr lang="pt-BR" sz="1600" dirty="0" smtClean="0">
                <a:cs typeface="Arial" panose="020B0604020202020204" pitchFamily="34" charset="0"/>
              </a:rPr>
              <a:t>Um exemplo </a:t>
            </a:r>
            <a:r>
              <a:rPr lang="pt-BR" sz="1600" dirty="0">
                <a:cs typeface="Arial" panose="020B0604020202020204" pitchFamily="34" charset="0"/>
              </a:rPr>
              <a:t>de alocação em </a:t>
            </a:r>
            <a:r>
              <a:rPr lang="pt-BR" sz="1600" dirty="0" smtClean="0">
                <a:cs typeface="Arial" panose="020B0604020202020204" pitchFamily="34" charset="0"/>
              </a:rPr>
              <a:t>armazenamento </a:t>
            </a:r>
            <a:r>
              <a:rPr lang="pt-BR" sz="1600" dirty="0">
                <a:cs typeface="Arial" panose="020B0604020202020204" pitchFamily="34" charset="0"/>
              </a:rPr>
              <a:t>c</a:t>
            </a:r>
            <a:r>
              <a:rPr lang="pt-BR" sz="1600" dirty="0" smtClean="0">
                <a:cs typeface="Arial" panose="020B0604020202020204" pitchFamily="34" charset="0"/>
              </a:rPr>
              <a:t>ontíguo na figura, em </a:t>
            </a:r>
            <a:r>
              <a:rPr lang="pt-BR" sz="1600" b="1" dirty="0" smtClean="0">
                <a:cs typeface="Arial" panose="020B0604020202020204" pitchFamily="34" charset="0"/>
              </a:rPr>
              <a:t>(a)</a:t>
            </a:r>
            <a:r>
              <a:rPr lang="pt-BR" sz="1600" dirty="0" smtClean="0">
                <a:cs typeface="Arial" panose="020B0604020202020204" pitchFamily="34" charset="0"/>
              </a:rPr>
              <a:t>.</a:t>
            </a:r>
            <a:endParaRPr lang="pt-BR" sz="1600" dirty="0">
              <a:cs typeface="Arial" panose="020B0604020202020204" pitchFamily="34" charset="0"/>
            </a:endParaRPr>
          </a:p>
        </p:txBody>
      </p:sp>
    </p:spTree>
    <p:extLst>
      <p:ext uri="{BB962C8B-B14F-4D97-AF65-F5344CB8AC3E}">
        <p14:creationId xmlns:p14="http://schemas.microsoft.com/office/powerpoint/2010/main" val="434879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5632311"/>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1600" dirty="0">
                <a:solidFill>
                  <a:srgbClr val="272860"/>
                </a:solidFill>
              </a:rPr>
              <a:t>Alocação contígua:</a:t>
            </a:r>
            <a:r>
              <a:rPr lang="pt-BR" sz="1600" dirty="0"/>
              <a:t> </a:t>
            </a:r>
            <a:r>
              <a:rPr lang="pt-BR" sz="1600" dirty="0" smtClean="0">
                <a:cs typeface="Arial" panose="020B0604020202020204" pitchFamily="34" charset="0"/>
              </a:rPr>
              <a:t>Os primeiros </a:t>
            </a:r>
            <a:r>
              <a:rPr lang="pt-BR" sz="1600" dirty="0">
                <a:cs typeface="Arial" panose="020B0604020202020204" pitchFamily="34" charset="0"/>
              </a:rPr>
              <a:t>40 </a:t>
            </a:r>
            <a:r>
              <a:rPr lang="pt-BR" sz="1600" dirty="0" smtClean="0">
                <a:cs typeface="Arial" panose="020B0604020202020204" pitchFamily="34" charset="0"/>
              </a:rPr>
              <a:t>blocos de disco são mostrados, começando com o bloco 0 à esquerda</a:t>
            </a:r>
            <a:r>
              <a:rPr lang="pt-BR" sz="1600" dirty="0">
                <a:cs typeface="Arial" panose="020B0604020202020204" pitchFamily="34" charset="0"/>
              </a:rPr>
              <a:t>. De início, o disco estava vazio. Então um </a:t>
            </a:r>
            <a:r>
              <a:rPr lang="pt-BR" sz="1600" dirty="0" smtClean="0">
                <a:cs typeface="Arial" panose="020B0604020202020204" pitchFamily="34" charset="0"/>
              </a:rPr>
              <a:t>arquivo A</a:t>
            </a:r>
            <a:r>
              <a:rPr lang="pt-BR" sz="1600" dirty="0">
                <a:cs typeface="Arial" panose="020B0604020202020204" pitchFamily="34" charset="0"/>
              </a:rPr>
              <a:t>, de quatro blocos de comprimento, foi escrito </a:t>
            </a:r>
            <a:r>
              <a:rPr lang="pt-BR" sz="1600" dirty="0" smtClean="0">
                <a:cs typeface="Arial" panose="020B0604020202020204" pitchFamily="34" charset="0"/>
              </a:rPr>
              <a:t>a partir </a:t>
            </a:r>
            <a:r>
              <a:rPr lang="pt-BR" sz="1600" dirty="0">
                <a:cs typeface="Arial" panose="020B0604020202020204" pitchFamily="34" charset="0"/>
              </a:rPr>
              <a:t>do início (bloco 0). Após isso, um arquivo de </a:t>
            </a:r>
            <a:r>
              <a:rPr lang="pt-BR" sz="1600" dirty="0" smtClean="0">
                <a:cs typeface="Arial" panose="020B0604020202020204" pitchFamily="34" charset="0"/>
              </a:rPr>
              <a:t>seis blocos</a:t>
            </a:r>
            <a:r>
              <a:rPr lang="pt-BR" sz="1600" dirty="0">
                <a:cs typeface="Arial" panose="020B0604020202020204" pitchFamily="34" charset="0"/>
              </a:rPr>
              <a:t>, B, foi escrito começando logo depois do fim </a:t>
            </a:r>
            <a:r>
              <a:rPr lang="pt-BR" sz="1600" dirty="0" smtClean="0">
                <a:cs typeface="Arial" panose="020B0604020202020204" pitchFamily="34" charset="0"/>
              </a:rPr>
              <a:t>do arquivo </a:t>
            </a:r>
            <a:r>
              <a:rPr lang="pt-BR" sz="1600" dirty="0">
                <a:cs typeface="Arial" panose="020B0604020202020204" pitchFamily="34" charset="0"/>
              </a:rPr>
              <a:t>A</a:t>
            </a:r>
            <a:r>
              <a:rPr lang="pt-BR" sz="16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sz="1600" dirty="0">
                <a:solidFill>
                  <a:srgbClr val="272860"/>
                </a:solidFill>
              </a:rPr>
              <a:t>Alocação contígua:</a:t>
            </a:r>
            <a:r>
              <a:rPr lang="pt-BR" sz="1600" dirty="0"/>
              <a:t> </a:t>
            </a:r>
            <a:r>
              <a:rPr lang="pt-BR" sz="1600" dirty="0" smtClean="0">
                <a:cs typeface="Arial" panose="020B0604020202020204" pitchFamily="34" charset="0"/>
              </a:rPr>
              <a:t>Examine</a:t>
            </a:r>
            <a:r>
              <a:rPr lang="pt-BR" sz="1600" b="1" dirty="0" smtClean="0">
                <a:cs typeface="Arial" panose="020B0604020202020204" pitchFamily="34" charset="0"/>
              </a:rPr>
              <a:t> </a:t>
            </a:r>
            <a:r>
              <a:rPr lang="pt-BR" sz="1600" b="1" dirty="0">
                <a:cs typeface="Arial" panose="020B0604020202020204" pitchFamily="34" charset="0"/>
              </a:rPr>
              <a:t>(b) </a:t>
            </a:r>
            <a:r>
              <a:rPr lang="pt-BR" sz="1600" dirty="0">
                <a:cs typeface="Arial" panose="020B0604020202020204" pitchFamily="34" charset="0"/>
              </a:rPr>
              <a:t>na figura. Dois arquivos, D e F, foram removidos. Quando um arquivo é removido, seus blocos são naturalmente liberados, deixando uma lacuna de blocos livres no disco. O disco não é compactado imediatamente para eliminá-la, já que isso envolveria copiar todos os blocos seguindo essa </a:t>
            </a:r>
            <a:r>
              <a:rPr lang="pt-BR" sz="1600" dirty="0" smtClean="0">
                <a:cs typeface="Arial" panose="020B0604020202020204" pitchFamily="34" charset="0"/>
              </a:rPr>
              <a:t>lacuna. </a:t>
            </a:r>
            <a:r>
              <a:rPr lang="pt-BR" sz="1600" dirty="0">
                <a:cs typeface="Arial" panose="020B0604020202020204" pitchFamily="34" charset="0"/>
              </a:rPr>
              <a:t>Como resultado, </a:t>
            </a:r>
            <a:r>
              <a:rPr lang="pt-BR" sz="1600" dirty="0" smtClean="0">
                <a:cs typeface="Arial" panose="020B0604020202020204" pitchFamily="34" charset="0"/>
              </a:rPr>
              <a:t>o </a:t>
            </a:r>
            <a:r>
              <a:rPr lang="pt-BR" sz="1600" dirty="0">
                <a:cs typeface="Arial" panose="020B0604020202020204" pitchFamily="34" charset="0"/>
              </a:rPr>
              <a:t>disco consiste em arquivos e lacunas, como ilustrado na figura.</a:t>
            </a: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p:txBody>
      </p:sp>
    </p:spTree>
    <p:extLst>
      <p:ext uri="{BB962C8B-B14F-4D97-AF65-F5344CB8AC3E}">
        <p14:creationId xmlns:p14="http://schemas.microsoft.com/office/powerpoint/2010/main" val="917638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830997"/>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1600" dirty="0">
                <a:solidFill>
                  <a:srgbClr val="272860"/>
                </a:solidFill>
              </a:rPr>
              <a:t>Alocação por lista </a:t>
            </a:r>
            <a:r>
              <a:rPr lang="pt-BR" sz="1600" dirty="0" smtClean="0">
                <a:solidFill>
                  <a:srgbClr val="272860"/>
                </a:solidFill>
              </a:rPr>
              <a:t>encadeada</a:t>
            </a:r>
            <a:r>
              <a:rPr lang="pt-BR" sz="1600" dirty="0">
                <a:solidFill>
                  <a:srgbClr val="272860"/>
                </a:solidFill>
              </a:rPr>
              <a:t>: </a:t>
            </a:r>
            <a:r>
              <a:rPr lang="pt-BR" sz="1600" dirty="0"/>
              <a:t>O segundo método para armazenar arquivos é manter cada um como uma lista encadeada de blocos de disco, como mostrado na </a:t>
            </a:r>
            <a:r>
              <a:rPr lang="pt-BR" sz="1600" dirty="0" smtClean="0"/>
              <a:t>figura.</a:t>
            </a:r>
            <a:endParaRPr lang="pt-BR" sz="1600" dirty="0">
              <a:cs typeface="Arial" panose="020B0604020202020204" pitchFamily="34" charset="0"/>
            </a:endParaRPr>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755576" y="3261013"/>
            <a:ext cx="3322954" cy="2746398"/>
          </a:xfrm>
          <a:prstGeom prst="rect">
            <a:avLst/>
          </a:prstGeom>
        </p:spPr>
      </p:pic>
      <p:sp>
        <p:nvSpPr>
          <p:cNvPr id="5" name="CaixaDeTexto 4"/>
          <p:cNvSpPr txBox="1"/>
          <p:nvPr/>
        </p:nvSpPr>
        <p:spPr>
          <a:xfrm>
            <a:off x="4211960" y="3261013"/>
            <a:ext cx="4752528" cy="2677656"/>
          </a:xfrm>
          <a:prstGeom prst="rect">
            <a:avLst/>
          </a:prstGeom>
          <a:noFill/>
        </p:spPr>
        <p:txBody>
          <a:bodyPr wrap="square" rtlCol="0">
            <a:spAutoFit/>
          </a:bodyPr>
          <a:lstStyle/>
          <a:p>
            <a:pPr algn="just">
              <a:lnSpc>
                <a:spcPct val="150000"/>
              </a:lnSpc>
              <a:buSzPct val="100000"/>
            </a:pPr>
            <a:r>
              <a:rPr lang="pt-BR" sz="1600" dirty="0" smtClean="0"/>
              <a:t>A </a:t>
            </a:r>
            <a:r>
              <a:rPr lang="pt-BR" sz="1600" dirty="0"/>
              <a:t>primeira palavra de cada bloco é usada como um ponteiro para a próxima. O resto do bloco é reservado para dados. Diferentemente da alocação contígua, todos os blocos do disco podem ser usados nesse </a:t>
            </a:r>
            <a:r>
              <a:rPr lang="pt-BR" sz="1600" dirty="0" smtClean="0"/>
              <a:t>método. Nenhum </a:t>
            </a:r>
            <a:r>
              <a:rPr lang="pt-BR" sz="1600" dirty="0"/>
              <a:t>espaço é perdido para a fragmentação de disco.</a:t>
            </a:r>
          </a:p>
          <a:p>
            <a:pPr algn="just">
              <a:lnSpc>
                <a:spcPct val="150000"/>
              </a:lnSpc>
              <a:buSzPct val="100000"/>
            </a:pPr>
            <a:endParaRPr lang="pt-BR" sz="1600" dirty="0">
              <a:cs typeface="Arial" panose="020B0604020202020204" pitchFamily="34" charset="0"/>
            </a:endParaRPr>
          </a:p>
        </p:txBody>
      </p:sp>
    </p:spTree>
    <p:extLst>
      <p:ext uri="{BB962C8B-B14F-4D97-AF65-F5344CB8AC3E}">
        <p14:creationId xmlns:p14="http://schemas.microsoft.com/office/powerpoint/2010/main" val="3167233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70107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Sistemas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877985"/>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cs typeface="Arial" panose="020B0604020202020204" pitchFamily="34" charset="0"/>
              </a:rPr>
              <a:t>Muitas vezes, é necessário que múltiplos processos acessem uma informação ao mesmo tempo. Se temos um diretório telefônico on-line armazenado dentro do espaço de um processo, só aquele processo pode acessá-lo. </a:t>
            </a:r>
            <a:r>
              <a:rPr lang="pt-BR" sz="2000" dirty="0">
                <a:cs typeface="Arial" panose="020B0604020202020204" pitchFamily="34" charset="0"/>
              </a:rPr>
              <a:t>É </a:t>
            </a:r>
            <a:r>
              <a:rPr lang="pt-BR" sz="2000" dirty="0" smtClean="0">
                <a:cs typeface="Arial" panose="020B0604020202020204" pitchFamily="34" charset="0"/>
              </a:rPr>
              <a:t>preciso </a:t>
            </a:r>
            <a:r>
              <a:rPr lang="pt-BR" sz="2000" dirty="0">
                <a:cs typeface="Arial" panose="020B0604020202020204" pitchFamily="34" charset="0"/>
              </a:rPr>
              <a:t>tornar a informação </a:t>
            </a:r>
            <a:r>
              <a:rPr lang="pt-BR" sz="2000" dirty="0" smtClean="0">
                <a:cs typeface="Arial" panose="020B0604020202020204" pitchFamily="34" charset="0"/>
              </a:rPr>
              <a:t>independente </a:t>
            </a:r>
            <a:r>
              <a:rPr lang="pt-BR" sz="2000" dirty="0">
                <a:cs typeface="Arial" panose="020B0604020202020204" pitchFamily="34" charset="0"/>
              </a:rPr>
              <a:t>de qualquer processo</a:t>
            </a:r>
            <a:r>
              <a:rPr lang="pt-BR" sz="2000" dirty="0" smtClean="0">
                <a:cs typeface="Arial" panose="020B0604020202020204" pitchFamily="34" charset="0"/>
              </a:rPr>
              <a:t>.</a:t>
            </a:r>
          </a:p>
          <a:p>
            <a:pPr marL="360000" indent="-360000" algn="just">
              <a:lnSpc>
                <a:spcPct val="150000"/>
              </a:lnSpc>
              <a:spcBef>
                <a:spcPts val="0"/>
              </a:spcBef>
              <a:buSzPct val="100000"/>
              <a:buFont typeface="Arial" panose="020B0604020202020204" pitchFamily="34" charset="0"/>
              <a:buChar char="•"/>
            </a:pPr>
            <a:endParaRPr lang="pt-BR" sz="1000" dirty="0" smtClean="0">
              <a:cs typeface="Arial" panose="020B0604020202020204" pitchFamily="34" charset="0"/>
            </a:endParaRPr>
          </a:p>
          <a:p>
            <a:pPr marL="360000" indent="-360000" algn="just">
              <a:lnSpc>
                <a:spcPct val="150000"/>
              </a:lnSpc>
              <a:spcBef>
                <a:spcPts val="0"/>
              </a:spcBef>
              <a:buSzPct val="100000"/>
              <a:buFont typeface="Arial" panose="020B0604020202020204" pitchFamily="34" charset="0"/>
              <a:buChar char="•"/>
            </a:pPr>
            <a:r>
              <a:rPr lang="pt-BR" sz="2000" dirty="0" smtClean="0"/>
              <a:t>Três </a:t>
            </a:r>
            <a:r>
              <a:rPr lang="pt-BR" sz="2000" dirty="0"/>
              <a:t>requisitos </a:t>
            </a:r>
            <a:r>
              <a:rPr lang="pt-BR" sz="2000" dirty="0" smtClean="0"/>
              <a:t>para </a:t>
            </a:r>
            <a:r>
              <a:rPr lang="pt-BR" sz="2000" dirty="0"/>
              <a:t>o armazenamento de informações por um longo prazo</a:t>
            </a:r>
            <a:r>
              <a:rPr lang="pt-BR" sz="2000" dirty="0" smtClean="0"/>
              <a:t>:</a:t>
            </a:r>
          </a:p>
          <a:p>
            <a:pPr marL="817200" lvl="1" indent="-360000" algn="just">
              <a:lnSpc>
                <a:spcPct val="150000"/>
              </a:lnSpc>
              <a:buSzPct val="100000"/>
              <a:buFont typeface="+mj-lt"/>
              <a:buAutoNum type="arabicPeriod"/>
            </a:pPr>
            <a:r>
              <a:rPr lang="pt-BR" dirty="0"/>
              <a:t>Deve ser possível armazenar uma quantidade muito grande de </a:t>
            </a:r>
            <a:r>
              <a:rPr lang="pt-BR" dirty="0" smtClean="0"/>
              <a:t>informações.</a:t>
            </a:r>
          </a:p>
          <a:p>
            <a:pPr marL="817200" lvl="1" indent="-360000" algn="just">
              <a:lnSpc>
                <a:spcPct val="150000"/>
              </a:lnSpc>
              <a:buSzPct val="100000"/>
              <a:buFont typeface="+mj-lt"/>
              <a:buAutoNum type="arabicPeriod"/>
            </a:pPr>
            <a:r>
              <a:rPr lang="pt-BR" dirty="0" smtClean="0"/>
              <a:t>As </a:t>
            </a:r>
            <a:r>
              <a:rPr lang="pt-BR" dirty="0"/>
              <a:t>informações devem sobreviver ao término do processo que as está </a:t>
            </a:r>
            <a:r>
              <a:rPr lang="pt-BR" dirty="0" smtClean="0"/>
              <a:t>utilizando.</a:t>
            </a:r>
          </a:p>
          <a:p>
            <a:pPr marL="817200" lvl="1" indent="-360000" algn="just">
              <a:lnSpc>
                <a:spcPct val="150000"/>
              </a:lnSpc>
              <a:buSzPct val="100000"/>
              <a:buFont typeface="+mj-lt"/>
              <a:buAutoNum type="arabicPeriod"/>
            </a:pPr>
            <a:r>
              <a:rPr lang="pt-BR" dirty="0" smtClean="0"/>
              <a:t>Múltiplos </a:t>
            </a:r>
            <a:r>
              <a:rPr lang="pt-BR" dirty="0"/>
              <a:t>processos têm de ser capazes de acessá-las ao mesmo tempo.</a:t>
            </a:r>
          </a:p>
        </p:txBody>
      </p:sp>
    </p:spTree>
    <p:extLst>
      <p:ext uri="{BB962C8B-B14F-4D97-AF65-F5344CB8AC3E}">
        <p14:creationId xmlns:p14="http://schemas.microsoft.com/office/powerpoint/2010/main" val="3015935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4824536" cy="5632311"/>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1600" dirty="0">
                <a:solidFill>
                  <a:srgbClr val="272860"/>
                </a:solidFill>
              </a:rPr>
              <a:t>Alocação por lista encadeada usando uma tabela na memória:</a:t>
            </a:r>
            <a:r>
              <a:rPr lang="pt-BR" sz="1600" dirty="0" smtClean="0"/>
              <a:t> </a:t>
            </a:r>
            <a:r>
              <a:rPr lang="pt-BR" sz="1600" dirty="0">
                <a:cs typeface="Arial" panose="020B0604020202020204" pitchFamily="34" charset="0"/>
              </a:rPr>
              <a:t>Ambas as desvantagens da alocação por lista encadeada - acesso aleatório de extrema lentidão e quantidade de dados que um bloco pode armazenar não mais uma potência de dois - podem ser eliminadas colocando-se as palavras do ponteiro de cada bloco de disco em uma tabela na memória. A figura seguinte mostra como são as tabelas para o exemplo da figura anterior.</a:t>
            </a: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1600" dirty="0">
              <a:cs typeface="Arial" panose="020B0604020202020204" pitchFamily="34" charset="0"/>
            </a:endParaRPr>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5137205" y="2558370"/>
            <a:ext cx="3771676" cy="4017502"/>
          </a:xfrm>
          <a:prstGeom prst="rect">
            <a:avLst/>
          </a:prstGeom>
        </p:spPr>
      </p:pic>
    </p:spTree>
    <p:extLst>
      <p:ext uri="{BB962C8B-B14F-4D97-AF65-F5344CB8AC3E}">
        <p14:creationId xmlns:p14="http://schemas.microsoft.com/office/powerpoint/2010/main" val="3082105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4154984"/>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1600" dirty="0">
                <a:solidFill>
                  <a:srgbClr val="272860"/>
                </a:solidFill>
              </a:rPr>
              <a:t>Alocação por lista encadeada usando uma tabela na memória:</a:t>
            </a:r>
            <a:r>
              <a:rPr lang="pt-BR" sz="1600" dirty="0" smtClean="0"/>
              <a:t> </a:t>
            </a:r>
            <a:r>
              <a:rPr lang="pt-BR" sz="1600" dirty="0">
                <a:cs typeface="Arial" panose="020B0604020202020204" pitchFamily="34" charset="0"/>
              </a:rPr>
              <a:t>O arquivo A usa os blocos de disco 4, 7, 2, 10 e 12, nessa ordem, e o arquivo B usa os blocos de disco 6, 3, 11 e 14, nessa ordem. Usando a tabela da figura, podemos começar com o bloco 4 e seguir a cadeia até o fim. Essa tabela na memória principal é chamada de </a:t>
            </a:r>
            <a:r>
              <a:rPr lang="pt-BR" sz="1600" dirty="0">
                <a:solidFill>
                  <a:srgbClr val="272860"/>
                </a:solidFill>
                <a:cs typeface="Arial" panose="020B0604020202020204" pitchFamily="34" charset="0"/>
              </a:rPr>
              <a:t>FAT</a:t>
            </a:r>
            <a:r>
              <a:rPr lang="pt-BR" sz="1600" dirty="0">
                <a:cs typeface="Arial" panose="020B0604020202020204" pitchFamily="34" charset="0"/>
              </a:rPr>
              <a:t> (</a:t>
            </a:r>
            <a:r>
              <a:rPr lang="pt-BR" sz="1600" dirty="0">
                <a:solidFill>
                  <a:srgbClr val="272860"/>
                </a:solidFill>
                <a:cs typeface="Arial" panose="020B0604020202020204" pitchFamily="34" charset="0"/>
              </a:rPr>
              <a:t>File Allocation Table </a:t>
            </a:r>
            <a:r>
              <a:rPr lang="pt-BR" sz="1600" dirty="0">
                <a:cs typeface="Arial" panose="020B0604020202020204" pitchFamily="34" charset="0"/>
              </a:rPr>
              <a:t>— tabela de alocação de arquivos</a:t>
            </a:r>
            <a:r>
              <a:rPr lang="pt-BR" sz="1600" dirty="0" smtClean="0">
                <a:cs typeface="Arial" panose="020B0604020202020204" pitchFamily="34" charset="0"/>
              </a:rPr>
              <a:t>). A </a:t>
            </a:r>
            <a:r>
              <a:rPr lang="pt-BR" sz="1600" dirty="0">
                <a:cs typeface="Arial" panose="020B0604020202020204" pitchFamily="34" charset="0"/>
              </a:rPr>
              <a:t>principal desvantagem desse método é que a tabela inteira precisa estar na memória o todo o tempo para fazê-la funcionar</a:t>
            </a:r>
            <a:r>
              <a:rPr lang="pt-BR" sz="16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endParaRPr lang="pt-BR" sz="1600" dirty="0" smtClean="0">
              <a:solidFill>
                <a:srgbClr val="272860"/>
              </a:solidFill>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1600" dirty="0" smtClean="0">
                <a:solidFill>
                  <a:srgbClr val="272860"/>
                </a:solidFill>
                <a:cs typeface="Arial" panose="020B0604020202020204" pitchFamily="34" charset="0"/>
              </a:rPr>
              <a:t>I-nodes:</a:t>
            </a:r>
            <a:r>
              <a:rPr lang="pt-BR" sz="1600" dirty="0" smtClean="0">
                <a:cs typeface="Arial" panose="020B0604020202020204" pitchFamily="34" charset="0"/>
              </a:rPr>
              <a:t> último </a:t>
            </a:r>
            <a:r>
              <a:rPr lang="pt-BR" sz="1600" dirty="0">
                <a:cs typeface="Arial" panose="020B0604020202020204" pitchFamily="34" charset="0"/>
              </a:rPr>
              <a:t>método para monitorar quais blocos pertencem a quais </a:t>
            </a:r>
            <a:r>
              <a:rPr lang="pt-BR" sz="1600" dirty="0" smtClean="0">
                <a:cs typeface="Arial" panose="020B0604020202020204" pitchFamily="34" charset="0"/>
              </a:rPr>
              <a:t>arquivos, associa </a:t>
            </a:r>
            <a:r>
              <a:rPr lang="pt-BR" sz="1600" dirty="0">
                <a:cs typeface="Arial" panose="020B0604020202020204" pitchFamily="34" charset="0"/>
              </a:rPr>
              <a:t>cada arquivo a uma estrutura de dados chamada de </a:t>
            </a:r>
            <a:r>
              <a:rPr lang="pt-BR" sz="1600" dirty="0">
                <a:solidFill>
                  <a:srgbClr val="272860"/>
                </a:solidFill>
                <a:cs typeface="Arial" panose="020B0604020202020204" pitchFamily="34" charset="0"/>
              </a:rPr>
              <a:t>i-node</a:t>
            </a:r>
            <a:r>
              <a:rPr lang="pt-BR" sz="1600" dirty="0">
                <a:cs typeface="Arial" panose="020B0604020202020204" pitchFamily="34" charset="0"/>
              </a:rPr>
              <a:t> (</a:t>
            </a:r>
            <a:r>
              <a:rPr lang="pt-BR" sz="1600" dirty="0">
                <a:solidFill>
                  <a:srgbClr val="272860"/>
                </a:solidFill>
                <a:cs typeface="Arial" panose="020B0604020202020204" pitchFamily="34" charset="0"/>
              </a:rPr>
              <a:t>index-node</a:t>
            </a:r>
            <a:r>
              <a:rPr lang="pt-BR" sz="1600" dirty="0">
                <a:cs typeface="Arial" panose="020B0604020202020204" pitchFamily="34" charset="0"/>
              </a:rPr>
              <a:t> — nó-índice), que lista os atributos e os endereços de disco dos blocos do disco. Um exemplo simples é a figura. Dado o i-node, é possível encontrar todos os blocos do arquivo</a:t>
            </a:r>
            <a:r>
              <a:rPr lang="pt-BR" sz="1600" dirty="0" smtClean="0">
                <a:cs typeface="Arial" panose="020B0604020202020204" pitchFamily="34" charset="0"/>
              </a:rPr>
              <a:t>.</a:t>
            </a:r>
            <a:endParaRPr lang="pt-BR" sz="1600" dirty="0">
              <a:cs typeface="Arial" panose="020B0604020202020204" pitchFamily="34" charset="0"/>
            </a:endParaRPr>
          </a:p>
        </p:txBody>
      </p:sp>
    </p:spTree>
    <p:extLst>
      <p:ext uri="{BB962C8B-B14F-4D97-AF65-F5344CB8AC3E}">
        <p14:creationId xmlns:p14="http://schemas.microsoft.com/office/powerpoint/2010/main" val="2638074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6696064"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Implementação do sistema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5400600" cy="3785652"/>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1600" dirty="0" smtClean="0">
                <a:solidFill>
                  <a:srgbClr val="272860"/>
                </a:solidFill>
                <a:cs typeface="Arial" panose="020B0604020202020204" pitchFamily="34" charset="0"/>
              </a:rPr>
              <a:t>I-nodes:</a:t>
            </a:r>
            <a:r>
              <a:rPr lang="pt-BR" sz="1600" dirty="0" smtClean="0">
                <a:cs typeface="Arial" panose="020B0604020202020204" pitchFamily="34" charset="0"/>
              </a:rPr>
              <a:t> </a:t>
            </a:r>
            <a:r>
              <a:rPr lang="pt-BR" sz="1600" dirty="0">
                <a:cs typeface="Arial" panose="020B0604020202020204" pitchFamily="34" charset="0"/>
              </a:rPr>
              <a:t>A grande vantagem desse esquema sobre os arquivos encadeados usando uma tabela na memória é que o i-node precisa estar na memória apenas quando o arquivo correspondente </a:t>
            </a:r>
            <a:r>
              <a:rPr lang="pt-BR" sz="1600" dirty="0" smtClean="0">
                <a:cs typeface="Arial" panose="020B0604020202020204" pitchFamily="34" charset="0"/>
              </a:rPr>
              <a:t>estiver aberto</a:t>
            </a:r>
            <a:r>
              <a:rPr lang="pt-BR" sz="1600" dirty="0">
                <a:cs typeface="Arial" panose="020B0604020202020204" pitchFamily="34" charset="0"/>
              </a:rPr>
              <a:t>. Um problema com i-nodes é que cada um tem espaço para um número fixo de endereços de disco, e quando um arquivo cresce além de seu limite, a solução é reservar o último endereço de disco não para um bloco de dados, mas para o endereço de um bloco contendo mais endereços de blocos de disco, como mostrado na figura.</a:t>
            </a:r>
            <a:endParaRPr lang="pt-BR" sz="1600" dirty="0">
              <a:cs typeface="Arial" panose="020B0604020202020204" pitchFamily="34" charset="0"/>
            </a:endParaRPr>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5724128" y="2564904"/>
            <a:ext cx="3147550" cy="3248508"/>
          </a:xfrm>
          <a:prstGeom prst="rect">
            <a:avLst/>
          </a:prstGeom>
        </p:spPr>
      </p:pic>
    </p:spTree>
    <p:extLst>
      <p:ext uri="{BB962C8B-B14F-4D97-AF65-F5344CB8AC3E}">
        <p14:creationId xmlns:p14="http://schemas.microsoft.com/office/powerpoint/2010/main" val="4103352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2329716"/>
            <a:ext cx="4548040"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Implementando diretórios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922708"/>
            <a:ext cx="8784976" cy="3737946"/>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Todo sistema de arquivos mantém vários atributos do arquivo, </a:t>
            </a:r>
            <a:r>
              <a:rPr lang="pt-BR" sz="2000" dirty="0" smtClean="0">
                <a:cs typeface="Arial" panose="020B0604020202020204" pitchFamily="34" charset="0"/>
              </a:rPr>
              <a:t> que devem </a:t>
            </a:r>
            <a:r>
              <a:rPr lang="pt-BR" sz="2000" dirty="0">
                <a:cs typeface="Arial" panose="020B0604020202020204" pitchFamily="34" charset="0"/>
              </a:rPr>
              <a:t>ser armazenados em algum lugar. Uma possibilidade </a:t>
            </a:r>
            <a:r>
              <a:rPr lang="pt-BR" sz="2000" dirty="0" smtClean="0">
                <a:cs typeface="Arial" panose="020B0604020202020204" pitchFamily="34" charset="0"/>
              </a:rPr>
              <a:t>é </a:t>
            </a:r>
            <a:r>
              <a:rPr lang="pt-BR" sz="2000" dirty="0">
                <a:cs typeface="Arial" panose="020B0604020202020204" pitchFamily="34" charset="0"/>
              </a:rPr>
              <a:t>fazê-lo diretamente na entrada do diretório. Alguns sistemas fazem precisamente isso. Essa opção é mostrada em </a:t>
            </a:r>
            <a:r>
              <a:rPr lang="pt-BR" sz="2000" b="1" dirty="0">
                <a:cs typeface="Arial" panose="020B0604020202020204" pitchFamily="34" charset="0"/>
              </a:rPr>
              <a:t>(a) </a:t>
            </a:r>
            <a:r>
              <a:rPr lang="pt-BR" sz="2000" dirty="0">
                <a:cs typeface="Arial" panose="020B0604020202020204" pitchFamily="34" charset="0"/>
              </a:rPr>
              <a:t>da figura. Nesse design simples, um diretório consiste em uma lista de entradas de tamanho fixo, um por arquivo, contendo um nome de arquivo (de tamanho fixo), uma estrutura dos </a:t>
            </a:r>
            <a:r>
              <a:rPr lang="pt-BR" sz="2000" dirty="0" smtClean="0">
                <a:cs typeface="Arial" panose="020B0604020202020204" pitchFamily="34" charset="0"/>
              </a:rPr>
              <a:t>atributos do </a:t>
            </a:r>
            <a:r>
              <a:rPr lang="pt-BR" sz="2000" dirty="0">
                <a:cs typeface="Arial" panose="020B0604020202020204" pitchFamily="34" charset="0"/>
              </a:rPr>
              <a:t>arquivo e um ou mais endereços de disco (até algum máximo) dizendo onde estão os blocos de disco</a:t>
            </a:r>
            <a:r>
              <a:rPr lang="pt-BR" sz="2000" dirty="0" smtClean="0">
                <a:cs typeface="Arial" panose="020B0604020202020204" pitchFamily="34" charset="0"/>
              </a:rPr>
              <a:t>.</a:t>
            </a:r>
            <a:endParaRPr lang="pt-BR" sz="2000" dirty="0">
              <a:cs typeface="Arial" panose="020B0604020202020204" pitchFamily="34" charset="0"/>
            </a:endParaRPr>
          </a:p>
        </p:txBody>
      </p:sp>
      <p:pic>
        <p:nvPicPr>
          <p:cNvPr id="5" name="Imagem 4"/>
          <p:cNvPicPr>
            <a:picLocks noChangeAspect="1"/>
          </p:cNvPicPr>
          <p:nvPr/>
        </p:nvPicPr>
        <p:blipFill>
          <a:blip r:embed="rId2">
            <a:clrChange>
              <a:clrFrom>
                <a:srgbClr val="FFFFFF"/>
              </a:clrFrom>
              <a:clrTo>
                <a:srgbClr val="FFFFFF">
                  <a:alpha val="0"/>
                </a:srgbClr>
              </a:clrTo>
            </a:clrChange>
          </a:blip>
          <a:stretch>
            <a:fillRect/>
          </a:stretch>
        </p:blipFill>
        <p:spPr>
          <a:xfrm>
            <a:off x="3635896" y="809588"/>
            <a:ext cx="5403272" cy="1899332"/>
          </a:xfrm>
          <a:prstGeom prst="rect">
            <a:avLst/>
          </a:prstGeom>
        </p:spPr>
      </p:pic>
    </p:spTree>
    <p:extLst>
      <p:ext uri="{BB962C8B-B14F-4D97-AF65-F5344CB8AC3E}">
        <p14:creationId xmlns:p14="http://schemas.microsoft.com/office/powerpoint/2010/main" val="2938306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2329716"/>
            <a:ext cx="4548040"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Implementando diretórios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922708"/>
            <a:ext cx="8784976" cy="1938992"/>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Para </a:t>
            </a:r>
            <a:r>
              <a:rPr lang="pt-BR" sz="2000" dirty="0">
                <a:cs typeface="Arial" panose="020B0604020202020204" pitchFamily="34" charset="0"/>
              </a:rPr>
              <a:t>sistemas que usam i-nodes, outra possibilidade para armazenar os atributos é nos próprios i-nodes, em vez de nas entradas do diretório. A entrada do diretório pode ser mais curta: apenas um nome de arquivo e um número de i-node. Essa abordagem está ilustrada em </a:t>
            </a:r>
            <a:r>
              <a:rPr lang="pt-BR" sz="2000" b="1" dirty="0">
                <a:cs typeface="Arial" panose="020B0604020202020204" pitchFamily="34" charset="0"/>
              </a:rPr>
              <a:t>(b)</a:t>
            </a:r>
            <a:r>
              <a:rPr lang="pt-BR" sz="2000" dirty="0">
                <a:cs typeface="Arial" panose="020B0604020202020204" pitchFamily="34" charset="0"/>
              </a:rPr>
              <a:t> da figura.</a:t>
            </a:r>
            <a:endParaRPr lang="pt-BR" sz="2000" dirty="0">
              <a:cs typeface="Arial" panose="020B0604020202020204" pitchFamily="34" charset="0"/>
            </a:endParaRPr>
          </a:p>
        </p:txBody>
      </p:sp>
      <p:pic>
        <p:nvPicPr>
          <p:cNvPr id="5" name="Imagem 4"/>
          <p:cNvPicPr>
            <a:picLocks noChangeAspect="1"/>
          </p:cNvPicPr>
          <p:nvPr/>
        </p:nvPicPr>
        <p:blipFill>
          <a:blip r:embed="rId2">
            <a:clrChange>
              <a:clrFrom>
                <a:srgbClr val="FFFFFF"/>
              </a:clrFrom>
              <a:clrTo>
                <a:srgbClr val="FFFFFF">
                  <a:alpha val="0"/>
                </a:srgbClr>
              </a:clrTo>
            </a:clrChange>
          </a:blip>
          <a:stretch>
            <a:fillRect/>
          </a:stretch>
        </p:blipFill>
        <p:spPr>
          <a:xfrm>
            <a:off x="3635896" y="809588"/>
            <a:ext cx="5403272" cy="1899332"/>
          </a:xfrm>
          <a:prstGeom prst="rect">
            <a:avLst/>
          </a:prstGeom>
        </p:spPr>
      </p:pic>
    </p:spTree>
    <p:extLst>
      <p:ext uri="{BB962C8B-B14F-4D97-AF65-F5344CB8AC3E}">
        <p14:creationId xmlns:p14="http://schemas.microsoft.com/office/powerpoint/2010/main" val="930219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2185700"/>
            <a:ext cx="4325223"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Arquivos compartilhados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739692"/>
            <a:ext cx="6624736" cy="3788858"/>
          </a:xfrm>
          <a:prstGeom prst="rect">
            <a:avLst/>
          </a:prstGeom>
          <a:noFill/>
        </p:spPr>
        <p:txBody>
          <a:bodyPr wrap="square" rtlCol="0">
            <a:spAutoFit/>
          </a:bodyPr>
          <a:lstStyle/>
          <a:p>
            <a:pPr marL="285750" indent="-285750" algn="just">
              <a:lnSpc>
                <a:spcPct val="150000"/>
              </a:lnSpc>
              <a:buSzPct val="100000"/>
              <a:buFont typeface="Arial" panose="020B0604020202020204" pitchFamily="34" charset="0"/>
              <a:buChar char="•"/>
            </a:pPr>
            <a:r>
              <a:rPr lang="pt-BR" dirty="0" smtClean="0">
                <a:cs typeface="Arial" panose="020B0604020202020204" pitchFamily="34" charset="0"/>
              </a:rPr>
              <a:t>Usuários </a:t>
            </a:r>
            <a:r>
              <a:rPr lang="pt-BR" dirty="0">
                <a:cs typeface="Arial" panose="020B0604020202020204" pitchFamily="34" charset="0"/>
              </a:rPr>
              <a:t>precisam compartilhar arquivos. </a:t>
            </a:r>
            <a:r>
              <a:rPr lang="pt-BR" dirty="0" smtClean="0">
                <a:cs typeface="Arial" panose="020B0604020202020204" pitchFamily="34" charset="0"/>
              </a:rPr>
              <a:t>É </a:t>
            </a:r>
            <a:r>
              <a:rPr lang="pt-BR" dirty="0">
                <a:cs typeface="Arial" panose="020B0604020202020204" pitchFamily="34" charset="0"/>
              </a:rPr>
              <a:t>conveniente que um arquivo compartilhado apareça simultaneamente em diretórios diferentes pertencendo a usuários distintos</a:t>
            </a:r>
            <a:r>
              <a:rPr lang="pt-BR" dirty="0" smtClean="0">
                <a:cs typeface="Arial" panose="020B0604020202020204" pitchFamily="34" charset="0"/>
              </a:rPr>
              <a:t>.</a:t>
            </a:r>
          </a:p>
          <a:p>
            <a:pPr marL="285750" indent="-285750" algn="just">
              <a:lnSpc>
                <a:spcPct val="150000"/>
              </a:lnSpc>
              <a:buSzPct val="100000"/>
              <a:buFont typeface="Arial" panose="020B0604020202020204" pitchFamily="34" charset="0"/>
              <a:buChar char="•"/>
            </a:pPr>
            <a:r>
              <a:rPr lang="pt-BR" dirty="0" smtClean="0">
                <a:cs typeface="Arial" panose="020B0604020202020204" pitchFamily="34" charset="0"/>
              </a:rPr>
              <a:t>A figura mostra </a:t>
            </a:r>
            <a:r>
              <a:rPr lang="pt-BR" dirty="0">
                <a:cs typeface="Arial" panose="020B0604020202020204" pitchFamily="34" charset="0"/>
              </a:rPr>
              <a:t>o sistema de arquivos </a:t>
            </a:r>
            <a:r>
              <a:rPr lang="pt-BR" dirty="0" smtClean="0">
                <a:cs typeface="Arial" panose="020B0604020202020204" pitchFamily="34" charset="0"/>
              </a:rPr>
              <a:t>de uma figura anterior </a:t>
            </a:r>
            <a:r>
              <a:rPr lang="pt-BR" dirty="0">
                <a:cs typeface="Arial" panose="020B0604020202020204" pitchFamily="34" charset="0"/>
              </a:rPr>
              <a:t>novamente, apenas com um dos arquivos do usuário C agora presente também em um dos diretórios do usuário B. A conexão entre o diretório do usuário B e o arquivo compartilhado é chamada de </a:t>
            </a:r>
            <a:r>
              <a:rPr lang="pt-BR" dirty="0">
                <a:solidFill>
                  <a:srgbClr val="272860"/>
                </a:solidFill>
                <a:cs typeface="Arial" panose="020B0604020202020204" pitchFamily="34" charset="0"/>
              </a:rPr>
              <a:t>ligação</a:t>
            </a:r>
            <a:r>
              <a:rPr lang="pt-BR" dirty="0">
                <a:cs typeface="Arial" panose="020B0604020202020204" pitchFamily="34" charset="0"/>
              </a:rPr>
              <a:t>. </a:t>
            </a:r>
            <a:r>
              <a:rPr lang="pt-BR" dirty="0" smtClean="0">
                <a:cs typeface="Arial" panose="020B0604020202020204" pitchFamily="34" charset="0"/>
              </a:rPr>
              <a:t>O sistema </a:t>
            </a:r>
            <a:r>
              <a:rPr lang="pt-BR" dirty="0">
                <a:cs typeface="Arial" panose="020B0604020202020204" pitchFamily="34" charset="0"/>
              </a:rPr>
              <a:t>de arquivos em si é agora um </a:t>
            </a:r>
            <a:r>
              <a:rPr lang="pt-BR" dirty="0">
                <a:solidFill>
                  <a:srgbClr val="272860"/>
                </a:solidFill>
                <a:cs typeface="Arial" panose="020B0604020202020204" pitchFamily="34" charset="0"/>
              </a:rPr>
              <a:t>Gráfico Acíclico Orientado </a:t>
            </a:r>
            <a:r>
              <a:rPr lang="pt-BR" dirty="0">
                <a:cs typeface="Arial" panose="020B0604020202020204" pitchFamily="34" charset="0"/>
              </a:rPr>
              <a:t>(Directed Acyclic Graph — </a:t>
            </a:r>
            <a:r>
              <a:rPr lang="pt-BR" dirty="0">
                <a:solidFill>
                  <a:srgbClr val="272860"/>
                </a:solidFill>
                <a:cs typeface="Arial" panose="020B0604020202020204" pitchFamily="34" charset="0"/>
              </a:rPr>
              <a:t>DAG</a:t>
            </a:r>
            <a:r>
              <a:rPr lang="pt-BR" dirty="0" smtClean="0">
                <a:cs typeface="Arial" panose="020B0604020202020204" pitchFamily="34" charset="0"/>
              </a:rPr>
              <a:t>).</a:t>
            </a:r>
            <a:endParaRPr lang="pt-BR" dirty="0">
              <a:cs typeface="Arial" panose="020B0604020202020204" pitchFamily="34" charset="0"/>
            </a:endParaRPr>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5410278" y="188640"/>
            <a:ext cx="3410194" cy="3231072"/>
          </a:xfrm>
          <a:prstGeom prst="rect">
            <a:avLst/>
          </a:prstGeom>
        </p:spPr>
      </p:pic>
    </p:spTree>
    <p:extLst>
      <p:ext uri="{BB962C8B-B14F-4D97-AF65-F5344CB8AC3E}">
        <p14:creationId xmlns:p14="http://schemas.microsoft.com/office/powerpoint/2010/main" val="3921632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8592" y="1887215"/>
            <a:ext cx="7827784" cy="461665"/>
          </a:xfrm>
          <a:prstGeom prst="rect">
            <a:avLst/>
          </a:prstGeom>
          <a:noFill/>
        </p:spPr>
        <p:txBody>
          <a:bodyPr wrap="none" rtlCol="0">
            <a:spAutoFit/>
          </a:bodyPr>
          <a:lstStyle/>
          <a:p>
            <a:r>
              <a:rPr lang="pt-BR" sz="2400" b="1" dirty="0">
                <a:solidFill>
                  <a:srgbClr val="272860"/>
                </a:solidFill>
                <a:latin typeface="Trebuchet MS" panose="020B0603020202020204" pitchFamily="34" charset="0"/>
              </a:rPr>
              <a:t>Gerenciamento e otimização de sistemas de arquivos</a:t>
            </a:r>
            <a:endParaRPr lang="pt-BR" sz="2400" b="1" dirty="0">
              <a:solidFill>
                <a:srgbClr val="272860"/>
              </a:solidFill>
              <a:latin typeface="Trebuchet MS" panose="020B0603020202020204" pitchFamily="34" charset="0"/>
            </a:endParaRPr>
          </a:p>
        </p:txBody>
      </p:sp>
      <p:sp>
        <p:nvSpPr>
          <p:cNvPr id="3" name="CaixaDeTexto 2"/>
          <p:cNvSpPr txBox="1"/>
          <p:nvPr/>
        </p:nvSpPr>
        <p:spPr>
          <a:xfrm>
            <a:off x="179512" y="2348880"/>
            <a:ext cx="8784976" cy="4247317"/>
          </a:xfrm>
          <a:prstGeom prst="rect">
            <a:avLst/>
          </a:prstGeom>
          <a:noFill/>
        </p:spPr>
        <p:txBody>
          <a:bodyPr wrap="square" rtlCol="0">
            <a:spAutoFit/>
          </a:bodyPr>
          <a:lstStyle/>
          <a:p>
            <a:pPr marL="285750" indent="-285750" algn="just">
              <a:lnSpc>
                <a:spcPct val="150000"/>
              </a:lnSpc>
              <a:buSzPct val="100000"/>
              <a:buFont typeface="Arial" panose="020B0604020202020204" pitchFamily="34" charset="0"/>
              <a:buChar char="•"/>
            </a:pPr>
            <a:r>
              <a:rPr lang="pt-BR" dirty="0" smtClean="0">
                <a:cs typeface="Arial" panose="020B0604020202020204" pitchFamily="34" charset="0"/>
              </a:rPr>
              <a:t>O </a:t>
            </a:r>
            <a:r>
              <a:rPr lang="pt-BR" dirty="0" smtClean="0">
                <a:solidFill>
                  <a:srgbClr val="272860"/>
                </a:solidFill>
                <a:cs typeface="Arial" panose="020B0604020202020204" pitchFamily="34" charset="0"/>
              </a:rPr>
              <a:t>gerenciamento </a:t>
            </a:r>
            <a:r>
              <a:rPr lang="pt-BR" dirty="0">
                <a:solidFill>
                  <a:srgbClr val="272860"/>
                </a:solidFill>
                <a:cs typeface="Arial" panose="020B0604020202020204" pitchFamily="34" charset="0"/>
              </a:rPr>
              <a:t>de espaço de disco </a:t>
            </a:r>
            <a:r>
              <a:rPr lang="pt-BR" dirty="0">
                <a:cs typeface="Arial" panose="020B0604020202020204" pitchFamily="34" charset="0"/>
              </a:rPr>
              <a:t>é uma preocupação importante para os projetistas de sistemas de arquivos. Duas estratégias gerais são possíveis para armazenar um arquivo de n bytes: ou </a:t>
            </a:r>
            <a:r>
              <a:rPr lang="pt-BR" dirty="0">
                <a:solidFill>
                  <a:srgbClr val="272860"/>
                </a:solidFill>
                <a:cs typeface="Arial" panose="020B0604020202020204" pitchFamily="34" charset="0"/>
              </a:rPr>
              <a:t>são alocados n bytes consecutivos de espaço</a:t>
            </a:r>
            <a:r>
              <a:rPr lang="pt-BR" dirty="0">
                <a:cs typeface="Arial" panose="020B0604020202020204" pitchFamily="34" charset="0"/>
              </a:rPr>
              <a:t>, ou </a:t>
            </a:r>
            <a:r>
              <a:rPr lang="pt-BR" dirty="0">
                <a:solidFill>
                  <a:srgbClr val="272860"/>
                </a:solidFill>
                <a:cs typeface="Arial" panose="020B0604020202020204" pitchFamily="34" charset="0"/>
              </a:rPr>
              <a:t>o arquivo é dividido em uma série de blocos</a:t>
            </a:r>
            <a:r>
              <a:rPr lang="pt-BR" dirty="0">
                <a:cs typeface="Arial" panose="020B0604020202020204" pitchFamily="34" charset="0"/>
              </a:rPr>
              <a:t> (não necessariamente) contíguos. A mesma escolha está presente em sistemas de gerenciamento de memória entre a segmentação pura e a paginação</a:t>
            </a:r>
            <a:r>
              <a:rPr lang="pt-BR" dirty="0" smtClean="0">
                <a:cs typeface="Arial" panose="020B0604020202020204" pitchFamily="34" charset="0"/>
              </a:rPr>
              <a:t>.</a:t>
            </a:r>
          </a:p>
          <a:p>
            <a:pPr marL="285750" indent="-285750" algn="just">
              <a:lnSpc>
                <a:spcPct val="150000"/>
              </a:lnSpc>
              <a:buSzPct val="100000"/>
              <a:buFont typeface="Arial" panose="020B0604020202020204" pitchFamily="34" charset="0"/>
              <a:buChar char="•"/>
            </a:pPr>
            <a:endParaRPr lang="pt-BR" dirty="0" smtClean="0">
              <a:cs typeface="Arial" panose="020B0604020202020204" pitchFamily="34" charset="0"/>
            </a:endParaRPr>
          </a:p>
          <a:p>
            <a:pPr marL="285750" indent="-285750" algn="just">
              <a:lnSpc>
                <a:spcPct val="150000"/>
              </a:lnSpc>
              <a:buSzPct val="100000"/>
              <a:buFont typeface="Arial" panose="020B0604020202020204" pitchFamily="34" charset="0"/>
              <a:buChar char="•"/>
            </a:pPr>
            <a:r>
              <a:rPr lang="pt-BR" dirty="0" smtClean="0">
                <a:cs typeface="Arial" panose="020B0604020202020204" pitchFamily="34" charset="0"/>
              </a:rPr>
              <a:t>Feita a </a:t>
            </a:r>
            <a:r>
              <a:rPr lang="pt-BR" dirty="0">
                <a:cs typeface="Arial" panose="020B0604020202020204" pitchFamily="34" charset="0"/>
              </a:rPr>
              <a:t>opção de armazenar arquivos em blocos de tamanho fixo, </a:t>
            </a:r>
            <a:r>
              <a:rPr lang="pt-BR" dirty="0" smtClean="0">
                <a:cs typeface="Arial" panose="020B0604020202020204" pitchFamily="34" charset="0"/>
              </a:rPr>
              <a:t>devemos decidir qual </a:t>
            </a:r>
            <a:r>
              <a:rPr lang="pt-BR" dirty="0">
                <a:cs typeface="Arial" panose="020B0604020202020204" pitchFamily="34" charset="0"/>
              </a:rPr>
              <a:t>tamanho o bloco </a:t>
            </a:r>
            <a:r>
              <a:rPr lang="pt-BR" dirty="0" smtClean="0">
                <a:cs typeface="Arial" panose="020B0604020202020204" pitchFamily="34" charset="0"/>
              </a:rPr>
              <a:t>terá. </a:t>
            </a:r>
            <a:r>
              <a:rPr lang="pt-BR" dirty="0">
                <a:cs typeface="Arial" panose="020B0604020202020204" pitchFamily="34" charset="0"/>
              </a:rPr>
              <a:t>Dado o modo como os discos são organizados, o setor, a trilha e o cilindro são candidatos óbvios para a unidade de </a:t>
            </a:r>
            <a:r>
              <a:rPr lang="pt-BR" dirty="0" smtClean="0">
                <a:cs typeface="Arial" panose="020B0604020202020204" pitchFamily="34" charset="0"/>
              </a:rPr>
              <a:t>alocação. </a:t>
            </a:r>
            <a:r>
              <a:rPr lang="pt-BR" dirty="0">
                <a:cs typeface="Arial" panose="020B0604020202020204" pitchFamily="34" charset="0"/>
              </a:rPr>
              <a:t>Em um sistema de paginação, o tamanho da página também é um argumento importante.</a:t>
            </a:r>
          </a:p>
        </p:txBody>
      </p:sp>
    </p:spTree>
    <p:extLst>
      <p:ext uri="{BB962C8B-B14F-4D97-AF65-F5344CB8AC3E}">
        <p14:creationId xmlns:p14="http://schemas.microsoft.com/office/powerpoint/2010/main" val="2885055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8592" y="1887215"/>
            <a:ext cx="7827784" cy="461665"/>
          </a:xfrm>
          <a:prstGeom prst="rect">
            <a:avLst/>
          </a:prstGeom>
          <a:noFill/>
        </p:spPr>
        <p:txBody>
          <a:bodyPr wrap="none" rtlCol="0">
            <a:spAutoFit/>
          </a:bodyPr>
          <a:lstStyle/>
          <a:p>
            <a:r>
              <a:rPr lang="pt-BR" sz="2400" b="1" dirty="0">
                <a:solidFill>
                  <a:srgbClr val="272860"/>
                </a:solidFill>
                <a:latin typeface="Trebuchet MS" panose="020B0603020202020204" pitchFamily="34" charset="0"/>
              </a:rPr>
              <a:t>Gerenciamento e otimização de sistemas de arquivos</a:t>
            </a:r>
            <a:endParaRPr lang="pt-BR" sz="2400" b="1" dirty="0">
              <a:solidFill>
                <a:srgbClr val="272860"/>
              </a:solidFill>
              <a:latin typeface="Trebuchet MS" panose="020B0603020202020204" pitchFamily="34" charset="0"/>
            </a:endParaRPr>
          </a:p>
        </p:txBody>
      </p:sp>
      <p:sp>
        <p:nvSpPr>
          <p:cNvPr id="3" name="CaixaDeTexto 2"/>
          <p:cNvSpPr txBox="1"/>
          <p:nvPr/>
        </p:nvSpPr>
        <p:spPr>
          <a:xfrm>
            <a:off x="179512" y="2348880"/>
            <a:ext cx="8784976" cy="2862322"/>
          </a:xfrm>
          <a:prstGeom prst="rect">
            <a:avLst/>
          </a:prstGeom>
          <a:noFill/>
        </p:spPr>
        <p:txBody>
          <a:bodyPr wrap="square" rtlCol="0">
            <a:spAutoFit/>
          </a:bodyPr>
          <a:lstStyle/>
          <a:p>
            <a:pPr marL="285750" indent="-285750" algn="just">
              <a:lnSpc>
                <a:spcPct val="150000"/>
              </a:lnSpc>
              <a:buSzPct val="100000"/>
              <a:buFont typeface="Arial" panose="020B0604020202020204" pitchFamily="34" charset="0"/>
              <a:buChar char="•"/>
            </a:pPr>
            <a:r>
              <a:rPr lang="pt-BR" sz="2000" dirty="0" smtClean="0">
                <a:cs typeface="Arial" panose="020B0604020202020204" pitchFamily="34" charset="0"/>
              </a:rPr>
              <a:t>Uma </a:t>
            </a:r>
            <a:r>
              <a:rPr lang="pt-BR" sz="2000" dirty="0">
                <a:cs typeface="Arial" panose="020B0604020202020204" pitchFamily="34" charset="0"/>
              </a:rPr>
              <a:t>vez que um tamanho de bloco tenha sido escolhido, a próxima questão é como monitorar os blocos livres. Dois métodos são amplamente usados, como mostrado na figura. O primeiro consiste em usar uma </a:t>
            </a:r>
            <a:r>
              <a:rPr lang="pt-BR" sz="2000" dirty="0">
                <a:solidFill>
                  <a:srgbClr val="272860"/>
                </a:solidFill>
                <a:cs typeface="Arial" panose="020B0604020202020204" pitchFamily="34" charset="0"/>
              </a:rPr>
              <a:t>lista encadeada de blocos de disco</a:t>
            </a:r>
            <a:r>
              <a:rPr lang="pt-BR" sz="2000" dirty="0">
                <a:cs typeface="Arial" panose="020B0604020202020204" pitchFamily="34" charset="0"/>
              </a:rPr>
              <a:t>, com cada bloco contendo tantos números de blocos livres de disco quantos couberem nele. A outra técnica de gerenciamento de espaço livre é o </a:t>
            </a:r>
            <a:r>
              <a:rPr lang="pt-BR" sz="2000" dirty="0">
                <a:solidFill>
                  <a:srgbClr val="272860"/>
                </a:solidFill>
                <a:cs typeface="Arial" panose="020B0604020202020204" pitchFamily="34" charset="0"/>
              </a:rPr>
              <a:t>mapa de bits</a:t>
            </a:r>
            <a:r>
              <a:rPr lang="pt-BR" sz="2000" dirty="0">
                <a:cs typeface="Arial" panose="020B0604020202020204" pitchFamily="34" charset="0"/>
              </a:rPr>
              <a:t>. Um disco com n blocos exige um mapa de bits com n bits.</a:t>
            </a:r>
            <a:endParaRPr lang="pt-BR" dirty="0">
              <a:cs typeface="Arial" panose="020B0604020202020204" pitchFamily="34" charset="0"/>
            </a:endParaRPr>
          </a:p>
        </p:txBody>
      </p:sp>
    </p:spTree>
    <p:extLst>
      <p:ext uri="{BB962C8B-B14F-4D97-AF65-F5344CB8AC3E}">
        <p14:creationId xmlns:p14="http://schemas.microsoft.com/office/powerpoint/2010/main" val="3686012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8592" y="1887215"/>
            <a:ext cx="7827784" cy="461665"/>
          </a:xfrm>
          <a:prstGeom prst="rect">
            <a:avLst/>
          </a:prstGeom>
          <a:noFill/>
        </p:spPr>
        <p:txBody>
          <a:bodyPr wrap="none" rtlCol="0">
            <a:spAutoFit/>
          </a:bodyPr>
          <a:lstStyle/>
          <a:p>
            <a:r>
              <a:rPr lang="pt-BR" sz="2400" b="1" dirty="0" smtClean="0">
                <a:solidFill>
                  <a:srgbClr val="272860"/>
                </a:solidFill>
                <a:latin typeface="Trebuchet MS" panose="020B0603020202020204" pitchFamily="34" charset="0"/>
              </a:rPr>
              <a:t>Gerenciamento e otimização de sistemas de arquivos</a:t>
            </a:r>
            <a:endParaRPr lang="pt-BR" sz="2400" b="1" dirty="0">
              <a:solidFill>
                <a:srgbClr val="272860"/>
              </a:solidFill>
              <a:latin typeface="Trebuchet MS" panose="020B0603020202020204" pitchFamily="34" charset="0"/>
            </a:endParaRPr>
          </a:p>
        </p:txBody>
      </p:sp>
      <p:pic>
        <p:nvPicPr>
          <p:cNvPr id="5" name="Imagem 4"/>
          <p:cNvPicPr>
            <a:picLocks noChangeAspect="1"/>
          </p:cNvPicPr>
          <p:nvPr/>
        </p:nvPicPr>
        <p:blipFill>
          <a:blip r:embed="rId2">
            <a:clrChange>
              <a:clrFrom>
                <a:srgbClr val="FFFFFF"/>
              </a:clrFrom>
              <a:clrTo>
                <a:srgbClr val="FFFFFF">
                  <a:alpha val="0"/>
                </a:srgbClr>
              </a:clrTo>
            </a:clrChange>
          </a:blip>
          <a:stretch>
            <a:fillRect/>
          </a:stretch>
        </p:blipFill>
        <p:spPr>
          <a:xfrm>
            <a:off x="1835696" y="2492896"/>
            <a:ext cx="5673436" cy="3709554"/>
          </a:xfrm>
          <a:prstGeom prst="rect">
            <a:avLst/>
          </a:prstGeom>
        </p:spPr>
      </p:pic>
    </p:spTree>
    <p:extLst>
      <p:ext uri="{BB962C8B-B14F-4D97-AF65-F5344CB8AC3E}">
        <p14:creationId xmlns:p14="http://schemas.microsoft.com/office/powerpoint/2010/main" val="1324717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8592" y="1700808"/>
            <a:ext cx="5405647" cy="461665"/>
          </a:xfrm>
          <a:prstGeom prst="rect">
            <a:avLst/>
          </a:prstGeom>
          <a:noFill/>
        </p:spPr>
        <p:txBody>
          <a:bodyPr wrap="none" rtlCol="0">
            <a:spAutoFit/>
          </a:bodyPr>
          <a:lstStyle/>
          <a:p>
            <a:r>
              <a:rPr lang="pt-BR" sz="2400" b="1" dirty="0">
                <a:solidFill>
                  <a:srgbClr val="272860"/>
                </a:solidFill>
                <a:latin typeface="Trebuchet MS" panose="020B0603020202020204" pitchFamily="34" charset="0"/>
              </a:rPr>
              <a:t>Desempenho do sistema de arquivos</a:t>
            </a:r>
            <a:endParaRPr lang="pt-BR" sz="2400" b="1" dirty="0">
              <a:solidFill>
                <a:srgbClr val="272860"/>
              </a:solidFill>
              <a:latin typeface="Trebuchet MS" panose="020B0603020202020204" pitchFamily="34" charset="0"/>
            </a:endParaRPr>
          </a:p>
        </p:txBody>
      </p:sp>
      <p:sp>
        <p:nvSpPr>
          <p:cNvPr id="3" name="CaixaDeTexto 2"/>
          <p:cNvSpPr txBox="1"/>
          <p:nvPr/>
        </p:nvSpPr>
        <p:spPr>
          <a:xfrm>
            <a:off x="179512" y="2060848"/>
            <a:ext cx="8784976" cy="4582024"/>
          </a:xfrm>
          <a:prstGeom prst="rect">
            <a:avLst/>
          </a:prstGeom>
          <a:noFill/>
        </p:spPr>
        <p:txBody>
          <a:bodyPr wrap="square" rtlCol="0">
            <a:spAutoFit/>
          </a:bodyPr>
          <a:lstStyle/>
          <a:p>
            <a:pPr marL="285750" indent="-285750" algn="just">
              <a:lnSpc>
                <a:spcPct val="150000"/>
              </a:lnSpc>
              <a:buSzPct val="100000"/>
              <a:buFont typeface="Arial" panose="020B0604020202020204" pitchFamily="34" charset="0"/>
              <a:buChar char="•"/>
            </a:pPr>
            <a:r>
              <a:rPr lang="pt-BR" sz="2000" dirty="0">
                <a:cs typeface="Arial" panose="020B0604020202020204" pitchFamily="34" charset="0"/>
              </a:rPr>
              <a:t>O acesso ao disco é muito mais lento do que o acesso à memória. </a:t>
            </a:r>
            <a:r>
              <a:rPr lang="pt-BR" sz="2000" dirty="0" smtClean="0">
                <a:cs typeface="Arial" panose="020B0604020202020204" pitchFamily="34" charset="0"/>
              </a:rPr>
              <a:t>Se </a:t>
            </a:r>
            <a:r>
              <a:rPr lang="pt-BR" sz="2000" dirty="0">
                <a:cs typeface="Arial" panose="020B0604020202020204" pitchFamily="34" charset="0"/>
              </a:rPr>
              <a:t>apenas uma única palavra for necessária, o acesso à memória será da ordem de um milhão de vezes mais rápido que o acesso ao disco. Como consequência dessa diferença em tempo de acesso, muitos sistemas de arquivos foram projetados com várias otimizações para melhorar o desempenho</a:t>
            </a:r>
            <a:r>
              <a:rPr lang="pt-BR" sz="2000" dirty="0" smtClean="0">
                <a:cs typeface="Arial" panose="020B0604020202020204" pitchFamily="34" charset="0"/>
              </a:rPr>
              <a:t>.</a:t>
            </a:r>
          </a:p>
          <a:p>
            <a:pPr marL="285750" indent="-285750" algn="just">
              <a:lnSpc>
                <a:spcPct val="150000"/>
              </a:lnSpc>
              <a:buSzPct val="100000"/>
              <a:buFont typeface="Arial" panose="020B0604020202020204" pitchFamily="34" charset="0"/>
              <a:buChar char="•"/>
            </a:pPr>
            <a:endParaRPr lang="pt-BR" sz="1050" dirty="0" smtClean="0">
              <a:cs typeface="Arial" panose="020B0604020202020204" pitchFamily="34" charset="0"/>
            </a:endParaRPr>
          </a:p>
          <a:p>
            <a:pPr marL="342900" indent="-342900" algn="just">
              <a:lnSpc>
                <a:spcPct val="150000"/>
              </a:lnSpc>
              <a:buSzPct val="100000"/>
              <a:buFont typeface="+mj-lt"/>
              <a:buAutoNum type="arabicPeriod"/>
            </a:pPr>
            <a:r>
              <a:rPr lang="pt-BR" sz="1400" b="1" dirty="0">
                <a:solidFill>
                  <a:srgbClr val="272860"/>
                </a:solidFill>
                <a:cs typeface="Arial" panose="020B0604020202020204" pitchFamily="34" charset="0"/>
              </a:rPr>
              <a:t>Cache de blocos (ou cache de buffer): </a:t>
            </a:r>
            <a:r>
              <a:rPr lang="pt-BR" sz="1400" dirty="0">
                <a:cs typeface="Arial" panose="020B0604020202020204" pitchFamily="34" charset="0"/>
              </a:rPr>
              <a:t>técnica mais comum, usada para reduzir os acessos ao disco.</a:t>
            </a:r>
          </a:p>
          <a:p>
            <a:pPr marL="342900" indent="-342900" algn="just">
              <a:lnSpc>
                <a:spcPct val="150000"/>
              </a:lnSpc>
              <a:buSzPct val="100000"/>
              <a:buFont typeface="+mj-lt"/>
              <a:buAutoNum type="arabicPeriod"/>
            </a:pPr>
            <a:r>
              <a:rPr lang="pt-BR" sz="1400" b="1" dirty="0" smtClean="0">
                <a:solidFill>
                  <a:srgbClr val="272860"/>
                </a:solidFill>
                <a:cs typeface="Arial" panose="020B0604020202020204" pitchFamily="34" charset="0"/>
              </a:rPr>
              <a:t>Leitura </a:t>
            </a:r>
            <a:r>
              <a:rPr lang="pt-BR" sz="1400" b="1" dirty="0">
                <a:solidFill>
                  <a:srgbClr val="272860"/>
                </a:solidFill>
                <a:cs typeface="Arial" panose="020B0604020202020204" pitchFamily="34" charset="0"/>
              </a:rPr>
              <a:t>antecipada de blocos:</a:t>
            </a:r>
            <a:r>
              <a:rPr lang="pt-BR" sz="1400" dirty="0">
                <a:cs typeface="Arial" panose="020B0604020202020204" pitchFamily="34" charset="0"/>
              </a:rPr>
              <a:t> segunda técnica para melhorar o desempenho percebido do sistema de arquivos, que tenta transferir blocos para a cache antes que eles sejam necessários para aumentar a taxa de acertos.</a:t>
            </a:r>
          </a:p>
          <a:p>
            <a:pPr marL="342900" indent="-342900" algn="just">
              <a:lnSpc>
                <a:spcPct val="150000"/>
              </a:lnSpc>
              <a:buSzPct val="100000"/>
              <a:buFont typeface="+mj-lt"/>
              <a:buAutoNum type="arabicPeriod"/>
            </a:pPr>
            <a:r>
              <a:rPr lang="pt-BR" sz="1400" b="1" dirty="0" smtClean="0">
                <a:solidFill>
                  <a:srgbClr val="272860"/>
                </a:solidFill>
                <a:cs typeface="Arial" panose="020B0604020202020204" pitchFamily="34" charset="0"/>
              </a:rPr>
              <a:t>Redução </a:t>
            </a:r>
            <a:r>
              <a:rPr lang="pt-BR" sz="1400" b="1" dirty="0">
                <a:solidFill>
                  <a:srgbClr val="272860"/>
                </a:solidFill>
                <a:cs typeface="Arial" panose="020B0604020202020204" pitchFamily="34" charset="0"/>
              </a:rPr>
              <a:t>do movimento do braço do disco: </a:t>
            </a:r>
            <a:r>
              <a:rPr lang="pt-BR" sz="1400" dirty="0">
                <a:cs typeface="Arial" panose="020B0604020202020204" pitchFamily="34" charset="0"/>
              </a:rPr>
              <a:t>reduz o montante de movimento do braço do disco colocando blocos que têm mais chance de serem acessados em sequência próximos uns dos outros, de preferência no mesmo cilindro.</a:t>
            </a:r>
          </a:p>
        </p:txBody>
      </p:sp>
    </p:spTree>
    <p:extLst>
      <p:ext uri="{BB962C8B-B14F-4D97-AF65-F5344CB8AC3E}">
        <p14:creationId xmlns:p14="http://schemas.microsoft.com/office/powerpoint/2010/main" val="1028248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70107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Sistemas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323987"/>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cs typeface="Arial" panose="020B0604020202020204" pitchFamily="34" charset="0"/>
              </a:rPr>
              <a:t>Discos </a:t>
            </a:r>
            <a:r>
              <a:rPr lang="pt-BR" sz="2000" dirty="0">
                <a:cs typeface="Arial" panose="020B0604020202020204" pitchFamily="34" charset="0"/>
              </a:rPr>
              <a:t>magnéticos foram usados por anos para esse armazenamento de longo prazo. </a:t>
            </a:r>
            <a:r>
              <a:rPr lang="pt-BR" sz="2000" dirty="0" smtClean="0">
                <a:cs typeface="Arial" panose="020B0604020202020204" pitchFamily="34" charset="0"/>
              </a:rPr>
              <a:t>Recentemente, </a:t>
            </a:r>
            <a:r>
              <a:rPr lang="pt-BR" sz="2000" dirty="0">
                <a:cs typeface="Arial" panose="020B0604020202020204" pitchFamily="34" charset="0"/>
              </a:rPr>
              <a:t>unidades de estado sólido tornaram-se cada vez mais populares, </a:t>
            </a:r>
            <a:r>
              <a:rPr lang="pt-BR" sz="2000" dirty="0" smtClean="0">
                <a:cs typeface="Arial" panose="020B0604020202020204" pitchFamily="34" charset="0"/>
              </a:rPr>
              <a:t>já que </a:t>
            </a:r>
            <a:r>
              <a:rPr lang="pt-BR" sz="2000" dirty="0">
                <a:cs typeface="Arial" panose="020B0604020202020204" pitchFamily="34" charset="0"/>
              </a:rPr>
              <a:t>não têm partes móveis que possam quebrar</a:t>
            </a:r>
            <a:r>
              <a:rPr lang="pt-BR" sz="2000" dirty="0" smtClean="0">
                <a:cs typeface="Arial" panose="020B0604020202020204" pitchFamily="34" charset="0"/>
              </a:rPr>
              <a:t>.</a:t>
            </a:r>
          </a:p>
          <a:p>
            <a:pPr marL="360000" indent="-360000" algn="just">
              <a:lnSpc>
                <a:spcPct val="150000"/>
              </a:lnSpc>
              <a:spcBef>
                <a:spcPts val="0"/>
              </a:spcBef>
              <a:buSzPct val="100000"/>
              <a:buFont typeface="Arial" panose="020B0604020202020204" pitchFamily="34" charset="0"/>
              <a:buChar char="•"/>
            </a:pPr>
            <a:r>
              <a:rPr lang="pt-BR" sz="2000" dirty="0" smtClean="0">
                <a:cs typeface="Arial" panose="020B0604020202020204" pitchFamily="34" charset="0"/>
              </a:rPr>
              <a:t>Basta </a:t>
            </a:r>
            <a:r>
              <a:rPr lang="pt-BR" sz="2000" dirty="0">
                <a:cs typeface="Arial" panose="020B0604020202020204" pitchFamily="34" charset="0"/>
              </a:rPr>
              <a:t>pensar em um disco como uma sequência linear de blocos de tamanho fixo e que dão suporte a duas operações</a:t>
            </a:r>
            <a:r>
              <a:rPr lang="pt-BR" sz="2000" dirty="0" smtClean="0">
                <a:cs typeface="Arial" panose="020B0604020202020204" pitchFamily="34" charset="0"/>
              </a:rPr>
              <a:t>:</a:t>
            </a:r>
          </a:p>
          <a:p>
            <a:pPr marL="1371600" lvl="2" indent="-457200" algn="just">
              <a:lnSpc>
                <a:spcPct val="150000"/>
              </a:lnSpc>
              <a:buSzPct val="100000"/>
              <a:buFont typeface="+mj-lt"/>
              <a:buAutoNum type="arabicPeriod"/>
            </a:pPr>
            <a:r>
              <a:rPr lang="pt-BR" sz="2000" i="1" dirty="0" smtClean="0">
                <a:cs typeface="Arial" panose="020B0604020202020204" pitchFamily="34" charset="0"/>
              </a:rPr>
              <a:t>Leia </a:t>
            </a:r>
            <a:r>
              <a:rPr lang="pt-BR" sz="2000" i="1" dirty="0">
                <a:cs typeface="Arial" panose="020B0604020202020204" pitchFamily="34" charset="0"/>
              </a:rPr>
              <a:t>o bloco k.</a:t>
            </a:r>
          </a:p>
          <a:p>
            <a:pPr marL="1371600" lvl="2" indent="-457200" algn="just">
              <a:lnSpc>
                <a:spcPct val="150000"/>
              </a:lnSpc>
              <a:buSzPct val="100000"/>
              <a:buFont typeface="+mj-lt"/>
              <a:buAutoNum type="arabicPeriod"/>
            </a:pPr>
            <a:r>
              <a:rPr lang="pt-BR" sz="2000" i="1" dirty="0" smtClean="0">
                <a:cs typeface="Arial" panose="020B0604020202020204" pitchFamily="34" charset="0"/>
              </a:rPr>
              <a:t>Escreva </a:t>
            </a:r>
            <a:r>
              <a:rPr lang="pt-BR" sz="2000" i="1" dirty="0">
                <a:cs typeface="Arial" panose="020B0604020202020204" pitchFamily="34" charset="0"/>
              </a:rPr>
              <a:t>no bloco </a:t>
            </a:r>
            <a:r>
              <a:rPr lang="pt-BR" sz="2000" i="1" dirty="0" smtClean="0">
                <a:cs typeface="Arial" panose="020B0604020202020204" pitchFamily="34" charset="0"/>
              </a:rPr>
              <a:t>k.</a:t>
            </a:r>
          </a:p>
        </p:txBody>
      </p:sp>
    </p:spTree>
    <p:extLst>
      <p:ext uri="{BB962C8B-B14F-4D97-AF65-F5344CB8AC3E}">
        <p14:creationId xmlns:p14="http://schemas.microsoft.com/office/powerpoint/2010/main" val="1136589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70107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Sistemas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737946"/>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Existem mais operações, mas com essas </a:t>
            </a:r>
            <a:r>
              <a:rPr lang="pt-BR" sz="2000" dirty="0" smtClean="0">
                <a:cs typeface="Arial" panose="020B0604020202020204" pitchFamily="34" charset="0"/>
              </a:rPr>
              <a:t>duas é possível solucionar </a:t>
            </a:r>
            <a:r>
              <a:rPr lang="pt-BR" sz="2000" dirty="0">
                <a:cs typeface="Arial" panose="020B0604020202020204" pitchFamily="34" charset="0"/>
              </a:rPr>
              <a:t>o problema do armazenamento de longo prazo. </a:t>
            </a:r>
            <a:endParaRPr lang="pt-BR" sz="2000"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Entretanto, </a:t>
            </a:r>
            <a:r>
              <a:rPr lang="pt-BR" sz="2000" dirty="0">
                <a:cs typeface="Arial" panose="020B0604020202020204" pitchFamily="34" charset="0"/>
              </a:rPr>
              <a:t>e</a:t>
            </a:r>
            <a:r>
              <a:rPr lang="pt-BR" sz="2000" dirty="0" smtClean="0">
                <a:cs typeface="Arial" panose="020B0604020202020204" pitchFamily="34" charset="0"/>
              </a:rPr>
              <a:t>ssas operações são </a:t>
            </a:r>
            <a:r>
              <a:rPr lang="pt-BR" sz="2000" dirty="0">
                <a:cs typeface="Arial" panose="020B0604020202020204" pitchFamily="34" charset="0"/>
              </a:rPr>
              <a:t>muito inconvenientes, mais ainda em sistemas grandes usados por muitas aplicações e </a:t>
            </a:r>
            <a:r>
              <a:rPr lang="pt-BR" sz="2000" dirty="0" smtClean="0">
                <a:cs typeface="Arial" panose="020B0604020202020204" pitchFamily="34" charset="0"/>
              </a:rPr>
              <a:t>múltiplos usuários. Questões </a:t>
            </a:r>
            <a:r>
              <a:rPr lang="pt-BR" sz="2000" dirty="0">
                <a:cs typeface="Arial" panose="020B0604020202020204" pitchFamily="34" charset="0"/>
              </a:rPr>
              <a:t>que rapidamente surgem </a:t>
            </a:r>
            <a:r>
              <a:rPr lang="pt-BR" sz="2000" dirty="0" smtClean="0">
                <a:cs typeface="Arial" panose="020B0604020202020204" pitchFamily="34" charset="0"/>
              </a:rPr>
              <a:t>podem ser:</a:t>
            </a:r>
            <a:endParaRPr lang="pt-BR" sz="2000" dirty="0">
              <a:cs typeface="Arial" panose="020B0604020202020204" pitchFamily="34" charset="0"/>
            </a:endParaRPr>
          </a:p>
          <a:p>
            <a:pPr marL="1371600" lvl="2" indent="-457200" algn="just">
              <a:lnSpc>
                <a:spcPct val="150000"/>
              </a:lnSpc>
              <a:buSzPct val="100000"/>
              <a:buFont typeface="+mj-lt"/>
              <a:buAutoNum type="arabicPeriod"/>
            </a:pPr>
            <a:r>
              <a:rPr lang="pt-BR" sz="2000" dirty="0" smtClean="0">
                <a:cs typeface="Arial" panose="020B0604020202020204" pitchFamily="34" charset="0"/>
              </a:rPr>
              <a:t>Como </a:t>
            </a:r>
            <a:r>
              <a:rPr lang="pt-BR" sz="2000" dirty="0">
                <a:cs typeface="Arial" panose="020B0604020202020204" pitchFamily="34" charset="0"/>
              </a:rPr>
              <a:t>você encontra informações?</a:t>
            </a:r>
          </a:p>
          <a:p>
            <a:pPr marL="1371600" lvl="2" indent="-457200" algn="just">
              <a:lnSpc>
                <a:spcPct val="150000"/>
              </a:lnSpc>
              <a:buSzPct val="100000"/>
              <a:buFont typeface="+mj-lt"/>
              <a:buAutoNum type="arabicPeriod"/>
            </a:pPr>
            <a:r>
              <a:rPr lang="pt-BR" sz="2000" dirty="0">
                <a:cs typeface="Arial" panose="020B0604020202020204" pitchFamily="34" charset="0"/>
              </a:rPr>
              <a:t>C</a:t>
            </a:r>
            <a:r>
              <a:rPr lang="pt-BR" sz="2000" dirty="0" smtClean="0">
                <a:cs typeface="Arial" panose="020B0604020202020204" pitchFamily="34" charset="0"/>
              </a:rPr>
              <a:t>omo </a:t>
            </a:r>
            <a:r>
              <a:rPr lang="pt-BR" sz="2000" dirty="0">
                <a:cs typeface="Arial" panose="020B0604020202020204" pitchFamily="34" charset="0"/>
              </a:rPr>
              <a:t>impedir que um usuário leia os dados de outro?</a:t>
            </a:r>
          </a:p>
          <a:p>
            <a:pPr marL="1371600" lvl="2" indent="-457200" algn="just">
              <a:lnSpc>
                <a:spcPct val="150000"/>
              </a:lnSpc>
              <a:buSzPct val="100000"/>
              <a:buFont typeface="+mj-lt"/>
              <a:buAutoNum type="arabicPeriod"/>
            </a:pPr>
            <a:r>
              <a:rPr lang="pt-BR" sz="2000" dirty="0" smtClean="0">
                <a:cs typeface="Arial" panose="020B0604020202020204" pitchFamily="34" charset="0"/>
              </a:rPr>
              <a:t>Como </a:t>
            </a:r>
            <a:r>
              <a:rPr lang="pt-BR" sz="2000" dirty="0">
                <a:cs typeface="Arial" panose="020B0604020202020204" pitchFamily="34" charset="0"/>
              </a:rPr>
              <a:t>saber quais blocos estão livres</a:t>
            </a:r>
            <a:r>
              <a:rPr lang="pt-BR" sz="2000" dirty="0" smtClean="0">
                <a:cs typeface="Arial" panose="020B0604020202020204" pitchFamily="34" charset="0"/>
              </a:rPr>
              <a:t>?</a:t>
            </a:r>
            <a:endParaRPr lang="pt-BR" sz="2000" dirty="0">
              <a:cs typeface="Arial" panose="020B0604020202020204" pitchFamily="34" charset="0"/>
            </a:endParaRPr>
          </a:p>
        </p:txBody>
      </p:sp>
    </p:spTree>
    <p:extLst>
      <p:ext uri="{BB962C8B-B14F-4D97-AF65-F5344CB8AC3E}">
        <p14:creationId xmlns:p14="http://schemas.microsoft.com/office/powerpoint/2010/main" val="2592692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70107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Sistemas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4247317"/>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As </a:t>
            </a:r>
            <a:r>
              <a:rPr lang="pt-BR" sz="2000" dirty="0" smtClean="0">
                <a:solidFill>
                  <a:srgbClr val="272860"/>
                </a:solidFill>
                <a:cs typeface="Arial" panose="020B0604020202020204" pitchFamily="34" charset="0"/>
              </a:rPr>
              <a:t>abstrações </a:t>
            </a:r>
            <a:r>
              <a:rPr lang="pt-BR" sz="2000" dirty="0">
                <a:solidFill>
                  <a:srgbClr val="272860"/>
                </a:solidFill>
                <a:cs typeface="Arial" panose="020B0604020202020204" pitchFamily="34" charset="0"/>
              </a:rPr>
              <a:t>de processos</a:t>
            </a:r>
            <a:r>
              <a:rPr lang="pt-BR" sz="2000" dirty="0">
                <a:cs typeface="Arial" panose="020B0604020202020204" pitchFamily="34" charset="0"/>
              </a:rPr>
              <a:t> (e threads), </a:t>
            </a:r>
            <a:r>
              <a:rPr lang="pt-BR" sz="2000" dirty="0">
                <a:solidFill>
                  <a:srgbClr val="272860"/>
                </a:solidFill>
                <a:cs typeface="Arial" panose="020B0604020202020204" pitchFamily="34" charset="0"/>
              </a:rPr>
              <a:t>espaços de endereçamento</a:t>
            </a:r>
            <a:r>
              <a:rPr lang="pt-BR" sz="2000" dirty="0">
                <a:cs typeface="Arial" panose="020B0604020202020204" pitchFamily="34" charset="0"/>
              </a:rPr>
              <a:t> e </a:t>
            </a:r>
            <a:r>
              <a:rPr lang="pt-BR" sz="2000" dirty="0">
                <a:solidFill>
                  <a:srgbClr val="272860"/>
                </a:solidFill>
                <a:cs typeface="Arial" panose="020B0604020202020204" pitchFamily="34" charset="0"/>
              </a:rPr>
              <a:t>arquivos</a:t>
            </a:r>
            <a:r>
              <a:rPr lang="pt-BR" sz="2000" dirty="0">
                <a:cs typeface="Arial" panose="020B0604020202020204" pitchFamily="34" charset="0"/>
              </a:rPr>
              <a:t> são os conceitos mais importantes relacionados com os sistemas operacionais. </a:t>
            </a:r>
            <a:endParaRPr lang="pt-BR" sz="2000" dirty="0" smtClean="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b="1" dirty="0">
                <a:cs typeface="Arial" panose="020B0604020202020204" pitchFamily="34" charset="0"/>
              </a:rPr>
              <a:t>Arquivos</a:t>
            </a:r>
            <a:r>
              <a:rPr lang="pt-BR" sz="2000" dirty="0">
                <a:cs typeface="Arial" panose="020B0604020202020204" pitchFamily="34" charset="0"/>
              </a:rPr>
              <a:t> são </a:t>
            </a:r>
            <a:r>
              <a:rPr lang="pt-BR" sz="2000" dirty="0">
                <a:solidFill>
                  <a:srgbClr val="272860"/>
                </a:solidFill>
                <a:cs typeface="Arial" panose="020B0604020202020204" pitchFamily="34" charset="0"/>
              </a:rPr>
              <a:t>unidades lógicas de informação </a:t>
            </a:r>
            <a:r>
              <a:rPr lang="pt-BR" sz="2000" dirty="0">
                <a:cs typeface="Arial" panose="020B0604020202020204" pitchFamily="34" charset="0"/>
              </a:rPr>
              <a:t>criadas por processos. Um disco normalmente conterá milhares ou mesmo milhões deles, cada um </a:t>
            </a:r>
            <a:r>
              <a:rPr lang="pt-BR" sz="2000" dirty="0" smtClean="0">
                <a:cs typeface="Arial" panose="020B0604020202020204" pitchFamily="34" charset="0"/>
              </a:rPr>
              <a:t>independente dos </a:t>
            </a:r>
            <a:r>
              <a:rPr lang="pt-BR" sz="2000" dirty="0">
                <a:cs typeface="Arial" panose="020B0604020202020204" pitchFamily="34" charset="0"/>
              </a:rPr>
              <a:t>outros</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sz="2000" b="1" dirty="0">
                <a:cs typeface="Arial" panose="020B0604020202020204" pitchFamily="34" charset="0"/>
              </a:rPr>
              <a:t>Processos</a:t>
            </a:r>
            <a:r>
              <a:rPr lang="pt-BR" sz="2000" dirty="0">
                <a:cs typeface="Arial" panose="020B0604020202020204" pitchFamily="34" charset="0"/>
              </a:rPr>
              <a:t> podem ler arquivos existentes e criar </a:t>
            </a:r>
            <a:r>
              <a:rPr lang="pt-BR" sz="2000" dirty="0" smtClean="0">
                <a:cs typeface="Arial" panose="020B0604020202020204" pitchFamily="34" charset="0"/>
              </a:rPr>
              <a:t>novos. </a:t>
            </a:r>
            <a:r>
              <a:rPr lang="pt-BR" sz="2000" dirty="0">
                <a:cs typeface="Arial" panose="020B0604020202020204" pitchFamily="34" charset="0"/>
              </a:rPr>
              <a:t>Informações armazenadas em arquivos devem ser </a:t>
            </a:r>
            <a:r>
              <a:rPr lang="pt-BR" sz="2000" dirty="0" smtClean="0">
                <a:cs typeface="Arial" panose="020B0604020202020204" pitchFamily="34" charset="0"/>
              </a:rPr>
              <a:t>persistentes: não </a:t>
            </a:r>
            <a:r>
              <a:rPr lang="pt-BR" sz="2000" dirty="0">
                <a:cs typeface="Arial" panose="020B0604020202020204" pitchFamily="34" charset="0"/>
              </a:rPr>
              <a:t>devem ser afetadas pela criação e término de um processo. Um arquivo deve desaparecer apenas quando o seu proprietário o remove explicitamente. </a:t>
            </a:r>
            <a:endParaRPr lang="pt-BR" sz="2000" dirty="0" smtClean="0">
              <a:cs typeface="Arial" panose="020B0604020202020204" pitchFamily="34" charset="0"/>
            </a:endParaRPr>
          </a:p>
        </p:txBody>
      </p:sp>
    </p:spTree>
    <p:extLst>
      <p:ext uri="{BB962C8B-B14F-4D97-AF65-F5344CB8AC3E}">
        <p14:creationId xmlns:p14="http://schemas.microsoft.com/office/powerpoint/2010/main" val="323323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701078"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Sistemas de Arquivos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420888"/>
            <a:ext cx="8784976" cy="3323987"/>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Arquivos </a:t>
            </a:r>
            <a:r>
              <a:rPr lang="pt-BR" sz="2000" dirty="0">
                <a:cs typeface="Arial" panose="020B0604020202020204" pitchFamily="34" charset="0"/>
              </a:rPr>
              <a:t>são gerenciados pelo </a:t>
            </a:r>
            <a:r>
              <a:rPr lang="pt-BR" sz="2000" dirty="0">
                <a:solidFill>
                  <a:srgbClr val="272860"/>
                </a:solidFill>
                <a:cs typeface="Arial" panose="020B0604020202020204" pitchFamily="34" charset="0"/>
              </a:rPr>
              <a:t>sistema operacional</a:t>
            </a:r>
            <a:r>
              <a:rPr lang="pt-BR" sz="2000" dirty="0">
                <a:cs typeface="Arial" panose="020B0604020202020204" pitchFamily="34" charset="0"/>
              </a:rPr>
              <a:t>. </a:t>
            </a:r>
            <a:r>
              <a:rPr lang="pt-BR" sz="2000" dirty="0" smtClean="0">
                <a:cs typeface="Arial" panose="020B0604020202020204" pitchFamily="34" charset="0"/>
              </a:rPr>
              <a:t>Como </a:t>
            </a:r>
            <a:r>
              <a:rPr lang="pt-BR" sz="2000" dirty="0">
                <a:cs typeface="Arial" panose="020B0604020202020204" pitchFamily="34" charset="0"/>
              </a:rPr>
              <a:t>um todo, aquela parte do sistema operacional lidando com arquivos é conhecida como </a:t>
            </a:r>
            <a:r>
              <a:rPr lang="pt-BR" sz="2000" dirty="0">
                <a:solidFill>
                  <a:srgbClr val="272860"/>
                </a:solidFill>
                <a:cs typeface="Arial" panose="020B0604020202020204" pitchFamily="34" charset="0"/>
              </a:rPr>
              <a:t>sistema de arquivos</a:t>
            </a:r>
            <a:r>
              <a:rPr lang="pt-BR" sz="2000" dirty="0" smtClean="0">
                <a:cs typeface="Arial" panose="020B0604020202020204" pitchFamily="34" charset="0"/>
              </a:rPr>
              <a:t>. </a:t>
            </a:r>
          </a:p>
          <a:p>
            <a:pPr marL="457200" indent="-457200" algn="just">
              <a:lnSpc>
                <a:spcPct val="150000"/>
              </a:lnSpc>
              <a:buSzPct val="100000"/>
              <a:buFont typeface="Arial" panose="020B0604020202020204" pitchFamily="34" charset="0"/>
              <a:buChar char="•"/>
            </a:pPr>
            <a:endParaRPr lang="pt-BR" sz="2000" dirty="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Um arquivo fornece uma maneira para armazenar informações sobre o disco e lê-las depois. Isso deve ser feito de tal modo que isole o usuário dos detalhes de como e onde as informações estão armazenadas</a:t>
            </a:r>
            <a:r>
              <a:rPr lang="pt-BR" sz="2000" dirty="0" smtClean="0">
                <a:cs typeface="Arial" panose="020B0604020202020204" pitchFamily="34" charset="0"/>
              </a:rPr>
              <a:t>.</a:t>
            </a:r>
            <a:endParaRPr lang="pt-BR" sz="2000" dirty="0">
              <a:cs typeface="Arial" panose="020B0604020202020204" pitchFamily="34" charset="0"/>
            </a:endParaRPr>
          </a:p>
        </p:txBody>
      </p:sp>
    </p:spTree>
    <p:extLst>
      <p:ext uri="{BB962C8B-B14F-4D97-AF65-F5344CB8AC3E}">
        <p14:creationId xmlns:p14="http://schemas.microsoft.com/office/powerpoint/2010/main" val="2185752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981603"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Nomeação de Arquivos</a:t>
            </a:r>
          </a:p>
        </p:txBody>
      </p:sp>
      <p:sp>
        <p:nvSpPr>
          <p:cNvPr id="3" name="CaixaDeTexto 2"/>
          <p:cNvSpPr txBox="1"/>
          <p:nvPr/>
        </p:nvSpPr>
        <p:spPr>
          <a:xfrm>
            <a:off x="179512" y="2420888"/>
            <a:ext cx="8784976" cy="3323987"/>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Quando um processo cria um arquivo, ele lhe dá um </a:t>
            </a:r>
            <a:r>
              <a:rPr lang="pt-BR" sz="2000" dirty="0">
                <a:solidFill>
                  <a:srgbClr val="272860"/>
                </a:solidFill>
                <a:cs typeface="Arial" panose="020B0604020202020204" pitchFamily="34" charset="0"/>
              </a:rPr>
              <a:t>nome</a:t>
            </a:r>
            <a:r>
              <a:rPr lang="pt-BR" sz="2000" dirty="0">
                <a:cs typeface="Arial" panose="020B0604020202020204" pitchFamily="34" charset="0"/>
              </a:rPr>
              <a:t>. Quando o processo é concluído, o arquivo continua a existir e pode ser acessado por outros processos usando o seu nome</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As </a:t>
            </a:r>
            <a:r>
              <a:rPr lang="pt-BR" sz="2000" dirty="0">
                <a:cs typeface="Arial" panose="020B0604020202020204" pitchFamily="34" charset="0"/>
              </a:rPr>
              <a:t>regras </a:t>
            </a:r>
            <a:r>
              <a:rPr lang="pt-BR" sz="2000" dirty="0" smtClean="0">
                <a:cs typeface="Arial" panose="020B0604020202020204" pitchFamily="34" charset="0"/>
              </a:rPr>
              <a:t>para </a:t>
            </a:r>
            <a:r>
              <a:rPr lang="pt-BR" sz="2000" dirty="0">
                <a:cs typeface="Arial" panose="020B0604020202020204" pitchFamily="34" charset="0"/>
              </a:rPr>
              <a:t>a nomeação de arquivos variam </a:t>
            </a:r>
            <a:r>
              <a:rPr lang="pt-BR" sz="2000" dirty="0" smtClean="0">
                <a:cs typeface="Arial" panose="020B0604020202020204" pitchFamily="34" charset="0"/>
              </a:rPr>
              <a:t>de </a:t>
            </a:r>
            <a:r>
              <a:rPr lang="pt-BR" sz="2000" dirty="0">
                <a:cs typeface="Arial" panose="020B0604020202020204" pitchFamily="34" charset="0"/>
              </a:rPr>
              <a:t>sistema para sistema, mas todos os sistemas operacionais atuais permitem </a:t>
            </a:r>
            <a:r>
              <a:rPr lang="pt-BR" sz="2000" dirty="0">
                <a:solidFill>
                  <a:srgbClr val="272860"/>
                </a:solidFill>
                <a:cs typeface="Arial" panose="020B0604020202020204" pitchFamily="34" charset="0"/>
              </a:rPr>
              <a:t>cadeias de uma a oito letras </a:t>
            </a:r>
            <a:r>
              <a:rPr lang="pt-BR" sz="2000" dirty="0">
                <a:cs typeface="Arial" panose="020B0604020202020204" pitchFamily="34" charset="0"/>
              </a:rPr>
              <a:t>como nomes de arquivos legais. </a:t>
            </a:r>
            <a:r>
              <a:rPr lang="pt-BR" sz="2000" dirty="0">
                <a:solidFill>
                  <a:srgbClr val="272860"/>
                </a:solidFill>
                <a:cs typeface="Arial" panose="020B0604020202020204" pitchFamily="34" charset="0"/>
              </a:rPr>
              <a:t>Dígitos e caracteres especiais </a:t>
            </a:r>
            <a:r>
              <a:rPr lang="pt-BR" sz="2000" dirty="0">
                <a:cs typeface="Arial" panose="020B0604020202020204" pitchFamily="34" charset="0"/>
              </a:rPr>
              <a:t>também são frequentemente permitidos</a:t>
            </a:r>
            <a:r>
              <a:rPr lang="pt-BR" sz="2000" dirty="0" smtClean="0">
                <a:cs typeface="Arial" panose="020B0604020202020204" pitchFamily="34" charset="0"/>
              </a:rPr>
              <a:t>.</a:t>
            </a:r>
          </a:p>
        </p:txBody>
      </p:sp>
    </p:spTree>
    <p:extLst>
      <p:ext uri="{BB962C8B-B14F-4D97-AF65-F5344CB8AC3E}">
        <p14:creationId xmlns:p14="http://schemas.microsoft.com/office/powerpoint/2010/main" val="615579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897668"/>
            <a:ext cx="3981603" cy="523220"/>
          </a:xfrm>
          <a:prstGeom prst="rect">
            <a:avLst/>
          </a:prstGeom>
          <a:noFill/>
        </p:spPr>
        <p:txBody>
          <a:bodyPr wrap="none" rtlCol="0">
            <a:spAutoFit/>
          </a:bodyPr>
          <a:lstStyle/>
          <a:p>
            <a:r>
              <a:rPr lang="pt-BR" sz="2800" b="1" dirty="0">
                <a:solidFill>
                  <a:srgbClr val="272860"/>
                </a:solidFill>
                <a:latin typeface="Trebuchet MS" panose="020B0603020202020204" pitchFamily="34" charset="0"/>
              </a:rPr>
              <a:t>Nomeação de Arquivos</a:t>
            </a:r>
          </a:p>
        </p:txBody>
      </p:sp>
      <p:sp>
        <p:nvSpPr>
          <p:cNvPr id="3" name="CaixaDeTexto 2"/>
          <p:cNvSpPr txBox="1"/>
          <p:nvPr/>
        </p:nvSpPr>
        <p:spPr>
          <a:xfrm>
            <a:off x="179512" y="2420888"/>
            <a:ext cx="8784976" cy="4247317"/>
          </a:xfrm>
          <a:prstGeom prst="rect">
            <a:avLst/>
          </a:prstGeom>
          <a:noFill/>
        </p:spPr>
        <p:txBody>
          <a:bodyPr wrap="square" rtlCol="0">
            <a:spAutoFit/>
          </a:bodyPr>
          <a:lstStyle/>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Alguns sistemas de arquivos distinguem entre letras maiúsculas e </a:t>
            </a:r>
            <a:r>
              <a:rPr lang="pt-BR" sz="2000" dirty="0" smtClean="0">
                <a:cs typeface="Arial" panose="020B0604020202020204" pitchFamily="34" charset="0"/>
              </a:rPr>
              <a:t>minúsculas. </a:t>
            </a:r>
            <a:r>
              <a:rPr lang="pt-BR" sz="2000" dirty="0">
                <a:cs typeface="Arial" panose="020B0604020202020204" pitchFamily="34" charset="0"/>
              </a:rPr>
              <a:t>O </a:t>
            </a:r>
            <a:r>
              <a:rPr lang="pt-BR" sz="2000" dirty="0">
                <a:solidFill>
                  <a:srgbClr val="272860"/>
                </a:solidFill>
                <a:cs typeface="Arial" panose="020B0604020202020204" pitchFamily="34" charset="0"/>
              </a:rPr>
              <a:t>UNIX</a:t>
            </a:r>
            <a:r>
              <a:rPr lang="pt-BR" sz="2000" dirty="0">
                <a:cs typeface="Arial" panose="020B0604020202020204" pitchFamily="34" charset="0"/>
              </a:rPr>
              <a:t> </a:t>
            </a:r>
            <a:r>
              <a:rPr lang="pt-BR" sz="2000" dirty="0" smtClean="0">
                <a:cs typeface="Arial" panose="020B0604020202020204" pitchFamily="34" charset="0"/>
              </a:rPr>
              <a:t>faz essa distinção; </a:t>
            </a:r>
            <a:r>
              <a:rPr lang="pt-BR" sz="2000" dirty="0">
                <a:cs typeface="Arial" panose="020B0604020202020204" pitchFamily="34" charset="0"/>
              </a:rPr>
              <a:t>o </a:t>
            </a:r>
            <a:r>
              <a:rPr lang="pt-BR" sz="2000" dirty="0" smtClean="0">
                <a:solidFill>
                  <a:srgbClr val="272860"/>
                </a:solidFill>
                <a:cs typeface="Arial" panose="020B0604020202020204" pitchFamily="34" charset="0"/>
              </a:rPr>
              <a:t>MS-DOS</a:t>
            </a:r>
            <a:r>
              <a:rPr lang="pt-BR" sz="2000" dirty="0" smtClean="0">
                <a:cs typeface="Arial" panose="020B0604020202020204" pitchFamily="34" charset="0"/>
              </a:rPr>
              <a:t>, não. </a:t>
            </a:r>
            <a:endParaRPr lang="pt-BR" sz="2000" dirty="0">
              <a:cs typeface="Arial" panose="020B0604020202020204" pitchFamily="34" charset="0"/>
            </a:endParaRPr>
          </a:p>
          <a:p>
            <a:pPr marL="457200" indent="-457200" algn="just">
              <a:lnSpc>
                <a:spcPct val="150000"/>
              </a:lnSpc>
              <a:buSzPct val="100000"/>
              <a:buFont typeface="Arial" panose="020B0604020202020204" pitchFamily="34" charset="0"/>
              <a:buChar char="•"/>
            </a:pPr>
            <a:r>
              <a:rPr lang="pt-BR" sz="2000" dirty="0" smtClean="0">
                <a:cs typeface="Arial" panose="020B0604020202020204" pitchFamily="34" charset="0"/>
              </a:rPr>
              <a:t>Um sistema </a:t>
            </a:r>
            <a:r>
              <a:rPr lang="pt-BR" sz="2000" dirty="0">
                <a:cs typeface="Arial" panose="020B0604020202020204" pitchFamily="34" charset="0"/>
              </a:rPr>
              <a:t>UNIX pode ter todos os arquivos a seguir como três arquivos distintos: </a:t>
            </a:r>
            <a:r>
              <a:rPr lang="pt-BR" sz="2000" b="1" dirty="0">
                <a:cs typeface="Arial" panose="020B0604020202020204" pitchFamily="34" charset="0"/>
              </a:rPr>
              <a:t>maria</a:t>
            </a:r>
            <a:r>
              <a:rPr lang="pt-BR" sz="2000" dirty="0">
                <a:cs typeface="Arial" panose="020B0604020202020204" pitchFamily="34" charset="0"/>
              </a:rPr>
              <a:t>, </a:t>
            </a:r>
            <a:r>
              <a:rPr lang="pt-BR" sz="2000" b="1" dirty="0">
                <a:cs typeface="Arial" panose="020B0604020202020204" pitchFamily="34" charset="0"/>
              </a:rPr>
              <a:t>Maria</a:t>
            </a:r>
            <a:r>
              <a:rPr lang="pt-BR" sz="2000" dirty="0">
                <a:cs typeface="Arial" panose="020B0604020202020204" pitchFamily="34" charset="0"/>
              </a:rPr>
              <a:t> e </a:t>
            </a:r>
            <a:r>
              <a:rPr lang="pt-BR" sz="2000" b="1" dirty="0">
                <a:cs typeface="Arial" panose="020B0604020202020204" pitchFamily="34" charset="0"/>
              </a:rPr>
              <a:t>MARIA</a:t>
            </a:r>
            <a:r>
              <a:rPr lang="pt-BR" sz="2000" dirty="0">
                <a:cs typeface="Arial" panose="020B0604020202020204" pitchFamily="34" charset="0"/>
              </a:rPr>
              <a:t>. No MS-DOS, todos esses nomes referem-se ao </a:t>
            </a:r>
            <a:r>
              <a:rPr lang="pt-BR" sz="2000" b="1" dirty="0">
                <a:cs typeface="Arial" panose="020B0604020202020204" pitchFamily="34" charset="0"/>
              </a:rPr>
              <a:t>mesmo</a:t>
            </a:r>
            <a:r>
              <a:rPr lang="pt-BR" sz="2000" dirty="0">
                <a:cs typeface="Arial" panose="020B0604020202020204" pitchFamily="34" charset="0"/>
              </a:rPr>
              <a:t> arquivo</a:t>
            </a:r>
            <a:r>
              <a:rPr lang="pt-BR" sz="2000" dirty="0" smtClean="0">
                <a:cs typeface="Arial" panose="020B0604020202020204" pitchFamily="34" charset="0"/>
              </a:rPr>
              <a:t>.</a:t>
            </a:r>
          </a:p>
          <a:p>
            <a:pPr marL="457200" indent="-457200" algn="just">
              <a:lnSpc>
                <a:spcPct val="150000"/>
              </a:lnSpc>
              <a:buSzPct val="100000"/>
              <a:buFont typeface="Arial" panose="020B0604020202020204" pitchFamily="34" charset="0"/>
              <a:buChar char="•"/>
            </a:pPr>
            <a:r>
              <a:rPr lang="pt-BR" sz="2000" dirty="0">
                <a:cs typeface="Arial" panose="020B0604020202020204" pitchFamily="34" charset="0"/>
              </a:rPr>
              <a:t>Muitos sistemas operacionais aceitam nomes de arquivos de duas partes, com as partes separadas por um ponto, como em </a:t>
            </a:r>
            <a:r>
              <a:rPr lang="pt-BR" sz="2000" i="1" dirty="0">
                <a:cs typeface="Arial" panose="020B0604020202020204" pitchFamily="34" charset="0"/>
              </a:rPr>
              <a:t>prog.c</a:t>
            </a:r>
            <a:r>
              <a:rPr lang="pt-BR" sz="2000" dirty="0">
                <a:cs typeface="Arial" panose="020B0604020202020204" pitchFamily="34" charset="0"/>
              </a:rPr>
              <a:t>. A parte que vem </a:t>
            </a:r>
            <a:r>
              <a:rPr lang="pt-BR" sz="2000" dirty="0" smtClean="0">
                <a:cs typeface="Arial" panose="020B0604020202020204" pitchFamily="34" charset="0"/>
              </a:rPr>
              <a:t>depois do ponto </a:t>
            </a:r>
            <a:r>
              <a:rPr lang="pt-BR" sz="2000" dirty="0">
                <a:cs typeface="Arial" panose="020B0604020202020204" pitchFamily="34" charset="0"/>
              </a:rPr>
              <a:t>é </a:t>
            </a:r>
            <a:r>
              <a:rPr lang="pt-BR" sz="2000" dirty="0" smtClean="0">
                <a:cs typeface="Arial" panose="020B0604020202020204" pitchFamily="34" charset="0"/>
              </a:rPr>
              <a:t>a </a:t>
            </a:r>
            <a:r>
              <a:rPr lang="pt-BR" sz="2000" dirty="0" smtClean="0">
                <a:solidFill>
                  <a:srgbClr val="272860"/>
                </a:solidFill>
                <a:cs typeface="Arial" panose="020B0604020202020204" pitchFamily="34" charset="0"/>
              </a:rPr>
              <a:t>extensão</a:t>
            </a:r>
            <a:r>
              <a:rPr lang="pt-BR" sz="2000" dirty="0" smtClean="0">
                <a:cs typeface="Arial" panose="020B0604020202020204" pitchFamily="34" charset="0"/>
              </a:rPr>
              <a:t> </a:t>
            </a:r>
            <a:r>
              <a:rPr lang="pt-BR" sz="2000" dirty="0">
                <a:cs typeface="Arial" panose="020B0604020202020204" pitchFamily="34" charset="0"/>
              </a:rPr>
              <a:t>do </a:t>
            </a:r>
            <a:r>
              <a:rPr lang="pt-BR" sz="2000" dirty="0" smtClean="0">
                <a:cs typeface="Arial" panose="020B0604020202020204" pitchFamily="34" charset="0"/>
              </a:rPr>
              <a:t>arquivo.</a:t>
            </a:r>
            <a:endParaRPr lang="pt-BR" sz="2000" dirty="0">
              <a:cs typeface="Arial" panose="020B0604020202020204" pitchFamily="34" charset="0"/>
            </a:endParaRPr>
          </a:p>
          <a:p>
            <a:pPr marL="457200" indent="-457200" algn="just">
              <a:lnSpc>
                <a:spcPct val="150000"/>
              </a:lnSpc>
              <a:buSzPct val="100000"/>
              <a:buFont typeface="Arial" panose="020B0604020202020204" pitchFamily="34" charset="0"/>
              <a:buChar char="•"/>
            </a:pPr>
            <a:endParaRPr lang="pt-BR" sz="2000" dirty="0">
              <a:cs typeface="Arial" panose="020B0604020202020204" pitchFamily="34" charset="0"/>
            </a:endParaRPr>
          </a:p>
        </p:txBody>
      </p:sp>
    </p:spTree>
    <p:extLst>
      <p:ext uri="{BB962C8B-B14F-4D97-AF65-F5344CB8AC3E}">
        <p14:creationId xmlns:p14="http://schemas.microsoft.com/office/powerpoint/2010/main" val="861972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3218</Words>
  <Application>Microsoft Office PowerPoint</Application>
  <PresentationFormat>Apresentação na tela (4:3)</PresentationFormat>
  <Paragraphs>137</Paragraphs>
  <Slides>39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39</vt:i4>
      </vt:variant>
    </vt:vector>
  </HeadingPairs>
  <TitlesOfParts>
    <vt:vector size="43" baseType="lpstr">
      <vt:lpstr>Arial</vt:lpstr>
      <vt:lpstr>Calibri</vt:lpstr>
      <vt:lpstr>Trebuchet MS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Guimaraes, Marcos</dc:creator>
  <cp:lastModifiedBy>de Araujo Rodrigues, Mariana</cp:lastModifiedBy>
  <cp:revision>71</cp:revision>
  <dcterms:created xsi:type="dcterms:W3CDTF">2014-10-30T14:07:03Z</dcterms:created>
  <dcterms:modified xsi:type="dcterms:W3CDTF">2016-10-26T17:20:15Z</dcterms:modified>
</cp:coreProperties>
</file>