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0" r:id="rId5"/>
    <p:sldId id="271" r:id="rId6"/>
    <p:sldId id="272" r:id="rId7"/>
    <p:sldId id="273" r:id="rId8"/>
    <p:sldId id="274" r:id="rId9"/>
    <p:sldId id="261" r:id="rId10"/>
    <p:sldId id="275" r:id="rId11"/>
    <p:sldId id="262" r:id="rId12"/>
    <p:sldId id="276" r:id="rId13"/>
    <p:sldId id="263" r:id="rId14"/>
    <p:sldId id="264" r:id="rId15"/>
    <p:sldId id="277" r:id="rId16"/>
    <p:sldId id="269" r:id="rId17"/>
    <p:sldId id="265" r:id="rId18"/>
    <p:sldId id="266" r:id="rId19"/>
    <p:sldId id="278" r:id="rId20"/>
    <p:sldId id="267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>
      <p:cViewPr varScale="1">
        <p:scale>
          <a:sx n="92" d="100"/>
          <a:sy n="92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484" y="3181"/>
            <a:ext cx="9160965" cy="68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708920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Capítulo 5</a:t>
            </a:r>
            <a:r>
              <a:rPr lang="pt-BR" sz="4000" b="1" smtClean="0"/>
              <a:t>: </a:t>
            </a:r>
            <a:r>
              <a:rPr lang="pt-BR" sz="4000" b="1" smtClean="0">
                <a:solidFill>
                  <a:srgbClr val="272860"/>
                </a:solidFill>
              </a:rPr>
              <a:t>Entrada/Saída</a:t>
            </a:r>
            <a:endParaRPr lang="pt-BR" sz="4000" b="1" dirty="0" smtClean="0">
              <a:solidFill>
                <a:srgbClr val="27286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1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Camadas do software de E/S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Cada camada tem </a:t>
            </a:r>
            <a:r>
              <a:rPr lang="pt-BR" sz="2000" dirty="0"/>
              <a:t>uma função bem definida a desempenhar e </a:t>
            </a:r>
            <a:r>
              <a:rPr lang="pt-BR" sz="2000" dirty="0" smtClean="0"/>
              <a:t>uma interface </a:t>
            </a:r>
            <a:r>
              <a:rPr lang="pt-BR" sz="2000" dirty="0"/>
              <a:t>bem definida para as camadas adjacentes. </a:t>
            </a:r>
            <a:r>
              <a:rPr lang="pt-BR" sz="2000" dirty="0" smtClean="0"/>
              <a:t>A funcionalidade </a:t>
            </a:r>
            <a:r>
              <a:rPr lang="pt-BR" sz="2000" dirty="0"/>
              <a:t>e as interfaces diferem de sistema </a:t>
            </a:r>
            <a:r>
              <a:rPr lang="pt-BR" sz="2000" dirty="0" smtClean="0"/>
              <a:t>para sistema</a:t>
            </a:r>
            <a:r>
              <a:rPr lang="pt-BR" sz="2000" dirty="0"/>
              <a:t>; portanto, a discussão que se segue, que </a:t>
            </a:r>
            <a:r>
              <a:rPr lang="pt-BR" sz="2000" dirty="0" smtClean="0"/>
              <a:t>examina todas </a:t>
            </a:r>
            <a:r>
              <a:rPr lang="pt-BR" sz="2000" dirty="0"/>
              <a:t>as camadas começando de baixo, não é </a:t>
            </a:r>
            <a:r>
              <a:rPr lang="pt-BR" sz="2000" dirty="0" smtClean="0"/>
              <a:t>específica para </a:t>
            </a:r>
            <a:r>
              <a:rPr lang="pt-BR" sz="2000" dirty="0"/>
              <a:t>uma máquina.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484152"/>
            <a:ext cx="71247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Discos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Os discos vêm em uma série de tipos, incluindo discos magnéticos, RAIDS, pen-drives e discos ópticos. </a:t>
            </a:r>
            <a:endParaRPr lang="pt-BR" sz="2000" dirty="0" smtClean="0"/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Nos </a:t>
            </a:r>
            <a:r>
              <a:rPr lang="pt-BR" sz="2000" dirty="0"/>
              <a:t>discos rotacionais, os algoritmos de escalonamento do braço do disco podem ser usados muitas vezes para melhorar o desempenho do disco, mas a presença de geometrias virtuais complica as coisas. </a:t>
            </a:r>
            <a:endParaRPr lang="pt-BR" sz="2000" dirty="0" smtClean="0"/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Pareando </a:t>
            </a:r>
            <a:r>
              <a:rPr lang="pt-BR" sz="2000" dirty="0"/>
              <a:t>dois discos, pode ser construído um meio de armazenamento estável com determinadas propriedades úteis. 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80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700808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Uma geometria </a:t>
            </a:r>
            <a:r>
              <a:rPr lang="pt-BR" sz="2000" dirty="0"/>
              <a:t>virtual possível para o disco físico da </a:t>
            </a:r>
            <a:r>
              <a:rPr lang="pt-BR" sz="2000" b="1" dirty="0" smtClean="0"/>
              <a:t>figura (a</a:t>
            </a:r>
            <a:r>
              <a:rPr lang="pt-BR" sz="2000" b="1" dirty="0"/>
              <a:t>) </a:t>
            </a:r>
            <a:r>
              <a:rPr lang="pt-BR" sz="2000" dirty="0"/>
              <a:t>é mostrada na </a:t>
            </a:r>
            <a:r>
              <a:rPr lang="pt-BR" sz="2000" b="1" dirty="0" smtClean="0"/>
              <a:t>figura (</a:t>
            </a:r>
            <a:r>
              <a:rPr lang="pt-BR" sz="2000" b="1" dirty="0"/>
              <a:t>b). </a:t>
            </a:r>
            <a:r>
              <a:rPr lang="pt-BR" sz="2000" dirty="0"/>
              <a:t>Em ambos os </a:t>
            </a:r>
            <a:r>
              <a:rPr lang="pt-BR" sz="2000" dirty="0" smtClean="0"/>
              <a:t>casos o </a:t>
            </a:r>
            <a:r>
              <a:rPr lang="pt-BR" sz="2000" dirty="0"/>
              <a:t>disco tem 192 setores, apenas o arranjo </a:t>
            </a:r>
            <a:r>
              <a:rPr lang="pt-BR" sz="2000" dirty="0" smtClean="0"/>
              <a:t>publicado é </a:t>
            </a:r>
            <a:r>
              <a:rPr lang="pt-BR" sz="2000" dirty="0"/>
              <a:t>diferente do real.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704350" y="2564904"/>
            <a:ext cx="7827268" cy="4134120"/>
            <a:chOff x="899592" y="2564904"/>
            <a:chExt cx="7827268" cy="4134120"/>
          </a:xfrm>
        </p:grpSpPr>
        <p:sp>
          <p:nvSpPr>
            <p:cNvPr id="6" name="Elipse 5"/>
            <p:cNvSpPr/>
            <p:nvPr/>
          </p:nvSpPr>
          <p:spPr>
            <a:xfrm>
              <a:off x="5076056" y="2872989"/>
              <a:ext cx="3363594" cy="33130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1208406" y="2862598"/>
              <a:ext cx="3363594" cy="33130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9592" y="2564904"/>
              <a:ext cx="7827268" cy="4134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23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Relógios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Relógios são usados para manter um controle do tempo real — limitando o tempo que os processos podem ser executados —, lidar com temporizadores </a:t>
            </a:r>
            <a:r>
              <a:rPr lang="pt-BR" sz="2000" i="1" dirty="0" err="1"/>
              <a:t>watchdog</a:t>
            </a:r>
            <a:r>
              <a:rPr lang="pt-BR" sz="2000" dirty="0"/>
              <a:t> e contabilizar o uso da CPU. </a:t>
            </a:r>
          </a:p>
        </p:txBody>
      </p:sp>
    </p:spTree>
    <p:extLst>
      <p:ext uri="{BB962C8B-B14F-4D97-AF65-F5344CB8AC3E}">
        <p14:creationId xmlns:p14="http://schemas.microsoft.com/office/powerpoint/2010/main" val="30192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Interfaces com o usuário: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teclado, mouse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, monitor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Terminais orientados por caracteres têm uma série de questões relativas a caracteres especiais que podem ser entrada e sequências de escape especiais que podem ser saída. </a:t>
            </a:r>
            <a:endParaRPr lang="pt-BR" sz="2000" dirty="0" smtClean="0"/>
          </a:p>
          <a:p>
            <a:pPr marL="360000" indent="-3600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entrada pode ser em </a:t>
            </a:r>
            <a:r>
              <a:rPr lang="pt-BR" sz="2000" b="1" dirty="0"/>
              <a:t>modo cru </a:t>
            </a:r>
            <a:r>
              <a:rPr lang="pt-BR" sz="2000" dirty="0"/>
              <a:t>ou </a:t>
            </a:r>
            <a:r>
              <a:rPr lang="pt-BR" sz="2000" b="1" dirty="0"/>
              <a:t>modo cozido</a:t>
            </a:r>
            <a:r>
              <a:rPr lang="pt-BR" sz="2000" dirty="0"/>
              <a:t>, dependendo de quanto controle o programa quer sobre ela. Sequências de escape na saída controlam o movimento do cursor e permitem a inserção e remoção de texto na tela.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178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Clientes e servidores no sistema X </a:t>
            </a:r>
            <a:r>
              <a:rPr lang="pt-BR" sz="2800" b="1" dirty="0" err="1">
                <a:solidFill>
                  <a:srgbClr val="272860"/>
                </a:solidFill>
                <a:latin typeface="Trebuchet MS" panose="020B0603020202020204" pitchFamily="34" charset="0"/>
              </a:rPr>
              <a:t>Window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 do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MIT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67544" y="2359321"/>
            <a:ext cx="8086725" cy="4524375"/>
            <a:chOff x="467544" y="2359321"/>
            <a:chExt cx="8086725" cy="4524375"/>
          </a:xfrm>
        </p:grpSpPr>
        <p:sp>
          <p:nvSpPr>
            <p:cNvPr id="6" name="Retângulo 5"/>
            <p:cNvSpPr/>
            <p:nvPr/>
          </p:nvSpPr>
          <p:spPr>
            <a:xfrm>
              <a:off x="6036224" y="4509120"/>
              <a:ext cx="2304256" cy="1320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871608" y="2744832"/>
              <a:ext cx="2304256" cy="3096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7544" y="2359321"/>
              <a:ext cx="8086725" cy="452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7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Interfaces com o usuário: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teclado, mouse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, monitor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 maioria dos sistemas UNIX usa o Sistema X </a:t>
            </a:r>
            <a:r>
              <a:rPr lang="pt-BR" sz="2000" dirty="0" err="1"/>
              <a:t>Window</a:t>
            </a:r>
            <a:r>
              <a:rPr lang="pt-BR" sz="2000" dirty="0"/>
              <a:t> como base de sua interface do usuário. Ele consiste em programas que são ligados a bibliotecas especiais que emitem comandos de desenho e um servidor X que escreve na tela. </a:t>
            </a:r>
          </a:p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Muitos computadores usam </a:t>
            </a:r>
            <a:r>
              <a:rPr lang="pt-BR" sz="2000" dirty="0" err="1"/>
              <a:t>GUIs</a:t>
            </a:r>
            <a:r>
              <a:rPr lang="pt-BR" sz="2000" dirty="0"/>
              <a:t> para sua saída. Esses são baseados no paradigma WIMP: janelas, ícones, menus e um dispositivo apontador (Windows, </a:t>
            </a:r>
            <a:r>
              <a:rPr lang="pt-BR" sz="2000" dirty="0" err="1"/>
              <a:t>Icons</a:t>
            </a:r>
            <a:r>
              <a:rPr lang="pt-BR" sz="2000" dirty="0"/>
              <a:t>, Menus, </a:t>
            </a:r>
            <a:r>
              <a:rPr lang="pt-BR" sz="2000" dirty="0" err="1"/>
              <a:t>Pointing</a:t>
            </a:r>
            <a:r>
              <a:rPr lang="pt-BR" sz="2000" dirty="0"/>
              <a:t> </a:t>
            </a:r>
            <a:r>
              <a:rPr lang="pt-BR" sz="2000" dirty="0" err="1"/>
              <a:t>device</a:t>
            </a:r>
            <a:r>
              <a:rPr lang="pt-BR" sz="2000" dirty="0"/>
              <a:t>). </a:t>
            </a:r>
            <a:endParaRPr lang="pt-BR" sz="2000" dirty="0" smtClean="0"/>
          </a:p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Programas </a:t>
            </a:r>
            <a:r>
              <a:rPr lang="pt-BR" sz="2000" dirty="0"/>
              <a:t>baseados em </a:t>
            </a:r>
            <a:r>
              <a:rPr lang="pt-BR" sz="2000" dirty="0" err="1"/>
              <a:t>GUIs</a:t>
            </a:r>
            <a:r>
              <a:rPr lang="pt-BR" sz="2000" dirty="0"/>
              <a:t> são geralmente orientados a eventos, com eventos do teclado, mouse e outros sendo enviados para o programa para serem processados tão logo eles acontecem. Em sistemas UNIX, os </a:t>
            </a:r>
            <a:r>
              <a:rPr lang="pt-BR" sz="2000" dirty="0" err="1"/>
              <a:t>GUIs</a:t>
            </a:r>
            <a:r>
              <a:rPr lang="pt-BR" sz="2000" dirty="0"/>
              <a:t> quase sempre executam sobre o X. 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323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Clientes magros (</a:t>
            </a:r>
            <a:r>
              <a:rPr lang="pt-BR" sz="2800" b="1" dirty="0" err="1">
                <a:solidFill>
                  <a:srgbClr val="272860"/>
                </a:solidFill>
                <a:latin typeface="Trebuchet MS" panose="020B0603020202020204" pitchFamily="34" charset="0"/>
              </a:rPr>
              <a:t>thin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 </a:t>
            </a:r>
            <a:r>
              <a:rPr lang="pt-BR" sz="2800" b="1" dirty="0" err="1">
                <a:solidFill>
                  <a:srgbClr val="272860"/>
                </a:solidFill>
                <a:latin typeface="Trebuchet MS" panose="020B0603020202020204" pitchFamily="34" charset="0"/>
              </a:rPr>
              <a:t>clients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Dizer que a maioria dos usuários quer uma </a:t>
            </a:r>
            <a:r>
              <a:rPr lang="pt-BR" sz="2000" dirty="0" smtClean="0"/>
              <a:t>computação interativa </a:t>
            </a:r>
            <a:r>
              <a:rPr lang="pt-BR" sz="2000" dirty="0"/>
              <a:t>de alto desempenho, mas não quer </a:t>
            </a:r>
            <a:r>
              <a:rPr lang="pt-BR" sz="2000" dirty="0" smtClean="0"/>
              <a:t>realmente administrar </a:t>
            </a:r>
            <a:r>
              <a:rPr lang="pt-BR" sz="2000" dirty="0"/>
              <a:t>um computador, </a:t>
            </a:r>
            <a:r>
              <a:rPr lang="pt-BR" sz="2000" dirty="0" smtClean="0"/>
              <a:t>provavelmente seja </a:t>
            </a:r>
            <a:r>
              <a:rPr lang="pt-BR" sz="2000" dirty="0"/>
              <a:t>uma conclusão justa. Isso levou os pesquisadores </a:t>
            </a:r>
            <a:r>
              <a:rPr lang="pt-BR" sz="2000" dirty="0" smtClean="0"/>
              <a:t>a reexaminar </a:t>
            </a:r>
            <a:r>
              <a:rPr lang="pt-BR" sz="2000" dirty="0"/>
              <a:t>os sistemas de tempo compartilhado </a:t>
            </a:r>
            <a:r>
              <a:rPr lang="pt-BR" sz="2000" dirty="0" smtClean="0"/>
              <a:t>usando terminais </a:t>
            </a:r>
            <a:r>
              <a:rPr lang="pt-BR" sz="2000" dirty="0"/>
              <a:t>burros (agora educadamente chamados </a:t>
            </a:r>
            <a:r>
              <a:rPr lang="pt-BR" sz="2000" dirty="0" smtClean="0"/>
              <a:t>de </a:t>
            </a:r>
            <a:r>
              <a:rPr lang="pt-BR" sz="2000" b="1" dirty="0" smtClean="0"/>
              <a:t>clientes </a:t>
            </a:r>
            <a:r>
              <a:rPr lang="pt-BR" sz="2000" b="1" dirty="0"/>
              <a:t>magros</a:t>
            </a:r>
            <a:r>
              <a:rPr lang="pt-BR" sz="2000" dirty="0"/>
              <a:t>) que atendem às expectativas de </a:t>
            </a:r>
            <a:r>
              <a:rPr lang="pt-BR" sz="2000" dirty="0" smtClean="0"/>
              <a:t>terminais modernos</a:t>
            </a:r>
            <a:r>
              <a:rPr lang="pt-BR" sz="2000" dirty="0"/>
              <a:t>. </a:t>
            </a:r>
            <a:endParaRPr lang="pt-BR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Clientes </a:t>
            </a:r>
            <a:r>
              <a:rPr lang="pt-BR" sz="2000" dirty="0"/>
              <a:t>magros têm algumas vantagens sobre os PCs padrão, notavelmente por sua simplicidade e menos manutenção para os usuários. </a:t>
            </a:r>
          </a:p>
        </p:txBody>
      </p:sp>
    </p:spTree>
    <p:extLst>
      <p:ext uri="{BB962C8B-B14F-4D97-AF65-F5344CB8AC3E}">
        <p14:creationId xmlns:p14="http://schemas.microsoft.com/office/powerpoint/2010/main" val="9472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Gerenciamento de energia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É </a:t>
            </a:r>
            <a:r>
              <a:rPr lang="pt-BR" sz="2000" dirty="0">
                <a:cs typeface="Arial" panose="020B0604020202020204" pitchFamily="34" charset="0"/>
              </a:rPr>
              <a:t>uma questão fundamental para telefones, </a:t>
            </a:r>
            <a:r>
              <a:rPr lang="pt-BR" sz="2000" dirty="0" err="1">
                <a:cs typeface="Arial" panose="020B0604020202020204" pitchFamily="34" charset="0"/>
              </a:rPr>
              <a:t>tablets</a:t>
            </a:r>
            <a:r>
              <a:rPr lang="pt-BR" sz="2000" dirty="0">
                <a:cs typeface="Arial" panose="020B0604020202020204" pitchFamily="34" charset="0"/>
              </a:rPr>
              <a:t> e notebooks, pois os tempos de vida das baterias são limitados, e para os computadores de mesa e de servidores devido às contas de luz da organização.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Várias </a:t>
            </a:r>
            <a:r>
              <a:rPr lang="pt-BR" sz="2000" dirty="0">
                <a:cs typeface="Arial" panose="020B0604020202020204" pitchFamily="34" charset="0"/>
              </a:rPr>
              <a:t>técnicas podem ser empregadas pelo sistema operacional para reduzir o consumo de energia.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Programas </a:t>
            </a:r>
            <a:r>
              <a:rPr lang="pt-BR" sz="2000" dirty="0">
                <a:cs typeface="Arial" panose="020B0604020202020204" pitchFamily="34" charset="0"/>
              </a:rPr>
              <a:t>também podem ajudar ao sacrificar alguma qualidade por mais tempo de vida das baterias.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303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Consumo de energia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 um notebook 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98" y="2704009"/>
            <a:ext cx="5754268" cy="34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216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Princípios do hardware de E/S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65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 entrada/saída é um tópico importante, mas muitas vezes negligenciado. Uma fração substancial de qualquer sistema operacional diz respeito à E/S. A E/S pode ser conseguida de três maneiras. </a:t>
            </a:r>
            <a:endParaRPr lang="pt-BR" sz="2000" dirty="0" smtClean="0"/>
          </a:p>
          <a:p>
            <a:pPr marL="817200" lvl="1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b="1" dirty="0" smtClean="0"/>
              <a:t>1º: </a:t>
            </a:r>
            <a:r>
              <a:rPr lang="pt-BR" sz="2000" dirty="0" smtClean="0"/>
              <a:t>há </a:t>
            </a:r>
            <a:r>
              <a:rPr lang="pt-BR" sz="2000" dirty="0"/>
              <a:t>a E/S programada, na qual a CPU principal envia ou recebe cada byte ou palavra e aguarda em um laço estreito esperando até que possa receber ou enviar o próximo byte ou palavra. </a:t>
            </a:r>
            <a:endParaRPr lang="pt-BR" sz="2000" dirty="0" smtClean="0"/>
          </a:p>
          <a:p>
            <a:pPr marL="817200" lvl="1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b="1" dirty="0" smtClean="0"/>
              <a:t>2º: </a:t>
            </a:r>
            <a:r>
              <a:rPr lang="pt-BR" sz="2000" dirty="0" smtClean="0"/>
              <a:t>há </a:t>
            </a:r>
            <a:r>
              <a:rPr lang="pt-BR" sz="2000" dirty="0"/>
              <a:t>a E/S orientada à interrupção, na qual a CPU inicia uma transferência de E/S para um caractere ou palavra e vai fazer outra coisa até a interrupção chegar sinalizando a conclusão da E/S. </a:t>
            </a:r>
            <a:endParaRPr lang="pt-BR" sz="2000" dirty="0" smtClean="0"/>
          </a:p>
          <a:p>
            <a:pPr marL="817200" lvl="1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b="1" dirty="0" smtClean="0"/>
              <a:t>3º: </a:t>
            </a:r>
            <a:r>
              <a:rPr lang="pt-BR" sz="2000" dirty="0"/>
              <a:t>há o DMA, no qual um chip separado gerencia a transferência completa de um bloco de dados, gerando uma interrupção somente quando o bloco inteiro foi transferido. </a:t>
            </a:r>
          </a:p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833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Pesquisas em entrada/saída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Há uma produção considerável de pesquisas </a:t>
            </a:r>
            <a:r>
              <a:rPr lang="pt-BR" sz="2000" dirty="0" smtClean="0">
                <a:cs typeface="Arial" panose="020B0604020202020204" pitchFamily="34" charset="0"/>
              </a:rPr>
              <a:t>sobre entrada/saída</a:t>
            </a:r>
            <a:r>
              <a:rPr lang="pt-BR" sz="2000" dirty="0">
                <a:cs typeface="Arial" panose="020B0604020202020204" pitchFamily="34" charset="0"/>
              </a:rPr>
              <a:t>. Parte delas concentra-se em </a:t>
            </a:r>
            <a:r>
              <a:rPr lang="pt-BR" sz="2000" dirty="0" smtClean="0">
                <a:cs typeface="Arial" panose="020B0604020202020204" pitchFamily="34" charset="0"/>
              </a:rPr>
              <a:t>dispositivos específicos</a:t>
            </a:r>
            <a:r>
              <a:rPr lang="pt-BR" sz="2000" dirty="0">
                <a:cs typeface="Arial" panose="020B0604020202020204" pitchFamily="34" charset="0"/>
              </a:rPr>
              <a:t>, em vez da E/S em geral. Outros </a:t>
            </a:r>
            <a:r>
              <a:rPr lang="pt-BR" sz="2000" dirty="0" smtClean="0">
                <a:cs typeface="Arial" panose="020B0604020202020204" pitchFamily="34" charset="0"/>
              </a:rPr>
              <a:t>trabalhos concentram-se </a:t>
            </a:r>
            <a:r>
              <a:rPr lang="pt-BR" sz="2000" dirty="0">
                <a:cs typeface="Arial" panose="020B0604020202020204" pitchFamily="34" charset="0"/>
              </a:rPr>
              <a:t>na infraestrutura de E/S inteira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Por exemplo</a:t>
            </a:r>
            <a:r>
              <a:rPr lang="pt-BR" sz="2000" dirty="0"/>
              <a:t>, a arquitetura </a:t>
            </a:r>
            <a:r>
              <a:rPr lang="pt-BR" sz="2000" dirty="0" err="1"/>
              <a:t>Streamline</a:t>
            </a:r>
            <a:r>
              <a:rPr lang="pt-BR" sz="2000" dirty="0"/>
              <a:t> busca fornecer </a:t>
            </a:r>
            <a:r>
              <a:rPr lang="pt-BR" sz="2000" dirty="0" smtClean="0"/>
              <a:t>E/S sob </a:t>
            </a:r>
            <a:r>
              <a:rPr lang="pt-BR" sz="2000" dirty="0"/>
              <a:t>medida para cada aplicação, que minimize a </a:t>
            </a:r>
            <a:r>
              <a:rPr lang="pt-BR" sz="2000" dirty="0" smtClean="0"/>
              <a:t>sobrecarga devido </a:t>
            </a:r>
            <a:r>
              <a:rPr lang="pt-BR" sz="2000" dirty="0"/>
              <a:t>a cópias, chaveamento de contextos, </a:t>
            </a:r>
            <a:r>
              <a:rPr lang="pt-BR" sz="2000" dirty="0" smtClean="0"/>
              <a:t>sinalização e </a:t>
            </a:r>
            <a:r>
              <a:rPr lang="pt-BR" sz="2000" dirty="0"/>
              <a:t>uso equivocado da cache e TLB (</a:t>
            </a:r>
            <a:r>
              <a:rPr lang="pt-BR" sz="2000" dirty="0" smtClean="0"/>
              <a:t>DEBRUIJN et </a:t>
            </a:r>
            <a:r>
              <a:rPr lang="pt-BR" sz="2000" dirty="0"/>
              <a:t>al., 2011</a:t>
            </a:r>
            <a:r>
              <a:rPr lang="pt-BR" sz="2000" dirty="0" smtClean="0"/>
              <a:t>)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Ela é baseada na noção de </a:t>
            </a:r>
            <a:r>
              <a:rPr lang="pt-BR" sz="2000" dirty="0" err="1"/>
              <a:t>Beltway</a:t>
            </a:r>
            <a:r>
              <a:rPr lang="pt-BR" sz="2000" dirty="0"/>
              <a:t> </a:t>
            </a:r>
            <a:r>
              <a:rPr lang="pt-BR" sz="2000" dirty="0" smtClean="0"/>
              <a:t>Buffers, buffers </a:t>
            </a:r>
            <a:r>
              <a:rPr lang="pt-BR" sz="2000" dirty="0"/>
              <a:t>circulares avançados que são mais </a:t>
            </a:r>
            <a:r>
              <a:rPr lang="pt-BR" sz="2000" dirty="0" smtClean="0"/>
              <a:t>eficientes do </a:t>
            </a:r>
            <a:r>
              <a:rPr lang="pt-BR" sz="2000" dirty="0"/>
              <a:t>que os sistemas de buffers existentes (</a:t>
            </a:r>
            <a:r>
              <a:rPr lang="pt-BR" sz="2000" dirty="0" smtClean="0"/>
              <a:t>DEBRUIJN e </a:t>
            </a:r>
            <a:r>
              <a:rPr lang="pt-BR" sz="2000" dirty="0"/>
              <a:t>BOS, 2008).</a:t>
            </a:r>
          </a:p>
        </p:txBody>
      </p:sp>
    </p:spTree>
    <p:extLst>
      <p:ext uri="{BB962C8B-B14F-4D97-AF65-F5344CB8AC3E}">
        <p14:creationId xmlns:p14="http://schemas.microsoft.com/office/powerpoint/2010/main" val="11795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Pesquisas em entrada/saída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cs typeface="Arial" panose="020B0604020202020204" pitchFamily="34" charset="0"/>
              </a:rPr>
              <a:t>Megapipe</a:t>
            </a:r>
            <a:r>
              <a:rPr lang="pt-BR" sz="2000" dirty="0" smtClean="0">
                <a:cs typeface="Arial" panose="020B0604020202020204" pitchFamily="34" charset="0"/>
              </a:rPr>
              <a:t> (HAN </a:t>
            </a:r>
            <a:r>
              <a:rPr lang="pt-BR" sz="2000" dirty="0">
                <a:cs typeface="Arial" panose="020B0604020202020204" pitchFamily="34" charset="0"/>
              </a:rPr>
              <a:t>et al., 2012) é outra arquitetura de E/S em </a:t>
            </a:r>
            <a:r>
              <a:rPr lang="pt-BR" sz="2000" dirty="0" smtClean="0">
                <a:cs typeface="Arial" panose="020B0604020202020204" pitchFamily="34" charset="0"/>
              </a:rPr>
              <a:t>rede para </a:t>
            </a:r>
            <a:r>
              <a:rPr lang="pt-BR" sz="2000" dirty="0">
                <a:cs typeface="Arial" panose="020B0604020202020204" pitchFamily="34" charset="0"/>
              </a:rPr>
              <a:t>cargas de trabalho orientadas a mensagens.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Ela cria canais </a:t>
            </a:r>
            <a:r>
              <a:rPr lang="pt-BR" sz="2000" dirty="0">
                <a:cs typeface="Arial" panose="020B0604020202020204" pitchFamily="34" charset="0"/>
              </a:rPr>
              <a:t>bidirecionais por núcleo de CPU entre o </a:t>
            </a:r>
            <a:r>
              <a:rPr lang="pt-BR" sz="2000" dirty="0" smtClean="0">
                <a:cs typeface="Arial" panose="020B0604020202020204" pitchFamily="34" charset="0"/>
              </a:rPr>
              <a:t>núcleo do </a:t>
            </a:r>
            <a:r>
              <a:rPr lang="pt-BR" sz="2000" dirty="0">
                <a:cs typeface="Arial" panose="020B0604020202020204" pitchFamily="34" charset="0"/>
              </a:rPr>
              <a:t>SO e o espaço do usuário, sobre os quais os </a:t>
            </a:r>
            <a:r>
              <a:rPr lang="pt-BR" sz="2000" dirty="0" smtClean="0">
                <a:cs typeface="Arial" panose="020B0604020202020204" pitchFamily="34" charset="0"/>
              </a:rPr>
              <a:t>sistemas depositam </a:t>
            </a:r>
            <a:r>
              <a:rPr lang="pt-BR" sz="2000" dirty="0">
                <a:cs typeface="Arial" panose="020B0604020202020204" pitchFamily="34" charset="0"/>
              </a:rPr>
              <a:t>camadas de abstrações como soquetes </a:t>
            </a:r>
            <a:r>
              <a:rPr lang="pt-BR" sz="2000" dirty="0" smtClean="0">
                <a:cs typeface="Arial" panose="020B0604020202020204" pitchFamily="34" charset="0"/>
              </a:rPr>
              <a:t>leves. 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Esses </a:t>
            </a:r>
            <a:r>
              <a:rPr lang="pt-BR" sz="2000" dirty="0">
                <a:cs typeface="Arial" panose="020B0604020202020204" pitchFamily="34" charset="0"/>
              </a:rPr>
              <a:t>soquetes não são totalmente compatíveis com </a:t>
            </a:r>
            <a:r>
              <a:rPr lang="pt-BR" sz="2000" dirty="0" smtClean="0">
                <a:cs typeface="Arial" panose="020B0604020202020204" pitchFamily="34" charset="0"/>
              </a:rPr>
              <a:t>o POSIX</a:t>
            </a:r>
            <a:r>
              <a:rPr lang="pt-BR" sz="2000" dirty="0">
                <a:cs typeface="Arial" panose="020B0604020202020204" pitchFamily="34" charset="0"/>
              </a:rPr>
              <a:t>, de maneira que aplicações precisam ser </a:t>
            </a:r>
            <a:r>
              <a:rPr lang="pt-BR" sz="2000" dirty="0" smtClean="0">
                <a:cs typeface="Arial" panose="020B0604020202020204" pitchFamily="34" charset="0"/>
              </a:rPr>
              <a:t>adaptadas para </a:t>
            </a:r>
            <a:r>
              <a:rPr lang="pt-BR" sz="2000" dirty="0">
                <a:cs typeface="Arial" panose="020B0604020202020204" pitchFamily="34" charset="0"/>
              </a:rPr>
              <a:t>beneficiar-se da E/S mais eficiente.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389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Pesquisas em entrada/saída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Muitas vezes, a meta da pesquisa é melhorar o </a:t>
            </a:r>
            <a:r>
              <a:rPr lang="pt-BR" sz="2000" dirty="0" smtClean="0">
                <a:cs typeface="Arial" panose="020B0604020202020204" pitchFamily="34" charset="0"/>
              </a:rPr>
              <a:t>desempenho de </a:t>
            </a:r>
            <a:r>
              <a:rPr lang="pt-BR" sz="2000" dirty="0">
                <a:cs typeface="Arial" panose="020B0604020202020204" pitchFamily="34" charset="0"/>
              </a:rPr>
              <a:t>um dispositivo de uma maneira ou </a:t>
            </a:r>
            <a:r>
              <a:rPr lang="pt-BR" sz="2000" dirty="0" smtClean="0">
                <a:cs typeface="Arial" panose="020B0604020202020204" pitchFamily="34" charset="0"/>
              </a:rPr>
              <a:t>de outra</a:t>
            </a:r>
            <a:r>
              <a:rPr lang="pt-BR" sz="2000" dirty="0">
                <a:cs typeface="Arial" panose="020B0604020202020204" pitchFamily="34" charset="0"/>
              </a:rPr>
              <a:t>. Os sistemas de discos são um desses casos. </a:t>
            </a:r>
            <a:r>
              <a:rPr lang="pt-BR" sz="2000" dirty="0" smtClean="0">
                <a:cs typeface="Arial" panose="020B0604020202020204" pitchFamily="34" charset="0"/>
              </a:rPr>
              <a:t>Os algoritmos </a:t>
            </a:r>
            <a:r>
              <a:rPr lang="pt-BR" sz="2000" dirty="0">
                <a:cs typeface="Arial" panose="020B0604020202020204" pitchFamily="34" charset="0"/>
              </a:rPr>
              <a:t>de escalonamento de braço de disco </a:t>
            </a:r>
            <a:r>
              <a:rPr lang="pt-BR" sz="2000" dirty="0" smtClean="0">
                <a:cs typeface="Arial" panose="020B0604020202020204" pitchFamily="34" charset="0"/>
              </a:rPr>
              <a:t>são uma </a:t>
            </a:r>
            <a:r>
              <a:rPr lang="pt-BR" sz="2000" dirty="0">
                <a:cs typeface="Arial" panose="020B0604020202020204" pitchFamily="34" charset="0"/>
              </a:rPr>
              <a:t>área de pesquisa sempre popular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Às </a:t>
            </a:r>
            <a:r>
              <a:rPr lang="pt-BR" sz="2000" dirty="0"/>
              <a:t>vezes </a:t>
            </a:r>
            <a:r>
              <a:rPr lang="pt-BR" sz="2000" dirty="0" smtClean="0"/>
              <a:t>o foco é </a:t>
            </a:r>
            <a:r>
              <a:rPr lang="pt-BR" sz="2000" dirty="0"/>
              <a:t>o uso mais baixo de </a:t>
            </a:r>
            <a:r>
              <a:rPr lang="pt-BR" sz="2000" dirty="0" smtClean="0"/>
              <a:t>energia.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Com a popularidade da consolidação de </a:t>
            </a:r>
            <a:r>
              <a:rPr lang="pt-BR" sz="2000" dirty="0" smtClean="0"/>
              <a:t>servidores usando </a:t>
            </a:r>
            <a:r>
              <a:rPr lang="pt-BR" sz="2000" dirty="0"/>
              <a:t>máquinas virtuais, o escalonamento </a:t>
            </a:r>
            <a:r>
              <a:rPr lang="pt-BR" sz="2000" dirty="0" smtClean="0"/>
              <a:t>de disco </a:t>
            </a:r>
            <a:r>
              <a:rPr lang="pt-BR" sz="2000" dirty="0"/>
              <a:t>para sistemas virtualizados tornou-se um </a:t>
            </a:r>
            <a:r>
              <a:rPr lang="pt-BR" sz="2000" dirty="0" smtClean="0"/>
              <a:t>tópico em alta também.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575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Pesquisas em entrada/saída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Drivers de dispositivos também são uma área </a:t>
            </a:r>
            <a:r>
              <a:rPr lang="pt-BR" sz="2000" dirty="0" smtClean="0">
                <a:cs typeface="Arial" panose="020B0604020202020204" pitchFamily="34" charset="0"/>
              </a:rPr>
              <a:t>de pesquisa </a:t>
            </a:r>
            <a:r>
              <a:rPr lang="pt-BR" sz="2000" dirty="0">
                <a:cs typeface="Arial" panose="020B0604020202020204" pitchFamily="34" charset="0"/>
              </a:rPr>
              <a:t>muito ativa. Muitas falhas de sistemas </a:t>
            </a:r>
            <a:r>
              <a:rPr lang="pt-BR" sz="2000" dirty="0" smtClean="0">
                <a:cs typeface="Arial" panose="020B0604020202020204" pitchFamily="34" charset="0"/>
              </a:rPr>
              <a:t>operacionais são </a:t>
            </a:r>
            <a:r>
              <a:rPr lang="pt-BR" sz="2000" dirty="0">
                <a:cs typeface="Arial" panose="020B0604020202020204" pitchFamily="34" charset="0"/>
              </a:rPr>
              <a:t>causadas por drivers de dispositivos defeituosos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Clientes magros também são um tópico que gera </a:t>
            </a:r>
            <a:r>
              <a:rPr lang="pt-BR" sz="2000" dirty="0" smtClean="0"/>
              <a:t>interesse, especialmente </a:t>
            </a:r>
            <a:r>
              <a:rPr lang="pt-BR" sz="2000" dirty="0"/>
              <a:t>dispositivos móveis </a:t>
            </a:r>
            <a:r>
              <a:rPr lang="pt-BR" sz="2000" dirty="0" smtClean="0"/>
              <a:t>conectados à nuvem.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Por fim, existem alguns estudos sobre tópicos </a:t>
            </a:r>
            <a:r>
              <a:rPr lang="pt-BR" sz="2000" dirty="0" smtClean="0"/>
              <a:t>incomuns como </a:t>
            </a:r>
            <a:r>
              <a:rPr lang="pt-BR" sz="2000" dirty="0"/>
              <a:t>prédios como grandes dispositivos de </a:t>
            </a:r>
            <a:r>
              <a:rPr lang="pt-BR" sz="2000" dirty="0" smtClean="0"/>
              <a:t>E/S.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ct val="100000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28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Princípios do software de E/S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Um conceito fundamental no projeto de software </a:t>
            </a:r>
            <a:r>
              <a:rPr lang="pt-BR" sz="2000" dirty="0" smtClean="0">
                <a:cs typeface="Arial" panose="020B0604020202020204" pitchFamily="34" charset="0"/>
              </a:rPr>
              <a:t>de E/S </a:t>
            </a:r>
            <a:r>
              <a:rPr lang="pt-BR" sz="2000" dirty="0">
                <a:cs typeface="Arial" panose="020B0604020202020204" pitchFamily="34" charset="0"/>
              </a:rPr>
              <a:t>é conhecido como </a:t>
            </a:r>
            <a:r>
              <a:rPr lang="pt-BR" sz="2000" b="1" dirty="0">
                <a:cs typeface="Arial" panose="020B0604020202020204" pitchFamily="34" charset="0"/>
              </a:rPr>
              <a:t>independência de dispositivo.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que isso significa é que devemos ser capazes de </a:t>
            </a:r>
            <a:r>
              <a:rPr lang="pt-BR" sz="2000" dirty="0" smtClean="0">
                <a:cs typeface="Arial" panose="020B0604020202020204" pitchFamily="34" charset="0"/>
              </a:rPr>
              <a:t>escrever programas </a:t>
            </a:r>
            <a:r>
              <a:rPr lang="pt-BR" sz="2000" dirty="0">
                <a:cs typeface="Arial" panose="020B0604020202020204" pitchFamily="34" charset="0"/>
              </a:rPr>
              <a:t>que podem acessar qualquer </a:t>
            </a:r>
            <a:r>
              <a:rPr lang="pt-BR" sz="2000" dirty="0" smtClean="0">
                <a:cs typeface="Arial" panose="020B0604020202020204" pitchFamily="34" charset="0"/>
              </a:rPr>
              <a:t>dispositivo de </a:t>
            </a:r>
            <a:r>
              <a:rPr lang="pt-BR" sz="2000" dirty="0">
                <a:cs typeface="Arial" panose="020B0604020202020204" pitchFamily="34" charset="0"/>
              </a:rPr>
              <a:t>E/S sem ter de especificá-lo antecipadamente.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Por exemplo</a:t>
            </a:r>
            <a:r>
              <a:rPr lang="pt-BR" sz="2000" dirty="0">
                <a:cs typeface="Arial" panose="020B0604020202020204" pitchFamily="34" charset="0"/>
              </a:rPr>
              <a:t>, um programa que lê um arquivo como </a:t>
            </a:r>
            <a:r>
              <a:rPr lang="pt-BR" sz="2000" dirty="0" smtClean="0">
                <a:cs typeface="Arial" panose="020B0604020202020204" pitchFamily="34" charset="0"/>
              </a:rPr>
              <a:t>entrada deve </a:t>
            </a:r>
            <a:r>
              <a:rPr lang="pt-BR" sz="2000" dirty="0">
                <a:cs typeface="Arial" panose="020B0604020202020204" pitchFamily="34" charset="0"/>
              </a:rPr>
              <a:t>ser capaz de ler um arquivo em um disco </a:t>
            </a:r>
            <a:r>
              <a:rPr lang="pt-BR" sz="2000" dirty="0" smtClean="0">
                <a:cs typeface="Arial" panose="020B0604020202020204" pitchFamily="34" charset="0"/>
              </a:rPr>
              <a:t>rígido, um </a:t>
            </a:r>
            <a:r>
              <a:rPr lang="pt-BR" sz="2000" dirty="0">
                <a:cs typeface="Arial" panose="020B0604020202020204" pitchFamily="34" charset="0"/>
              </a:rPr>
              <a:t>DVD ou em um pen-drive sem ter de ser </a:t>
            </a:r>
            <a:r>
              <a:rPr lang="pt-BR" sz="2000" dirty="0" smtClean="0">
                <a:cs typeface="Arial" panose="020B0604020202020204" pitchFamily="34" charset="0"/>
              </a:rPr>
              <a:t>modificado para </a:t>
            </a:r>
            <a:r>
              <a:rPr lang="pt-BR" sz="2000" dirty="0">
                <a:cs typeface="Arial" panose="020B0604020202020204" pitchFamily="34" charset="0"/>
              </a:rPr>
              <a:t>cada dispositivo diferente.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383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Princípios do software de E/S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Um objetivo muito relacionado com a </a:t>
            </a:r>
            <a:r>
              <a:rPr lang="pt-BR" sz="2000" dirty="0" smtClean="0">
                <a:cs typeface="Arial" panose="020B0604020202020204" pitchFamily="34" charset="0"/>
              </a:rPr>
              <a:t>independência do </a:t>
            </a:r>
            <a:r>
              <a:rPr lang="pt-BR" sz="2000" dirty="0">
                <a:cs typeface="Arial" panose="020B0604020202020204" pitchFamily="34" charset="0"/>
              </a:rPr>
              <a:t>dispositivo é a </a:t>
            </a:r>
            <a:r>
              <a:rPr lang="pt-BR" sz="2000" b="1" dirty="0">
                <a:cs typeface="Arial" panose="020B0604020202020204" pitchFamily="34" charset="0"/>
              </a:rPr>
              <a:t>nomeação uniforme. </a:t>
            </a:r>
            <a:r>
              <a:rPr lang="pt-BR" sz="2000" dirty="0" smtClean="0">
                <a:cs typeface="Arial" panose="020B0604020202020204" pitchFamily="34" charset="0"/>
              </a:rPr>
              <a:t>O </a:t>
            </a:r>
            <a:r>
              <a:rPr lang="pt-BR" sz="2000" dirty="0">
                <a:cs typeface="Arial" panose="020B0604020202020204" pitchFamily="34" charset="0"/>
              </a:rPr>
              <a:t>nome de </a:t>
            </a:r>
            <a:r>
              <a:rPr lang="pt-BR" sz="2000" dirty="0" smtClean="0">
                <a:cs typeface="Arial" panose="020B0604020202020204" pitchFamily="34" charset="0"/>
              </a:rPr>
              <a:t>um arquivo </a:t>
            </a:r>
            <a:r>
              <a:rPr lang="pt-BR" sz="2000" dirty="0">
                <a:cs typeface="Arial" panose="020B0604020202020204" pitchFamily="34" charset="0"/>
              </a:rPr>
              <a:t>ou um dispositivo deve simplesmente ser </a:t>
            </a:r>
            <a:r>
              <a:rPr lang="pt-BR" sz="2000" dirty="0" smtClean="0">
                <a:cs typeface="Arial" panose="020B0604020202020204" pitchFamily="34" charset="0"/>
              </a:rPr>
              <a:t>uma cadeia </a:t>
            </a:r>
            <a:r>
              <a:rPr lang="pt-BR" sz="2000" dirty="0">
                <a:cs typeface="Arial" panose="020B0604020202020204" pitchFamily="34" charset="0"/>
              </a:rPr>
              <a:t>de caracteres ou um número inteiro e não </a:t>
            </a:r>
            <a:r>
              <a:rPr lang="pt-BR" sz="2000" dirty="0" smtClean="0">
                <a:cs typeface="Arial" panose="020B0604020202020204" pitchFamily="34" charset="0"/>
              </a:rPr>
              <a:t>depender do </a:t>
            </a:r>
            <a:r>
              <a:rPr lang="pt-BR" sz="2000" dirty="0">
                <a:cs typeface="Arial" panose="020B0604020202020204" pitchFamily="34" charset="0"/>
              </a:rPr>
              <a:t>dispositivo de maneira alguma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b="1" dirty="0" smtClean="0"/>
              <a:t>EXEMPLO</a:t>
            </a:r>
            <a:r>
              <a:rPr lang="pt-BR" sz="2000" dirty="0" smtClean="0"/>
              <a:t>: Um </a:t>
            </a:r>
            <a:r>
              <a:rPr lang="pt-BR" sz="2000" dirty="0"/>
              <a:t>pen-drive pode ser </a:t>
            </a:r>
            <a:r>
              <a:rPr lang="pt-BR" sz="2000" dirty="0" smtClean="0"/>
              <a:t>montado em </a:t>
            </a:r>
            <a:r>
              <a:rPr lang="pt-BR" sz="2000" dirty="0"/>
              <a:t>cima do diretório </a:t>
            </a:r>
            <a:r>
              <a:rPr lang="pt-BR" sz="2000" i="1" dirty="0"/>
              <a:t>/</a:t>
            </a:r>
            <a:r>
              <a:rPr lang="pt-BR" sz="2000" i="1" dirty="0" err="1"/>
              <a:t>usr</a:t>
            </a:r>
            <a:r>
              <a:rPr lang="pt-BR" sz="2000" i="1" dirty="0"/>
              <a:t>/</a:t>
            </a:r>
            <a:r>
              <a:rPr lang="pt-BR" sz="2000" i="1" dirty="0" err="1"/>
              <a:t>ast</a:t>
            </a:r>
            <a:r>
              <a:rPr lang="pt-BR" sz="2000" i="1" dirty="0"/>
              <a:t>/backup </a:t>
            </a:r>
            <a:r>
              <a:rPr lang="pt-BR" sz="2000" dirty="0"/>
              <a:t>de </a:t>
            </a:r>
            <a:r>
              <a:rPr lang="pt-BR" sz="2000" dirty="0" smtClean="0"/>
              <a:t>maneira que</a:t>
            </a:r>
            <a:r>
              <a:rPr lang="pt-BR" sz="2000" dirty="0"/>
              <a:t>, ao copiar um arquivo para </a:t>
            </a:r>
            <a:r>
              <a:rPr lang="pt-BR" sz="2000" i="1" dirty="0"/>
              <a:t>/</a:t>
            </a:r>
            <a:r>
              <a:rPr lang="pt-BR" sz="2000" i="1" dirty="0" err="1" smtClean="0"/>
              <a:t>usr</a:t>
            </a:r>
            <a:r>
              <a:rPr lang="pt-BR" sz="2000" i="1" dirty="0" smtClean="0"/>
              <a:t>/</a:t>
            </a:r>
            <a:r>
              <a:rPr lang="pt-BR" sz="2000" i="1" dirty="0" err="1" smtClean="0"/>
              <a:t>ast</a:t>
            </a:r>
            <a:r>
              <a:rPr lang="pt-BR" sz="2000" i="1" dirty="0" smtClean="0"/>
              <a:t>/backup/</a:t>
            </a:r>
            <a:r>
              <a:rPr lang="pt-BR" sz="2000" i="1" dirty="0" err="1" smtClean="0"/>
              <a:t>Monday</a:t>
            </a:r>
            <a:r>
              <a:rPr lang="pt-BR" sz="2000" dirty="0" smtClean="0"/>
              <a:t>, você </a:t>
            </a:r>
            <a:r>
              <a:rPr lang="pt-BR" sz="2000" dirty="0"/>
              <a:t>copia o arquivo para o pen-drive. Assim, todos </a:t>
            </a:r>
            <a:r>
              <a:rPr lang="pt-BR" sz="2000" dirty="0" smtClean="0"/>
              <a:t>os arquivos </a:t>
            </a:r>
            <a:r>
              <a:rPr lang="pt-BR" sz="2000" dirty="0"/>
              <a:t>e dispositivos são endereçados da mesma </a:t>
            </a:r>
            <a:r>
              <a:rPr lang="pt-BR" sz="2000" dirty="0" smtClean="0"/>
              <a:t>maneira: por </a:t>
            </a:r>
            <a:r>
              <a:rPr lang="pt-BR" sz="2000" dirty="0"/>
              <a:t>um nome de caminho.</a:t>
            </a:r>
          </a:p>
        </p:txBody>
      </p:sp>
    </p:spTree>
    <p:extLst>
      <p:ext uri="{BB962C8B-B14F-4D97-AF65-F5344CB8AC3E}">
        <p14:creationId xmlns:p14="http://schemas.microsoft.com/office/powerpoint/2010/main" val="32751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Princípios do software de E/S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496944" cy="428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Outra questão importante para o software de </a:t>
            </a:r>
            <a:r>
              <a:rPr lang="pt-BR" sz="2000" dirty="0" smtClean="0">
                <a:cs typeface="Arial" panose="020B0604020202020204" pitchFamily="34" charset="0"/>
              </a:rPr>
              <a:t>E/S é </a:t>
            </a:r>
            <a:r>
              <a:rPr lang="pt-BR" sz="2000" dirty="0">
                <a:cs typeface="Arial" panose="020B0604020202020204" pitchFamily="34" charset="0"/>
              </a:rPr>
              <a:t>o </a:t>
            </a:r>
            <a:r>
              <a:rPr lang="pt-BR" sz="2000" b="1" dirty="0">
                <a:cs typeface="Arial" panose="020B0604020202020204" pitchFamily="34" charset="0"/>
              </a:rPr>
              <a:t>tratamento de erros</a:t>
            </a:r>
            <a:r>
              <a:rPr lang="pt-BR" sz="2000" dirty="0">
                <a:cs typeface="Arial" panose="020B0604020202020204" pitchFamily="34" charset="0"/>
              </a:rPr>
              <a:t>. Em geral, erros devem </a:t>
            </a:r>
            <a:r>
              <a:rPr lang="pt-BR" sz="2000" dirty="0" smtClean="0">
                <a:cs typeface="Arial" panose="020B0604020202020204" pitchFamily="34" charset="0"/>
              </a:rPr>
              <a:t>ser tratados </a:t>
            </a:r>
            <a:r>
              <a:rPr lang="pt-BR" sz="2000" dirty="0">
                <a:cs typeface="Arial" panose="020B0604020202020204" pitchFamily="34" charset="0"/>
              </a:rPr>
              <a:t>o mais próximo possível do hardware.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Se o controlador </a:t>
            </a:r>
            <a:r>
              <a:rPr lang="pt-BR" sz="2000" dirty="0">
                <a:cs typeface="Arial" panose="020B0604020202020204" pitchFamily="34" charset="0"/>
              </a:rPr>
              <a:t>descobre um erro de leitura, ele deve </a:t>
            </a:r>
            <a:r>
              <a:rPr lang="pt-BR" sz="2000" dirty="0" smtClean="0">
                <a:cs typeface="Arial" panose="020B0604020202020204" pitchFamily="34" charset="0"/>
              </a:rPr>
              <a:t>tentar corrigi-lo </a:t>
            </a:r>
            <a:r>
              <a:rPr lang="pt-BR" sz="2000" dirty="0">
                <a:cs typeface="Arial" panose="020B0604020202020204" pitchFamily="34" charset="0"/>
              </a:rPr>
              <a:t>se puder. Se ele não puder, então o driver </a:t>
            </a:r>
            <a:r>
              <a:rPr lang="pt-BR" sz="2000" dirty="0" smtClean="0">
                <a:cs typeface="Arial" panose="020B0604020202020204" pitchFamily="34" charset="0"/>
              </a:rPr>
              <a:t>do dispositivo </a:t>
            </a:r>
            <a:r>
              <a:rPr lang="pt-BR" sz="2000" dirty="0">
                <a:cs typeface="Arial" panose="020B0604020202020204" pitchFamily="34" charset="0"/>
              </a:rPr>
              <a:t>deverá lidar com ele, talvez </a:t>
            </a:r>
            <a:r>
              <a:rPr lang="pt-BR" sz="2000" dirty="0" smtClean="0">
                <a:cs typeface="Arial" panose="020B0604020202020204" pitchFamily="34" charset="0"/>
              </a:rPr>
              <a:t>simplesmente tentando </a:t>
            </a:r>
            <a:r>
              <a:rPr lang="pt-BR" sz="2000" dirty="0">
                <a:cs typeface="Arial" panose="020B0604020202020204" pitchFamily="34" charset="0"/>
              </a:rPr>
              <a:t>ler o bloco novamente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Muitos erros são </a:t>
            </a:r>
            <a:r>
              <a:rPr lang="pt-BR" sz="2000" dirty="0" smtClean="0"/>
              <a:t>transitórios, como </a:t>
            </a:r>
            <a:r>
              <a:rPr lang="pt-BR" sz="2000" dirty="0"/>
              <a:t>erros de leitura causados por grãos </a:t>
            </a:r>
            <a:r>
              <a:rPr lang="pt-BR" sz="2000" dirty="0" smtClean="0"/>
              <a:t>de poeira </a:t>
            </a:r>
            <a:r>
              <a:rPr lang="pt-BR" sz="2000" dirty="0"/>
              <a:t>no cabeçote de leitura, e muitas vezes </a:t>
            </a:r>
            <a:r>
              <a:rPr lang="pt-BR" sz="2000" dirty="0" smtClean="0"/>
              <a:t>desaparecerão se </a:t>
            </a:r>
            <a:r>
              <a:rPr lang="pt-BR" sz="2000" dirty="0"/>
              <a:t>a operação for repetida. Apenas se as </a:t>
            </a:r>
            <a:r>
              <a:rPr lang="pt-BR" sz="2000" dirty="0" smtClean="0"/>
              <a:t>camadas mais </a:t>
            </a:r>
            <a:r>
              <a:rPr lang="pt-BR" sz="2000" dirty="0"/>
              <a:t>baixas não forem capazes de lidar com o </a:t>
            </a:r>
            <a:r>
              <a:rPr lang="pt-BR" sz="2000" dirty="0" smtClean="0"/>
              <a:t>problema as </a:t>
            </a:r>
            <a:r>
              <a:rPr lang="pt-BR" sz="2000" dirty="0"/>
              <a:t>camadas superiores devem ser informadas a </a:t>
            </a:r>
            <a:r>
              <a:rPr lang="pt-BR" sz="2000" dirty="0" smtClean="0"/>
              <a:t>respeito.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Em </a:t>
            </a:r>
            <a:r>
              <a:rPr lang="pt-BR" sz="2000" dirty="0"/>
              <a:t>muitos casos, a recuperação de erros pode ser </a:t>
            </a:r>
            <a:r>
              <a:rPr lang="pt-BR" sz="2000" dirty="0" smtClean="0"/>
              <a:t>feita de </a:t>
            </a:r>
            <a:r>
              <a:rPr lang="pt-BR" sz="2000" dirty="0"/>
              <a:t>modo transparente em um nível baixo sem que </a:t>
            </a:r>
            <a:r>
              <a:rPr lang="pt-BR" sz="2000" dirty="0" smtClean="0"/>
              <a:t>os níveis </a:t>
            </a:r>
            <a:r>
              <a:rPr lang="pt-BR" sz="2000" dirty="0"/>
              <a:t>superiores sequer tomem conhecimento do erro.</a:t>
            </a:r>
          </a:p>
        </p:txBody>
      </p:sp>
    </p:spTree>
    <p:extLst>
      <p:ext uri="{BB962C8B-B14F-4D97-AF65-F5344CB8AC3E}">
        <p14:creationId xmlns:p14="http://schemas.microsoft.com/office/powerpoint/2010/main" val="38986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Princípios do software de E/S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496944" cy="428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Ainda outra questão importante é a das </a:t>
            </a:r>
            <a:r>
              <a:rPr lang="pt-BR" sz="2000" dirty="0" smtClean="0">
                <a:cs typeface="Arial" panose="020B0604020202020204" pitchFamily="34" charset="0"/>
              </a:rPr>
              <a:t>transferências </a:t>
            </a:r>
            <a:r>
              <a:rPr lang="pt-BR" sz="2000" b="1" dirty="0" smtClean="0">
                <a:cs typeface="Arial" panose="020B0604020202020204" pitchFamily="34" charset="0"/>
              </a:rPr>
              <a:t>síncronas</a:t>
            </a:r>
            <a:r>
              <a:rPr lang="pt-BR" sz="2000" dirty="0" smtClean="0">
                <a:cs typeface="Arial" panose="020B0604020202020204" pitchFamily="34" charset="0"/>
              </a:rPr>
              <a:t> </a:t>
            </a:r>
            <a:r>
              <a:rPr lang="pt-BR" sz="2000" dirty="0">
                <a:cs typeface="Arial" panose="020B0604020202020204" pitchFamily="34" charset="0"/>
              </a:rPr>
              <a:t>(bloqueantes) </a:t>
            </a:r>
            <a:r>
              <a:rPr lang="pt-BR" sz="2000" i="1" dirty="0">
                <a:cs typeface="Arial" panose="020B0604020202020204" pitchFamily="34" charset="0"/>
              </a:rPr>
              <a:t>versus</a:t>
            </a:r>
            <a:r>
              <a:rPr lang="pt-BR" sz="2000" dirty="0">
                <a:cs typeface="Arial" panose="020B0604020202020204" pitchFamily="34" charset="0"/>
              </a:rPr>
              <a:t> </a:t>
            </a:r>
            <a:r>
              <a:rPr lang="pt-BR" sz="2000" b="1" dirty="0">
                <a:cs typeface="Arial" panose="020B0604020202020204" pitchFamily="34" charset="0"/>
              </a:rPr>
              <a:t>assíncronas</a:t>
            </a:r>
            <a:r>
              <a:rPr lang="pt-BR" sz="2000" dirty="0">
                <a:cs typeface="Arial" panose="020B0604020202020204" pitchFamily="34" charset="0"/>
              </a:rPr>
              <a:t> (</a:t>
            </a:r>
            <a:r>
              <a:rPr lang="pt-BR" sz="2000" dirty="0" smtClean="0">
                <a:cs typeface="Arial" panose="020B0604020202020204" pitchFamily="34" charset="0"/>
              </a:rPr>
              <a:t>orientadas à </a:t>
            </a:r>
            <a:r>
              <a:rPr lang="pt-BR" sz="2000" dirty="0">
                <a:cs typeface="Arial" panose="020B0604020202020204" pitchFamily="34" charset="0"/>
              </a:rPr>
              <a:t>interrupção). A maioria das E/S físicas são </a:t>
            </a:r>
            <a:r>
              <a:rPr lang="pt-BR" sz="2000" dirty="0" smtClean="0">
                <a:cs typeface="Arial" panose="020B0604020202020204" pitchFamily="34" charset="0"/>
              </a:rPr>
              <a:t>assíncronas — </a:t>
            </a:r>
            <a:r>
              <a:rPr lang="pt-BR" sz="2000" dirty="0">
                <a:cs typeface="Arial" panose="020B0604020202020204" pitchFamily="34" charset="0"/>
              </a:rPr>
              <a:t>a CPU inicializa a transferência e vai fazer </a:t>
            </a:r>
            <a:r>
              <a:rPr lang="pt-BR" sz="2000" dirty="0" smtClean="0">
                <a:cs typeface="Arial" panose="020B0604020202020204" pitchFamily="34" charset="0"/>
              </a:rPr>
              <a:t>outra coisa </a:t>
            </a:r>
            <a:r>
              <a:rPr lang="pt-BR" sz="2000" dirty="0">
                <a:cs typeface="Arial" panose="020B0604020202020204" pitchFamily="34" charset="0"/>
              </a:rPr>
              <a:t>até a chegada da interrupção. Programas do </a:t>
            </a:r>
            <a:r>
              <a:rPr lang="pt-BR" sz="2000" dirty="0" smtClean="0">
                <a:cs typeface="Arial" panose="020B0604020202020204" pitchFamily="34" charset="0"/>
              </a:rPr>
              <a:t>usuário são </a:t>
            </a:r>
            <a:r>
              <a:rPr lang="pt-BR" sz="2000" dirty="0">
                <a:cs typeface="Arial" panose="020B0604020202020204" pitchFamily="34" charset="0"/>
              </a:rPr>
              <a:t>muito mais fáceis de escrever se as operações </a:t>
            </a:r>
            <a:r>
              <a:rPr lang="pt-BR" sz="2000" dirty="0" smtClean="0">
                <a:cs typeface="Arial" panose="020B0604020202020204" pitchFamily="34" charset="0"/>
              </a:rPr>
              <a:t>de E/S </a:t>
            </a:r>
            <a:r>
              <a:rPr lang="pt-BR" sz="2000" dirty="0">
                <a:cs typeface="Arial" panose="020B0604020202020204" pitchFamily="34" charset="0"/>
              </a:rPr>
              <a:t>forem bloqueantes — após uma chamada de </a:t>
            </a:r>
            <a:r>
              <a:rPr lang="pt-BR" sz="2000" dirty="0" smtClean="0">
                <a:cs typeface="Arial" panose="020B0604020202020204" pitchFamily="34" charset="0"/>
              </a:rPr>
              <a:t>sistema </a:t>
            </a:r>
            <a:r>
              <a:rPr lang="pt-BR" sz="2000" dirty="0" err="1" smtClean="0">
                <a:cs typeface="Arial" panose="020B0604020202020204" pitchFamily="34" charset="0"/>
              </a:rPr>
              <a:t>read</a:t>
            </a:r>
            <a:r>
              <a:rPr lang="pt-BR" sz="2000" dirty="0">
                <a:cs typeface="Arial" panose="020B0604020202020204" pitchFamily="34" charset="0"/>
              </a:rPr>
              <a:t>, o programa é automaticamente suspenso até </a:t>
            </a:r>
            <a:r>
              <a:rPr lang="pt-BR" sz="2000" dirty="0" smtClean="0">
                <a:cs typeface="Arial" panose="020B0604020202020204" pitchFamily="34" charset="0"/>
              </a:rPr>
              <a:t>que os </a:t>
            </a:r>
            <a:r>
              <a:rPr lang="pt-BR" sz="2000" dirty="0">
                <a:cs typeface="Arial" panose="020B0604020202020204" pitchFamily="34" charset="0"/>
              </a:rPr>
              <a:t>dados estejam disponíveis no buffer.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Fica </a:t>
            </a:r>
            <a:r>
              <a:rPr lang="pt-BR" sz="2000" dirty="0">
                <a:cs typeface="Arial" panose="020B0604020202020204" pitchFamily="34" charset="0"/>
              </a:rPr>
              <a:t>a cargo </a:t>
            </a:r>
            <a:r>
              <a:rPr lang="pt-BR" sz="2000" dirty="0" smtClean="0">
                <a:cs typeface="Arial" panose="020B0604020202020204" pitchFamily="34" charset="0"/>
              </a:rPr>
              <a:t>do sistema </a:t>
            </a:r>
            <a:r>
              <a:rPr lang="pt-BR" sz="2000" dirty="0">
                <a:cs typeface="Arial" panose="020B0604020202020204" pitchFamily="34" charset="0"/>
              </a:rPr>
              <a:t>operacional fazer operações que são </a:t>
            </a:r>
            <a:r>
              <a:rPr lang="pt-BR" sz="2000" dirty="0" smtClean="0">
                <a:cs typeface="Arial" panose="020B0604020202020204" pitchFamily="34" charset="0"/>
              </a:rPr>
              <a:t>realmente orientadas </a:t>
            </a:r>
            <a:r>
              <a:rPr lang="pt-BR" sz="2000" dirty="0">
                <a:cs typeface="Arial" panose="020B0604020202020204" pitchFamily="34" charset="0"/>
              </a:rPr>
              <a:t>à interrupção parecerem bloqueantes para </a:t>
            </a:r>
            <a:r>
              <a:rPr lang="pt-BR" sz="2000" dirty="0" smtClean="0">
                <a:cs typeface="Arial" panose="020B0604020202020204" pitchFamily="34" charset="0"/>
              </a:rPr>
              <a:t>os programas </a:t>
            </a:r>
            <a:r>
              <a:rPr lang="pt-BR" sz="2000" dirty="0">
                <a:cs typeface="Arial" panose="020B0604020202020204" pitchFamily="34" charset="0"/>
              </a:rPr>
              <a:t>do usuário. No entanto, algumas </a:t>
            </a:r>
            <a:r>
              <a:rPr lang="pt-BR" sz="2000" dirty="0" smtClean="0">
                <a:cs typeface="Arial" panose="020B0604020202020204" pitchFamily="34" charset="0"/>
              </a:rPr>
              <a:t>aplicações de </a:t>
            </a:r>
            <a:r>
              <a:rPr lang="pt-BR" sz="2000" dirty="0">
                <a:cs typeface="Arial" panose="020B0604020202020204" pitchFamily="34" charset="0"/>
              </a:rPr>
              <a:t>muito alto desempenho precisam controlar todos </a:t>
            </a:r>
            <a:r>
              <a:rPr lang="pt-BR" sz="2000" dirty="0" smtClean="0">
                <a:cs typeface="Arial" panose="020B0604020202020204" pitchFamily="34" charset="0"/>
              </a:rPr>
              <a:t>os detalhes </a:t>
            </a:r>
            <a:r>
              <a:rPr lang="pt-BR" sz="2000" dirty="0">
                <a:cs typeface="Arial" panose="020B0604020202020204" pitchFamily="34" charset="0"/>
              </a:rPr>
              <a:t>da E/S, então alguns sistemas operacionais </a:t>
            </a:r>
            <a:r>
              <a:rPr lang="pt-BR" sz="2000" dirty="0" smtClean="0">
                <a:cs typeface="Arial" panose="020B0604020202020204" pitchFamily="34" charset="0"/>
              </a:rPr>
              <a:t>disponibilizam a </a:t>
            </a:r>
            <a:r>
              <a:rPr lang="pt-BR" sz="2000" dirty="0">
                <a:cs typeface="Arial" panose="020B0604020202020204" pitchFamily="34" charset="0"/>
              </a:rPr>
              <a:t>E/S assíncrona para si.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615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Princípios do software de E/S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496944" cy="428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Outra questão para o software de E/S é a </a:t>
            </a:r>
            <a:r>
              <a:rPr lang="pt-BR" sz="2000" b="1" dirty="0" smtClean="0">
                <a:cs typeface="Arial" panose="020B0604020202020204" pitchFamily="34" charset="0"/>
              </a:rPr>
              <a:t>utilização de buffer</a:t>
            </a:r>
            <a:r>
              <a:rPr lang="pt-BR" sz="2000" dirty="0">
                <a:cs typeface="Arial" panose="020B0604020202020204" pitchFamily="34" charset="0"/>
              </a:rPr>
              <a:t>. Muitas vezes, dados provenientes de um dispositivo não podem ser armazenados diretamente em seu destino final. Por exemplo, quando um pacote chega da rede, o sistema operacional não sabe onde armazená-lo definitivamente até que o tenha colocado em algum lugar para examiná-lo.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Também</a:t>
            </a:r>
            <a:r>
              <a:rPr lang="pt-BR" sz="2000" dirty="0">
                <a:cs typeface="Arial" panose="020B0604020202020204" pitchFamily="34" charset="0"/>
              </a:rPr>
              <a:t>, alguns dispositivos têm severas restrições de tempo real (por exemplo, dispositivos de áudio digitais), portanto os dados devem ser colocados antecipadamente em um buffer de </a:t>
            </a:r>
            <a:r>
              <a:rPr lang="pt-BR" sz="2000" dirty="0" smtClean="0">
                <a:cs typeface="Arial" panose="020B0604020202020204" pitchFamily="34" charset="0"/>
              </a:rPr>
              <a:t>saída para </a:t>
            </a:r>
            <a:r>
              <a:rPr lang="pt-BR" sz="2000" dirty="0">
                <a:cs typeface="Arial" panose="020B0604020202020204" pitchFamily="34" charset="0"/>
              </a:rPr>
              <a:t>separar a taxa na qual o buffer é preenchido da </a:t>
            </a:r>
            <a:r>
              <a:rPr lang="pt-BR" sz="2000" dirty="0" smtClean="0">
                <a:cs typeface="Arial" panose="020B0604020202020204" pitchFamily="34" charset="0"/>
              </a:rPr>
              <a:t>taxa na </a:t>
            </a:r>
            <a:r>
              <a:rPr lang="pt-BR" sz="2000" dirty="0">
                <a:cs typeface="Arial" panose="020B0604020202020204" pitchFamily="34" charset="0"/>
              </a:rPr>
              <a:t>qual ele é esvaziado, a fim de evitar seu </a:t>
            </a:r>
            <a:r>
              <a:rPr lang="pt-BR" sz="2000" dirty="0" smtClean="0">
                <a:cs typeface="Arial" panose="020B0604020202020204" pitchFamily="34" charset="0"/>
              </a:rPr>
              <a:t>completo esvaziamento</a:t>
            </a:r>
            <a:r>
              <a:rPr lang="pt-BR" sz="2000" dirty="0">
                <a:cs typeface="Arial" panose="020B0604020202020204" pitchFamily="34" charset="0"/>
              </a:rPr>
              <a:t>. A utilização do buffer envolve </a:t>
            </a:r>
            <a:r>
              <a:rPr lang="pt-BR" sz="2000" dirty="0" smtClean="0">
                <a:cs typeface="Arial" panose="020B0604020202020204" pitchFamily="34" charset="0"/>
              </a:rPr>
              <a:t>consideráveis operações </a:t>
            </a:r>
            <a:r>
              <a:rPr lang="pt-BR" sz="2000" dirty="0">
                <a:cs typeface="Arial" panose="020B0604020202020204" pitchFamily="34" charset="0"/>
              </a:rPr>
              <a:t>de cópia e muitas vezes tem um </a:t>
            </a:r>
            <a:r>
              <a:rPr lang="pt-BR" sz="2000" dirty="0" smtClean="0">
                <a:cs typeface="Arial" panose="020B0604020202020204" pitchFamily="34" charset="0"/>
              </a:rPr>
              <a:t>impacto importante </a:t>
            </a:r>
            <a:r>
              <a:rPr lang="pt-BR" sz="2000" dirty="0">
                <a:cs typeface="Arial" panose="020B0604020202020204" pitchFamily="34" charset="0"/>
              </a:rPr>
              <a:t>sobre o desempenho de E/S.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490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Princípios do software de E/S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conceito final que mencionaremos aqui é o </a:t>
            </a:r>
            <a:r>
              <a:rPr lang="pt-BR" sz="2000" dirty="0" smtClean="0">
                <a:cs typeface="Arial" panose="020B0604020202020204" pitchFamily="34" charset="0"/>
              </a:rPr>
              <a:t>de dispositivos </a:t>
            </a:r>
            <a:r>
              <a:rPr lang="pt-BR" sz="2000" b="1" dirty="0">
                <a:cs typeface="Arial" panose="020B0604020202020204" pitchFamily="34" charset="0"/>
              </a:rPr>
              <a:t>compartilhados</a:t>
            </a:r>
            <a:r>
              <a:rPr lang="pt-BR" sz="2000" dirty="0">
                <a:cs typeface="Arial" panose="020B0604020202020204" pitchFamily="34" charset="0"/>
              </a:rPr>
              <a:t> </a:t>
            </a:r>
            <a:r>
              <a:rPr lang="pt-BR" sz="2000" i="1" dirty="0">
                <a:cs typeface="Arial" panose="020B0604020202020204" pitchFamily="34" charset="0"/>
              </a:rPr>
              <a:t>versus</a:t>
            </a:r>
            <a:r>
              <a:rPr lang="pt-BR" sz="2000" dirty="0">
                <a:cs typeface="Arial" panose="020B0604020202020204" pitchFamily="34" charset="0"/>
              </a:rPr>
              <a:t> </a:t>
            </a:r>
            <a:r>
              <a:rPr lang="pt-BR" sz="2000" b="1" dirty="0">
                <a:cs typeface="Arial" panose="020B0604020202020204" pitchFamily="34" charset="0"/>
              </a:rPr>
              <a:t>dedicados</a:t>
            </a:r>
            <a:r>
              <a:rPr lang="pt-BR" sz="2000" dirty="0">
                <a:cs typeface="Arial" panose="020B0604020202020204" pitchFamily="34" charset="0"/>
              </a:rPr>
              <a:t>. </a:t>
            </a:r>
            <a:r>
              <a:rPr lang="pt-BR" sz="2000" dirty="0" smtClean="0">
                <a:cs typeface="Arial" panose="020B0604020202020204" pitchFamily="34" charset="0"/>
              </a:rPr>
              <a:t>Alguns dispositivos </a:t>
            </a:r>
            <a:r>
              <a:rPr lang="pt-BR" sz="2000" dirty="0">
                <a:cs typeface="Arial" panose="020B0604020202020204" pitchFamily="34" charset="0"/>
              </a:rPr>
              <a:t>de E/S, como discos, podem ser usados </a:t>
            </a:r>
            <a:r>
              <a:rPr lang="pt-BR" sz="2000" dirty="0" smtClean="0">
                <a:cs typeface="Arial" panose="020B0604020202020204" pitchFamily="34" charset="0"/>
              </a:rPr>
              <a:t>por muitos </a:t>
            </a:r>
            <a:r>
              <a:rPr lang="pt-BR" sz="2000" dirty="0">
                <a:cs typeface="Arial" panose="020B0604020202020204" pitchFamily="34" charset="0"/>
              </a:rPr>
              <a:t>usuários ao mesmo tempo. Nenhum problema </a:t>
            </a:r>
            <a:r>
              <a:rPr lang="pt-BR" sz="2000" dirty="0" smtClean="0">
                <a:cs typeface="Arial" panose="020B0604020202020204" pitchFamily="34" charset="0"/>
              </a:rPr>
              <a:t>é causado </a:t>
            </a:r>
            <a:r>
              <a:rPr lang="pt-BR" sz="2000" dirty="0">
                <a:cs typeface="Arial" panose="020B0604020202020204" pitchFamily="34" charset="0"/>
              </a:rPr>
              <a:t>por múltiplos usuários terem arquivos </a:t>
            </a:r>
            <a:r>
              <a:rPr lang="pt-BR" sz="2000" dirty="0" smtClean="0">
                <a:cs typeface="Arial" panose="020B0604020202020204" pitchFamily="34" charset="0"/>
              </a:rPr>
              <a:t>abertos no </a:t>
            </a:r>
            <a:r>
              <a:rPr lang="pt-BR" sz="2000" dirty="0">
                <a:cs typeface="Arial" panose="020B0604020202020204" pitchFamily="34" charset="0"/>
              </a:rPr>
              <a:t>mesmo disco ao mesmo tempo.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Outros dispositivos, como </a:t>
            </a:r>
            <a:r>
              <a:rPr lang="pt-BR" sz="2000" dirty="0">
                <a:cs typeface="Arial" panose="020B0604020202020204" pitchFamily="34" charset="0"/>
              </a:rPr>
              <a:t>impressoras, têm de ser dedicados a um </a:t>
            </a:r>
            <a:r>
              <a:rPr lang="pt-BR" sz="2000" dirty="0" smtClean="0">
                <a:cs typeface="Arial" panose="020B0604020202020204" pitchFamily="34" charset="0"/>
              </a:rPr>
              <a:t>único usuário </a:t>
            </a:r>
            <a:r>
              <a:rPr lang="pt-BR" sz="2000" dirty="0">
                <a:cs typeface="Arial" panose="020B0604020202020204" pitchFamily="34" charset="0"/>
              </a:rPr>
              <a:t>até ele ter concluído sua operação. Então </a:t>
            </a:r>
            <a:r>
              <a:rPr lang="pt-BR" sz="2000" dirty="0" smtClean="0">
                <a:cs typeface="Arial" panose="020B0604020202020204" pitchFamily="34" charset="0"/>
              </a:rPr>
              <a:t>outro usuário </a:t>
            </a:r>
            <a:r>
              <a:rPr lang="pt-BR" sz="2000" dirty="0">
                <a:cs typeface="Arial" panose="020B0604020202020204" pitchFamily="34" charset="0"/>
              </a:rPr>
              <a:t>pode ter a impressora. Ter dois ou mais </a:t>
            </a:r>
            <a:r>
              <a:rPr lang="pt-BR" sz="2000" dirty="0" smtClean="0">
                <a:cs typeface="Arial" panose="020B0604020202020204" pitchFamily="34" charset="0"/>
              </a:rPr>
              <a:t>usuários escrevendo </a:t>
            </a:r>
            <a:r>
              <a:rPr lang="pt-BR" sz="2000" dirty="0">
                <a:cs typeface="Arial" panose="020B0604020202020204" pitchFamily="34" charset="0"/>
              </a:rPr>
              <a:t>caracteres de maneira aleatória e </a:t>
            </a:r>
            <a:r>
              <a:rPr lang="pt-BR" sz="2000" dirty="0" smtClean="0">
                <a:cs typeface="Arial" panose="020B0604020202020204" pitchFamily="34" charset="0"/>
              </a:rPr>
              <a:t>intercalada na </a:t>
            </a:r>
            <a:r>
              <a:rPr lang="pt-BR" sz="2000" dirty="0">
                <a:cs typeface="Arial" panose="020B0604020202020204" pitchFamily="34" charset="0"/>
              </a:rPr>
              <a:t>mesma página definitivamente não </a:t>
            </a:r>
            <a:r>
              <a:rPr lang="pt-BR" sz="2000" dirty="0" smtClean="0">
                <a:cs typeface="Arial" panose="020B0604020202020204" pitchFamily="34" charset="0"/>
              </a:rPr>
              <a:t>funcionará. Introduzir </a:t>
            </a:r>
            <a:r>
              <a:rPr lang="pt-BR" sz="2000" dirty="0">
                <a:cs typeface="Arial" panose="020B0604020202020204" pitchFamily="34" charset="0"/>
              </a:rPr>
              <a:t>dispositivos dedicados (não </a:t>
            </a:r>
            <a:r>
              <a:rPr lang="pt-BR" sz="2000" dirty="0" smtClean="0">
                <a:cs typeface="Arial" panose="020B0604020202020204" pitchFamily="34" charset="0"/>
              </a:rPr>
              <a:t>compartilhados) também </a:t>
            </a:r>
            <a:r>
              <a:rPr lang="pt-BR" sz="2000" dirty="0">
                <a:cs typeface="Arial" panose="020B0604020202020204" pitchFamily="34" charset="0"/>
              </a:rPr>
              <a:t>introduz uma série de problemas, como os </a:t>
            </a:r>
            <a:r>
              <a:rPr lang="pt-BR" sz="2000" dirty="0" smtClean="0">
                <a:cs typeface="Arial" panose="020B0604020202020204" pitchFamily="34" charset="0"/>
              </a:rPr>
              <a:t>impasses. Novamente</a:t>
            </a:r>
            <a:r>
              <a:rPr lang="pt-BR" sz="2000" dirty="0">
                <a:cs typeface="Arial" panose="020B0604020202020204" pitchFamily="34" charset="0"/>
              </a:rPr>
              <a:t>, o sistema operacional deve ser </a:t>
            </a:r>
            <a:r>
              <a:rPr lang="pt-BR" sz="2000" dirty="0" smtClean="0">
                <a:cs typeface="Arial" panose="020B0604020202020204" pitchFamily="34" charset="0"/>
              </a:rPr>
              <a:t>capaz de </a:t>
            </a:r>
            <a:r>
              <a:rPr lang="pt-BR" sz="2000" dirty="0">
                <a:cs typeface="Arial" panose="020B0604020202020204" pitchFamily="34" charset="0"/>
              </a:rPr>
              <a:t>lidar com ambos os dispositivos — compartilhados </a:t>
            </a:r>
            <a:r>
              <a:rPr lang="pt-BR" sz="2000" dirty="0" smtClean="0">
                <a:cs typeface="Arial" panose="020B0604020202020204" pitchFamily="34" charset="0"/>
              </a:rPr>
              <a:t>e dedicados </a:t>
            </a:r>
            <a:r>
              <a:rPr lang="pt-BR" sz="2000" dirty="0">
                <a:cs typeface="Arial" panose="020B0604020202020204" pitchFamily="34" charset="0"/>
              </a:rPr>
              <a:t>— de uma maneira que evite problemas.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99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Camadas do software de E/S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 E/S pode ser estruturada em quatro níveis: as rotinas de tratamento de interrupção, os drivers de dispositivos, o software de E/S independente do dispositivo, e as bibliotecas de E/S e spoolers que executam no espaço do usuário. </a:t>
            </a:r>
            <a:endParaRPr lang="pt-BR" sz="2000" dirty="0" smtClean="0"/>
          </a:p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dirty="0"/>
              <a:t>drivers do dispositivo lidam com os detalhes da execução dos </a:t>
            </a:r>
            <a:r>
              <a:rPr lang="pt-BR" sz="2000" dirty="0" smtClean="0"/>
              <a:t>dispositivos </a:t>
            </a:r>
            <a:r>
              <a:rPr lang="pt-BR" sz="2000" dirty="0"/>
              <a:t>e com o fornecimento de interfaces uniformes para o resto do sistema operacional. </a:t>
            </a:r>
            <a:endParaRPr lang="pt-BR" sz="2000" dirty="0" smtClean="0"/>
          </a:p>
          <a:p>
            <a:pPr marL="360000" indent="-360000" algn="just">
              <a:lnSpc>
                <a:spcPct val="114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software de E/S independente do dispositivo realiza atividades como o armazenamento em buffers e relatórios de erros.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267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1938</Words>
  <Application>Microsoft Office PowerPoint</Application>
  <PresentationFormat>Apresentação na tela (4:3)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de Araujo Rodrigues, Mariana</cp:lastModifiedBy>
  <cp:revision>54</cp:revision>
  <dcterms:created xsi:type="dcterms:W3CDTF">2014-10-30T14:07:03Z</dcterms:created>
  <dcterms:modified xsi:type="dcterms:W3CDTF">2016-11-01T18:13:00Z</dcterms:modified>
</cp:coreProperties>
</file>