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32" autoAdjust="0"/>
    <p:restoredTop sz="94660"/>
  </p:normalViewPr>
  <p:slideViewPr>
    <p:cSldViewPr>
      <p:cViewPr varScale="1">
        <p:scale>
          <a:sx n="92" d="100"/>
          <a:sy n="92" d="100"/>
        </p:scale>
        <p:origin x="120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28/10/2016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28/10/2016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t>28/10/2016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484" y="3181"/>
            <a:ext cx="9160965" cy="68516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p:cNvSpPr>
            <a:spLocks noGrp="1" noChangeArrowheads="1"/>
          </p:cNvSpPr>
          <p:nvPr userDrawn="1"/>
        </p:nvSpPr>
        <p:spPr bwMode="auto">
          <a:xfrm>
            <a:off x="4927671" y="6597352"/>
            <a:ext cx="3964809"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sz="1200" baseline="0" dirty="0"/>
              <a:t>© </a:t>
            </a:r>
            <a:r>
              <a:rPr lang="pt-BR" sz="1200" baseline="0" dirty="0" smtClean="0"/>
              <a:t>2016 Pearson. Todos os direitos reservados.</a:t>
            </a:r>
            <a:endParaRPr lang="pt-BR" sz="1200" baseline="0" dirty="0"/>
          </a:p>
        </p:txBody>
      </p:sp>
      <p:sp>
        <p:nvSpPr>
          <p:cNvPr id="9" name="Rectangle 8"/>
          <p:cNvSpPr>
            <a:spLocks noGrp="1" noChangeArrowheads="1"/>
          </p:cNvSpPr>
          <p:nvPr userDrawn="1"/>
        </p:nvSpPr>
        <p:spPr bwMode="auto">
          <a:xfrm>
            <a:off x="249622" y="6597352"/>
            <a:ext cx="3214710"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1200" baseline="0" dirty="0" smtClean="0"/>
              <a:t>slide </a:t>
            </a:r>
            <a:fld id="{4FA60421-03D3-4659-A04A-6C3A1065A232}" type="slidenum">
              <a:rPr lang="pt-BR" sz="1200" baseline="0" smtClean="0"/>
              <a:pPr marL="0" marR="0" indent="0" algn="l" defTabSz="914400" rtl="0" eaLnBrk="1" fontAlgn="base" latinLnBrk="0" hangingPunct="1">
                <a:lnSpc>
                  <a:spcPct val="100000"/>
                </a:lnSpc>
                <a:spcBef>
                  <a:spcPct val="0"/>
                </a:spcBef>
                <a:spcAft>
                  <a:spcPct val="0"/>
                </a:spcAft>
                <a:buClrTx/>
                <a:buSzTx/>
                <a:buFontTx/>
                <a:buNone/>
                <a:tabLst/>
                <a:defRPr/>
              </a:pPr>
              <a:t>‹nº›</a:t>
            </a:fld>
            <a:endParaRPr lang="pt-BR" sz="1200" baseline="0" dirty="0" smtClean="0"/>
          </a:p>
          <a:p>
            <a:pPr algn="l"/>
            <a:endParaRPr lang="pt-BR" sz="1200" baseline="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t>28/10/2016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t>28/10/2016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t>28/10/2016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t>28/10/2016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t>28/10/2016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28/10/2016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t>28/10/2016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t>28/10/2016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525"/>
            <a:ext cx="9144000" cy="6838950"/>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395536" y="2708920"/>
            <a:ext cx="5472608" cy="1938992"/>
          </a:xfrm>
          <a:prstGeom prst="rect">
            <a:avLst/>
          </a:prstGeom>
          <a:noFill/>
        </p:spPr>
        <p:txBody>
          <a:bodyPr wrap="square" rtlCol="0">
            <a:spAutoFit/>
          </a:bodyPr>
          <a:lstStyle/>
          <a:p>
            <a:pPr algn="ctr"/>
            <a:r>
              <a:rPr lang="pt-BR" sz="4000" b="1" dirty="0" smtClean="0"/>
              <a:t>Capítulo </a:t>
            </a:r>
            <a:r>
              <a:rPr lang="pt-BR" sz="4000" b="1" dirty="0"/>
              <a:t>6</a:t>
            </a:r>
            <a:r>
              <a:rPr lang="pt-BR" sz="4000" b="1" dirty="0" smtClean="0"/>
              <a:t>: </a:t>
            </a:r>
            <a:r>
              <a:rPr lang="pt-BR" sz="4000" b="1" dirty="0" smtClean="0">
                <a:solidFill>
                  <a:srgbClr val="272860"/>
                </a:solidFill>
              </a:rPr>
              <a:t>Impasses</a:t>
            </a:r>
          </a:p>
          <a:p>
            <a:endParaRPr lang="pt-BR" sz="4000" b="1" dirty="0"/>
          </a:p>
          <a:p>
            <a:endParaRPr lang="pt-BR" sz="4000" b="1" dirty="0"/>
          </a:p>
        </p:txBody>
      </p:sp>
      <p:sp>
        <p:nvSpPr>
          <p:cNvPr id="9" name="Rectangle 8"/>
          <p:cNvSpPr>
            <a:spLocks noGrp="1" noChangeArrowheads="1"/>
          </p:cNvSpPr>
          <p:nvPr/>
        </p:nvSpPr>
        <p:spPr bwMode="auto">
          <a:xfrm>
            <a:off x="4927671" y="6597352"/>
            <a:ext cx="3964809"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sz="1200" baseline="0" dirty="0"/>
              <a:t>© </a:t>
            </a:r>
            <a:r>
              <a:rPr lang="pt-BR" sz="1200" baseline="0" dirty="0" smtClean="0"/>
              <a:t>2016 Pearson. Todos os direitos reservados.</a:t>
            </a:r>
            <a:endParaRPr lang="pt-BR" sz="1200" baseline="0" dirty="0"/>
          </a:p>
        </p:txBody>
      </p:sp>
      <p:sp>
        <p:nvSpPr>
          <p:cNvPr id="11" name="Rectangle 8"/>
          <p:cNvSpPr>
            <a:spLocks noGrp="1" noChangeArrowheads="1"/>
          </p:cNvSpPr>
          <p:nvPr/>
        </p:nvSpPr>
        <p:spPr bwMode="auto">
          <a:xfrm>
            <a:off x="249622" y="6597352"/>
            <a:ext cx="3214710" cy="214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1200" baseline="0" dirty="0" smtClean="0"/>
              <a:t>slide </a:t>
            </a:r>
            <a:fld id="{4FA60421-03D3-4659-A04A-6C3A1065A232}" type="slidenum">
              <a:rPr lang="pt-BR" sz="1200" baseline="0" smtClean="0"/>
              <a:pPr marL="0" marR="0" indent="0" algn="l" defTabSz="914400" rtl="0" eaLnBrk="1" fontAlgn="base" latinLnBrk="0" hangingPunct="1">
                <a:lnSpc>
                  <a:spcPct val="100000"/>
                </a:lnSpc>
                <a:spcBef>
                  <a:spcPct val="0"/>
                </a:spcBef>
                <a:spcAft>
                  <a:spcPct val="0"/>
                </a:spcAft>
                <a:buClrTx/>
                <a:buSzTx/>
                <a:buFontTx/>
                <a:buNone/>
                <a:tabLst/>
                <a:defRPr/>
              </a:pPr>
              <a:t>1</a:t>
            </a:fld>
            <a:endParaRPr lang="pt-BR" sz="1200" baseline="0" dirty="0" smtClean="0"/>
          </a:p>
          <a:p>
            <a:pPr algn="l"/>
            <a:endParaRPr lang="pt-BR" sz="1200" baseline="0" dirty="0"/>
          </a:p>
        </p:txBody>
      </p:sp>
    </p:spTree>
    <p:extLst>
      <p:ext uri="{BB962C8B-B14F-4D97-AF65-F5344CB8AC3E}">
        <p14:creationId xmlns:p14="http://schemas.microsoft.com/office/powerpoint/2010/main" val="150456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204864"/>
            <a:ext cx="8784976" cy="1938992"/>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a:solidFill>
                  <a:srgbClr val="272860"/>
                </a:solidFill>
              </a:rPr>
              <a:t>Detecção e recuperação de </a:t>
            </a:r>
            <a:r>
              <a:rPr lang="pt-BR" sz="2000" dirty="0" smtClean="0">
                <a:solidFill>
                  <a:srgbClr val="272860"/>
                </a:solidFill>
              </a:rPr>
              <a:t>impasses: </a:t>
            </a:r>
            <a:r>
              <a:rPr lang="pt-BR" sz="2000" dirty="0"/>
              <a:t>Uma segunda </a:t>
            </a:r>
            <a:r>
              <a:rPr lang="pt-BR" sz="2000" dirty="0" smtClean="0"/>
              <a:t>estratégia </a:t>
            </a:r>
            <a:r>
              <a:rPr lang="pt-BR" sz="2000" dirty="0"/>
              <a:t>é a </a:t>
            </a:r>
            <a:r>
              <a:rPr lang="pt-BR" sz="2000" dirty="0">
                <a:solidFill>
                  <a:srgbClr val="272860"/>
                </a:solidFill>
              </a:rPr>
              <a:t>detecção</a:t>
            </a:r>
            <a:r>
              <a:rPr lang="pt-BR" sz="2000" dirty="0"/>
              <a:t> e </a:t>
            </a:r>
            <a:r>
              <a:rPr lang="pt-BR" sz="2000" dirty="0">
                <a:solidFill>
                  <a:srgbClr val="272860"/>
                </a:solidFill>
              </a:rPr>
              <a:t>recuperação</a:t>
            </a:r>
            <a:r>
              <a:rPr lang="pt-BR" sz="2000" dirty="0"/>
              <a:t>. Quando essa técnica é usada, o sistema não tenta evitar a ocorrência dos impasses. Em vez disso, ele os deixa ocorrer, tenta detectá-los quando acontecem e então toma alguma medida para recuperar-se após o fato.</a:t>
            </a:r>
            <a:endParaRPr lang="pt-BR" sz="1600" dirty="0"/>
          </a:p>
        </p:txBody>
      </p:sp>
    </p:spTree>
    <p:extLst>
      <p:ext uri="{BB962C8B-B14F-4D97-AF65-F5344CB8AC3E}">
        <p14:creationId xmlns:p14="http://schemas.microsoft.com/office/powerpoint/2010/main" val="2074928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204864"/>
            <a:ext cx="8784976" cy="3785652"/>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smtClean="0">
                <a:solidFill>
                  <a:srgbClr val="272860"/>
                </a:solidFill>
              </a:rPr>
              <a:t>Evitando impasses: </a:t>
            </a:r>
            <a:r>
              <a:rPr lang="pt-BR" sz="2000" dirty="0" smtClean="0"/>
              <a:t>Presumimos que</a:t>
            </a:r>
            <a:r>
              <a:rPr lang="pt-BR" sz="2000" dirty="0"/>
              <a:t>, quando um processo pede por recursos, ele pede por todos eles ao mesmo </a:t>
            </a:r>
            <a:r>
              <a:rPr lang="pt-BR" sz="2000" dirty="0" smtClean="0"/>
              <a:t>tempo. No entanto, na </a:t>
            </a:r>
            <a:r>
              <a:rPr lang="pt-BR" sz="2000" dirty="0"/>
              <a:t>maioria dos </a:t>
            </a:r>
            <a:r>
              <a:rPr lang="pt-BR" sz="2000" dirty="0" smtClean="0"/>
              <a:t>sistemas, os </a:t>
            </a:r>
            <a:r>
              <a:rPr lang="pt-BR" sz="2000" dirty="0"/>
              <a:t>recursos são solicitados um de cada vez. O sistema precisa ser capaz de decidir se conceder um recurso é seguro ou não e fazer a alocação somente quando for. </a:t>
            </a:r>
            <a:endParaRPr lang="pt-BR" sz="2000" dirty="0" smtClean="0"/>
          </a:p>
          <a:p>
            <a:pPr marL="360000" indent="-360000" algn="just">
              <a:lnSpc>
                <a:spcPct val="150000"/>
              </a:lnSpc>
              <a:spcBef>
                <a:spcPts val="0"/>
              </a:spcBef>
              <a:buSzPct val="100000"/>
              <a:buFont typeface="Arial" panose="020B0604020202020204" pitchFamily="34" charset="0"/>
              <a:buChar char="•"/>
            </a:pPr>
            <a:r>
              <a:rPr lang="pt-BR" sz="2000" dirty="0" smtClean="0"/>
              <a:t>Existe </a:t>
            </a:r>
            <a:r>
              <a:rPr lang="pt-BR" sz="2000" dirty="0"/>
              <a:t>um algoritmo que possa sempre evitar o impasse fazendo a escolha certa o tempo inteiro? A resposta é </a:t>
            </a:r>
            <a:r>
              <a:rPr lang="pt-BR" sz="2000" dirty="0" smtClean="0">
                <a:solidFill>
                  <a:srgbClr val="272860"/>
                </a:solidFill>
              </a:rPr>
              <a:t>sim</a:t>
            </a:r>
            <a:r>
              <a:rPr lang="pt-BR" sz="2000" dirty="0" smtClean="0"/>
              <a:t> </a:t>
            </a:r>
            <a:r>
              <a:rPr lang="pt-BR" sz="2000" dirty="0"/>
              <a:t>— podemos evitar impasses, mas somente se determinadas informações estiverem disponíveis.</a:t>
            </a:r>
            <a:endParaRPr lang="pt-BR" sz="1600" dirty="0"/>
          </a:p>
        </p:txBody>
      </p:sp>
    </p:spTree>
    <p:extLst>
      <p:ext uri="{BB962C8B-B14F-4D97-AF65-F5344CB8AC3E}">
        <p14:creationId xmlns:p14="http://schemas.microsoft.com/office/powerpoint/2010/main" val="438347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204864"/>
            <a:ext cx="8784976" cy="4247317"/>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smtClean="0">
                <a:solidFill>
                  <a:srgbClr val="272860"/>
                </a:solidFill>
              </a:rPr>
              <a:t>Evitando impasses: </a:t>
            </a:r>
            <a:r>
              <a:rPr lang="pt-BR" sz="2000" dirty="0"/>
              <a:t>Os principais algoritmos para evitar impasses são baseados no conceito de estados </a:t>
            </a:r>
            <a:r>
              <a:rPr lang="pt-BR" sz="2000" dirty="0" smtClean="0"/>
              <a:t>seguros.</a:t>
            </a:r>
          </a:p>
          <a:p>
            <a:pPr marL="360000" indent="-360000" algn="just">
              <a:lnSpc>
                <a:spcPct val="150000"/>
              </a:lnSpc>
              <a:spcBef>
                <a:spcPts val="0"/>
              </a:spcBef>
              <a:buSzPct val="100000"/>
              <a:buFont typeface="Arial" panose="020B0604020202020204" pitchFamily="34" charset="0"/>
              <a:buChar char="•"/>
            </a:pPr>
            <a:r>
              <a:rPr lang="pt-BR" sz="2000" dirty="0" smtClean="0"/>
              <a:t>Um estado é </a:t>
            </a:r>
            <a:r>
              <a:rPr lang="pt-BR" sz="2000" b="1" dirty="0" smtClean="0">
                <a:solidFill>
                  <a:srgbClr val="272860"/>
                </a:solidFill>
              </a:rPr>
              <a:t>seguro</a:t>
            </a:r>
            <a:r>
              <a:rPr lang="pt-BR" sz="2000" dirty="0" smtClean="0"/>
              <a:t> se existir alguma ordem de escalonamento em que todos os processos puderem ser executados até sua conclusão, mesmo que todos eles subitamente solicitem seu número máximo de recursos imediatamente</a:t>
            </a:r>
            <a:r>
              <a:rPr lang="pt-BR" sz="2000" dirty="0"/>
              <a:t>. </a:t>
            </a:r>
            <a:endParaRPr lang="pt-BR" sz="2000" dirty="0" smtClean="0"/>
          </a:p>
          <a:p>
            <a:pPr marL="360000" indent="-360000" algn="just">
              <a:lnSpc>
                <a:spcPct val="150000"/>
              </a:lnSpc>
              <a:spcBef>
                <a:spcPts val="0"/>
              </a:spcBef>
              <a:buSzPct val="100000"/>
              <a:buFont typeface="Arial" panose="020B0604020202020204" pitchFamily="34" charset="0"/>
              <a:buChar char="•"/>
            </a:pPr>
            <a:r>
              <a:rPr lang="pt-BR" sz="2000" dirty="0" smtClean="0"/>
              <a:t>Observa-se que </a:t>
            </a:r>
            <a:r>
              <a:rPr lang="pt-BR" sz="2000" dirty="0"/>
              <a:t>um estado </a:t>
            </a:r>
            <a:r>
              <a:rPr lang="pt-BR" sz="2000" b="1" dirty="0">
                <a:solidFill>
                  <a:srgbClr val="272860"/>
                </a:solidFill>
              </a:rPr>
              <a:t>inseguro</a:t>
            </a:r>
            <a:r>
              <a:rPr lang="pt-BR" sz="2000" dirty="0"/>
              <a:t> não é um estado em situação de impasse: a diferença entre um estado seguro e um inseguro é </a:t>
            </a:r>
            <a:r>
              <a:rPr lang="pt-BR" sz="2000" dirty="0" smtClean="0"/>
              <a:t>que, </a:t>
            </a:r>
            <a:r>
              <a:rPr lang="pt-BR" sz="2000" dirty="0"/>
              <a:t>a partir de um </a:t>
            </a:r>
            <a:r>
              <a:rPr lang="pt-BR" sz="2000" dirty="0" smtClean="0"/>
              <a:t>seguro, </a:t>
            </a:r>
            <a:r>
              <a:rPr lang="pt-BR" sz="2000" dirty="0"/>
              <a:t>o sistema pode garantir que todos os processos terminarão; a partir de um estado inseguro, nenhuma garantia </a:t>
            </a:r>
            <a:r>
              <a:rPr lang="pt-BR" sz="2000" dirty="0" smtClean="0"/>
              <a:t>pode </a:t>
            </a:r>
            <a:r>
              <a:rPr lang="pt-BR" sz="2000" dirty="0"/>
              <a:t>ser dada.</a:t>
            </a:r>
          </a:p>
        </p:txBody>
      </p:sp>
    </p:spTree>
    <p:extLst>
      <p:ext uri="{BB962C8B-B14F-4D97-AF65-F5344CB8AC3E}">
        <p14:creationId xmlns:p14="http://schemas.microsoft.com/office/powerpoint/2010/main" val="2489797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204864"/>
            <a:ext cx="8784976" cy="4489691"/>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smtClean="0">
                <a:solidFill>
                  <a:srgbClr val="272860"/>
                </a:solidFill>
              </a:rPr>
              <a:t>Algoritmo </a:t>
            </a:r>
            <a:r>
              <a:rPr lang="pt-BR" sz="2000" dirty="0">
                <a:solidFill>
                  <a:srgbClr val="272860"/>
                </a:solidFill>
              </a:rPr>
              <a:t>do </a:t>
            </a:r>
            <a:r>
              <a:rPr lang="pt-BR" sz="2000" dirty="0" smtClean="0">
                <a:solidFill>
                  <a:srgbClr val="272860"/>
                </a:solidFill>
              </a:rPr>
              <a:t>banqueiro: </a:t>
            </a:r>
            <a:r>
              <a:rPr lang="pt-BR" sz="2000" dirty="0"/>
              <a:t>evita o impasse ao não conceder uma solicitação se ela colocar o sistema em um estado inseguro</a:t>
            </a:r>
            <a:r>
              <a:rPr lang="pt-BR" sz="2000" dirty="0" smtClean="0"/>
              <a:t>.</a:t>
            </a:r>
          </a:p>
          <a:p>
            <a:pPr marL="360000" indent="-360000" algn="just">
              <a:lnSpc>
                <a:spcPct val="150000"/>
              </a:lnSpc>
              <a:spcBef>
                <a:spcPts val="0"/>
              </a:spcBef>
              <a:buSzPct val="100000"/>
              <a:buFont typeface="Arial" panose="020B0604020202020204" pitchFamily="34" charset="0"/>
              <a:buChar char="•"/>
            </a:pPr>
            <a:endParaRPr lang="pt-BR" sz="1050" dirty="0"/>
          </a:p>
          <a:p>
            <a:pPr marL="360000" indent="-360000" algn="just">
              <a:lnSpc>
                <a:spcPct val="150000"/>
              </a:lnSpc>
              <a:spcBef>
                <a:spcPts val="0"/>
              </a:spcBef>
              <a:buSzPct val="100000"/>
              <a:buFont typeface="Arial" panose="020B0604020202020204" pitchFamily="34" charset="0"/>
              <a:buChar char="•"/>
            </a:pPr>
            <a:r>
              <a:rPr lang="pt-BR" sz="2000" dirty="0">
                <a:solidFill>
                  <a:srgbClr val="272860"/>
                </a:solidFill>
              </a:rPr>
              <a:t>Prevenção de </a:t>
            </a:r>
            <a:r>
              <a:rPr lang="pt-BR" sz="2000" dirty="0" smtClean="0">
                <a:solidFill>
                  <a:srgbClr val="272860"/>
                </a:solidFill>
              </a:rPr>
              <a:t>impasses</a:t>
            </a:r>
            <a:r>
              <a:rPr lang="pt-BR" sz="2000" dirty="0">
                <a:solidFill>
                  <a:srgbClr val="272860"/>
                </a:solidFill>
              </a:rPr>
              <a:t>: </a:t>
            </a:r>
            <a:r>
              <a:rPr lang="pt-BR" sz="2000" dirty="0" smtClean="0"/>
              <a:t>Se evitar </a:t>
            </a:r>
            <a:r>
              <a:rPr lang="pt-BR" sz="2000" dirty="0"/>
              <a:t>impasses é algo essencialmente impossível, </a:t>
            </a:r>
            <a:r>
              <a:rPr lang="pt-BR" sz="2000" dirty="0" smtClean="0"/>
              <a:t>já que exige </a:t>
            </a:r>
            <a:r>
              <a:rPr lang="pt-BR" sz="2000" dirty="0"/>
              <a:t>informações a respeito de solicitações futuras, que não são conhecidas, como os sistemas reais os evitam</a:t>
            </a:r>
            <a:r>
              <a:rPr lang="pt-BR" sz="2000" dirty="0" smtClean="0"/>
              <a:t>?</a:t>
            </a:r>
          </a:p>
          <a:p>
            <a:pPr marL="360000" indent="-360000" algn="just">
              <a:lnSpc>
                <a:spcPct val="150000"/>
              </a:lnSpc>
              <a:spcBef>
                <a:spcPts val="0"/>
              </a:spcBef>
              <a:buSzPct val="100000"/>
              <a:buFont typeface="Arial" panose="020B0604020202020204" pitchFamily="34" charset="0"/>
              <a:buChar char="•"/>
            </a:pPr>
            <a:r>
              <a:rPr lang="pt-BR" sz="2000" dirty="0" smtClean="0"/>
              <a:t>Devemos voltar </a:t>
            </a:r>
            <a:r>
              <a:rPr lang="pt-BR" sz="2000" dirty="0"/>
              <a:t>para as quatro condições colocadas por Coffman et al. (1971) para ver se elas podem fornecer uma pista. Se pudermos assegurar que pelo menos uma dessas condições jamais seja satisfeita, então os impasses serão estruturalmente impossíveis (HAVENDER, 1968</a:t>
            </a:r>
            <a:r>
              <a:rPr lang="pt-BR" sz="2000" dirty="0" smtClean="0"/>
              <a:t>).</a:t>
            </a:r>
            <a:endParaRPr lang="pt-BR" sz="2000" dirty="0"/>
          </a:p>
        </p:txBody>
      </p:sp>
    </p:spTree>
    <p:extLst>
      <p:ext uri="{BB962C8B-B14F-4D97-AF65-F5344CB8AC3E}">
        <p14:creationId xmlns:p14="http://schemas.microsoft.com/office/powerpoint/2010/main" val="2394549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609636"/>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060848"/>
            <a:ext cx="8784976" cy="4270400"/>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a:solidFill>
                  <a:srgbClr val="272860"/>
                </a:solidFill>
              </a:rPr>
              <a:t>Condição de exclusão mútua: </a:t>
            </a:r>
            <a:r>
              <a:rPr lang="pt-BR" sz="2000" dirty="0"/>
              <a:t>Se nunca acontecer de um recurso ser alocado exclusivamente para um único processo, jamais teremos impasses</a:t>
            </a:r>
            <a:r>
              <a:rPr lang="pt-BR" sz="2000" dirty="0" smtClean="0"/>
              <a:t>.</a:t>
            </a:r>
          </a:p>
          <a:p>
            <a:pPr marL="360000" indent="-360000" algn="just">
              <a:lnSpc>
                <a:spcPct val="150000"/>
              </a:lnSpc>
              <a:spcBef>
                <a:spcPts val="0"/>
              </a:spcBef>
              <a:buSzPct val="100000"/>
              <a:buFont typeface="Arial" panose="020B0604020202020204" pitchFamily="34" charset="0"/>
              <a:buChar char="•"/>
            </a:pPr>
            <a:endParaRPr lang="pt-BR" sz="1050" dirty="0"/>
          </a:p>
          <a:p>
            <a:pPr marL="360000" indent="-360000" algn="just">
              <a:lnSpc>
                <a:spcPct val="150000"/>
              </a:lnSpc>
              <a:spcBef>
                <a:spcPts val="0"/>
              </a:spcBef>
              <a:buSzPct val="100000"/>
              <a:buFont typeface="Arial" panose="020B0604020202020204" pitchFamily="34" charset="0"/>
              <a:buChar char="•"/>
            </a:pPr>
            <a:r>
              <a:rPr lang="pt-BR" sz="2000" dirty="0" smtClean="0">
                <a:solidFill>
                  <a:srgbClr val="272860"/>
                </a:solidFill>
              </a:rPr>
              <a:t>Condição </a:t>
            </a:r>
            <a:r>
              <a:rPr lang="pt-BR" sz="2000" dirty="0">
                <a:solidFill>
                  <a:srgbClr val="272860"/>
                </a:solidFill>
              </a:rPr>
              <a:t>de posse e espera: </a:t>
            </a:r>
            <a:r>
              <a:rPr lang="pt-BR" sz="2000" dirty="0"/>
              <a:t>Se pudermos evitar que processos que já possuem recursos esperem por mais recursos, poderemos eliminar os impasses</a:t>
            </a:r>
            <a:r>
              <a:rPr lang="pt-BR" sz="2000" dirty="0" smtClean="0"/>
              <a:t>.</a:t>
            </a:r>
          </a:p>
          <a:p>
            <a:pPr marL="360000" indent="-360000" algn="just">
              <a:lnSpc>
                <a:spcPct val="150000"/>
              </a:lnSpc>
              <a:spcBef>
                <a:spcPts val="0"/>
              </a:spcBef>
              <a:buSzPct val="100000"/>
              <a:buFont typeface="Arial" panose="020B0604020202020204" pitchFamily="34" charset="0"/>
              <a:buChar char="•"/>
            </a:pPr>
            <a:endParaRPr lang="pt-BR" sz="1050" dirty="0" smtClean="0"/>
          </a:p>
          <a:p>
            <a:pPr marL="360000" indent="-360000" algn="just">
              <a:lnSpc>
                <a:spcPct val="150000"/>
              </a:lnSpc>
              <a:spcBef>
                <a:spcPts val="0"/>
              </a:spcBef>
              <a:buSzPct val="100000"/>
              <a:buFont typeface="Arial" panose="020B0604020202020204" pitchFamily="34" charset="0"/>
              <a:buChar char="•"/>
            </a:pPr>
            <a:r>
              <a:rPr lang="pt-BR" sz="2000" dirty="0">
                <a:solidFill>
                  <a:srgbClr val="272860"/>
                </a:solidFill>
              </a:rPr>
              <a:t>Condição de não preempção: </a:t>
            </a:r>
            <a:r>
              <a:rPr lang="pt-BR" sz="2000" dirty="0"/>
              <a:t>Se a impressora foi alocada a um processo e ele está no meio da impressão de sua saída, tomar à força a impressora porque uma plotter de que esse processo também necessita não está disponível é algo complicado na melhor das hipóteses e impossível no pior cenário</a:t>
            </a:r>
            <a:r>
              <a:rPr lang="pt-BR" sz="2000" dirty="0" smtClean="0"/>
              <a:t>.</a:t>
            </a:r>
            <a:endParaRPr lang="pt-BR" sz="1600" dirty="0"/>
          </a:p>
        </p:txBody>
      </p:sp>
    </p:spTree>
    <p:extLst>
      <p:ext uri="{BB962C8B-B14F-4D97-AF65-F5344CB8AC3E}">
        <p14:creationId xmlns:p14="http://schemas.microsoft.com/office/powerpoint/2010/main" val="2010874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609636"/>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060848"/>
            <a:ext cx="8784976" cy="2126864"/>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dirty="0">
                <a:solidFill>
                  <a:srgbClr val="272860"/>
                </a:solidFill>
              </a:rPr>
              <a:t>Condição da espera circular: </a:t>
            </a:r>
            <a:r>
              <a:rPr lang="pt-BR" dirty="0"/>
              <a:t>A espera circular pode ser eliminada de várias maneiras. Uma delas é simplesmente ter uma regra dizendo que um processo tem o direito a apenas um único recurso de cada vez. Se ele precisar de um segundo recurso, precisa liberar o primeiro. Para um processo que precisa copiar um arquivo enorme de uma fita para uma impressora, essa restrição é inaceitável.</a:t>
            </a:r>
            <a:endParaRPr lang="pt-BR" dirty="0"/>
          </a:p>
        </p:txBody>
      </p:sp>
      <p:pic>
        <p:nvPicPr>
          <p:cNvPr id="4" name="Imagem 3"/>
          <p:cNvPicPr>
            <a:picLocks noChangeAspect="1"/>
          </p:cNvPicPr>
          <p:nvPr/>
        </p:nvPicPr>
        <p:blipFill>
          <a:blip r:embed="rId2">
            <a:clrChange>
              <a:clrFrom>
                <a:srgbClr val="FFFFFF"/>
              </a:clrFrom>
              <a:clrTo>
                <a:srgbClr val="FFFFFF">
                  <a:alpha val="0"/>
                </a:srgbClr>
              </a:clrTo>
            </a:clrChange>
          </a:blip>
          <a:stretch>
            <a:fillRect/>
          </a:stretch>
        </p:blipFill>
        <p:spPr>
          <a:xfrm>
            <a:off x="2257614" y="4221088"/>
            <a:ext cx="4834666" cy="2412882"/>
          </a:xfrm>
          <a:prstGeom prst="rect">
            <a:avLst/>
          </a:prstGeom>
        </p:spPr>
      </p:pic>
    </p:spTree>
    <p:extLst>
      <p:ext uri="{BB962C8B-B14F-4D97-AF65-F5344CB8AC3E}">
        <p14:creationId xmlns:p14="http://schemas.microsoft.com/office/powerpoint/2010/main" val="2551556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609636"/>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060848"/>
            <a:ext cx="8784976" cy="2352952"/>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a:solidFill>
                  <a:srgbClr val="272860"/>
                </a:solidFill>
              </a:rPr>
              <a:t>Travamento em duas fases: </a:t>
            </a:r>
            <a:r>
              <a:rPr lang="pt-BR" sz="2000" dirty="0"/>
              <a:t>em muitos sistemas de bancos de dados, uma operação que ocorre frequentemente é solicitar travas em vários registros e então atualizar todos os registros travados. Quando múltiplos processos estão executando ao mesmo tempo, há um perigo real de impasse. A abordagem é chamada de travamento em duas fases (</a:t>
            </a:r>
            <a:r>
              <a:rPr lang="pt-BR" sz="2000" i="1" dirty="0"/>
              <a:t>two-phase locking</a:t>
            </a:r>
            <a:r>
              <a:rPr lang="pt-BR" sz="2000" dirty="0"/>
              <a:t>).</a:t>
            </a:r>
          </a:p>
        </p:txBody>
      </p:sp>
    </p:spTree>
    <p:extLst>
      <p:ext uri="{BB962C8B-B14F-4D97-AF65-F5344CB8AC3E}">
        <p14:creationId xmlns:p14="http://schemas.microsoft.com/office/powerpoint/2010/main" val="61777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609636"/>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060848"/>
            <a:ext cx="8784976" cy="3323987"/>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a:solidFill>
                  <a:srgbClr val="272860"/>
                </a:solidFill>
              </a:rPr>
              <a:t>Impasses de comunicação: </a:t>
            </a:r>
            <a:r>
              <a:rPr lang="pt-BR" sz="2000" dirty="0"/>
              <a:t>Outro tipo de impasse pode ocorrer em sistemas de comunicação </a:t>
            </a:r>
            <a:r>
              <a:rPr lang="pt-BR" sz="2000" dirty="0" smtClean="0"/>
              <a:t>em </a:t>
            </a:r>
            <a:r>
              <a:rPr lang="pt-BR" sz="2000" dirty="0"/>
              <a:t>que dois ou mais processos comunicam-se enviando mensagens. Um arranjo comum é o </a:t>
            </a:r>
            <a:r>
              <a:rPr lang="pt-BR" sz="2000" dirty="0" smtClean="0"/>
              <a:t>processo </a:t>
            </a:r>
            <a:r>
              <a:rPr lang="pt-BR" sz="2000" b="1" dirty="0" smtClean="0"/>
              <a:t>A</a:t>
            </a:r>
            <a:r>
              <a:rPr lang="pt-BR" sz="2000" dirty="0" smtClean="0"/>
              <a:t> </a:t>
            </a:r>
            <a:r>
              <a:rPr lang="pt-BR" sz="2000" dirty="0"/>
              <a:t>enviar uma mensagem de solicitação ao processo </a:t>
            </a:r>
            <a:r>
              <a:rPr lang="pt-BR" sz="2000" b="1" dirty="0"/>
              <a:t>B</a:t>
            </a:r>
            <a:r>
              <a:rPr lang="pt-BR" sz="2000" dirty="0"/>
              <a:t>, e então bloquear até </a:t>
            </a:r>
            <a:r>
              <a:rPr lang="pt-BR" sz="2000" b="1" dirty="0"/>
              <a:t>B</a:t>
            </a:r>
            <a:r>
              <a:rPr lang="pt-BR" sz="2000" dirty="0"/>
              <a:t> enviar de volta uma mensagem de resposta. Suponha que a mensagem de solicitação </a:t>
            </a:r>
            <a:r>
              <a:rPr lang="pt-BR" sz="2000" dirty="0" smtClean="0"/>
              <a:t>se perca</a:t>
            </a:r>
            <a:r>
              <a:rPr lang="pt-BR" sz="2000" dirty="0"/>
              <a:t>. </a:t>
            </a:r>
            <a:r>
              <a:rPr lang="pt-BR" sz="2000" b="1" dirty="0"/>
              <a:t>A</a:t>
            </a:r>
            <a:r>
              <a:rPr lang="pt-BR" sz="2000" dirty="0"/>
              <a:t> está bloqueado esperando pela resposta. </a:t>
            </a:r>
            <a:r>
              <a:rPr lang="pt-BR" sz="2000" b="1" dirty="0"/>
              <a:t>B</a:t>
            </a:r>
            <a:r>
              <a:rPr lang="pt-BR" sz="2000" dirty="0"/>
              <a:t> está bloqueado esperando por uma solicitação pedindo a ele para fazer algo.</a:t>
            </a:r>
          </a:p>
        </p:txBody>
      </p:sp>
    </p:spTree>
    <p:extLst>
      <p:ext uri="{BB962C8B-B14F-4D97-AF65-F5344CB8AC3E}">
        <p14:creationId xmlns:p14="http://schemas.microsoft.com/office/powerpoint/2010/main" val="1840826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609636"/>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060848"/>
            <a:ext cx="8784976" cy="4708981"/>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a:solidFill>
                  <a:srgbClr val="272860"/>
                </a:solidFill>
              </a:rPr>
              <a:t>Impasses de comunicação: </a:t>
            </a:r>
            <a:r>
              <a:rPr lang="pt-BR" sz="2000" dirty="0" smtClean="0">
                <a:solidFill>
                  <a:srgbClr val="272860"/>
                </a:solidFill>
              </a:rPr>
              <a:t>T</a:t>
            </a:r>
            <a:r>
              <a:rPr lang="pt-BR" sz="2000" dirty="0" smtClean="0"/>
              <a:t>rata-se </a:t>
            </a:r>
            <a:r>
              <a:rPr lang="pt-BR" sz="2000" dirty="0"/>
              <a:t>de um impasse de acordo com nossa definição formal, pois temos um conjunto de (dois) processos, cada um bloqueado esperando por um evento que somente o outro pode causar. Essa situação é chamada de </a:t>
            </a:r>
            <a:r>
              <a:rPr lang="pt-BR" sz="2000" b="1" dirty="0">
                <a:solidFill>
                  <a:srgbClr val="272860"/>
                </a:solidFill>
              </a:rPr>
              <a:t>impasse de comunicação </a:t>
            </a:r>
            <a:r>
              <a:rPr lang="pt-BR" sz="2000" dirty="0"/>
              <a:t>para contrastá-la com o impasse de recursos mais comum</a:t>
            </a:r>
            <a:r>
              <a:rPr lang="pt-BR" sz="2000" dirty="0" smtClean="0"/>
              <a:t>.</a:t>
            </a:r>
          </a:p>
          <a:p>
            <a:pPr marL="360000" indent="-360000" algn="just">
              <a:lnSpc>
                <a:spcPct val="150000"/>
              </a:lnSpc>
              <a:spcBef>
                <a:spcPts val="0"/>
              </a:spcBef>
              <a:buSzPct val="100000"/>
              <a:buFont typeface="Arial" panose="020B0604020202020204" pitchFamily="34" charset="0"/>
              <a:buChar char="•"/>
            </a:pPr>
            <a:r>
              <a:rPr lang="pt-BR" sz="2000" dirty="0"/>
              <a:t>O impasse de comunicação é uma anomalia de </a:t>
            </a:r>
            <a:r>
              <a:rPr lang="pt-BR" sz="2000" i="1" dirty="0"/>
              <a:t>sincronização de cooperação</a:t>
            </a:r>
            <a:r>
              <a:rPr lang="pt-BR" sz="2000" dirty="0" smtClean="0"/>
              <a:t>.</a:t>
            </a:r>
          </a:p>
          <a:p>
            <a:pPr marL="360000" indent="-360000" algn="just">
              <a:lnSpc>
                <a:spcPct val="150000"/>
              </a:lnSpc>
              <a:spcBef>
                <a:spcPts val="0"/>
              </a:spcBef>
              <a:buSzPct val="100000"/>
              <a:buFont typeface="Arial" panose="020B0604020202020204" pitchFamily="34" charset="0"/>
              <a:buChar char="•"/>
            </a:pPr>
            <a:r>
              <a:rPr lang="pt-BR" sz="2000" dirty="0"/>
              <a:t>Impasses de comunicação não podem ser prevenidos ordenando os </a:t>
            </a:r>
            <a:r>
              <a:rPr lang="pt-BR" sz="2000" dirty="0" smtClean="0"/>
              <a:t>recursos ou </a:t>
            </a:r>
            <a:r>
              <a:rPr lang="pt-BR" sz="2000" dirty="0"/>
              <a:t>evitados mediante um escalonamento </a:t>
            </a:r>
            <a:r>
              <a:rPr lang="pt-BR" sz="2000" dirty="0" smtClean="0"/>
              <a:t>cuidadoso. </a:t>
            </a:r>
            <a:r>
              <a:rPr lang="pt-BR" sz="2000" dirty="0"/>
              <a:t>Há outra técnica que pode ser empregada para acabar com os impasses de comunicação: </a:t>
            </a:r>
            <a:r>
              <a:rPr lang="pt-BR" sz="2000" b="1" dirty="0">
                <a:solidFill>
                  <a:srgbClr val="272860"/>
                </a:solidFill>
              </a:rPr>
              <a:t>controles de limite de tempo</a:t>
            </a:r>
            <a:r>
              <a:rPr lang="pt-BR" sz="2000" dirty="0"/>
              <a:t> (</a:t>
            </a:r>
            <a:r>
              <a:rPr lang="pt-BR" sz="2000" i="1" dirty="0"/>
              <a:t>timeouts</a:t>
            </a:r>
            <a:r>
              <a:rPr lang="pt-BR" sz="2000" dirty="0"/>
              <a:t>).</a:t>
            </a:r>
          </a:p>
        </p:txBody>
      </p:sp>
    </p:spTree>
    <p:extLst>
      <p:ext uri="{BB962C8B-B14F-4D97-AF65-F5344CB8AC3E}">
        <p14:creationId xmlns:p14="http://schemas.microsoft.com/office/powerpoint/2010/main" val="2231708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609636"/>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1988840"/>
            <a:ext cx="8784976" cy="4708981"/>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smtClean="0">
                <a:solidFill>
                  <a:srgbClr val="272860"/>
                </a:solidFill>
              </a:rPr>
              <a:t>Livelock:</a:t>
            </a:r>
            <a:r>
              <a:rPr lang="pt-BR" sz="2000" dirty="0"/>
              <a:t> Em algumas situações, um processo </a:t>
            </a:r>
            <a:r>
              <a:rPr lang="pt-BR" sz="2000" dirty="0" smtClean="0"/>
              <a:t>abre mão </a:t>
            </a:r>
            <a:r>
              <a:rPr lang="pt-BR" sz="2000" dirty="0"/>
              <a:t>dos bloqueios que ele já adquiriu </a:t>
            </a:r>
            <a:r>
              <a:rPr lang="pt-BR" sz="2000" dirty="0" smtClean="0"/>
              <a:t>quando nota </a:t>
            </a:r>
            <a:r>
              <a:rPr lang="pt-BR" sz="2000" dirty="0"/>
              <a:t>que não pode obter o bloqueio seguinte de que precisa. </a:t>
            </a:r>
            <a:r>
              <a:rPr lang="pt-BR" sz="2000" dirty="0" smtClean="0"/>
              <a:t>Ele </a:t>
            </a:r>
            <a:r>
              <a:rPr lang="pt-BR" sz="2000" dirty="0"/>
              <a:t>espera </a:t>
            </a:r>
            <a:r>
              <a:rPr lang="pt-BR" sz="2000" dirty="0" smtClean="0"/>
              <a:t>e </a:t>
            </a:r>
            <a:r>
              <a:rPr lang="pt-BR" sz="2000" dirty="0"/>
              <a:t>tenta de novo. Em princípio, isso é bom e deve ajudar a detectar e a evitar impasses. </a:t>
            </a:r>
            <a:r>
              <a:rPr lang="pt-BR" sz="2000" dirty="0" smtClean="0"/>
              <a:t>Mas, </a:t>
            </a:r>
            <a:r>
              <a:rPr lang="pt-BR" sz="2000" dirty="0"/>
              <a:t>se o outro processo faz a mesma coisa exatamente no mesmo momento, eles estarão na situação de duas pessoas tentando passar uma pela outra quando ambas educadamente dão um passo para o lado e, no entanto, nenhum progresso é </a:t>
            </a:r>
            <a:r>
              <a:rPr lang="pt-BR" sz="2000" dirty="0" smtClean="0"/>
              <a:t>possível. </a:t>
            </a:r>
            <a:r>
              <a:rPr lang="pt-BR" sz="2000" dirty="0"/>
              <a:t>É claro, nenhum processo é bloqueado e poderíamos até dizer que as coisas estão acontecendo, então isso não é um impasse. Ainda assim, nenhum progresso é possível, então temos algo equivalente: um </a:t>
            </a:r>
            <a:r>
              <a:rPr lang="pt-BR" sz="2000" b="1" dirty="0">
                <a:solidFill>
                  <a:srgbClr val="272860"/>
                </a:solidFill>
              </a:rPr>
              <a:t>livelock</a:t>
            </a:r>
            <a:r>
              <a:rPr lang="pt-BR" sz="2000" dirty="0"/>
              <a:t>.</a:t>
            </a:r>
          </a:p>
        </p:txBody>
      </p:sp>
    </p:spTree>
    <p:extLst>
      <p:ext uri="{BB962C8B-B14F-4D97-AF65-F5344CB8AC3E}">
        <p14:creationId xmlns:p14="http://schemas.microsoft.com/office/powerpoint/2010/main" val="2095466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endParaRPr lang="pt-BR" sz="2800" b="1" dirty="0">
              <a:solidFill>
                <a:srgbClr val="272860"/>
              </a:solidFill>
              <a:latin typeface="Trebuchet MS" panose="020B0603020202020204" pitchFamily="34" charset="0"/>
            </a:endParaRPr>
          </a:p>
        </p:txBody>
      </p:sp>
      <p:sp>
        <p:nvSpPr>
          <p:cNvPr id="3" name="CaixaDeTexto 2"/>
          <p:cNvSpPr txBox="1"/>
          <p:nvPr/>
        </p:nvSpPr>
        <p:spPr>
          <a:xfrm>
            <a:off x="179512" y="2204864"/>
            <a:ext cx="8784976" cy="4985980"/>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smtClean="0"/>
              <a:t>Ter </a:t>
            </a:r>
            <a:r>
              <a:rPr lang="pt-BR" sz="2000" dirty="0"/>
              <a:t>dois processos usando a mesma entrada da tabela do sistema de arquivos invariavelmente levará a um sistema de arquivos corrompido. </a:t>
            </a:r>
            <a:r>
              <a:rPr lang="pt-BR" sz="2000" dirty="0" smtClean="0"/>
              <a:t>Assim, </a:t>
            </a:r>
            <a:r>
              <a:rPr lang="pt-BR" sz="2000" dirty="0"/>
              <a:t>todos os sistemas operacionais têm a capacidade de conceder (temporariamente</a:t>
            </a:r>
            <a:r>
              <a:rPr lang="pt-BR" sz="2000" dirty="0" smtClean="0"/>
              <a:t>), </a:t>
            </a:r>
            <a:r>
              <a:rPr lang="pt-BR" sz="2000" dirty="0"/>
              <a:t>a um </a:t>
            </a:r>
            <a:r>
              <a:rPr lang="pt-BR" sz="2000" dirty="0" smtClean="0"/>
              <a:t>processo, </a:t>
            </a:r>
            <a:r>
              <a:rPr lang="pt-BR" sz="2000" dirty="0"/>
              <a:t>acesso exclusivo </a:t>
            </a:r>
            <a:r>
              <a:rPr lang="pt-BR" sz="2000" dirty="0" smtClean="0"/>
              <a:t>a </a:t>
            </a:r>
            <a:r>
              <a:rPr lang="pt-BR" sz="2000" dirty="0"/>
              <a:t>determinados recursos</a:t>
            </a:r>
            <a:r>
              <a:rPr lang="pt-BR" sz="2000" dirty="0" smtClean="0"/>
              <a:t>.</a:t>
            </a:r>
          </a:p>
          <a:p>
            <a:pPr marL="360000" indent="-360000" algn="just">
              <a:lnSpc>
                <a:spcPct val="150000"/>
              </a:lnSpc>
              <a:spcBef>
                <a:spcPts val="0"/>
              </a:spcBef>
              <a:buSzPct val="100000"/>
              <a:buFont typeface="Arial" panose="020B0604020202020204" pitchFamily="34" charset="0"/>
              <a:buChar char="•"/>
            </a:pPr>
            <a:endParaRPr lang="pt-BR" sz="1050" dirty="0" smtClean="0"/>
          </a:p>
          <a:p>
            <a:pPr marL="360000" lvl="1" algn="just">
              <a:lnSpc>
                <a:spcPct val="150000"/>
              </a:lnSpc>
              <a:buSzPct val="100000"/>
            </a:pPr>
            <a:r>
              <a:rPr lang="pt-BR" sz="1600" dirty="0" smtClean="0"/>
              <a:t>Tome, como exemplo, dois processos que </a:t>
            </a:r>
            <a:r>
              <a:rPr lang="pt-BR" sz="1600" dirty="0"/>
              <a:t>queiram cada um gravar um documento escaneado em um disco Blu-ray. O processo </a:t>
            </a:r>
            <a:r>
              <a:rPr lang="pt-BR" sz="1600" b="1" dirty="0"/>
              <a:t>A</a:t>
            </a:r>
            <a:r>
              <a:rPr lang="pt-BR" sz="1600" dirty="0"/>
              <a:t> solicita permissão para usar o scanner e ela lhe é concedida. O processo </a:t>
            </a:r>
            <a:r>
              <a:rPr lang="pt-BR" sz="1600" b="1" dirty="0"/>
              <a:t>B</a:t>
            </a:r>
            <a:r>
              <a:rPr lang="pt-BR" sz="1600" dirty="0"/>
              <a:t> é programado diferentemente e solicita o gravador Blu-ray primeiro e ele também lhe é concedido. Agora A pede pelo gravador Blu-ray, mas a solicitação é suspensa até que B o libere. Infelizmente, em vez de liberar o gravador Blu-ray, B pede pelo scanner. </a:t>
            </a:r>
            <a:r>
              <a:rPr lang="pt-BR" sz="1600" dirty="0" smtClean="0"/>
              <a:t>Ambos </a:t>
            </a:r>
            <a:r>
              <a:rPr lang="pt-BR" sz="1600" dirty="0"/>
              <a:t>os processos estão bloqueados e assim permanecerão para sempre. Essa situação é chamada de </a:t>
            </a:r>
            <a:r>
              <a:rPr lang="pt-BR" sz="1600" dirty="0">
                <a:solidFill>
                  <a:srgbClr val="272860"/>
                </a:solidFill>
              </a:rPr>
              <a:t>impasse</a:t>
            </a:r>
            <a:r>
              <a:rPr lang="pt-BR" sz="1600" dirty="0"/>
              <a:t> (</a:t>
            </a:r>
            <a:r>
              <a:rPr lang="pt-BR" sz="1600" i="1" dirty="0">
                <a:solidFill>
                  <a:srgbClr val="272860"/>
                </a:solidFill>
              </a:rPr>
              <a:t>deadlock</a:t>
            </a:r>
            <a:r>
              <a:rPr lang="pt-BR" sz="1600" dirty="0"/>
              <a:t>).</a:t>
            </a:r>
            <a:endParaRPr lang="pt-BR" sz="1600" dirty="0" smtClean="0"/>
          </a:p>
          <a:p>
            <a:pPr marL="360000" indent="-360000" algn="just">
              <a:lnSpc>
                <a:spcPct val="150000"/>
              </a:lnSpc>
              <a:spcBef>
                <a:spcPts val="0"/>
              </a:spcBef>
              <a:buSzPct val="100000"/>
              <a:buFont typeface="Arial" panose="020B0604020202020204" pitchFamily="34" charset="0"/>
              <a:buChar char="•"/>
            </a:pPr>
            <a:endParaRPr lang="pt-BR" sz="2000" dirty="0"/>
          </a:p>
        </p:txBody>
      </p:sp>
    </p:spTree>
    <p:extLst>
      <p:ext uri="{BB962C8B-B14F-4D97-AF65-F5344CB8AC3E}">
        <p14:creationId xmlns:p14="http://schemas.microsoft.com/office/powerpoint/2010/main" val="1383349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609636"/>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1988840"/>
            <a:ext cx="8784976" cy="4708981"/>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smtClean="0">
                <a:solidFill>
                  <a:srgbClr val="272860"/>
                </a:solidFill>
              </a:rPr>
              <a:t>Inanição: </a:t>
            </a:r>
            <a:r>
              <a:rPr lang="pt-BR" sz="2000" dirty="0"/>
              <a:t>Um problema relacionado </a:t>
            </a:r>
            <a:r>
              <a:rPr lang="pt-BR" sz="2000" dirty="0" smtClean="0"/>
              <a:t>com </a:t>
            </a:r>
            <a:r>
              <a:rPr lang="pt-BR" sz="2000" dirty="0"/>
              <a:t>o impasse e o livelock é a </a:t>
            </a:r>
            <a:r>
              <a:rPr lang="pt-BR" sz="2000" b="1" dirty="0">
                <a:solidFill>
                  <a:srgbClr val="272860"/>
                </a:solidFill>
              </a:rPr>
              <a:t>inanição</a:t>
            </a:r>
            <a:r>
              <a:rPr lang="pt-BR" sz="2000" dirty="0">
                <a:solidFill>
                  <a:srgbClr val="272860"/>
                </a:solidFill>
              </a:rPr>
              <a:t> </a:t>
            </a:r>
            <a:r>
              <a:rPr lang="pt-BR" sz="2000" dirty="0"/>
              <a:t>(</a:t>
            </a:r>
            <a:r>
              <a:rPr lang="pt-BR" sz="2000" i="1" dirty="0"/>
              <a:t>starvation</a:t>
            </a:r>
            <a:r>
              <a:rPr lang="pt-BR" sz="2000" dirty="0"/>
              <a:t>). </a:t>
            </a:r>
            <a:r>
              <a:rPr lang="pt-BR" sz="2000" dirty="0" smtClean="0"/>
              <a:t>Solicitações </a:t>
            </a:r>
            <a:r>
              <a:rPr lang="pt-BR" sz="2000" dirty="0"/>
              <a:t>para recursos acontecem o tempo todo. Alguma política é necessária para tomar uma decisão sobre quem recebe qual recurso e quando. Essa política, embora aparentemente razoável, pode levar a alguns processos nunca serem servidos, embora não estejam em situação de impasse.</a:t>
            </a:r>
          </a:p>
          <a:p>
            <a:pPr marL="360000" indent="-360000" algn="just">
              <a:lnSpc>
                <a:spcPct val="150000"/>
              </a:lnSpc>
              <a:spcBef>
                <a:spcPts val="0"/>
              </a:spcBef>
              <a:buSzPct val="100000"/>
              <a:buFont typeface="Arial" panose="020B0604020202020204" pitchFamily="34" charset="0"/>
              <a:buChar char="•"/>
            </a:pPr>
            <a:r>
              <a:rPr lang="pt-BR" sz="2000" dirty="0" smtClean="0"/>
              <a:t>A </a:t>
            </a:r>
            <a:r>
              <a:rPr lang="pt-BR" sz="2000" dirty="0"/>
              <a:t>inanição pode ser evitada com uma política </a:t>
            </a:r>
            <a:r>
              <a:rPr lang="pt-BR" sz="2000" dirty="0" smtClean="0"/>
              <a:t>de alocação </a:t>
            </a:r>
            <a:r>
              <a:rPr lang="pt-BR" sz="2000" dirty="0"/>
              <a:t>de recursos </a:t>
            </a:r>
            <a:r>
              <a:rPr lang="pt-BR" sz="2000" i="1" dirty="0"/>
              <a:t>primeiro a chegar, primeiro a ser servido</a:t>
            </a:r>
            <a:r>
              <a:rPr lang="pt-BR" sz="2000" dirty="0"/>
              <a:t>. Com essa abordagem, o processo que estiver esperando há mais tempo é servido em seguida. No devido momento, qualquer dado processo será consequentemente o mais antigo </a:t>
            </a:r>
            <a:r>
              <a:rPr lang="pt-BR" sz="2000" dirty="0" smtClean="0"/>
              <a:t>e </a:t>
            </a:r>
            <a:r>
              <a:rPr lang="pt-BR" sz="2000" dirty="0"/>
              <a:t>receberá o recurso de que necessita.</a:t>
            </a:r>
          </a:p>
        </p:txBody>
      </p:sp>
    </p:spTree>
    <p:extLst>
      <p:ext uri="{BB962C8B-B14F-4D97-AF65-F5344CB8AC3E}">
        <p14:creationId xmlns:p14="http://schemas.microsoft.com/office/powerpoint/2010/main" val="1999479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72253"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Recursos</a:t>
            </a:r>
          </a:p>
        </p:txBody>
      </p:sp>
      <p:sp>
        <p:nvSpPr>
          <p:cNvPr id="3" name="CaixaDeTexto 2"/>
          <p:cNvSpPr txBox="1"/>
          <p:nvPr/>
        </p:nvSpPr>
        <p:spPr>
          <a:xfrm>
            <a:off x="179512" y="2204864"/>
            <a:ext cx="8784976" cy="3785652"/>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a:t>Uma classe importante de impasses envolve </a:t>
            </a:r>
            <a:r>
              <a:rPr lang="pt-BR" sz="2000" dirty="0">
                <a:solidFill>
                  <a:srgbClr val="272860"/>
                </a:solidFill>
              </a:rPr>
              <a:t>recursos</a:t>
            </a:r>
            <a:r>
              <a:rPr lang="pt-BR" sz="2000" dirty="0"/>
              <a:t> para os quais algum processo teve acesso exclusivo concedido</a:t>
            </a:r>
            <a:r>
              <a:rPr lang="pt-BR" sz="2000" dirty="0" smtClean="0"/>
              <a:t>. </a:t>
            </a:r>
            <a:r>
              <a:rPr lang="pt-BR" sz="2000" dirty="0"/>
              <a:t>Esses recursos incluem dispositivos, registros </a:t>
            </a:r>
            <a:r>
              <a:rPr lang="pt-BR" sz="2000" dirty="0" smtClean="0"/>
              <a:t>de </a:t>
            </a:r>
            <a:r>
              <a:rPr lang="pt-BR" sz="2000" dirty="0"/>
              <a:t>dados, arquivos e assim por diante</a:t>
            </a:r>
            <a:r>
              <a:rPr lang="pt-BR" sz="2000" dirty="0" smtClean="0"/>
              <a:t>.</a:t>
            </a:r>
          </a:p>
          <a:p>
            <a:pPr marL="360000" indent="-360000" algn="just">
              <a:lnSpc>
                <a:spcPct val="150000"/>
              </a:lnSpc>
              <a:spcBef>
                <a:spcPts val="0"/>
              </a:spcBef>
              <a:buSzPct val="100000"/>
              <a:buFont typeface="Arial" panose="020B0604020202020204" pitchFamily="34" charset="0"/>
              <a:buChar char="•"/>
            </a:pPr>
            <a:endParaRPr lang="pt-BR" sz="2000" dirty="0"/>
          </a:p>
          <a:p>
            <a:pPr marL="342900" indent="-342900" algn="just">
              <a:lnSpc>
                <a:spcPct val="150000"/>
              </a:lnSpc>
              <a:spcBef>
                <a:spcPts val="0"/>
              </a:spcBef>
              <a:buSzPct val="100000"/>
              <a:buFont typeface="Arial" panose="020B0604020202020204" pitchFamily="34" charset="0"/>
              <a:buChar char="•"/>
            </a:pPr>
            <a:r>
              <a:rPr lang="pt-BR" sz="2000" dirty="0" smtClean="0">
                <a:solidFill>
                  <a:srgbClr val="272860"/>
                </a:solidFill>
              </a:rPr>
              <a:t>Recursos </a:t>
            </a:r>
            <a:r>
              <a:rPr lang="pt-BR" sz="2000" dirty="0">
                <a:solidFill>
                  <a:srgbClr val="272860"/>
                </a:solidFill>
              </a:rPr>
              <a:t>preemptíveis e não preemptíveis: </a:t>
            </a:r>
            <a:r>
              <a:rPr lang="pt-BR" sz="2000" dirty="0"/>
              <a:t>Um recurso preemptível é aquele que pode ser retirado do processo proprietário sem causar-lhe prejuízo algum. Um recurso não preemptível, por sua vez, é um recurso que não pode ser tomado do seu proprietário atual sem potencialmente causar uma falha.</a:t>
            </a:r>
          </a:p>
        </p:txBody>
      </p:sp>
    </p:spTree>
    <p:extLst>
      <p:ext uri="{BB962C8B-B14F-4D97-AF65-F5344CB8AC3E}">
        <p14:creationId xmlns:p14="http://schemas.microsoft.com/office/powerpoint/2010/main" val="1360266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72253"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Recursos</a:t>
            </a:r>
          </a:p>
        </p:txBody>
      </p:sp>
      <p:sp>
        <p:nvSpPr>
          <p:cNvPr id="3" name="CaixaDeTexto 2"/>
          <p:cNvSpPr txBox="1"/>
          <p:nvPr/>
        </p:nvSpPr>
        <p:spPr>
          <a:xfrm>
            <a:off x="179512" y="2204864"/>
            <a:ext cx="8784976" cy="3323987"/>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a:t>Em geral, impasses envolvem recursos não preemptíveis. Impasses potenciais que envolvem recursos preemptíveis normalmente podem ser solucionados realocando recursos de um processo para </a:t>
            </a:r>
            <a:r>
              <a:rPr lang="pt-BR" sz="2000" dirty="0" smtClean="0"/>
              <a:t>outro. A </a:t>
            </a:r>
            <a:r>
              <a:rPr lang="pt-BR" sz="2000" dirty="0"/>
              <a:t>sequência abstrata de eventos necessários para usar um recurso é </a:t>
            </a:r>
            <a:r>
              <a:rPr lang="pt-BR" sz="2000" dirty="0" smtClean="0"/>
              <a:t>a seguinte:</a:t>
            </a:r>
            <a:endParaRPr lang="pt-BR" sz="2000" dirty="0"/>
          </a:p>
          <a:p>
            <a:pPr marL="1371600" lvl="2" indent="-457200" algn="just">
              <a:lnSpc>
                <a:spcPct val="150000"/>
              </a:lnSpc>
              <a:buSzPct val="100000"/>
              <a:buFont typeface="+mj-lt"/>
              <a:buAutoNum type="arabicPeriod"/>
            </a:pPr>
            <a:r>
              <a:rPr lang="pt-BR" sz="2000" dirty="0" smtClean="0">
                <a:solidFill>
                  <a:srgbClr val="272860"/>
                </a:solidFill>
              </a:rPr>
              <a:t>Solicitar </a:t>
            </a:r>
            <a:r>
              <a:rPr lang="pt-BR" sz="2000" dirty="0">
                <a:solidFill>
                  <a:srgbClr val="272860"/>
                </a:solidFill>
              </a:rPr>
              <a:t>o recurso.</a:t>
            </a:r>
          </a:p>
          <a:p>
            <a:pPr marL="1371600" lvl="2" indent="-457200" algn="just">
              <a:lnSpc>
                <a:spcPct val="150000"/>
              </a:lnSpc>
              <a:buSzPct val="100000"/>
              <a:buFont typeface="+mj-lt"/>
              <a:buAutoNum type="arabicPeriod"/>
            </a:pPr>
            <a:r>
              <a:rPr lang="pt-BR" sz="2000" dirty="0" smtClean="0">
                <a:solidFill>
                  <a:srgbClr val="272860"/>
                </a:solidFill>
              </a:rPr>
              <a:t>Usar </a:t>
            </a:r>
            <a:r>
              <a:rPr lang="pt-BR" sz="2000" dirty="0">
                <a:solidFill>
                  <a:srgbClr val="272860"/>
                </a:solidFill>
              </a:rPr>
              <a:t>o recurso.</a:t>
            </a:r>
          </a:p>
          <a:p>
            <a:pPr marL="1371600" lvl="2" indent="-457200" algn="just">
              <a:lnSpc>
                <a:spcPct val="150000"/>
              </a:lnSpc>
              <a:buSzPct val="100000"/>
              <a:buFont typeface="+mj-lt"/>
              <a:buAutoNum type="arabicPeriod"/>
            </a:pPr>
            <a:r>
              <a:rPr lang="pt-BR" sz="2000" dirty="0" smtClean="0">
                <a:solidFill>
                  <a:srgbClr val="272860"/>
                </a:solidFill>
              </a:rPr>
              <a:t>Liberar </a:t>
            </a:r>
            <a:r>
              <a:rPr lang="pt-BR" sz="2000" dirty="0">
                <a:solidFill>
                  <a:srgbClr val="272860"/>
                </a:solidFill>
              </a:rPr>
              <a:t>o recurso.</a:t>
            </a:r>
          </a:p>
        </p:txBody>
      </p:sp>
    </p:spTree>
    <p:extLst>
      <p:ext uri="{BB962C8B-B14F-4D97-AF65-F5344CB8AC3E}">
        <p14:creationId xmlns:p14="http://schemas.microsoft.com/office/powerpoint/2010/main" val="2073226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72253"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Recursos</a:t>
            </a:r>
          </a:p>
        </p:txBody>
      </p:sp>
      <p:sp>
        <p:nvSpPr>
          <p:cNvPr id="3" name="CaixaDeTexto 2"/>
          <p:cNvSpPr txBox="1"/>
          <p:nvPr/>
        </p:nvSpPr>
        <p:spPr>
          <a:xfrm>
            <a:off x="179512" y="2204864"/>
            <a:ext cx="8784976" cy="2814617"/>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a:t>Se o recurso não está disponível quando </a:t>
            </a:r>
            <a:r>
              <a:rPr lang="pt-BR" sz="2000" dirty="0" smtClean="0"/>
              <a:t>solicitado</a:t>
            </a:r>
            <a:r>
              <a:rPr lang="pt-BR" sz="2000" dirty="0"/>
              <a:t>, o processo que </a:t>
            </a:r>
            <a:r>
              <a:rPr lang="pt-BR" sz="2000" dirty="0" smtClean="0"/>
              <a:t>solicita </a:t>
            </a:r>
            <a:r>
              <a:rPr lang="pt-BR" sz="2000" dirty="0"/>
              <a:t>é forçado a esperar. Em alguns sistemas operacionais, o processo é automaticamente bloqueado quando uma solicitação de recurso falha, e despertado quando ela </a:t>
            </a:r>
            <a:r>
              <a:rPr lang="pt-BR" sz="2000" dirty="0" smtClean="0"/>
              <a:t>se torna </a:t>
            </a:r>
            <a:r>
              <a:rPr lang="pt-BR" sz="2000" dirty="0"/>
              <a:t>disponível. Em outros sistemas, a solicitação falha com um código de erro, e cabe ao processo que está fazendo a chamada esperar um pouco e tentar de novo.</a:t>
            </a:r>
            <a:endParaRPr lang="pt-BR" sz="2000" dirty="0">
              <a:solidFill>
                <a:srgbClr val="272860"/>
              </a:solidFill>
            </a:endParaRPr>
          </a:p>
        </p:txBody>
      </p:sp>
    </p:spTree>
    <p:extLst>
      <p:ext uri="{BB962C8B-B14F-4D97-AF65-F5344CB8AC3E}">
        <p14:creationId xmlns:p14="http://schemas.microsoft.com/office/powerpoint/2010/main" val="618014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060848"/>
            <a:ext cx="8784976" cy="4535857"/>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a:t>Um impasse pode ser definido formalmente </a:t>
            </a:r>
            <a:r>
              <a:rPr lang="pt-BR" sz="2000" dirty="0" smtClean="0"/>
              <a:t>como:</a:t>
            </a:r>
          </a:p>
          <a:p>
            <a:pPr algn="ctr">
              <a:lnSpc>
                <a:spcPct val="150000"/>
              </a:lnSpc>
              <a:buSzPct val="100000"/>
            </a:pPr>
            <a:r>
              <a:rPr lang="pt-BR" i="1" dirty="0">
                <a:solidFill>
                  <a:srgbClr val="272860"/>
                </a:solidFill>
              </a:rPr>
              <a:t>Um conjunto de processos estará em situação de impasse se cada processo no conjunto estiver esperando por um evento que apenas outro processo no conjunto pode causar</a:t>
            </a:r>
            <a:r>
              <a:rPr lang="pt-BR" i="1" dirty="0" smtClean="0">
                <a:solidFill>
                  <a:srgbClr val="272860"/>
                </a:solidFill>
              </a:rPr>
              <a:t>.</a:t>
            </a:r>
          </a:p>
          <a:p>
            <a:pPr algn="ctr">
              <a:lnSpc>
                <a:spcPct val="150000"/>
              </a:lnSpc>
              <a:buSzPct val="100000"/>
            </a:pPr>
            <a:endParaRPr lang="pt-BR" sz="1050" i="1" dirty="0">
              <a:solidFill>
                <a:srgbClr val="272860"/>
              </a:solidFill>
            </a:endParaRPr>
          </a:p>
          <a:p>
            <a:pPr marL="342900" indent="-342900" algn="just">
              <a:lnSpc>
                <a:spcPct val="150000"/>
              </a:lnSpc>
              <a:buSzPct val="100000"/>
              <a:buFont typeface="Arial" panose="020B0604020202020204" pitchFamily="34" charset="0"/>
              <a:buChar char="•"/>
            </a:pPr>
            <a:r>
              <a:rPr lang="pt-BR" dirty="0"/>
              <a:t>Como todos os processos estão esperando, nenhum deles jamais causará qualquer evento que possa despertar um dos outros membros do conjunto, e todos os processos continuam a esperar para sempre. </a:t>
            </a:r>
          </a:p>
          <a:p>
            <a:pPr marL="342900" indent="-342900" algn="just">
              <a:lnSpc>
                <a:spcPct val="150000"/>
              </a:lnSpc>
              <a:buSzPct val="100000"/>
              <a:buFont typeface="Arial" panose="020B0604020202020204" pitchFamily="34" charset="0"/>
              <a:buChar char="•"/>
            </a:pPr>
            <a:r>
              <a:rPr lang="pt-BR" dirty="0" smtClean="0"/>
              <a:t>Cada </a:t>
            </a:r>
            <a:r>
              <a:rPr lang="pt-BR" dirty="0"/>
              <a:t>membro do conjunto de processos em situação de impasse está esperando por um recurso que é de propriedade do processo em situação de impasse. Nenhum dos processos pode executar, nenhum deles pode liberar quaisquer recursos e nenhum pode ser desperto.</a:t>
            </a:r>
          </a:p>
        </p:txBody>
      </p:sp>
    </p:spTree>
    <p:extLst>
      <p:ext uri="{BB962C8B-B14F-4D97-AF65-F5344CB8AC3E}">
        <p14:creationId xmlns:p14="http://schemas.microsoft.com/office/powerpoint/2010/main" val="1008725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204864"/>
            <a:ext cx="8784976" cy="4212692"/>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a:solidFill>
                  <a:srgbClr val="272860"/>
                </a:solidFill>
              </a:rPr>
              <a:t>Condições para ocorrência de </a:t>
            </a:r>
            <a:r>
              <a:rPr lang="pt-BR" sz="2000" dirty="0" smtClean="0">
                <a:solidFill>
                  <a:srgbClr val="272860"/>
                </a:solidFill>
              </a:rPr>
              <a:t>impasses: </a:t>
            </a:r>
            <a:r>
              <a:rPr lang="pt-BR" sz="2000" dirty="0"/>
              <a:t>Coffman et al. (1971) apontam quatro condições válidas para haver um impasse </a:t>
            </a:r>
            <a:r>
              <a:rPr lang="pt-BR" sz="2000" dirty="0" smtClean="0"/>
              <a:t>de recurso:</a:t>
            </a:r>
          </a:p>
          <a:p>
            <a:pPr marL="360000" indent="-360000" algn="just">
              <a:lnSpc>
                <a:spcPct val="150000"/>
              </a:lnSpc>
              <a:spcBef>
                <a:spcPts val="0"/>
              </a:spcBef>
              <a:buSzPct val="100000"/>
              <a:buFont typeface="Arial" panose="020B0604020202020204" pitchFamily="34" charset="0"/>
              <a:buChar char="•"/>
            </a:pPr>
            <a:endParaRPr lang="pt-BR" sz="1050" dirty="0" smtClean="0"/>
          </a:p>
          <a:p>
            <a:pPr marL="457200" indent="-457200" algn="just">
              <a:lnSpc>
                <a:spcPct val="150000"/>
              </a:lnSpc>
              <a:spcBef>
                <a:spcPts val="0"/>
              </a:spcBef>
              <a:buSzPct val="100000"/>
              <a:buFont typeface="+mj-lt"/>
              <a:buAutoNum type="arabicPeriod"/>
            </a:pPr>
            <a:r>
              <a:rPr lang="pt-BR" sz="1600" dirty="0" smtClean="0">
                <a:solidFill>
                  <a:srgbClr val="272860"/>
                </a:solidFill>
              </a:rPr>
              <a:t>Condição </a:t>
            </a:r>
            <a:r>
              <a:rPr lang="pt-BR" sz="1600" dirty="0">
                <a:solidFill>
                  <a:srgbClr val="272860"/>
                </a:solidFill>
              </a:rPr>
              <a:t>de exclusão </a:t>
            </a:r>
            <a:r>
              <a:rPr lang="pt-BR" sz="1600" dirty="0" smtClean="0">
                <a:solidFill>
                  <a:srgbClr val="272860"/>
                </a:solidFill>
              </a:rPr>
              <a:t>mútua:</a:t>
            </a:r>
            <a:r>
              <a:rPr lang="pt-BR" sz="1600" dirty="0" smtClean="0"/>
              <a:t> </a:t>
            </a:r>
            <a:r>
              <a:rPr lang="pt-BR" sz="1600" dirty="0"/>
              <a:t>Cada recurso está atualmente associado a exatamente um processo ou está disponível.</a:t>
            </a:r>
          </a:p>
          <a:p>
            <a:pPr marL="457200" indent="-457200" algn="just">
              <a:lnSpc>
                <a:spcPct val="150000"/>
              </a:lnSpc>
              <a:spcBef>
                <a:spcPts val="0"/>
              </a:spcBef>
              <a:buSzPct val="100000"/>
              <a:buFont typeface="+mj-lt"/>
              <a:buAutoNum type="arabicPeriod"/>
            </a:pPr>
            <a:r>
              <a:rPr lang="pt-BR" sz="1600" dirty="0" smtClean="0">
                <a:solidFill>
                  <a:srgbClr val="272860"/>
                </a:solidFill>
              </a:rPr>
              <a:t>Condição </a:t>
            </a:r>
            <a:r>
              <a:rPr lang="pt-BR" sz="1600" dirty="0">
                <a:solidFill>
                  <a:srgbClr val="272860"/>
                </a:solidFill>
              </a:rPr>
              <a:t>de posse e </a:t>
            </a:r>
            <a:r>
              <a:rPr lang="pt-BR" sz="1600" dirty="0" smtClean="0">
                <a:solidFill>
                  <a:srgbClr val="272860"/>
                </a:solidFill>
              </a:rPr>
              <a:t>espera:</a:t>
            </a:r>
            <a:r>
              <a:rPr lang="pt-BR" sz="1600" dirty="0" smtClean="0"/>
              <a:t> </a:t>
            </a:r>
            <a:r>
              <a:rPr lang="pt-BR" sz="1600" dirty="0"/>
              <a:t>Processos atualmente de posse de recursos que foram concedidos antes podem solicitar novos recursos.</a:t>
            </a:r>
          </a:p>
          <a:p>
            <a:pPr marL="457200" indent="-457200" algn="just">
              <a:lnSpc>
                <a:spcPct val="150000"/>
              </a:lnSpc>
              <a:spcBef>
                <a:spcPts val="0"/>
              </a:spcBef>
              <a:buSzPct val="100000"/>
              <a:buFont typeface="+mj-lt"/>
              <a:buAutoNum type="arabicPeriod"/>
            </a:pPr>
            <a:r>
              <a:rPr lang="pt-BR" sz="1600" dirty="0" smtClean="0">
                <a:solidFill>
                  <a:srgbClr val="272860"/>
                </a:solidFill>
              </a:rPr>
              <a:t>Condição </a:t>
            </a:r>
            <a:r>
              <a:rPr lang="pt-BR" sz="1600" dirty="0">
                <a:solidFill>
                  <a:srgbClr val="272860"/>
                </a:solidFill>
              </a:rPr>
              <a:t>de não </a:t>
            </a:r>
            <a:r>
              <a:rPr lang="pt-BR" sz="1600" dirty="0" smtClean="0">
                <a:solidFill>
                  <a:srgbClr val="272860"/>
                </a:solidFill>
              </a:rPr>
              <a:t>preempção: </a:t>
            </a:r>
            <a:r>
              <a:rPr lang="pt-BR" sz="1600" dirty="0"/>
              <a:t>Recursos concedidos antes não podem ser tomados à força de um processo. Eles precisam ser explicitamente liberados pelo processo que os têm.</a:t>
            </a:r>
          </a:p>
          <a:p>
            <a:pPr marL="457200" indent="-457200" algn="just">
              <a:lnSpc>
                <a:spcPct val="150000"/>
              </a:lnSpc>
              <a:spcBef>
                <a:spcPts val="0"/>
              </a:spcBef>
              <a:buSzPct val="100000"/>
              <a:buFont typeface="+mj-lt"/>
              <a:buAutoNum type="arabicPeriod"/>
            </a:pPr>
            <a:r>
              <a:rPr lang="pt-BR" sz="1600" dirty="0" smtClean="0">
                <a:solidFill>
                  <a:srgbClr val="272860"/>
                </a:solidFill>
              </a:rPr>
              <a:t>Condição </a:t>
            </a:r>
            <a:r>
              <a:rPr lang="pt-BR" sz="1600" dirty="0">
                <a:solidFill>
                  <a:srgbClr val="272860"/>
                </a:solidFill>
              </a:rPr>
              <a:t>de espera </a:t>
            </a:r>
            <a:r>
              <a:rPr lang="pt-BR" sz="1600" dirty="0" smtClean="0">
                <a:solidFill>
                  <a:srgbClr val="272860"/>
                </a:solidFill>
              </a:rPr>
              <a:t>circular: </a:t>
            </a:r>
            <a:r>
              <a:rPr lang="pt-BR" sz="1600" dirty="0"/>
              <a:t>Deve haver uma lista circular de dois ou mais processos, cada um deles esperando por um processo de posse do membro seguinte da cadeia.</a:t>
            </a:r>
          </a:p>
        </p:txBody>
      </p:sp>
    </p:spTree>
    <p:extLst>
      <p:ext uri="{BB962C8B-B14F-4D97-AF65-F5344CB8AC3E}">
        <p14:creationId xmlns:p14="http://schemas.microsoft.com/office/powerpoint/2010/main" val="1950953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204864"/>
            <a:ext cx="8784976" cy="3566361"/>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smtClean="0"/>
              <a:t>Em </a:t>
            </a:r>
            <a:r>
              <a:rPr lang="pt-BR" sz="2000" dirty="0"/>
              <a:t>geral, quatro estratégias são usadas para lidar com </a:t>
            </a:r>
            <a:r>
              <a:rPr lang="pt-BR" sz="2000" dirty="0" smtClean="0"/>
              <a:t>impasses:</a:t>
            </a:r>
          </a:p>
          <a:p>
            <a:pPr marL="360000" indent="-360000" algn="just">
              <a:lnSpc>
                <a:spcPct val="150000"/>
              </a:lnSpc>
              <a:spcBef>
                <a:spcPts val="0"/>
              </a:spcBef>
              <a:buSzPct val="100000"/>
              <a:buFont typeface="Arial" panose="020B0604020202020204" pitchFamily="34" charset="0"/>
              <a:buChar char="•"/>
            </a:pPr>
            <a:endParaRPr lang="pt-BR" sz="1050" dirty="0" smtClean="0"/>
          </a:p>
          <a:p>
            <a:pPr marL="457200" indent="-457200" algn="just">
              <a:lnSpc>
                <a:spcPct val="150000"/>
              </a:lnSpc>
              <a:spcBef>
                <a:spcPts val="0"/>
              </a:spcBef>
              <a:buSzPct val="100000"/>
              <a:buFont typeface="+mj-lt"/>
              <a:buAutoNum type="arabicPeriod"/>
            </a:pPr>
            <a:r>
              <a:rPr lang="pt-BR" sz="2000" dirty="0" smtClean="0">
                <a:solidFill>
                  <a:srgbClr val="272860"/>
                </a:solidFill>
              </a:rPr>
              <a:t>Simplesmente </a:t>
            </a:r>
            <a:r>
              <a:rPr lang="pt-BR" sz="2000" dirty="0">
                <a:solidFill>
                  <a:srgbClr val="272860"/>
                </a:solidFill>
              </a:rPr>
              <a:t>ignorar o problema.</a:t>
            </a:r>
            <a:r>
              <a:rPr lang="pt-BR" sz="2000" dirty="0"/>
              <a:t> Se você o ignorar, quem sabe ele ignore você.</a:t>
            </a:r>
          </a:p>
          <a:p>
            <a:pPr marL="457200" indent="-457200" algn="just">
              <a:lnSpc>
                <a:spcPct val="150000"/>
              </a:lnSpc>
              <a:spcBef>
                <a:spcPts val="0"/>
              </a:spcBef>
              <a:buSzPct val="100000"/>
              <a:buFont typeface="+mj-lt"/>
              <a:buAutoNum type="arabicPeriod"/>
            </a:pPr>
            <a:r>
              <a:rPr lang="pt-BR" sz="2000" dirty="0" smtClean="0">
                <a:solidFill>
                  <a:srgbClr val="272860"/>
                </a:solidFill>
              </a:rPr>
              <a:t>Detecção </a:t>
            </a:r>
            <a:r>
              <a:rPr lang="pt-BR" sz="2000" dirty="0">
                <a:solidFill>
                  <a:srgbClr val="272860"/>
                </a:solidFill>
              </a:rPr>
              <a:t>e recuperação.</a:t>
            </a:r>
            <a:r>
              <a:rPr lang="pt-BR" sz="2000" dirty="0"/>
              <a:t> Deixe-os ocorrer, detecte-os e tome as medidas cabíveis.</a:t>
            </a:r>
          </a:p>
          <a:p>
            <a:pPr marL="457200" indent="-457200" algn="just">
              <a:lnSpc>
                <a:spcPct val="150000"/>
              </a:lnSpc>
              <a:spcBef>
                <a:spcPts val="0"/>
              </a:spcBef>
              <a:buSzPct val="100000"/>
              <a:buFont typeface="+mj-lt"/>
              <a:buAutoNum type="arabicPeriod"/>
            </a:pPr>
            <a:r>
              <a:rPr lang="pt-BR" sz="2000" dirty="0" smtClean="0">
                <a:solidFill>
                  <a:srgbClr val="272860"/>
                </a:solidFill>
              </a:rPr>
              <a:t>Evitar </a:t>
            </a:r>
            <a:r>
              <a:rPr lang="pt-BR" sz="2000" dirty="0">
                <a:solidFill>
                  <a:srgbClr val="272860"/>
                </a:solidFill>
              </a:rPr>
              <a:t>dinamicamente</a:t>
            </a:r>
            <a:r>
              <a:rPr lang="pt-BR" sz="2000" dirty="0"/>
              <a:t> pela alocação cuidadosa de recursos.</a:t>
            </a:r>
          </a:p>
          <a:p>
            <a:pPr marL="457200" indent="-457200" algn="just">
              <a:lnSpc>
                <a:spcPct val="150000"/>
              </a:lnSpc>
              <a:spcBef>
                <a:spcPts val="0"/>
              </a:spcBef>
              <a:buSzPct val="100000"/>
              <a:buFont typeface="+mj-lt"/>
              <a:buAutoNum type="arabicPeriod"/>
            </a:pPr>
            <a:r>
              <a:rPr lang="pt-BR" sz="2000" dirty="0" smtClean="0">
                <a:solidFill>
                  <a:srgbClr val="272860"/>
                </a:solidFill>
              </a:rPr>
              <a:t>Prevenção</a:t>
            </a:r>
            <a:r>
              <a:rPr lang="pt-BR" sz="2000" dirty="0"/>
              <a:t>, ao negar estruturalmente uma das quatro condições.</a:t>
            </a:r>
          </a:p>
        </p:txBody>
      </p:sp>
    </p:spTree>
    <p:extLst>
      <p:ext uri="{BB962C8B-B14F-4D97-AF65-F5344CB8AC3E}">
        <p14:creationId xmlns:p14="http://schemas.microsoft.com/office/powerpoint/2010/main" val="486929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28" y="1700808"/>
            <a:ext cx="1661032" cy="523220"/>
          </a:xfrm>
          <a:prstGeom prst="rect">
            <a:avLst/>
          </a:prstGeom>
          <a:noFill/>
        </p:spPr>
        <p:txBody>
          <a:bodyPr wrap="none" rtlCol="0">
            <a:spAutoFit/>
          </a:bodyPr>
          <a:lstStyle/>
          <a:p>
            <a:r>
              <a:rPr lang="pt-BR" sz="2800" b="1" dirty="0" smtClean="0">
                <a:solidFill>
                  <a:srgbClr val="272860"/>
                </a:solidFill>
                <a:latin typeface="Trebuchet MS" panose="020B0603020202020204" pitchFamily="34" charset="0"/>
              </a:rPr>
              <a:t>Impasses</a:t>
            </a:r>
          </a:p>
        </p:txBody>
      </p:sp>
      <p:sp>
        <p:nvSpPr>
          <p:cNvPr id="3" name="CaixaDeTexto 2"/>
          <p:cNvSpPr txBox="1"/>
          <p:nvPr/>
        </p:nvSpPr>
        <p:spPr>
          <a:xfrm>
            <a:off x="179512" y="2204864"/>
            <a:ext cx="8784976" cy="2862322"/>
          </a:xfrm>
          <a:prstGeom prst="rect">
            <a:avLst/>
          </a:prstGeom>
          <a:noFill/>
        </p:spPr>
        <p:txBody>
          <a:bodyPr wrap="square" rtlCol="0">
            <a:spAutoFit/>
          </a:bodyPr>
          <a:lstStyle/>
          <a:p>
            <a:pPr marL="360000" indent="-360000" algn="just">
              <a:lnSpc>
                <a:spcPct val="150000"/>
              </a:lnSpc>
              <a:spcBef>
                <a:spcPts val="0"/>
              </a:spcBef>
              <a:buSzPct val="100000"/>
              <a:buFont typeface="Arial" panose="020B0604020202020204" pitchFamily="34" charset="0"/>
              <a:buChar char="•"/>
            </a:pPr>
            <a:r>
              <a:rPr lang="pt-BR" sz="2000" dirty="0" smtClean="0">
                <a:solidFill>
                  <a:srgbClr val="272860"/>
                </a:solidFill>
              </a:rPr>
              <a:t>Algoritmo do </a:t>
            </a:r>
            <a:r>
              <a:rPr lang="pt-BR" sz="2000" dirty="0">
                <a:solidFill>
                  <a:srgbClr val="272860"/>
                </a:solidFill>
              </a:rPr>
              <a:t>avestruz: </a:t>
            </a:r>
            <a:r>
              <a:rPr lang="pt-BR" sz="2000" dirty="0"/>
              <a:t>A </a:t>
            </a:r>
            <a:r>
              <a:rPr lang="pt-BR" sz="2000" dirty="0" smtClean="0"/>
              <a:t>estratégia </a:t>
            </a:r>
            <a:r>
              <a:rPr lang="pt-BR" sz="2000" dirty="0"/>
              <a:t>mais simples é </a:t>
            </a:r>
            <a:r>
              <a:rPr lang="pt-BR" sz="2000" dirty="0" smtClean="0"/>
              <a:t>esta: </a:t>
            </a:r>
            <a:r>
              <a:rPr lang="pt-BR" sz="2000" dirty="0"/>
              <a:t>enfie a cabeça na areia e finja que não há um problema. Se os impasses </a:t>
            </a:r>
            <a:r>
              <a:rPr lang="pt-BR" sz="2000" dirty="0" smtClean="0"/>
              <a:t>ocorrem, em média, uma </a:t>
            </a:r>
            <a:r>
              <a:rPr lang="pt-BR" sz="2000" dirty="0"/>
              <a:t>vez a cada cinco anos, mas quedas do sistema decorrentes de falhas no hardware e defeitos no sistema operacional ocorrem uma vez por semana, a maioria dos engenheiros não estaria disposta a pagar um alto preço em termos de desempenho ou conveniência </a:t>
            </a:r>
            <a:r>
              <a:rPr lang="pt-BR" sz="2000" dirty="0" smtClean="0"/>
              <a:t>só para eliminar impasses</a:t>
            </a:r>
            <a:r>
              <a:rPr lang="pt-BR" sz="2000" dirty="0"/>
              <a:t>.</a:t>
            </a:r>
            <a:endParaRPr lang="pt-BR" sz="1600" dirty="0"/>
          </a:p>
        </p:txBody>
      </p:sp>
    </p:spTree>
    <p:extLst>
      <p:ext uri="{BB962C8B-B14F-4D97-AF65-F5344CB8AC3E}">
        <p14:creationId xmlns:p14="http://schemas.microsoft.com/office/powerpoint/2010/main" val="469859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1823</Words>
  <Application>Microsoft Office PowerPoint</Application>
  <PresentationFormat>Apresentação na tela (4:3)</PresentationFormat>
  <Paragraphs>75</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Calibri</vt:lpstr>
      <vt:lpstr>Trebuchet MS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Guimaraes, Marcos</dc:creator>
  <cp:lastModifiedBy>de Araujo Rodrigues, Mariana</cp:lastModifiedBy>
  <cp:revision>61</cp:revision>
  <dcterms:created xsi:type="dcterms:W3CDTF">2014-10-30T14:07:03Z</dcterms:created>
  <dcterms:modified xsi:type="dcterms:W3CDTF">2016-10-28T16:55:01Z</dcterms:modified>
</cp:coreProperties>
</file>