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74" r:id="rId6"/>
    <p:sldId id="263" r:id="rId7"/>
    <p:sldId id="264" r:id="rId8"/>
    <p:sldId id="275" r:id="rId9"/>
    <p:sldId id="266" r:id="rId10"/>
    <p:sldId id="276" r:id="rId11"/>
    <p:sldId id="277" r:id="rId12"/>
    <p:sldId id="278" r:id="rId13"/>
    <p:sldId id="267" r:id="rId14"/>
    <p:sldId id="279" r:id="rId15"/>
    <p:sldId id="280" r:id="rId16"/>
    <p:sldId id="268" r:id="rId17"/>
    <p:sldId id="269" r:id="rId18"/>
    <p:sldId id="270" r:id="rId19"/>
    <p:sldId id="271" r:id="rId20"/>
    <p:sldId id="281" r:id="rId21"/>
    <p:sldId id="272" r:id="rId22"/>
    <p:sldId id="273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>
      <p:cViewPr varScale="1">
        <p:scale>
          <a:sx n="92" d="100"/>
          <a:sy n="92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484" y="3181"/>
            <a:ext cx="9160965" cy="68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708920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Capítulo 7: </a:t>
            </a:r>
            <a:r>
              <a:rPr lang="pt-BR" sz="4000" b="1" dirty="0" smtClean="0">
                <a:solidFill>
                  <a:srgbClr val="272860"/>
                </a:solidFill>
              </a:rPr>
              <a:t>Virtualização e a nuvem</a:t>
            </a:r>
            <a:endParaRPr lang="pt-BR" sz="4000" b="1" dirty="0"/>
          </a:p>
          <a:p>
            <a:endParaRPr lang="pt-BR" sz="4000" b="1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1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Virtualização da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memória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</a:t>
            </a:r>
            <a:r>
              <a:rPr lang="pt-BR" sz="2000" dirty="0" smtClean="0"/>
              <a:t>altas </a:t>
            </a:r>
            <a:r>
              <a:rPr lang="pt-BR" sz="2000" dirty="0"/>
              <a:t>de páginas </a:t>
            </a:r>
            <a:r>
              <a:rPr lang="pt-BR" sz="2000" dirty="0" smtClean="0"/>
              <a:t>induzidas pelo hóspede: </a:t>
            </a:r>
            <a:r>
              <a:rPr lang="pt-BR" sz="2000" dirty="0"/>
              <a:t>faltas de páginas “normais” que são causadas </a:t>
            </a:r>
            <a:r>
              <a:rPr lang="pt-BR" sz="2000" dirty="0" smtClean="0"/>
              <a:t>por programas </a:t>
            </a:r>
            <a:r>
              <a:rPr lang="pt-BR" sz="2000" dirty="0"/>
              <a:t>hóspedes que acessam uma página que </a:t>
            </a:r>
            <a:r>
              <a:rPr lang="pt-BR" sz="2000" dirty="0" smtClean="0"/>
              <a:t>foi paginada </a:t>
            </a:r>
            <a:r>
              <a:rPr lang="pt-BR" sz="2000" dirty="0"/>
              <a:t>da </a:t>
            </a:r>
            <a:r>
              <a:rPr lang="pt-BR" sz="2000" dirty="0" smtClean="0"/>
              <a:t>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Faltas </a:t>
            </a:r>
            <a:r>
              <a:rPr lang="pt-BR" sz="2000" dirty="0"/>
              <a:t>de páginas </a:t>
            </a:r>
            <a:r>
              <a:rPr lang="pt-BR" sz="2000" dirty="0" smtClean="0"/>
              <a:t>induzidas pelo hipervisor:  relacionadas a </a:t>
            </a:r>
            <a:r>
              <a:rPr lang="pt-BR" sz="2000" dirty="0"/>
              <a:t>assegurar que as tabelas de páginas sombras e </a:t>
            </a:r>
            <a:r>
              <a:rPr lang="pt-BR" sz="2000" dirty="0" smtClean="0"/>
              <a:t>as tabelas </a:t>
            </a:r>
            <a:r>
              <a:rPr lang="pt-BR" sz="2000" dirty="0"/>
              <a:t>de páginas do hóspede estejam em </a:t>
            </a:r>
            <a:r>
              <a:rPr lang="pt-BR" sz="2000" dirty="0" smtClean="0"/>
              <a:t>sincronia.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Faltas </a:t>
            </a:r>
            <a:r>
              <a:rPr lang="pt-BR" sz="2000" dirty="0"/>
              <a:t>de páginas são sempre caras, mas isso é </a:t>
            </a:r>
            <a:r>
              <a:rPr lang="pt-BR" sz="2000" dirty="0" smtClean="0"/>
              <a:t>especialmente verdadeiro </a:t>
            </a:r>
            <a:r>
              <a:rPr lang="pt-BR" sz="2000" dirty="0"/>
              <a:t>em ambientes </a:t>
            </a:r>
            <a:r>
              <a:rPr lang="pt-BR" sz="2000" dirty="0" smtClean="0"/>
              <a:t>virtualizados, pois </a:t>
            </a:r>
            <a:r>
              <a:rPr lang="pt-BR" sz="2000" dirty="0"/>
              <a:t>eles levam às chamadas saídas para VM (VM exit</a:t>
            </a:r>
            <a:r>
              <a:rPr lang="pt-BR" sz="2000" dirty="0" smtClean="0"/>
              <a:t>). Uma </a:t>
            </a:r>
            <a:r>
              <a:rPr lang="pt-BR" sz="2000" b="1" dirty="0"/>
              <a:t>saída para VM </a:t>
            </a:r>
            <a:r>
              <a:rPr lang="pt-BR" sz="2000" dirty="0"/>
              <a:t>é uma situação na qual o </a:t>
            </a:r>
            <a:r>
              <a:rPr lang="pt-BR" sz="2000" dirty="0" smtClean="0"/>
              <a:t>hipervisor recupera </a:t>
            </a:r>
            <a:r>
              <a:rPr lang="pt-BR" sz="2000" dirty="0"/>
              <a:t>o controle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6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Suporte de hardware para tabelas de páginas</a:t>
            </a:r>
          </a:p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aninhadas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831445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hardware “caminha</a:t>
            </a:r>
            <a:r>
              <a:rPr lang="pt-BR" sz="2000" dirty="0" smtClean="0"/>
              <a:t>” pelas tabelas </a:t>
            </a:r>
            <a:r>
              <a:rPr lang="pt-BR" sz="2000" dirty="0"/>
              <a:t>de páginas para encontrar o </a:t>
            </a:r>
            <a:r>
              <a:rPr lang="pt-BR" sz="2000" dirty="0" smtClean="0"/>
              <a:t>endereço físico </a:t>
            </a:r>
            <a:r>
              <a:rPr lang="pt-BR" sz="2000" dirty="0"/>
              <a:t>que corresponda ao endereço virtual. </a:t>
            </a:r>
            <a:r>
              <a:rPr lang="pt-BR" sz="2000" dirty="0" smtClean="0"/>
              <a:t>Acrescentar máquinas </a:t>
            </a:r>
            <a:r>
              <a:rPr lang="pt-BR" sz="2000" dirty="0"/>
              <a:t>virtuais simplesmente acrescenta um </a:t>
            </a:r>
            <a:r>
              <a:rPr lang="pt-BR" sz="2000" dirty="0" smtClean="0"/>
              <a:t>mapeamento extra.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Hipervisores </a:t>
            </a:r>
            <a:r>
              <a:rPr lang="pt-BR" sz="2000" dirty="0"/>
              <a:t>não precisam mais mapear a tabela de </a:t>
            </a:r>
            <a:r>
              <a:rPr lang="pt-BR" sz="2000" dirty="0" smtClean="0"/>
              <a:t>página do </a:t>
            </a:r>
            <a:r>
              <a:rPr lang="pt-BR" sz="2000" dirty="0"/>
              <a:t>hóspede como somente de leitura e podem </a:t>
            </a:r>
            <a:r>
              <a:rPr lang="pt-BR" sz="2000" dirty="0" smtClean="0"/>
              <a:t>se livrar </a:t>
            </a:r>
            <a:r>
              <a:rPr lang="pt-BR" sz="2000" dirty="0"/>
              <a:t>do tratamento de tabela de página sombra. </a:t>
            </a:r>
            <a:r>
              <a:rPr lang="pt-BR" sz="2000" dirty="0" smtClean="0"/>
              <a:t>Além disso, quando </a:t>
            </a:r>
            <a:r>
              <a:rPr lang="pt-BR" sz="2000" dirty="0"/>
              <a:t>alterna entre máquinas virtuais, ele </a:t>
            </a:r>
            <a:r>
              <a:rPr lang="pt-BR" sz="2000" dirty="0" smtClean="0"/>
              <a:t>apenas muda </a:t>
            </a:r>
            <a:r>
              <a:rPr lang="pt-BR" sz="2000" dirty="0"/>
              <a:t>esse mapeamento, da mesma maneira que </a:t>
            </a:r>
            <a:r>
              <a:rPr lang="pt-BR" sz="2000" dirty="0" smtClean="0"/>
              <a:t>um sistema </a:t>
            </a:r>
            <a:r>
              <a:rPr lang="pt-BR" sz="2000" dirty="0"/>
              <a:t>operacional muda o mapeamento quando </a:t>
            </a:r>
            <a:r>
              <a:rPr lang="pt-BR" sz="2000" dirty="0" smtClean="0"/>
              <a:t>alterna entre </a:t>
            </a:r>
            <a:r>
              <a:rPr lang="pt-BR" sz="2000" dirty="0"/>
              <a:t>processos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72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Recuperando a memória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276872"/>
            <a:ext cx="87849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É </a:t>
            </a:r>
            <a:r>
              <a:rPr lang="pt-BR" sz="2000" dirty="0"/>
              <a:t>particularmente </a:t>
            </a:r>
            <a:r>
              <a:rPr lang="pt-BR" sz="2000" dirty="0" smtClean="0"/>
              <a:t>importante recuperar a memória caso </a:t>
            </a:r>
            <a:r>
              <a:rPr lang="pt-BR" sz="2000" dirty="0"/>
              <a:t>ocorra uma </a:t>
            </a:r>
            <a:r>
              <a:rPr lang="pt-BR" sz="2000" b="1" dirty="0"/>
              <a:t>sobrealocação </a:t>
            </a:r>
            <a:r>
              <a:rPr lang="pt-BR" sz="2000" dirty="0"/>
              <a:t>(</a:t>
            </a:r>
            <a:r>
              <a:rPr lang="pt-BR" sz="2000" b="1" dirty="0" smtClean="0"/>
              <a:t>overcommit</a:t>
            </a:r>
            <a:r>
              <a:rPr lang="pt-BR" sz="2000" dirty="0" smtClean="0"/>
              <a:t>), </a:t>
            </a:r>
            <a:r>
              <a:rPr lang="pt-BR" sz="2000" dirty="0"/>
              <a:t>onde o hipervisor finge que o </a:t>
            </a:r>
            <a:r>
              <a:rPr lang="pt-BR" sz="2000" dirty="0" smtClean="0"/>
              <a:t>montante total </a:t>
            </a:r>
            <a:r>
              <a:rPr lang="pt-BR" sz="2000" dirty="0"/>
              <a:t>de memória para todas as máquinas virtuais </a:t>
            </a:r>
            <a:r>
              <a:rPr lang="pt-BR" sz="2000" dirty="0" smtClean="0"/>
              <a:t>combinadas é </a:t>
            </a:r>
            <a:r>
              <a:rPr lang="pt-BR" sz="2000" dirty="0"/>
              <a:t>maior do que o montante total de </a:t>
            </a:r>
            <a:r>
              <a:rPr lang="pt-BR" sz="2000" dirty="0" smtClean="0"/>
              <a:t>memória física </a:t>
            </a:r>
            <a:r>
              <a:rPr lang="pt-BR" sz="2000" dirty="0"/>
              <a:t>presente no sistema. 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No </a:t>
            </a:r>
            <a:r>
              <a:rPr lang="pt-BR" sz="2000" dirty="0"/>
              <a:t>caso da escassez de memória, o </a:t>
            </a:r>
            <a:r>
              <a:rPr lang="pt-BR" sz="2000" dirty="0" smtClean="0"/>
              <a:t>hipervisor</a:t>
            </a:r>
            <a:r>
              <a:rPr lang="pt-BR" sz="2000" dirty="0"/>
              <a:t> </a:t>
            </a:r>
            <a:r>
              <a:rPr lang="pt-BR" sz="2000" dirty="0" smtClean="0"/>
              <a:t>pode paginar </a:t>
            </a:r>
            <a:r>
              <a:rPr lang="pt-BR" sz="2000" dirty="0"/>
              <a:t>para fora algumas das páginas </a:t>
            </a:r>
            <a:r>
              <a:rPr lang="pt-BR" sz="2000" dirty="0" smtClean="0"/>
              <a:t>da máquina </a:t>
            </a:r>
            <a:r>
              <a:rPr lang="pt-BR" sz="2000" dirty="0"/>
              <a:t>virtual, da mesma maneira que um </a:t>
            </a:r>
            <a:r>
              <a:rPr lang="pt-BR" sz="2000" dirty="0" smtClean="0"/>
              <a:t>sistema operacional </a:t>
            </a:r>
            <a:r>
              <a:rPr lang="pt-BR" sz="2000" dirty="0"/>
              <a:t>poderia paginar para fora algumas </a:t>
            </a:r>
            <a:r>
              <a:rPr lang="pt-BR" sz="2000" dirty="0" smtClean="0"/>
              <a:t>das páginas </a:t>
            </a:r>
            <a:r>
              <a:rPr lang="pt-BR" sz="2000" dirty="0"/>
              <a:t>de </a:t>
            </a:r>
            <a:r>
              <a:rPr lang="pt-BR" sz="2000" dirty="0" smtClean="0"/>
              <a:t>aplicação.</a:t>
            </a:r>
            <a:r>
              <a:rPr lang="pt-BR" sz="2000" dirty="0"/>
              <a:t> O problema dessa abordagem </a:t>
            </a:r>
            <a:r>
              <a:rPr lang="pt-BR" sz="2000" dirty="0" smtClean="0"/>
              <a:t>é que </a:t>
            </a:r>
            <a:r>
              <a:rPr lang="pt-BR" sz="2000" dirty="0"/>
              <a:t>o hipervisor </a:t>
            </a:r>
            <a:r>
              <a:rPr lang="pt-BR" sz="2000" dirty="0" smtClean="0"/>
              <a:t>não </a:t>
            </a:r>
            <a:r>
              <a:rPr lang="pt-BR" sz="2000" dirty="0"/>
              <a:t>faz </a:t>
            </a:r>
            <a:r>
              <a:rPr lang="pt-BR" sz="2000" dirty="0" smtClean="0"/>
              <a:t>ideia de </a:t>
            </a:r>
            <a:r>
              <a:rPr lang="pt-BR" sz="2000" dirty="0"/>
              <a:t>quais páginas são as mais valiosas para o </a:t>
            </a:r>
            <a:r>
              <a:rPr lang="pt-BR" sz="2000" dirty="0" smtClean="0"/>
              <a:t>hóspede. É </a:t>
            </a:r>
            <a:r>
              <a:rPr lang="pt-BR" sz="2000" dirty="0"/>
              <a:t>muito provável que elimine as páginas </a:t>
            </a:r>
            <a:r>
              <a:rPr lang="pt-BR" sz="2000" dirty="0" smtClean="0"/>
              <a:t>erradas.</a:t>
            </a: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Uma </a:t>
            </a:r>
            <a:r>
              <a:rPr lang="pt-BR" sz="2000" dirty="0"/>
              <a:t>solução comum é usar um truque </a:t>
            </a:r>
            <a:r>
              <a:rPr lang="pt-BR" sz="2000" dirty="0" smtClean="0"/>
              <a:t>conhecido como </a:t>
            </a:r>
            <a:r>
              <a:rPr lang="pt-BR" sz="2000" b="1" dirty="0" smtClean="0"/>
              <a:t>ballooning</a:t>
            </a:r>
            <a:r>
              <a:rPr lang="pt-BR" sz="2000" dirty="0" smtClean="0"/>
              <a:t>.</a:t>
            </a:r>
            <a:r>
              <a:rPr lang="pt-BR" sz="2000" b="1" dirty="0" smtClean="0"/>
              <a:t> 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917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Virtualização de E/S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MMU de E/S existe em formas e formatos </a:t>
            </a:r>
            <a:r>
              <a:rPr lang="pt-BR" sz="2000" dirty="0" smtClean="0"/>
              <a:t>diferentes para </a:t>
            </a:r>
            <a:r>
              <a:rPr lang="pt-BR" sz="2000" dirty="0"/>
              <a:t>muitas arquiteturas de processadores</a:t>
            </a:r>
            <a:r>
              <a:rPr lang="pt-BR" sz="20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 MMU </a:t>
            </a:r>
            <a:r>
              <a:rPr lang="pt-BR" sz="2000" dirty="0"/>
              <a:t>de E/S </a:t>
            </a:r>
            <a:r>
              <a:rPr lang="pt-BR" sz="2000" dirty="0" smtClean="0"/>
              <a:t>usa tabelas </a:t>
            </a:r>
            <a:r>
              <a:rPr lang="pt-BR" sz="2000" dirty="0"/>
              <a:t>de páginas para mapear um endereço de </a:t>
            </a:r>
            <a:r>
              <a:rPr lang="pt-BR" sz="2000" dirty="0" smtClean="0"/>
              <a:t>memória que </a:t>
            </a:r>
            <a:r>
              <a:rPr lang="pt-BR" sz="2000" dirty="0"/>
              <a:t>um dispositivo quer usar (o endereço do </a:t>
            </a:r>
            <a:r>
              <a:rPr lang="pt-BR" sz="2000" dirty="0" smtClean="0"/>
              <a:t>dispositivo) para </a:t>
            </a:r>
            <a:r>
              <a:rPr lang="pt-BR" sz="2000" dirty="0"/>
              <a:t>um endereço físico. Em um ambiente </a:t>
            </a:r>
            <a:r>
              <a:rPr lang="pt-BR" sz="2000" dirty="0" smtClean="0"/>
              <a:t>virtual, o </a:t>
            </a:r>
            <a:r>
              <a:rPr lang="pt-BR" sz="2000" dirty="0"/>
              <a:t>hipervisor pode estabelecer as tabelas de páginas </a:t>
            </a:r>
            <a:r>
              <a:rPr lang="pt-BR" sz="2000" dirty="0" smtClean="0"/>
              <a:t>de tal </a:t>
            </a:r>
            <a:r>
              <a:rPr lang="pt-BR" sz="2000" dirty="0"/>
              <a:t>maneira que um dispositivo realizando DMA não </a:t>
            </a:r>
            <a:r>
              <a:rPr lang="pt-BR" sz="2000" dirty="0" smtClean="0"/>
              <a:t>irá pisotear </a:t>
            </a:r>
            <a:r>
              <a:rPr lang="pt-BR" sz="2000" dirty="0"/>
              <a:t>a memória que não pertence à máquina </a:t>
            </a:r>
            <a:r>
              <a:rPr lang="pt-BR" sz="2000" dirty="0" smtClean="0"/>
              <a:t>virtual para </a:t>
            </a:r>
            <a:r>
              <a:rPr lang="pt-BR" sz="2000" dirty="0"/>
              <a:t>a qual ele está </a:t>
            </a:r>
            <a:r>
              <a:rPr lang="pt-BR" sz="2000" dirty="0" smtClean="0"/>
              <a:t>trabalhando.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b="1" dirty="0"/>
              <a:t>passagem direta do dispositivo </a:t>
            </a:r>
            <a:r>
              <a:rPr lang="pt-BR" sz="2000" dirty="0"/>
              <a:t>(</a:t>
            </a:r>
            <a:r>
              <a:rPr lang="pt-BR" sz="2000" b="1" dirty="0" err="1"/>
              <a:t>device</a:t>
            </a:r>
            <a:r>
              <a:rPr lang="pt-BR" sz="2000" b="1" dirty="0"/>
              <a:t> </a:t>
            </a:r>
            <a:r>
              <a:rPr lang="pt-BR" sz="2000" b="1" dirty="0" err="1" smtClean="0"/>
              <a:t>pass</a:t>
            </a:r>
            <a:r>
              <a:rPr lang="pt-BR" sz="2000" b="1" dirty="0"/>
              <a:t> </a:t>
            </a:r>
            <a:r>
              <a:rPr lang="pt-BR" sz="2000" b="1" dirty="0" err="1" smtClean="0"/>
              <a:t>through</a:t>
            </a:r>
            <a:r>
              <a:rPr lang="pt-BR" sz="2000" dirty="0"/>
              <a:t>) permite que o dispositivo físico seja </a:t>
            </a:r>
            <a:r>
              <a:rPr lang="pt-BR" sz="2000" dirty="0" smtClean="0"/>
              <a:t>designado diretamente </a:t>
            </a:r>
            <a:r>
              <a:rPr lang="pt-BR" sz="2000" dirty="0"/>
              <a:t>para uma máquina virtual em particular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350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Virtualização de E/S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b="1" dirty="0"/>
              <a:t>isolamento de dispositivo </a:t>
            </a:r>
            <a:r>
              <a:rPr lang="pt-BR" sz="2000" dirty="0"/>
              <a:t>assegura que um </a:t>
            </a:r>
            <a:r>
              <a:rPr lang="pt-BR" sz="2000" dirty="0" smtClean="0"/>
              <a:t>dispositivo designado </a:t>
            </a:r>
            <a:r>
              <a:rPr lang="pt-BR" sz="2000" dirty="0"/>
              <a:t>a uma máquina virtual possa </a:t>
            </a:r>
            <a:r>
              <a:rPr lang="pt-BR" sz="2000" dirty="0" smtClean="0"/>
              <a:t>acessar diretamente </a:t>
            </a:r>
            <a:r>
              <a:rPr lang="pt-BR" sz="2000" dirty="0"/>
              <a:t>aquela máquina virtual sem </a:t>
            </a:r>
            <a:r>
              <a:rPr lang="pt-BR" sz="2000" dirty="0" smtClean="0"/>
              <a:t>atrapalhar a </a:t>
            </a:r>
            <a:r>
              <a:rPr lang="pt-BR" sz="2000" dirty="0"/>
              <a:t>integridade dos outros </a:t>
            </a:r>
            <a:r>
              <a:rPr lang="pt-BR" sz="2000" dirty="0" smtClean="0"/>
              <a:t>hóspedes.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</a:t>
            </a:r>
            <a:r>
              <a:rPr lang="pt-BR" sz="2000" dirty="0" smtClean="0"/>
              <a:t>er </a:t>
            </a:r>
            <a:r>
              <a:rPr lang="pt-BR" sz="2000" dirty="0"/>
              <a:t>uma MMU de E/S também ajuda </a:t>
            </a:r>
            <a:r>
              <a:rPr lang="pt-BR" sz="2000" dirty="0" smtClean="0"/>
              <a:t>dispositivos de </a:t>
            </a:r>
            <a:r>
              <a:rPr lang="pt-BR" sz="2000" dirty="0"/>
              <a:t>32 bits a acessar memórias acima de 4 </a:t>
            </a:r>
            <a:r>
              <a:rPr lang="pt-BR" sz="2000" dirty="0" smtClean="0"/>
              <a:t>GB.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virtualização de E/S é uma área na qual </a:t>
            </a:r>
            <a:r>
              <a:rPr lang="pt-BR" sz="2000" dirty="0" smtClean="0"/>
              <a:t>hipervisores</a:t>
            </a:r>
            <a:r>
              <a:rPr lang="pt-BR" sz="2000" dirty="0"/>
              <a:t> </a:t>
            </a:r>
            <a:r>
              <a:rPr lang="pt-BR" sz="2000" dirty="0" smtClean="0"/>
              <a:t>tipo </a:t>
            </a:r>
            <a:r>
              <a:rPr lang="pt-BR" sz="2000" dirty="0"/>
              <a:t>2 têm uma vantagem prática sobre </a:t>
            </a:r>
            <a:r>
              <a:rPr lang="pt-BR" sz="2000" dirty="0" smtClean="0"/>
              <a:t>hipervisores</a:t>
            </a:r>
            <a:r>
              <a:rPr lang="pt-BR" sz="2000" dirty="0"/>
              <a:t> </a:t>
            </a:r>
            <a:r>
              <a:rPr lang="pt-BR" sz="2000" dirty="0" smtClean="0"/>
              <a:t>tipo </a:t>
            </a:r>
            <a:r>
              <a:rPr lang="pt-BR" sz="2000" dirty="0"/>
              <a:t>1: o sistema operacional hospedeiro contém os </a:t>
            </a:r>
            <a:r>
              <a:rPr lang="pt-BR" sz="2000" dirty="0" smtClean="0"/>
              <a:t>drivers de </a:t>
            </a:r>
            <a:r>
              <a:rPr lang="pt-BR" sz="2000" dirty="0"/>
              <a:t>dispositivo para todos os dispositivos de E/S </a:t>
            </a:r>
            <a:r>
              <a:rPr lang="pt-BR" sz="2000" dirty="0" smtClean="0"/>
              <a:t>esquisitos e </a:t>
            </a:r>
            <a:r>
              <a:rPr lang="pt-BR" sz="2000" dirty="0"/>
              <a:t>maravilhosos ligados ao computador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Virtualização de E/S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 </a:t>
            </a:r>
            <a:r>
              <a:rPr lang="pt-BR" sz="2000" b="1" dirty="0"/>
              <a:t>virtualização de E/S de raiz única </a:t>
            </a:r>
            <a:r>
              <a:rPr lang="pt-BR" sz="2000" dirty="0"/>
              <a:t>(</a:t>
            </a:r>
            <a:r>
              <a:rPr lang="pt-BR" sz="2000" b="1" dirty="0"/>
              <a:t>SR-IOV </a:t>
            </a:r>
            <a:r>
              <a:rPr lang="pt-BR" sz="2000" b="1" dirty="0" smtClean="0"/>
              <a:t>— Single </a:t>
            </a:r>
            <a:r>
              <a:rPr lang="pt-BR" sz="2000" b="1" dirty="0"/>
              <a:t>root I/O virtualization</a:t>
            </a:r>
            <a:r>
              <a:rPr lang="pt-BR" sz="2000" dirty="0"/>
              <a:t>) </a:t>
            </a:r>
            <a:r>
              <a:rPr lang="pt-BR" sz="2000" dirty="0" smtClean="0"/>
              <a:t>nos </a:t>
            </a:r>
            <a:r>
              <a:rPr lang="pt-BR" sz="2000" dirty="0"/>
              <a:t>permite passar </a:t>
            </a:r>
            <a:r>
              <a:rPr lang="pt-BR" sz="2000" dirty="0" smtClean="0"/>
              <a:t>ao longo </a:t>
            </a:r>
            <a:r>
              <a:rPr lang="pt-BR" sz="2000" dirty="0"/>
              <a:t>do envolvimento</a:t>
            </a:r>
            <a:r>
              <a:rPr lang="pt-BR" sz="2000" dirty="0" smtClean="0"/>
              <a:t> do </a:t>
            </a:r>
            <a:r>
              <a:rPr lang="pt-BR" sz="2000" dirty="0"/>
              <a:t>hipervisor na </a:t>
            </a:r>
            <a:r>
              <a:rPr lang="pt-BR" sz="2000" dirty="0" smtClean="0"/>
              <a:t>comunicação entre </a:t>
            </a:r>
            <a:r>
              <a:rPr lang="pt-BR" sz="2000" dirty="0"/>
              <a:t>o driver e o dispositivo</a:t>
            </a:r>
            <a:r>
              <a:rPr lang="pt-BR" sz="2000" dirty="0" smtClean="0"/>
              <a:t>.</a:t>
            </a:r>
            <a:r>
              <a:rPr lang="pt-BR" sz="20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Dispositivos </a:t>
            </a:r>
            <a:r>
              <a:rPr lang="pt-BR" sz="2000" dirty="0"/>
              <a:t>que </a:t>
            </a:r>
            <a:r>
              <a:rPr lang="pt-BR" sz="2000" dirty="0" smtClean="0"/>
              <a:t>suportam SR-IOV </a:t>
            </a:r>
            <a:r>
              <a:rPr lang="pt-BR" sz="2000" dirty="0"/>
              <a:t>proporcionam um espaço de memória </a:t>
            </a:r>
            <a:r>
              <a:rPr lang="pt-BR" sz="2000" dirty="0" smtClean="0"/>
              <a:t>independente, interrupções </a:t>
            </a:r>
            <a:r>
              <a:rPr lang="pt-BR" sz="2000" dirty="0"/>
              <a:t>e fluxos de DMA para </a:t>
            </a:r>
            <a:r>
              <a:rPr lang="pt-BR" sz="2000" dirty="0" smtClean="0"/>
              <a:t>cada máquina </a:t>
            </a:r>
            <a:r>
              <a:rPr lang="pt-BR" sz="2000" dirty="0"/>
              <a:t>virtual que a </a:t>
            </a:r>
            <a:r>
              <a:rPr lang="pt-BR" sz="2000" dirty="0" smtClean="0"/>
              <a:t>usa.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SR-IOV </a:t>
            </a:r>
            <a:r>
              <a:rPr lang="pt-BR" sz="2000" dirty="0"/>
              <a:t>permite que os dispositivos </a:t>
            </a:r>
            <a:r>
              <a:rPr lang="pt-BR" sz="2000" dirty="0" smtClean="0"/>
              <a:t>sejam virtualizados </a:t>
            </a:r>
            <a:r>
              <a:rPr lang="pt-BR" sz="2000" dirty="0"/>
              <a:t>em (até) centenas de funções virtuais </a:t>
            </a:r>
            <a:r>
              <a:rPr lang="pt-BR" sz="2000" dirty="0" smtClean="0"/>
              <a:t>que enganam </a:t>
            </a:r>
            <a:r>
              <a:rPr lang="pt-BR" sz="2000" dirty="0"/>
              <a:t>as máquinas virtuais para acreditarem que </a:t>
            </a:r>
            <a:r>
              <a:rPr lang="pt-BR" sz="2000" dirty="0" smtClean="0"/>
              <a:t>são as </a:t>
            </a:r>
            <a:r>
              <a:rPr lang="pt-BR" sz="2000" dirty="0"/>
              <a:t>únicas proprietárias de um dispositivo.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122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Aplicações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virtuais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Máquinas </a:t>
            </a:r>
            <a:r>
              <a:rPr lang="pt-BR" sz="2000" dirty="0"/>
              <a:t>virtuais oferecem uma solução </a:t>
            </a:r>
            <a:r>
              <a:rPr lang="pt-BR" sz="2000" dirty="0" smtClean="0"/>
              <a:t>interessante para </a:t>
            </a:r>
            <a:r>
              <a:rPr lang="pt-BR" sz="2000" dirty="0"/>
              <a:t>um problema que há muito incomoda os </a:t>
            </a:r>
            <a:r>
              <a:rPr lang="pt-BR" sz="2000" dirty="0" smtClean="0"/>
              <a:t>usuários, especialmente </a:t>
            </a:r>
            <a:r>
              <a:rPr lang="pt-BR" sz="2000" dirty="0"/>
              <a:t>usuários de software de </a:t>
            </a:r>
            <a:r>
              <a:rPr lang="pt-BR" sz="2000" dirty="0" smtClean="0"/>
              <a:t>código aberto</a:t>
            </a:r>
            <a:r>
              <a:rPr lang="pt-BR" sz="2000" dirty="0"/>
              <a:t>: como instalar novos programas </a:t>
            </a:r>
            <a:r>
              <a:rPr lang="pt-BR" sz="2000" dirty="0" smtClean="0"/>
              <a:t>aplicativos.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Os clientes recebem </a:t>
            </a:r>
            <a:r>
              <a:rPr lang="pt-BR" sz="2000" dirty="0"/>
              <a:t>um pacote completo que funciona de </a:t>
            </a:r>
            <a:r>
              <a:rPr lang="pt-BR" sz="2000" dirty="0" smtClean="0"/>
              <a:t>verdade, completamente </a:t>
            </a:r>
            <a:r>
              <a:rPr lang="pt-BR" sz="2000" dirty="0"/>
              <a:t>independente de qual </a:t>
            </a:r>
            <a:r>
              <a:rPr lang="pt-BR" sz="2000" dirty="0" smtClean="0"/>
              <a:t>sistema operacional </a:t>
            </a:r>
            <a:r>
              <a:rPr lang="pt-BR" sz="2000" dirty="0"/>
              <a:t>eles estejam executando e de que </a:t>
            </a:r>
            <a:r>
              <a:rPr lang="pt-BR" sz="2000" dirty="0" smtClean="0"/>
              <a:t>outros softwares, </a:t>
            </a:r>
            <a:r>
              <a:rPr lang="pt-BR" sz="2000" dirty="0"/>
              <a:t>pacotes e bibliotecas eles tenham </a:t>
            </a:r>
            <a:r>
              <a:rPr lang="pt-BR" sz="2000" dirty="0" smtClean="0"/>
              <a:t>instalado. Essas máquinas virtuais “compactadas” </a:t>
            </a:r>
            <a:r>
              <a:rPr lang="pt-BR" sz="2000" dirty="0"/>
              <a:t>são muitas </a:t>
            </a:r>
            <a:r>
              <a:rPr lang="pt-BR" sz="2000" dirty="0" smtClean="0"/>
              <a:t>vezes chamadas </a:t>
            </a:r>
            <a:r>
              <a:rPr lang="pt-BR" sz="2000" dirty="0"/>
              <a:t>de </a:t>
            </a:r>
            <a:r>
              <a:rPr lang="pt-BR" sz="2000" b="1" dirty="0"/>
              <a:t>aplicações virtuais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869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2566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Máquinas virtuais em CPUs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com múltiplos núcleos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12171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Deduplicação: </a:t>
            </a:r>
            <a:r>
              <a:rPr lang="pt-BR" sz="2000" dirty="0" smtClean="0"/>
              <a:t>técnica </a:t>
            </a:r>
            <a:r>
              <a:rPr lang="pt-BR" sz="2000" dirty="0"/>
              <a:t>relativamente </a:t>
            </a:r>
            <a:r>
              <a:rPr lang="pt-BR" sz="2000" dirty="0" smtClean="0"/>
              <a:t>comum em </a:t>
            </a:r>
            <a:r>
              <a:rPr lang="pt-BR" sz="2000" dirty="0"/>
              <a:t>sistemas de armazenamento, mas agora </a:t>
            </a:r>
            <a:r>
              <a:rPr lang="pt-BR" sz="2000" dirty="0" smtClean="0"/>
              <a:t>está aparecendo </a:t>
            </a:r>
            <a:r>
              <a:rPr lang="pt-BR" sz="2000" dirty="0"/>
              <a:t>na virtualização também. No Disco, ela </a:t>
            </a:r>
            <a:r>
              <a:rPr lang="pt-BR" sz="2000" dirty="0" smtClean="0"/>
              <a:t>ficou conhecida </a:t>
            </a:r>
            <a:r>
              <a:rPr lang="pt-BR" sz="2000" dirty="0"/>
              <a:t>como </a:t>
            </a:r>
            <a:r>
              <a:rPr lang="pt-BR" sz="2000" b="1" dirty="0"/>
              <a:t>compartilhamento </a:t>
            </a:r>
            <a:r>
              <a:rPr lang="pt-BR" sz="2000" b="1" dirty="0" smtClean="0"/>
              <a:t>transparente de </a:t>
            </a:r>
            <a:r>
              <a:rPr lang="pt-BR" sz="2000" b="1" dirty="0"/>
              <a:t>páginas </a:t>
            </a:r>
            <a:r>
              <a:rPr lang="pt-BR" sz="2000" dirty="0"/>
              <a:t>(que exige modificações de acordo com </a:t>
            </a:r>
            <a:r>
              <a:rPr lang="pt-BR" sz="2000" dirty="0" smtClean="0"/>
              <a:t>o hóspede</a:t>
            </a:r>
            <a:r>
              <a:rPr lang="pt-BR" sz="2000" dirty="0"/>
              <a:t>), enquanto o VMware a chama de </a:t>
            </a:r>
            <a:r>
              <a:rPr lang="pt-BR" sz="2000" b="1" dirty="0" smtClean="0"/>
              <a:t>compartilhamento de </a:t>
            </a:r>
            <a:r>
              <a:rPr lang="pt-BR" sz="2000" b="1" dirty="0"/>
              <a:t>páginas baseado no conteúdo </a:t>
            </a:r>
            <a:r>
              <a:rPr lang="pt-BR" sz="2000" dirty="0"/>
              <a:t>(que </a:t>
            </a:r>
            <a:r>
              <a:rPr lang="pt-BR" sz="2000" dirty="0" smtClean="0"/>
              <a:t>não exige </a:t>
            </a:r>
            <a:r>
              <a:rPr lang="pt-BR" sz="2000" dirty="0"/>
              <a:t>modificação alguma</a:t>
            </a:r>
            <a:r>
              <a:rPr lang="pt-BR" sz="2000" dirty="0" smtClean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Se </a:t>
            </a:r>
            <a:r>
              <a:rPr lang="pt-BR" sz="2000" dirty="0"/>
              <a:t>máquinas virtuais podem compartilhar a </a:t>
            </a:r>
            <a:r>
              <a:rPr lang="pt-BR" sz="2000" dirty="0" smtClean="0"/>
              <a:t>memória, um </a:t>
            </a:r>
            <a:r>
              <a:rPr lang="pt-BR" sz="2000" dirty="0"/>
              <a:t>único computador torna-se um </a:t>
            </a:r>
            <a:r>
              <a:rPr lang="pt-BR" sz="2000" dirty="0" smtClean="0"/>
              <a:t>multiprocessador virtual.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dirty="0"/>
              <a:t>softwares atuais </a:t>
            </a:r>
            <a:r>
              <a:rPr lang="pt-BR" sz="2000" dirty="0" smtClean="0"/>
              <a:t>não podem </a:t>
            </a:r>
            <a:r>
              <a:rPr lang="pt-BR" sz="2000" dirty="0"/>
              <a:t>lidar com a ideia do </a:t>
            </a:r>
            <a:r>
              <a:rPr lang="pt-BR" sz="2000" dirty="0" smtClean="0"/>
              <a:t>programador determinando quantas </a:t>
            </a:r>
            <a:r>
              <a:rPr lang="pt-BR" sz="2000" dirty="0"/>
              <a:t>CPUs são necessárias, se eles devem ser </a:t>
            </a:r>
            <a:r>
              <a:rPr lang="pt-BR" sz="2000" dirty="0" smtClean="0"/>
              <a:t>um multicomputador </a:t>
            </a:r>
            <a:r>
              <a:rPr lang="pt-BR" sz="2000" dirty="0"/>
              <a:t>ou um multiprocessador e como </a:t>
            </a:r>
            <a:r>
              <a:rPr lang="pt-BR" sz="2000" dirty="0" smtClean="0"/>
              <a:t>os núcleos </a:t>
            </a:r>
            <a:r>
              <a:rPr lang="pt-BR" sz="2000" dirty="0"/>
              <a:t>mínimos de um tipo ou outro se encaixam </a:t>
            </a:r>
            <a:r>
              <a:rPr lang="pt-BR" sz="2000" dirty="0" smtClean="0"/>
              <a:t>no quadro.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990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Questões de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licenciamento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Alguns </a:t>
            </a:r>
            <a:r>
              <a:rPr lang="pt-BR" sz="2000" dirty="0"/>
              <a:t>softwares são licenciados em uma base </a:t>
            </a:r>
            <a:r>
              <a:rPr lang="pt-BR" sz="2000" dirty="0" smtClean="0"/>
              <a:t>por CPU</a:t>
            </a:r>
            <a:r>
              <a:rPr lang="pt-BR" sz="2000" dirty="0"/>
              <a:t>, especialmente aqueles para empresas. 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Muitos </a:t>
            </a:r>
            <a:r>
              <a:rPr lang="pt-BR" sz="2000" dirty="0"/>
              <a:t>vendedores de softwares ficam de certa </a:t>
            </a:r>
            <a:r>
              <a:rPr lang="pt-BR" sz="2000" dirty="0" smtClean="0"/>
              <a:t>maneira inseguros </a:t>
            </a:r>
            <a:r>
              <a:rPr lang="pt-BR" sz="2000" dirty="0"/>
              <a:t>a respeito do </a:t>
            </a:r>
            <a:r>
              <a:rPr lang="pt-BR" sz="2000" dirty="0" smtClean="0"/>
              <a:t>contrato estabelecido entre a empresa e a utilização do programa. </a:t>
            </a:r>
            <a:r>
              <a:rPr lang="pt-BR" sz="2000" dirty="0"/>
              <a:t>Em alguns casos, vendedores de softwares </a:t>
            </a:r>
            <a:r>
              <a:rPr lang="pt-BR" sz="2000" dirty="0" smtClean="0"/>
              <a:t>colocam uma </a:t>
            </a:r>
            <a:r>
              <a:rPr lang="pt-BR" sz="2000" dirty="0"/>
              <a:t>cláusula explícita na licença proibindo a </a:t>
            </a:r>
            <a:r>
              <a:rPr lang="pt-BR" sz="2000" dirty="0" smtClean="0"/>
              <a:t>licença de </a:t>
            </a:r>
            <a:r>
              <a:rPr lang="pt-BR" sz="2000" dirty="0"/>
              <a:t>executar o software em uma máquina virtual </a:t>
            </a:r>
            <a:r>
              <a:rPr lang="pt-BR" sz="2000" dirty="0" smtClean="0"/>
              <a:t>ou em </a:t>
            </a:r>
            <a:r>
              <a:rPr lang="pt-BR" sz="2000" dirty="0"/>
              <a:t>uma máquina virtual não autorizada.</a:t>
            </a:r>
            <a:r>
              <a:rPr lang="pt-BR" sz="2000" dirty="0" smtClean="0"/>
              <a:t> 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484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Nuvens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Existem muitas nuvens. Algumas são </a:t>
            </a:r>
            <a:r>
              <a:rPr lang="pt-BR" sz="2000" dirty="0" smtClean="0"/>
              <a:t>públicas e </a:t>
            </a:r>
            <a:r>
              <a:rPr lang="pt-BR" sz="2000" dirty="0"/>
              <a:t>estão disponíveis para qualquer um disposto a </a:t>
            </a:r>
            <a:r>
              <a:rPr lang="pt-BR" sz="2000" dirty="0" smtClean="0"/>
              <a:t>pagar pelo </a:t>
            </a:r>
            <a:r>
              <a:rPr lang="pt-BR" sz="2000" dirty="0"/>
              <a:t>uso desses recursos; outras são de </a:t>
            </a:r>
            <a:r>
              <a:rPr lang="pt-BR" sz="2000" dirty="0" smtClean="0"/>
              <a:t>uma organização. </a:t>
            </a:r>
            <a:r>
              <a:rPr lang="pt-BR" sz="2000" dirty="0"/>
              <a:t>D</a:t>
            </a:r>
            <a:r>
              <a:rPr lang="pt-BR" sz="2000" dirty="0" smtClean="0"/>
              <a:t>iferentes </a:t>
            </a:r>
            <a:r>
              <a:rPr lang="pt-BR" sz="2000" dirty="0"/>
              <a:t>nuvens </a:t>
            </a:r>
            <a:r>
              <a:rPr lang="pt-BR" sz="2000" dirty="0" smtClean="0"/>
              <a:t>oferecem diferentes </a:t>
            </a:r>
            <a:r>
              <a:rPr lang="pt-BR" sz="2000" dirty="0"/>
              <a:t>coisas.</a:t>
            </a:r>
            <a:r>
              <a:rPr lang="pt-BR" sz="20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Características: serviço </a:t>
            </a:r>
            <a:r>
              <a:rPr lang="pt-BR" sz="2000" dirty="0"/>
              <a:t>automático de acordo com a </a:t>
            </a:r>
            <a:r>
              <a:rPr lang="pt-BR" sz="2000" dirty="0" smtClean="0"/>
              <a:t>demanda, acesso </a:t>
            </a:r>
            <a:r>
              <a:rPr lang="pt-BR" sz="2000" dirty="0"/>
              <a:t>amplo pela </a:t>
            </a:r>
            <a:r>
              <a:rPr lang="pt-BR" sz="2000" dirty="0" smtClean="0"/>
              <a:t>rede, pooling </a:t>
            </a:r>
            <a:r>
              <a:rPr lang="pt-BR" sz="2000" dirty="0"/>
              <a:t>de </a:t>
            </a:r>
            <a:r>
              <a:rPr lang="pt-BR" sz="2000" dirty="0" smtClean="0"/>
              <a:t>recursos, elasticidade rápida, serviço mensurado.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mesma nuvem pode executar sistemas </a:t>
            </a:r>
            <a:r>
              <a:rPr lang="pt-BR" sz="2000" dirty="0" smtClean="0"/>
              <a:t>operacionais diferentes</a:t>
            </a:r>
            <a:r>
              <a:rPr lang="pt-BR" sz="2000" dirty="0"/>
              <a:t>, possivelmente no mesmo </a:t>
            </a:r>
            <a:r>
              <a:rPr lang="pt-BR" sz="2000" dirty="0" smtClean="0"/>
              <a:t>hardware.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</a:t>
            </a:r>
            <a:r>
              <a:rPr lang="pt-BR" sz="2000" dirty="0" smtClean="0"/>
              <a:t>onsolidar </a:t>
            </a:r>
            <a:r>
              <a:rPr lang="pt-BR" sz="2000" dirty="0"/>
              <a:t>os recursos de computação em um </a:t>
            </a:r>
            <a:r>
              <a:rPr lang="pt-BR" sz="2000" dirty="0" smtClean="0"/>
              <a:t>pequeno número </a:t>
            </a:r>
            <a:r>
              <a:rPr lang="pt-BR" sz="2000" dirty="0"/>
              <a:t>de lugares </a:t>
            </a:r>
            <a:r>
              <a:rPr lang="pt-BR" sz="2000" dirty="0" smtClean="0"/>
              <a:t>beneficia-se </a:t>
            </a:r>
            <a:r>
              <a:rPr lang="pt-BR" sz="2000" dirty="0"/>
              <a:t>de uma economia de escala. </a:t>
            </a:r>
          </a:p>
        </p:txBody>
      </p:sp>
    </p:spTree>
    <p:extLst>
      <p:ext uri="{BB962C8B-B14F-4D97-AF65-F5344CB8AC3E}">
        <p14:creationId xmlns:p14="http://schemas.microsoft.com/office/powerpoint/2010/main" val="15514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História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Década</a:t>
            </a:r>
            <a:r>
              <a:rPr lang="pt-BR" sz="2000" dirty="0"/>
              <a:t> </a:t>
            </a:r>
            <a:r>
              <a:rPr lang="pt-BR" sz="2000" dirty="0" smtClean="0"/>
              <a:t>de 1960: IBM </a:t>
            </a:r>
            <a:r>
              <a:rPr lang="pt-BR" sz="2000" dirty="0"/>
              <a:t>realizou experiências com </a:t>
            </a:r>
            <a:r>
              <a:rPr lang="pt-BR" sz="2000" dirty="0" smtClean="0"/>
              <a:t>dois </a:t>
            </a:r>
            <a:r>
              <a:rPr lang="pt-BR" sz="2000" dirty="0"/>
              <a:t>hipervisores desenvolvidos </a:t>
            </a:r>
            <a:r>
              <a:rPr lang="pt-BR" sz="2000" dirty="0" smtClean="0"/>
              <a:t>independentemente (SIMMON </a:t>
            </a:r>
            <a:r>
              <a:rPr lang="pt-BR" sz="2000" dirty="0"/>
              <a:t>e </a:t>
            </a:r>
            <a:r>
              <a:rPr lang="pt-BR" sz="2000" dirty="0" smtClean="0"/>
              <a:t>CP-40).</a:t>
            </a:r>
            <a:r>
              <a:rPr lang="pt-BR" sz="2000" dirty="0" smtClean="0"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2000" dirty="0" smtClean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CP-40 ---&gt; </a:t>
            </a:r>
            <a:r>
              <a:rPr lang="pt-BR" sz="2000" dirty="0" smtClean="0"/>
              <a:t>CP-67 ---&gt; CP/CMS </a:t>
            </a:r>
            <a:r>
              <a:rPr lang="pt-BR" sz="2000" dirty="0"/>
              <a:t>---&gt; </a:t>
            </a:r>
            <a:r>
              <a:rPr lang="pt-BR" sz="2000" dirty="0" smtClean="0"/>
              <a:t>VM/370.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</a:t>
            </a:r>
            <a:r>
              <a:rPr lang="pt-BR" sz="2000" dirty="0" smtClean="0"/>
              <a:t>nos de 1970: nascimento</a:t>
            </a:r>
            <a:r>
              <a:rPr lang="pt-BR" sz="2000" dirty="0"/>
              <a:t> </a:t>
            </a:r>
            <a:r>
              <a:rPr lang="pt-BR" sz="2000" dirty="0" smtClean="0"/>
              <a:t>do </a:t>
            </a:r>
            <a:r>
              <a:rPr lang="pt-BR" sz="2000" dirty="0"/>
              <a:t>UNIX, Ethernet, </a:t>
            </a:r>
            <a:r>
              <a:rPr lang="pt-BR" sz="2000" dirty="0" smtClean="0"/>
              <a:t>Cray-1</a:t>
            </a:r>
            <a:r>
              <a:rPr lang="pt-BR" sz="2000" dirty="0"/>
              <a:t>, Microsoft e </a:t>
            </a:r>
            <a:r>
              <a:rPr lang="pt-BR" sz="2000" dirty="0" smtClean="0"/>
              <a:t>Apple.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1974: </a:t>
            </a:r>
            <a:r>
              <a:rPr lang="de-DE" sz="2000" dirty="0"/>
              <a:t>Gerald Popek e Robert Goldberg </a:t>
            </a:r>
            <a:r>
              <a:rPr lang="pt-BR" sz="2000" dirty="0" smtClean="0"/>
              <a:t>publicaram um estudo seminal que listava </a:t>
            </a:r>
            <a:r>
              <a:rPr lang="pt-BR" sz="2000" dirty="0"/>
              <a:t>exatamente quais condições uma arquitetura </a:t>
            </a:r>
            <a:r>
              <a:rPr lang="pt-BR" sz="2000" dirty="0" smtClean="0"/>
              <a:t>de computadores deveria satisfazer </a:t>
            </a:r>
            <a:r>
              <a:rPr lang="pt-BR" sz="2000" dirty="0"/>
              <a:t>a fim de dar </a:t>
            </a:r>
            <a:r>
              <a:rPr lang="pt-BR" sz="2000" dirty="0" smtClean="0"/>
              <a:t>suporte à </a:t>
            </a:r>
            <a:r>
              <a:rPr lang="pt-BR" sz="2000" dirty="0"/>
              <a:t>virtualização de maneira </a:t>
            </a:r>
            <a:r>
              <a:rPr lang="pt-BR" sz="2000" dirty="0" smtClean="0"/>
              <a:t>eficiente.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Migração de máquina virtual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que acontece se </a:t>
            </a:r>
            <a:r>
              <a:rPr lang="pt-BR" sz="2000" dirty="0"/>
              <a:t>uma máquina precisar de manutenção (</a:t>
            </a:r>
            <a:r>
              <a:rPr lang="pt-BR" sz="2000" dirty="0" smtClean="0"/>
              <a:t>ou mesmo </a:t>
            </a:r>
            <a:r>
              <a:rPr lang="pt-BR" sz="2000" dirty="0"/>
              <a:t>substituição) enquanto ela está executando </a:t>
            </a:r>
            <a:r>
              <a:rPr lang="pt-BR" sz="2000" dirty="0" smtClean="0"/>
              <a:t>uma grande </a:t>
            </a:r>
            <a:r>
              <a:rPr lang="pt-BR" sz="2000" dirty="0"/>
              <a:t>quantidade de máquinas importantes</a:t>
            </a:r>
            <a:r>
              <a:rPr lang="pt-BR" sz="2000" dirty="0" smtClean="0"/>
              <a:t>? O que </a:t>
            </a:r>
            <a:r>
              <a:rPr lang="pt-BR" sz="2000" dirty="0"/>
              <a:t>as soluções de </a:t>
            </a:r>
            <a:r>
              <a:rPr lang="pt-BR" sz="2000" dirty="0" smtClean="0"/>
              <a:t>virtualização modernas </a:t>
            </a:r>
            <a:r>
              <a:rPr lang="pt-BR" sz="2000" dirty="0"/>
              <a:t>oferecem é algo conhecido como </a:t>
            </a:r>
            <a:r>
              <a:rPr lang="pt-BR" sz="2000" b="1" dirty="0" smtClean="0"/>
              <a:t>migração viva </a:t>
            </a:r>
            <a:r>
              <a:rPr lang="pt-BR" sz="2000" dirty="0"/>
              <a:t>(</a:t>
            </a:r>
            <a:r>
              <a:rPr lang="pt-BR" sz="2000" i="1" dirty="0"/>
              <a:t>live migration</a:t>
            </a:r>
            <a:r>
              <a:rPr lang="pt-BR" sz="2000" dirty="0"/>
              <a:t>). Em outras palavras, eles </a:t>
            </a:r>
            <a:r>
              <a:rPr lang="pt-BR" sz="2000" dirty="0" smtClean="0"/>
              <a:t>movem a </a:t>
            </a:r>
            <a:r>
              <a:rPr lang="pt-BR" sz="2000" dirty="0"/>
              <a:t>máquina virtual enquanto ela ainda é operacional.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Migração </a:t>
            </a:r>
            <a:r>
              <a:rPr lang="pt-BR" sz="2000" dirty="0"/>
              <a:t>de memória com </a:t>
            </a:r>
            <a:r>
              <a:rPr lang="pt-BR" sz="2000" dirty="0" smtClean="0"/>
              <a:t>pré-cópia: páginas </a:t>
            </a:r>
            <a:r>
              <a:rPr lang="pt-BR" sz="2000" dirty="0"/>
              <a:t>da memória </a:t>
            </a:r>
            <a:r>
              <a:rPr lang="pt-BR" sz="2000" dirty="0" smtClean="0"/>
              <a:t>são copiadas enquanto </a:t>
            </a:r>
            <a:r>
              <a:rPr lang="pt-BR" sz="2000" dirty="0"/>
              <a:t>a máquina </a:t>
            </a:r>
            <a:r>
              <a:rPr lang="pt-BR" sz="2000" dirty="0" smtClean="0"/>
              <a:t>ainda está </a:t>
            </a:r>
            <a:r>
              <a:rPr lang="pt-BR" sz="2000" dirty="0"/>
              <a:t>servindo solicitações. </a:t>
            </a:r>
            <a:r>
              <a:rPr lang="pt-BR" sz="2000" dirty="0" smtClean="0"/>
              <a:t>Lembre-se que uma </a:t>
            </a:r>
            <a:r>
              <a:rPr lang="pt-BR" sz="2000" dirty="0"/>
              <a:t>página pode ser modificada </a:t>
            </a:r>
            <a:r>
              <a:rPr lang="pt-BR" sz="2000" dirty="0" smtClean="0"/>
              <a:t>após já </a:t>
            </a:r>
            <a:r>
              <a:rPr lang="pt-BR" sz="2000" dirty="0"/>
              <a:t>ter sido copiada. 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Embora </a:t>
            </a:r>
            <a:r>
              <a:rPr lang="pt-BR" sz="2000" dirty="0"/>
              <a:t>ainda exista uma </a:t>
            </a:r>
            <a:r>
              <a:rPr lang="pt-BR" sz="2000" dirty="0" smtClean="0"/>
              <a:t>pausa, ela </a:t>
            </a:r>
            <a:r>
              <a:rPr lang="pt-BR" sz="2000" dirty="0"/>
              <a:t>é tão breve que as aplicações em geral não são afetadas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9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Estudo de caso: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VMware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Desde 1999, a VMware, Inc., tem sido a </a:t>
            </a:r>
            <a:r>
              <a:rPr lang="pt-BR" sz="2000" dirty="0" smtClean="0"/>
              <a:t>provedora comercial </a:t>
            </a:r>
            <a:r>
              <a:rPr lang="pt-BR" sz="2000" dirty="0"/>
              <a:t>líder de soluções de virtualização com </a:t>
            </a:r>
            <a:r>
              <a:rPr lang="pt-BR" sz="2000" dirty="0" smtClean="0"/>
              <a:t>produtos para </a:t>
            </a:r>
            <a:r>
              <a:rPr lang="pt-BR" sz="2000" dirty="0"/>
              <a:t>computadores de mesa, servidores, </a:t>
            </a:r>
            <a:r>
              <a:rPr lang="pt-BR" sz="2000" dirty="0" smtClean="0"/>
              <a:t>nuvem e </a:t>
            </a:r>
            <a:r>
              <a:rPr lang="pt-BR" sz="2000" dirty="0"/>
              <a:t>agora até telefones celulares. Ela provê não </a:t>
            </a:r>
            <a:r>
              <a:rPr lang="pt-BR" sz="2000" dirty="0" smtClean="0"/>
              <a:t>somente hipervisores</a:t>
            </a:r>
            <a:r>
              <a:rPr lang="pt-BR" sz="2000" dirty="0"/>
              <a:t>, mas também o software que gerencia </a:t>
            </a:r>
            <a:r>
              <a:rPr lang="pt-BR" sz="2000" dirty="0" smtClean="0"/>
              <a:t>máquinas virtuais </a:t>
            </a:r>
            <a:r>
              <a:rPr lang="pt-BR" sz="2000" dirty="0"/>
              <a:t>em larga </a:t>
            </a:r>
            <a:r>
              <a:rPr lang="pt-BR" sz="2000" dirty="0" smtClean="0"/>
              <a:t>escala. 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187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Pesquisas sobre a virtualização 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 nuvem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9512" y="2564904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conferência </a:t>
            </a:r>
            <a:r>
              <a:rPr lang="pt-BR" sz="2000" dirty="0" smtClean="0"/>
              <a:t>Virtual Execution </a:t>
            </a:r>
            <a:r>
              <a:rPr lang="pt-BR" sz="2000" dirty="0"/>
              <a:t>Environments (VEE) concentra-se na </a:t>
            </a:r>
            <a:r>
              <a:rPr lang="pt-BR" sz="2000" dirty="0" smtClean="0"/>
              <a:t>virtualização no </a:t>
            </a:r>
            <a:r>
              <a:rPr lang="pt-BR" sz="2000" dirty="0"/>
              <a:t>sentido mais amplo.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</a:t>
            </a:r>
            <a:r>
              <a:rPr lang="pt-BR" sz="2000" dirty="0" smtClean="0"/>
              <a:t> </a:t>
            </a:r>
            <a:r>
              <a:rPr lang="pt-BR" sz="2000" dirty="0"/>
              <a:t>ACM Symposium </a:t>
            </a:r>
            <a:r>
              <a:rPr lang="pt-BR" sz="2000" dirty="0" smtClean="0"/>
              <a:t>on</a:t>
            </a:r>
            <a:r>
              <a:rPr lang="pt-BR" sz="2000" dirty="0"/>
              <a:t> </a:t>
            </a:r>
            <a:r>
              <a:rPr lang="pt-BR" sz="2000" dirty="0" smtClean="0"/>
              <a:t>Cloud </a:t>
            </a:r>
            <a:r>
              <a:rPr lang="pt-BR" sz="2000" dirty="0"/>
              <a:t>Computing (SOCC) é um dos melhores foros </a:t>
            </a:r>
            <a:r>
              <a:rPr lang="pt-BR" sz="2000" dirty="0" smtClean="0"/>
              <a:t>sobre computação </a:t>
            </a:r>
            <a:r>
              <a:rPr lang="pt-BR" sz="2000" dirty="0"/>
              <a:t>na nuvem.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Com </a:t>
            </a:r>
            <a:r>
              <a:rPr lang="pt-BR" sz="2000" dirty="0"/>
              <a:t>tantos centros de processamento de dados </a:t>
            </a:r>
            <a:r>
              <a:rPr lang="pt-BR" sz="2000" dirty="0" smtClean="0"/>
              <a:t>usando hoje </a:t>
            </a:r>
            <a:r>
              <a:rPr lang="pt-BR" sz="2000" dirty="0"/>
              <a:t>a tecnologia de virtualização, as redes </a:t>
            </a:r>
            <a:r>
              <a:rPr lang="pt-BR" sz="2000" dirty="0" smtClean="0"/>
              <a:t>conectando essas </a:t>
            </a:r>
            <a:r>
              <a:rPr lang="pt-BR" sz="2000" dirty="0"/>
              <a:t>máquinas também são um tópico importante </a:t>
            </a:r>
            <a:r>
              <a:rPr lang="pt-BR" sz="2000" dirty="0" smtClean="0"/>
              <a:t>de pesquisa. </a:t>
            </a:r>
          </a:p>
          <a:p>
            <a:pPr algn="just"/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Uma área empolgante com muitas pesquisas interessantes é a virtualização aninhada. </a:t>
            </a:r>
          </a:p>
        </p:txBody>
      </p:sp>
    </p:spTree>
    <p:extLst>
      <p:ext uri="{BB962C8B-B14F-4D97-AF65-F5344CB8AC3E}">
        <p14:creationId xmlns:p14="http://schemas.microsoft.com/office/powerpoint/2010/main" val="21933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História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Década</a:t>
            </a:r>
            <a:r>
              <a:rPr lang="pt-BR" sz="2000" dirty="0"/>
              <a:t> </a:t>
            </a:r>
            <a:r>
              <a:rPr lang="pt-BR" sz="2000" dirty="0" smtClean="0"/>
              <a:t>de 1990: </a:t>
            </a:r>
            <a:r>
              <a:rPr lang="pt-BR" sz="2000" dirty="0"/>
              <a:t>pesquisadores na </a:t>
            </a:r>
            <a:r>
              <a:rPr lang="pt-BR" sz="2000" dirty="0" smtClean="0"/>
              <a:t>Universidade de </a:t>
            </a:r>
            <a:r>
              <a:rPr lang="pt-BR" sz="2000" dirty="0"/>
              <a:t>Stanford desenvolveram um novo </a:t>
            </a:r>
            <a:r>
              <a:rPr lang="pt-BR" sz="2000" dirty="0" smtClean="0"/>
              <a:t>hipervisor</a:t>
            </a:r>
            <a:r>
              <a:rPr lang="pt-BR" sz="2000" dirty="0"/>
              <a:t> </a:t>
            </a:r>
            <a:r>
              <a:rPr lang="pt-BR" sz="2000" dirty="0" smtClean="0"/>
              <a:t>com o nome </a:t>
            </a:r>
            <a:r>
              <a:rPr lang="pt-BR" sz="2000" b="1" dirty="0" smtClean="0"/>
              <a:t>Disco </a:t>
            </a:r>
            <a:r>
              <a:rPr lang="pt-BR" sz="2000" dirty="0" smtClean="0"/>
              <a:t>e </a:t>
            </a:r>
            <a:r>
              <a:rPr lang="pt-BR" sz="2000" dirty="0"/>
              <a:t>seguiram para fundar a </a:t>
            </a:r>
            <a:r>
              <a:rPr lang="pt-BR" sz="2000" b="1" dirty="0" smtClean="0"/>
              <a:t>VMware</a:t>
            </a:r>
            <a:r>
              <a:rPr lang="pt-BR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1999: </a:t>
            </a:r>
            <a:r>
              <a:rPr lang="pt-BR" sz="2000" dirty="0"/>
              <a:t>VMware introduziu a sua primeira solução de </a:t>
            </a:r>
            <a:r>
              <a:rPr lang="pt-BR" sz="2000" dirty="0" smtClean="0"/>
              <a:t>virtualização para </a:t>
            </a:r>
            <a:r>
              <a:rPr lang="pt-BR" sz="2000" dirty="0"/>
              <a:t>o </a:t>
            </a:r>
            <a:r>
              <a:rPr lang="pt-BR" sz="2000" dirty="0" smtClean="0"/>
              <a:t>x86 e vieram outros produtos (</a:t>
            </a:r>
            <a:r>
              <a:rPr lang="pt-BR" sz="2000" b="1" dirty="0"/>
              <a:t>Xen</a:t>
            </a:r>
            <a:r>
              <a:rPr lang="pt-BR" sz="2000" dirty="0"/>
              <a:t>, </a:t>
            </a:r>
            <a:r>
              <a:rPr lang="pt-BR" sz="2000" b="1" dirty="0"/>
              <a:t>KVM</a:t>
            </a:r>
            <a:r>
              <a:rPr lang="pt-BR" sz="2000" dirty="0"/>
              <a:t>, </a:t>
            </a:r>
            <a:r>
              <a:rPr lang="pt-BR" sz="2000" b="1" dirty="0"/>
              <a:t>VirtualBox, Hyper-V, </a:t>
            </a:r>
            <a:r>
              <a:rPr lang="pt-BR" sz="2000" b="1" dirty="0" smtClean="0"/>
              <a:t>Parallels</a:t>
            </a:r>
            <a:r>
              <a:rPr lang="pt-BR" sz="2000" dirty="0" smtClean="0"/>
              <a:t>). A virtualização tornou-se popular com </a:t>
            </a:r>
            <a:r>
              <a:rPr lang="pt-BR" sz="2000" dirty="0"/>
              <a:t>as massas, mas não era uma </a:t>
            </a:r>
            <a:r>
              <a:rPr lang="pt-BR" sz="2000" dirty="0" smtClean="0"/>
              <a:t>novidade. </a:t>
            </a:r>
            <a:endParaRPr lang="pt-BR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Exigências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para a virtualização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ideal é que as máquinas virtuais inicializem como </a:t>
            </a:r>
            <a:r>
              <a:rPr lang="pt-BR" sz="2000" dirty="0"/>
              <a:t>máquinas </a:t>
            </a:r>
            <a:r>
              <a:rPr lang="pt-BR" sz="2000" dirty="0" smtClean="0"/>
              <a:t>reais e seja possível instalar sistemas operacionais </a:t>
            </a:r>
            <a:r>
              <a:rPr lang="pt-BR" sz="2000" dirty="0"/>
              <a:t>arbitrários nelas, exatamente como </a:t>
            </a:r>
            <a:r>
              <a:rPr lang="pt-BR" sz="2000" dirty="0" smtClean="0"/>
              <a:t>podemos fazer </a:t>
            </a:r>
            <a:r>
              <a:rPr lang="pt-BR" sz="2000" dirty="0"/>
              <a:t>nos hardwares reais</a:t>
            </a:r>
            <a:r>
              <a:rPr lang="pt-BR" sz="2000" dirty="0" smtClean="0"/>
              <a:t>. Essa tarefa cabe ao hipervisor, que deve garantir segurança, fidelidade e eficiência.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É seguro executar</a:t>
            </a:r>
            <a:r>
              <a:rPr lang="pt-BR" sz="2000" dirty="0"/>
              <a:t> </a:t>
            </a:r>
            <a:r>
              <a:rPr lang="pt-BR" sz="2000" dirty="0" smtClean="0"/>
              <a:t>as </a:t>
            </a:r>
            <a:r>
              <a:rPr lang="pt-BR" sz="2000" dirty="0"/>
              <a:t>instruções </a:t>
            </a:r>
            <a:r>
              <a:rPr lang="pt-BR" sz="2000" dirty="0" smtClean="0"/>
              <a:t>considerando </a:t>
            </a:r>
            <a:r>
              <a:rPr lang="pt-BR" sz="2000" dirty="0"/>
              <a:t>uma </a:t>
            </a:r>
            <a:r>
              <a:rPr lang="pt-BR" sz="2000" dirty="0" smtClean="0"/>
              <a:t>de cada vez </a:t>
            </a:r>
            <a:r>
              <a:rPr lang="pt-BR" sz="2000" dirty="0"/>
              <a:t>em um </a:t>
            </a:r>
            <a:r>
              <a:rPr lang="pt-BR" sz="2000" dirty="0" smtClean="0"/>
              <a:t>interpretador </a:t>
            </a:r>
            <a:r>
              <a:rPr lang="pt-BR" sz="2000" dirty="0"/>
              <a:t>e </a:t>
            </a:r>
            <a:r>
              <a:rPr lang="pt-BR" sz="2000" dirty="0" smtClean="0"/>
              <a:t>realizar exatamente </a:t>
            </a:r>
            <a:r>
              <a:rPr lang="pt-BR" sz="2000" dirty="0"/>
              <a:t>o que é necessário para aquela </a:t>
            </a:r>
            <a:r>
              <a:rPr lang="pt-BR" sz="2000" dirty="0" smtClean="0"/>
              <a:t>instrução.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Uma</a:t>
            </a:r>
            <a:r>
              <a:rPr lang="pt-BR" sz="2000" dirty="0"/>
              <a:t> </a:t>
            </a:r>
            <a:r>
              <a:rPr lang="pt-BR" sz="2000" dirty="0" smtClean="0"/>
              <a:t>máquina será </a:t>
            </a:r>
            <a:r>
              <a:rPr lang="pt-BR" sz="2000" dirty="0"/>
              <a:t>virtualizável </a:t>
            </a:r>
            <a:r>
              <a:rPr lang="pt-BR" sz="2000" dirty="0" smtClean="0"/>
              <a:t>somente se </a:t>
            </a:r>
            <a:r>
              <a:rPr lang="pt-BR" sz="2000" dirty="0"/>
              <a:t>suas </a:t>
            </a:r>
            <a:r>
              <a:rPr lang="pt-BR" sz="2000" dirty="0" smtClean="0"/>
              <a:t>instruções sensíveis </a:t>
            </a:r>
            <a:r>
              <a:rPr lang="pt-BR" sz="2000" dirty="0"/>
              <a:t>forem um subconjunto das instruções privilegiadas</a:t>
            </a:r>
            <a:r>
              <a:rPr lang="pt-BR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34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Exigências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para a virtualização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Antes </a:t>
            </a:r>
            <a:r>
              <a:rPr lang="pt-BR" sz="2000" dirty="0"/>
              <a:t>de </a:t>
            </a:r>
            <a:r>
              <a:rPr lang="pt-BR" sz="2000" dirty="0" smtClean="0"/>
              <a:t>2005, os hipervisores</a:t>
            </a:r>
            <a:r>
              <a:rPr lang="pt-BR" sz="2000" dirty="0"/>
              <a:t> </a:t>
            </a:r>
            <a:r>
              <a:rPr lang="pt-BR" sz="2000" dirty="0" smtClean="0"/>
              <a:t>não </a:t>
            </a:r>
            <a:r>
              <a:rPr lang="pt-BR" sz="2000" dirty="0"/>
              <a:t>executavam o sistema operacional hóspede </a:t>
            </a:r>
            <a:r>
              <a:rPr lang="pt-BR" sz="2000" dirty="0" smtClean="0"/>
              <a:t>original. Em </a:t>
            </a:r>
            <a:r>
              <a:rPr lang="pt-BR" sz="2000" dirty="0"/>
              <a:t>vez disso, eles </a:t>
            </a:r>
            <a:r>
              <a:rPr lang="pt-BR" sz="2000" i="1" dirty="0"/>
              <a:t>reescreviam </a:t>
            </a:r>
            <a:r>
              <a:rPr lang="pt-BR" sz="2000" dirty="0"/>
              <a:t>parte do </a:t>
            </a:r>
            <a:r>
              <a:rPr lang="pt-BR" sz="2000" dirty="0" smtClean="0"/>
              <a:t>código durante </a:t>
            </a:r>
            <a:r>
              <a:rPr lang="pt-BR" sz="2000" dirty="0"/>
              <a:t>a execução para substituir instruções </a:t>
            </a:r>
            <a:r>
              <a:rPr lang="pt-BR" sz="2000" dirty="0" smtClean="0"/>
              <a:t>problemáticas com </a:t>
            </a:r>
            <a:r>
              <a:rPr lang="pt-BR" sz="2000" dirty="0"/>
              <a:t>sequências de código seguras que </a:t>
            </a:r>
            <a:r>
              <a:rPr lang="pt-BR" sz="2000" dirty="0" smtClean="0"/>
              <a:t>emulavam a </a:t>
            </a:r>
            <a:r>
              <a:rPr lang="pt-BR" sz="2000" dirty="0"/>
              <a:t>instrução original</a:t>
            </a:r>
            <a:r>
              <a:rPr lang="pt-BR" sz="20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Paravirtualização: bem </a:t>
            </a:r>
            <a:r>
              <a:rPr lang="pt-BR" sz="2000" dirty="0"/>
              <a:t>diferente </a:t>
            </a:r>
            <a:r>
              <a:rPr lang="pt-BR" sz="2000" dirty="0" smtClean="0"/>
              <a:t>da </a:t>
            </a:r>
            <a:r>
              <a:rPr lang="pt-BR" sz="2000" b="1" dirty="0" smtClean="0"/>
              <a:t>virtualização </a:t>
            </a:r>
            <a:r>
              <a:rPr lang="pt-BR" sz="2000" b="1" dirty="0"/>
              <a:t>completa</a:t>
            </a:r>
            <a:r>
              <a:rPr lang="pt-BR" sz="2000" dirty="0"/>
              <a:t>, </a:t>
            </a:r>
            <a:r>
              <a:rPr lang="pt-BR" sz="2000" dirty="0" smtClean="0"/>
              <a:t>nunca </a:t>
            </a:r>
            <a:r>
              <a:rPr lang="pt-BR" sz="2000" dirty="0"/>
              <a:t>busca </a:t>
            </a:r>
            <a:r>
              <a:rPr lang="pt-BR" sz="2000" dirty="0" smtClean="0"/>
              <a:t>apresentar uma </a:t>
            </a:r>
            <a:r>
              <a:rPr lang="pt-BR" sz="2000" dirty="0"/>
              <a:t>máquina virtual que pareça exatamente igual </a:t>
            </a:r>
            <a:r>
              <a:rPr lang="pt-BR" sz="2000" dirty="0" smtClean="0"/>
              <a:t>ao hardware </a:t>
            </a:r>
            <a:r>
              <a:rPr lang="pt-BR" sz="2000" dirty="0"/>
              <a:t>subjacente. Em vez disso, apresenta uma </a:t>
            </a:r>
            <a:r>
              <a:rPr lang="pt-BR" sz="2000" dirty="0" smtClean="0"/>
              <a:t>interface de </a:t>
            </a:r>
            <a:r>
              <a:rPr lang="pt-BR" sz="2000" dirty="0"/>
              <a:t>software semelhante a uma máquina </a:t>
            </a:r>
            <a:r>
              <a:rPr lang="pt-BR" sz="2000" dirty="0" smtClean="0"/>
              <a:t>que expõe </a:t>
            </a:r>
            <a:r>
              <a:rPr lang="pt-BR" sz="2000" dirty="0"/>
              <a:t>explicitamente o fato de que se trata de um </a:t>
            </a:r>
            <a:r>
              <a:rPr lang="pt-BR" sz="2000" dirty="0" smtClean="0"/>
              <a:t>ambiente virtualizado. </a:t>
            </a:r>
            <a:r>
              <a:rPr lang="pt-BR" sz="2000" dirty="0"/>
              <a:t>O</a:t>
            </a:r>
            <a:r>
              <a:rPr lang="pt-BR" sz="2000" dirty="0" smtClean="0"/>
              <a:t> </a:t>
            </a:r>
            <a:r>
              <a:rPr lang="pt-BR" sz="2000" dirty="0"/>
              <a:t>problema </a:t>
            </a:r>
            <a:r>
              <a:rPr lang="pt-BR" sz="2000" dirty="0" smtClean="0"/>
              <a:t>é </a:t>
            </a:r>
            <a:r>
              <a:rPr lang="pt-BR" sz="2000" dirty="0"/>
              <a:t>que o hóspede tem de estar ciente do API da </a:t>
            </a:r>
            <a:r>
              <a:rPr lang="pt-BR" sz="2000" dirty="0" smtClean="0"/>
              <a:t>máquina virtual</a:t>
            </a:r>
            <a:r>
              <a:rPr lang="pt-BR" sz="2000" dirty="0"/>
              <a:t>. Isso significa que ela deve ser </a:t>
            </a:r>
            <a:r>
              <a:rPr lang="pt-BR" sz="2000" dirty="0" smtClean="0"/>
              <a:t>customizada explicitamente </a:t>
            </a:r>
            <a:r>
              <a:rPr lang="pt-BR" sz="2000" dirty="0"/>
              <a:t>para o hipervisor.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7783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Hipervisores tipo 1 e tipo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2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Tipo 1: é como um sistema operacional. O seu </a:t>
            </a:r>
            <a:r>
              <a:rPr lang="pt-BR" sz="2000" dirty="0"/>
              <a:t>trabalho é dar suporte a </a:t>
            </a:r>
            <a:r>
              <a:rPr lang="pt-BR" sz="2000" dirty="0" smtClean="0"/>
              <a:t>múltiplas cópias </a:t>
            </a:r>
            <a:r>
              <a:rPr lang="pt-BR" sz="2000" dirty="0"/>
              <a:t>do hardware </a:t>
            </a:r>
            <a:r>
              <a:rPr lang="pt-BR" sz="2000" dirty="0" smtClean="0"/>
              <a:t>real, chamadas </a:t>
            </a:r>
            <a:r>
              <a:rPr lang="pt-BR" sz="2000" dirty="0"/>
              <a:t>máquinas </a:t>
            </a:r>
            <a:r>
              <a:rPr lang="pt-BR" sz="2000" dirty="0" smtClean="0"/>
              <a:t>virtuais, similares </a:t>
            </a:r>
            <a:r>
              <a:rPr lang="pt-BR" sz="2000" dirty="0"/>
              <a:t>aos processos que um sistema </a:t>
            </a:r>
            <a:r>
              <a:rPr lang="pt-BR" sz="2000" dirty="0" smtClean="0"/>
              <a:t>operacional normal </a:t>
            </a:r>
            <a:r>
              <a:rPr lang="pt-BR" sz="2000" dirty="0"/>
              <a:t>executa.</a:t>
            </a:r>
            <a:r>
              <a:rPr lang="pt-BR" sz="2000" dirty="0" smtClean="0"/>
              <a:t> </a:t>
            </a:r>
          </a:p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Tipo </a:t>
            </a:r>
            <a:r>
              <a:rPr lang="pt-BR" sz="2000" dirty="0" smtClean="0"/>
              <a:t>2: depende de outro sistema operacional para </a:t>
            </a:r>
            <a:r>
              <a:rPr lang="pt-BR" sz="2000" dirty="0"/>
              <a:t>alocar e escalonar recursos, de maneira bastante </a:t>
            </a:r>
            <a:r>
              <a:rPr lang="pt-BR" sz="2000" dirty="0" smtClean="0"/>
              <a:t>similar a um </a:t>
            </a:r>
            <a:r>
              <a:rPr lang="pt-BR" sz="2000" dirty="0"/>
              <a:t>processo regular. </a:t>
            </a:r>
            <a:r>
              <a:rPr lang="pt-BR" sz="2000" dirty="0" smtClean="0"/>
              <a:t>Ainda </a:t>
            </a:r>
            <a:r>
              <a:rPr lang="pt-BR" sz="2000" dirty="0"/>
              <a:t>finge ser um computador completo com uma </a:t>
            </a:r>
            <a:r>
              <a:rPr lang="pt-BR" sz="2000" dirty="0" smtClean="0"/>
              <a:t>CPU e </a:t>
            </a:r>
            <a:r>
              <a:rPr lang="pt-BR" sz="2000" dirty="0"/>
              <a:t>vários dispositivos</a:t>
            </a:r>
            <a:r>
              <a:rPr lang="pt-BR" sz="2000" dirty="0" smtClean="0"/>
              <a:t>. </a:t>
            </a:r>
          </a:p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sistema operacional executando sobre o </a:t>
            </a:r>
            <a:r>
              <a:rPr lang="pt-BR" sz="2000" dirty="0" smtClean="0"/>
              <a:t>hipervisor em </a:t>
            </a:r>
            <a:r>
              <a:rPr lang="pt-BR" sz="2000" dirty="0"/>
              <a:t>ambos os casos é chamado de </a:t>
            </a:r>
            <a:r>
              <a:rPr lang="pt-BR" sz="2000" b="1" dirty="0"/>
              <a:t>sistema </a:t>
            </a:r>
            <a:r>
              <a:rPr lang="pt-BR" sz="2000" b="1" dirty="0" smtClean="0"/>
              <a:t>operacional hóspede</a:t>
            </a:r>
            <a:r>
              <a:rPr lang="pt-BR" sz="2000" dirty="0"/>
              <a:t>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5663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Técnicas para virtualização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eficiente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Quando </a:t>
            </a:r>
            <a:r>
              <a:rPr lang="pt-BR" sz="2000" dirty="0"/>
              <a:t>o sistema operacional </a:t>
            </a:r>
            <a:r>
              <a:rPr lang="pt-BR" sz="2000" dirty="0" smtClean="0"/>
              <a:t>hóspede executa uma </a:t>
            </a:r>
            <a:r>
              <a:rPr lang="pt-BR" sz="2000" dirty="0"/>
              <a:t>instrução que é permitida somente quando a </a:t>
            </a:r>
            <a:r>
              <a:rPr lang="pt-BR" sz="2000" dirty="0" smtClean="0"/>
              <a:t>CPU está </a:t>
            </a:r>
            <a:r>
              <a:rPr lang="pt-BR" sz="2000" dirty="0"/>
              <a:t>de fato em modo </a:t>
            </a:r>
            <a:r>
              <a:rPr lang="pt-BR" sz="2000" dirty="0" smtClean="0"/>
              <a:t>núcleo, em CPUs sem VT, a instrução falha e o sistema operacional cai. Em CPUs </a:t>
            </a:r>
            <a:r>
              <a:rPr lang="pt-BR" sz="2000" dirty="0"/>
              <a:t>com VT, quando o sistema operacional </a:t>
            </a:r>
            <a:r>
              <a:rPr lang="pt-BR" sz="2000" dirty="0" smtClean="0"/>
              <a:t>hóspede executa </a:t>
            </a:r>
            <a:r>
              <a:rPr lang="pt-BR" sz="2000" dirty="0"/>
              <a:t>uma instrução sensível, ocorre uma </a:t>
            </a:r>
            <a:r>
              <a:rPr lang="pt-BR" sz="2000" dirty="0" smtClean="0"/>
              <a:t>captura para </a:t>
            </a:r>
            <a:r>
              <a:rPr lang="pt-BR" sz="2000" dirty="0"/>
              <a:t>o </a:t>
            </a:r>
            <a:r>
              <a:rPr lang="pt-BR" sz="2000" dirty="0" smtClean="0"/>
              <a:t>hipervisor: 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04" y="4163878"/>
            <a:ext cx="6892992" cy="22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Técnicas para virtualização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eficiente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Os hipervisores</a:t>
            </a:r>
            <a:r>
              <a:rPr lang="pt-BR" sz="2000" dirty="0"/>
              <a:t> </a:t>
            </a:r>
            <a:r>
              <a:rPr lang="pt-BR" sz="2000" dirty="0" smtClean="0"/>
              <a:t>funcionam mesmo </a:t>
            </a:r>
            <a:r>
              <a:rPr lang="pt-BR" sz="2000" dirty="0"/>
              <a:t>em um hardware </a:t>
            </a:r>
            <a:r>
              <a:rPr lang="pt-BR" sz="2000" dirty="0" smtClean="0"/>
              <a:t>invirtualizável: </a:t>
            </a:r>
            <a:r>
              <a:rPr lang="pt-BR" sz="2000" dirty="0"/>
              <a:t>instruções sensíveis no núcleo hóspede são </a:t>
            </a:r>
            <a:r>
              <a:rPr lang="pt-BR" sz="2000" dirty="0" smtClean="0"/>
              <a:t>substituídas por </a:t>
            </a:r>
            <a:r>
              <a:rPr lang="pt-BR" sz="2000" dirty="0"/>
              <a:t>chamadas a rotinas que emulam essas </a:t>
            </a:r>
            <a:r>
              <a:rPr lang="pt-BR" sz="2000" dirty="0" smtClean="0"/>
              <a:t>instruções.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Nenhuma </a:t>
            </a:r>
            <a:r>
              <a:rPr lang="pt-BR" sz="2000" dirty="0"/>
              <a:t>instrução sensível emitida pelo sistema </a:t>
            </a:r>
            <a:r>
              <a:rPr lang="pt-BR" sz="2000" dirty="0" smtClean="0"/>
              <a:t>operacional hóspede </a:t>
            </a:r>
            <a:r>
              <a:rPr lang="pt-BR" sz="2000" dirty="0"/>
              <a:t>jamais é executada diretamente </a:t>
            </a:r>
            <a:r>
              <a:rPr lang="pt-BR" sz="2000" dirty="0" smtClean="0"/>
              <a:t>pelo verdadeiro </a:t>
            </a:r>
            <a:r>
              <a:rPr lang="pt-BR" sz="2000" dirty="0"/>
              <a:t>hardware. Elas são transformadas em </a:t>
            </a:r>
            <a:r>
              <a:rPr lang="pt-BR" sz="2000" dirty="0" smtClean="0"/>
              <a:t>chamadas pelo </a:t>
            </a:r>
            <a:r>
              <a:rPr lang="pt-BR" sz="2000" dirty="0"/>
              <a:t>hipervisor, que então as </a:t>
            </a:r>
            <a:r>
              <a:rPr lang="pt-BR" sz="2000" dirty="0" smtClean="0"/>
              <a:t>emula.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Alguns </a:t>
            </a:r>
            <a:r>
              <a:rPr lang="pt-BR" sz="2000" dirty="0"/>
              <a:t>hipervisores tipo 1 (</a:t>
            </a:r>
            <a:r>
              <a:rPr lang="pt-BR" sz="2000" dirty="0" smtClean="0"/>
              <a:t>e tipo </a:t>
            </a:r>
            <a:r>
              <a:rPr lang="pt-BR" sz="2000" dirty="0"/>
              <a:t>2) realizam tradução binária por questões de </a:t>
            </a:r>
            <a:r>
              <a:rPr lang="pt-BR" sz="2000" dirty="0" smtClean="0"/>
              <a:t>desempenho, embora </a:t>
            </a:r>
            <a:r>
              <a:rPr lang="pt-BR" sz="2000" dirty="0"/>
              <a:t>o software vá executar </a:t>
            </a:r>
            <a:r>
              <a:rPr lang="pt-BR" sz="2000" dirty="0" smtClean="0"/>
              <a:t>corretamente sem </a:t>
            </a:r>
            <a:r>
              <a:rPr lang="pt-BR" sz="2000" dirty="0"/>
              <a:t>elas.</a:t>
            </a: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929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Virtualização da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memória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564904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suporte </a:t>
            </a:r>
            <a:r>
              <a:rPr lang="pt-BR" sz="2000" dirty="0"/>
              <a:t>à memória </a:t>
            </a:r>
            <a:r>
              <a:rPr lang="pt-BR" sz="2000" dirty="0" smtClean="0"/>
              <a:t>virtual é </a:t>
            </a:r>
            <a:r>
              <a:rPr lang="pt-BR" sz="2000" dirty="0"/>
              <a:t>basicamente </a:t>
            </a:r>
            <a:r>
              <a:rPr lang="pt-BR" sz="2000" dirty="0" smtClean="0"/>
              <a:t>um mapeamento </a:t>
            </a:r>
            <a:r>
              <a:rPr lang="pt-BR" sz="2000" dirty="0"/>
              <a:t>de páginas no espaço de </a:t>
            </a:r>
            <a:r>
              <a:rPr lang="pt-BR" sz="2000" dirty="0" smtClean="0"/>
              <a:t>endereçamento virtual </a:t>
            </a:r>
            <a:r>
              <a:rPr lang="pt-BR" sz="2000" dirty="0"/>
              <a:t>para as páginas da memória física. Esse </a:t>
            </a:r>
            <a:r>
              <a:rPr lang="pt-BR" sz="2000" dirty="0" smtClean="0"/>
              <a:t>mapeamento é </a:t>
            </a:r>
            <a:r>
              <a:rPr lang="pt-BR" sz="2000" dirty="0"/>
              <a:t>definido por tabelas de páginas (em </a:t>
            </a:r>
            <a:r>
              <a:rPr lang="pt-BR" sz="2000" dirty="0" smtClean="0"/>
              <a:t>múltiplos níveis</a:t>
            </a:r>
            <a:r>
              <a:rPr lang="pt-BR" sz="2000" dirty="0"/>
              <a:t>). Em geral, o mapeamento é colocado para </a:t>
            </a:r>
            <a:r>
              <a:rPr lang="pt-BR" sz="2000" dirty="0" smtClean="0"/>
              <a:t>funcionar fazendo </a:t>
            </a:r>
            <a:r>
              <a:rPr lang="pt-BR" sz="2000" dirty="0"/>
              <a:t>que o sistema operacional estabeleça </a:t>
            </a:r>
            <a:r>
              <a:rPr lang="pt-BR" sz="2000" dirty="0" smtClean="0"/>
              <a:t>um registro </a:t>
            </a:r>
            <a:r>
              <a:rPr lang="pt-BR" sz="2000" dirty="0"/>
              <a:t>de controle na CPU que aponte para a </a:t>
            </a:r>
            <a:r>
              <a:rPr lang="pt-BR" sz="2000" dirty="0" smtClean="0"/>
              <a:t>tabela de </a:t>
            </a:r>
            <a:r>
              <a:rPr lang="pt-BR" sz="2000" dirty="0"/>
              <a:t>página no nível mais alto. A virtualização </a:t>
            </a:r>
            <a:r>
              <a:rPr lang="pt-BR" sz="2000" dirty="0" smtClean="0"/>
              <a:t>complica muito </a:t>
            </a:r>
            <a:r>
              <a:rPr lang="pt-BR" sz="2000" dirty="0"/>
              <a:t>o gerenciamento de memória.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Em </a:t>
            </a:r>
            <a:r>
              <a:rPr lang="pt-BR" sz="2000" dirty="0"/>
              <a:t>geral, para cada máquina virtual o </a:t>
            </a:r>
            <a:r>
              <a:rPr lang="pt-BR" sz="2000" dirty="0" smtClean="0"/>
              <a:t>hipervisor precisa </a:t>
            </a:r>
            <a:r>
              <a:rPr lang="pt-BR" sz="2000" dirty="0"/>
              <a:t>criar uma </a:t>
            </a:r>
            <a:r>
              <a:rPr lang="pt-BR" sz="2000" b="1" dirty="0"/>
              <a:t>tabela de página sombra </a:t>
            </a:r>
            <a:r>
              <a:rPr lang="pt-BR" sz="2000" dirty="0"/>
              <a:t>(</a:t>
            </a:r>
            <a:r>
              <a:rPr lang="pt-BR" sz="2000" dirty="0" smtClean="0"/>
              <a:t>shadow</a:t>
            </a:r>
            <a:r>
              <a:rPr lang="pt-BR" sz="2000" dirty="0"/>
              <a:t> </a:t>
            </a:r>
            <a:r>
              <a:rPr lang="pt-BR" sz="2000" dirty="0" smtClean="0"/>
              <a:t>page </a:t>
            </a:r>
            <a:r>
              <a:rPr lang="pt-BR" sz="2000" dirty="0"/>
              <a:t>table) que mapeie as páginas virtuais usadas </a:t>
            </a:r>
            <a:r>
              <a:rPr lang="pt-BR" sz="2000" dirty="0" smtClean="0"/>
              <a:t>pela máquina </a:t>
            </a:r>
            <a:r>
              <a:rPr lang="pt-BR" sz="2000" dirty="0"/>
              <a:t>virtual para as páginas reais que o </a:t>
            </a:r>
            <a:r>
              <a:rPr lang="pt-BR" sz="2000" dirty="0" smtClean="0"/>
              <a:t>hipervisor lhe </a:t>
            </a:r>
            <a:r>
              <a:rPr lang="pt-BR" sz="2000" dirty="0"/>
              <a:t>deu.</a:t>
            </a:r>
          </a:p>
        </p:txBody>
      </p:sp>
    </p:spTree>
    <p:extLst>
      <p:ext uri="{BB962C8B-B14F-4D97-AF65-F5344CB8AC3E}">
        <p14:creationId xmlns:p14="http://schemas.microsoft.com/office/powerpoint/2010/main" val="12057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1964</Words>
  <Application>Microsoft Office PowerPoint</Application>
  <PresentationFormat>Apresentação na tela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de Araujo Rodrigues, Mariana</cp:lastModifiedBy>
  <cp:revision>439</cp:revision>
  <dcterms:created xsi:type="dcterms:W3CDTF">2014-10-30T14:07:03Z</dcterms:created>
  <dcterms:modified xsi:type="dcterms:W3CDTF">2016-11-01T18:13:52Z</dcterms:modified>
</cp:coreProperties>
</file>