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4" r:id="rId6"/>
    <p:sldId id="268" r:id="rId7"/>
    <p:sldId id="269" r:id="rId8"/>
    <p:sldId id="270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63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 autoAdjust="0"/>
    <p:restoredTop sz="94660"/>
  </p:normalViewPr>
  <p:slideViewPr>
    <p:cSldViewPr>
      <p:cViewPr varScale="1">
        <p:scale>
          <a:sx n="92" d="100"/>
          <a:sy n="92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484" y="3181"/>
            <a:ext cx="9160965" cy="685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2708920"/>
            <a:ext cx="53285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Capítulo </a:t>
            </a:r>
            <a:r>
              <a:rPr lang="pt-BR" sz="4000" b="1" dirty="0"/>
              <a:t>8</a:t>
            </a:r>
            <a:r>
              <a:rPr lang="pt-BR" sz="4000" b="1" dirty="0" smtClean="0"/>
              <a:t>: </a:t>
            </a:r>
            <a:br>
              <a:rPr lang="pt-BR" sz="4000" b="1" dirty="0" smtClean="0"/>
            </a:br>
            <a:r>
              <a:rPr lang="pt-BR" sz="4000" b="1" dirty="0" smtClean="0">
                <a:solidFill>
                  <a:srgbClr val="272860"/>
                </a:solidFill>
              </a:rPr>
              <a:t>Sistemas com múltiplos processadores</a:t>
            </a:r>
            <a:endParaRPr lang="pt-BR" sz="4000" b="1" dirty="0"/>
          </a:p>
          <a:p>
            <a:endParaRPr lang="pt-BR" sz="4000" b="1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11" name="Rectangle 8"/>
          <p:cNvSpPr>
            <a:spLocks noGrp="1" noChangeArrowheads="1"/>
          </p:cNvSpPr>
          <p:nvPr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  <p:extLst>
      <p:ext uri="{BB962C8B-B14F-4D97-AF65-F5344CB8AC3E}">
        <p14:creationId xmlns:p14="http://schemas.microsoft.com/office/powerpoint/2010/main" val="150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88" y="2401998"/>
            <a:ext cx="6237684" cy="131503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9512" y="2476921"/>
            <a:ext cx="22466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(a) Um </a:t>
            </a:r>
            <a:r>
              <a:rPr lang="pt-BR" dirty="0"/>
              <a:t>comutador 2 × 2 com duas linhas de entrada, A e B, e duas linhas de saída, </a:t>
            </a:r>
            <a:r>
              <a:rPr lang="pt-BR" i="1" dirty="0"/>
              <a:t>X </a:t>
            </a:r>
            <a:r>
              <a:rPr lang="pt-BR" dirty="0"/>
              <a:t>e </a:t>
            </a:r>
            <a:r>
              <a:rPr lang="pt-BR" i="1" dirty="0"/>
              <a:t>Y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 smtClean="0"/>
          </a:p>
          <a:p>
            <a:pPr algn="just"/>
            <a:r>
              <a:rPr lang="pt-BR" dirty="0" smtClean="0"/>
              <a:t>(b) O formato</a:t>
            </a:r>
          </a:p>
          <a:p>
            <a:pPr algn="just"/>
            <a:r>
              <a:rPr lang="pt-BR" dirty="0" smtClean="0"/>
              <a:t>de </a:t>
            </a:r>
            <a:r>
              <a:rPr lang="pt-BR" dirty="0"/>
              <a:t>uma </a:t>
            </a:r>
            <a:r>
              <a:rPr lang="pt-BR" dirty="0" smtClean="0"/>
              <a:t>   mensagem.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sz="1600" dirty="0" smtClean="0"/>
              <a:t>Uma </a:t>
            </a:r>
            <a:r>
              <a:rPr lang="pt-BR" sz="1600" dirty="0"/>
              <a:t>rede de comutação ômega.</a:t>
            </a:r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88" y="3577952"/>
            <a:ext cx="6237684" cy="30194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352019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2337261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 </a:t>
            </a: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NUMA:</a:t>
            </a: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 </a:t>
            </a:r>
            <a:r>
              <a:rPr lang="pt-BR" sz="2000" dirty="0" smtClean="0"/>
              <a:t>são geralmente </a:t>
            </a:r>
            <a:r>
              <a:rPr lang="pt-BR" sz="2000" dirty="0"/>
              <a:t>limitados a não mais do que algumas </a:t>
            </a:r>
            <a:r>
              <a:rPr lang="pt-BR" sz="2000" dirty="0" smtClean="0"/>
              <a:t>dúzias de </a:t>
            </a:r>
            <a:r>
              <a:rPr lang="pt-BR" sz="2000" dirty="0"/>
              <a:t>CPUs, e multiprocessadores com barramento </a:t>
            </a:r>
            <a:r>
              <a:rPr lang="pt-BR" sz="2000" dirty="0" smtClean="0"/>
              <a:t>cruzado ou </a:t>
            </a:r>
            <a:r>
              <a:rPr lang="pt-BR" sz="2000" dirty="0"/>
              <a:t>redes de comutação precisam de muito </a:t>
            </a:r>
            <a:r>
              <a:rPr lang="pt-BR" sz="2000" dirty="0" smtClean="0"/>
              <a:t>hardware (caro</a:t>
            </a:r>
            <a:r>
              <a:rPr lang="pt-BR" sz="2000" dirty="0"/>
              <a:t>) e não são tão maiores assim. Para conseguir </a:t>
            </a:r>
            <a:r>
              <a:rPr lang="pt-BR" sz="2000" dirty="0" smtClean="0"/>
              <a:t>mais do </a:t>
            </a:r>
            <a:r>
              <a:rPr lang="pt-BR" sz="2000" dirty="0"/>
              <a:t>que 100 CPUs, algo tem de ceder. Em geral, o </a:t>
            </a:r>
            <a:r>
              <a:rPr lang="pt-BR" sz="2000" dirty="0" smtClean="0"/>
              <a:t>que cede </a:t>
            </a:r>
            <a:r>
              <a:rPr lang="pt-BR" sz="2000" dirty="0"/>
              <a:t>é a ideia de que todos os módulos de memória </a:t>
            </a:r>
            <a:r>
              <a:rPr lang="pt-BR" sz="2000" dirty="0" smtClean="0"/>
              <a:t>tenham o </a:t>
            </a:r>
            <a:r>
              <a:rPr lang="pt-BR" sz="2000" dirty="0"/>
              <a:t>mesmo tempo de acesso.</a:t>
            </a:r>
            <a:endParaRPr lang="pt-BR" sz="20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419475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501415"/>
            <a:ext cx="6336704" cy="416794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4577" y="4415008"/>
            <a:ext cx="259228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(a) Um </a:t>
            </a:r>
            <a:r>
              <a:rPr lang="pt-BR" sz="1600" dirty="0"/>
              <a:t>multiprocessador baseado em diretórios de 256 nós. </a:t>
            </a:r>
            <a:endParaRPr lang="pt-BR" sz="1600" dirty="0" smtClean="0"/>
          </a:p>
          <a:p>
            <a:pPr algn="just"/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(</a:t>
            </a:r>
            <a:r>
              <a:rPr lang="pt-BR" sz="1600" dirty="0"/>
              <a:t>b) Divisão de um endereço de memória de 32 bits. 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(</a:t>
            </a:r>
            <a:r>
              <a:rPr lang="pt-BR" sz="1600" dirty="0"/>
              <a:t>c) </a:t>
            </a:r>
            <a:r>
              <a:rPr lang="pt-BR" sz="1600" dirty="0" smtClean="0"/>
              <a:t>O diretório </a:t>
            </a:r>
            <a:r>
              <a:rPr lang="pt-BR" sz="1600" dirty="0"/>
              <a:t>no nó 36</a:t>
            </a:r>
            <a:r>
              <a:rPr lang="pt-BR" sz="1600" dirty="0" smtClean="0"/>
              <a:t>.</a:t>
            </a:r>
          </a:p>
          <a:p>
            <a:pPr algn="just"/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12328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2540511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Chips </a:t>
            </a: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multinúcleo: </a:t>
            </a:r>
            <a:r>
              <a:rPr lang="pt-BR" sz="2000" dirty="0"/>
              <a:t>c</a:t>
            </a:r>
            <a:r>
              <a:rPr lang="pt-BR" sz="2000" dirty="0" smtClean="0"/>
              <a:t>om </a:t>
            </a:r>
            <a:r>
              <a:rPr lang="pt-BR" sz="2000" dirty="0"/>
              <a:t>o avanço da tecnologia de fabricação de </a:t>
            </a:r>
            <a:r>
              <a:rPr lang="pt-BR" sz="2000" dirty="0" smtClean="0"/>
              <a:t>chips, os </a:t>
            </a:r>
            <a:r>
              <a:rPr lang="pt-BR" sz="2000" dirty="0"/>
              <a:t>transistores estão ficando cada dia menores, e é </a:t>
            </a:r>
            <a:r>
              <a:rPr lang="pt-BR" sz="2000" dirty="0" smtClean="0"/>
              <a:t>possível colocar </a:t>
            </a:r>
            <a:r>
              <a:rPr lang="pt-BR" sz="2000" dirty="0"/>
              <a:t>mais e mais deles em um chip. Essa </a:t>
            </a:r>
            <a:r>
              <a:rPr lang="pt-BR" sz="2000" dirty="0" smtClean="0"/>
              <a:t>observação empírica </a:t>
            </a:r>
            <a:r>
              <a:rPr lang="pt-BR" sz="2000" dirty="0"/>
              <a:t>é muitas vezes chamada de Lei </a:t>
            </a:r>
            <a:r>
              <a:rPr lang="pt-BR" sz="2000" dirty="0" smtClean="0"/>
              <a:t>de Moore</a:t>
            </a:r>
            <a:r>
              <a:rPr lang="pt-BR" sz="2000" dirty="0"/>
              <a:t>, em homenagem ao </a:t>
            </a:r>
            <a:r>
              <a:rPr lang="pt-BR" sz="2000" dirty="0" smtClean="0"/>
              <a:t>co-fundador </a:t>
            </a:r>
            <a:r>
              <a:rPr lang="pt-BR" sz="2000" dirty="0"/>
              <a:t>da Intel, </a:t>
            </a:r>
            <a:r>
              <a:rPr lang="pt-BR" sz="2000" dirty="0" smtClean="0"/>
              <a:t>Gordon Moore</a:t>
            </a:r>
            <a:r>
              <a:rPr lang="pt-BR" sz="2000" dirty="0"/>
              <a:t>, que a observou pela primeira vez.</a:t>
            </a:r>
            <a:endParaRPr lang="pt-BR" sz="20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344503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6056" y="2492896"/>
            <a:ext cx="80663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Chips com muitos núcleos (manycore</a:t>
            </a: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): </a:t>
            </a:r>
            <a:r>
              <a:rPr lang="pt-BR" sz="2000" dirty="0"/>
              <a:t>m</a:t>
            </a:r>
            <a:r>
              <a:rPr lang="pt-BR" sz="2000" dirty="0" smtClean="0"/>
              <a:t>ultinúcleo </a:t>
            </a:r>
            <a:r>
              <a:rPr lang="pt-BR" sz="2000" dirty="0"/>
              <a:t>significa simplesmente “mais de um núcleo</a:t>
            </a:r>
            <a:r>
              <a:rPr lang="pt-BR" sz="2000" dirty="0" smtClean="0"/>
              <a:t>”, mas </a:t>
            </a:r>
            <a:r>
              <a:rPr lang="pt-BR" sz="2000" dirty="0"/>
              <a:t>quando o número de núcleos cresce bem </a:t>
            </a:r>
            <a:r>
              <a:rPr lang="pt-BR" sz="2000" dirty="0" smtClean="0"/>
              <a:t>além do </a:t>
            </a:r>
            <a:r>
              <a:rPr lang="pt-BR" sz="2000" dirty="0"/>
              <a:t>alcance da contagem nos dedos, usamos outro </a:t>
            </a:r>
            <a:r>
              <a:rPr lang="pt-BR" sz="2000" dirty="0" smtClean="0"/>
              <a:t>nome. Chips </a:t>
            </a:r>
            <a:r>
              <a:rPr lang="pt-BR" sz="2000" dirty="0"/>
              <a:t>com muitos núcleos (manycore) são </a:t>
            </a:r>
            <a:r>
              <a:rPr lang="pt-BR" sz="2000" dirty="0" smtClean="0"/>
              <a:t>multinúcleos que </a:t>
            </a:r>
            <a:r>
              <a:rPr lang="pt-BR" sz="2000" dirty="0"/>
              <a:t>contêm dezenas, centenas, ou mesmo milhares de </a:t>
            </a:r>
            <a:r>
              <a:rPr lang="pt-BR" sz="2000" dirty="0" smtClean="0"/>
              <a:t>núcleos.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34283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6056" y="2492896"/>
            <a:ext cx="806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Multinúcleos </a:t>
            </a: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heterogêneos: </a:t>
            </a:r>
            <a:r>
              <a:rPr lang="pt-BR" sz="2000" dirty="0"/>
              <a:t>a</a:t>
            </a:r>
            <a:r>
              <a:rPr lang="pt-BR" sz="2000" dirty="0" smtClean="0"/>
              <a:t>lguns </a:t>
            </a:r>
            <a:r>
              <a:rPr lang="pt-BR" sz="2000" dirty="0"/>
              <a:t>chips integram uma GPU e uma série de </a:t>
            </a:r>
            <a:r>
              <a:rPr lang="pt-BR" sz="2000" dirty="0" smtClean="0"/>
              <a:t>núcleos de </a:t>
            </a:r>
            <a:r>
              <a:rPr lang="pt-BR" sz="2000" dirty="0"/>
              <a:t>propósito geral na mesma pastilha. De </a:t>
            </a:r>
            <a:r>
              <a:rPr lang="pt-BR" sz="2000" dirty="0" smtClean="0"/>
              <a:t>modo similar</a:t>
            </a:r>
            <a:r>
              <a:rPr lang="pt-BR" sz="2000" dirty="0"/>
              <a:t>, muitos SoCs contêm núcleos de propósito </a:t>
            </a:r>
            <a:r>
              <a:rPr lang="pt-BR" sz="2000" dirty="0" smtClean="0"/>
              <a:t>geral além </a:t>
            </a:r>
            <a:r>
              <a:rPr lang="pt-BR" sz="2000" dirty="0"/>
              <a:t>de um ou mais processadores de propósitos </a:t>
            </a:r>
            <a:r>
              <a:rPr lang="pt-BR" sz="2000" dirty="0" smtClean="0"/>
              <a:t>especiais. Sistemas </a:t>
            </a:r>
            <a:r>
              <a:rPr lang="pt-BR" sz="2000" dirty="0"/>
              <a:t>que integram múltiplos tipos </a:t>
            </a:r>
            <a:r>
              <a:rPr lang="pt-BR" sz="2000" dirty="0" smtClean="0"/>
              <a:t>diferentes de </a:t>
            </a:r>
            <a:r>
              <a:rPr lang="pt-BR" sz="2000" dirty="0"/>
              <a:t>processadores em um único chip são conhecidos </a:t>
            </a:r>
            <a:r>
              <a:rPr lang="pt-BR" sz="2000" dirty="0" smtClean="0"/>
              <a:t>coletivamente como </a:t>
            </a:r>
            <a:r>
              <a:rPr lang="pt-BR" sz="2000" dirty="0"/>
              <a:t>processadores multinúcleos </a:t>
            </a:r>
            <a:r>
              <a:rPr lang="pt-BR" sz="2000" dirty="0" smtClean="0"/>
              <a:t>heterogêneos.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101152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2492896"/>
            <a:ext cx="82809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860"/>
                </a:solidFill>
              </a:rPr>
              <a:t>Tipos de sistemas operacionais para </a:t>
            </a:r>
            <a:r>
              <a:rPr lang="pt-BR" sz="2000" dirty="0" smtClean="0">
                <a:solidFill>
                  <a:srgbClr val="272860"/>
                </a:solidFill>
              </a:rPr>
              <a:t>multiprocessadores: </a:t>
            </a:r>
            <a:r>
              <a:rPr lang="pt-BR" sz="2000" dirty="0" smtClean="0"/>
              <a:t>A </a:t>
            </a:r>
            <a:r>
              <a:rPr lang="pt-BR" sz="2000" dirty="0"/>
              <a:t>maneira mais simples possível de organizar </a:t>
            </a:r>
            <a:r>
              <a:rPr lang="pt-BR" sz="2000" dirty="0" smtClean="0"/>
              <a:t>um sistema </a:t>
            </a:r>
            <a:r>
              <a:rPr lang="pt-BR" sz="2000" dirty="0"/>
              <a:t>operacional de multiprocessadores é dividir estaticamente a memória em um número de </a:t>
            </a:r>
            <a:r>
              <a:rPr lang="pt-BR" sz="2000" dirty="0" smtClean="0"/>
              <a:t>partições igual </a:t>
            </a:r>
            <a:r>
              <a:rPr lang="pt-BR" sz="2000" dirty="0"/>
              <a:t>ao de CPUs, e dar a cada CPU sua própria </a:t>
            </a:r>
            <a:r>
              <a:rPr lang="pt-BR" sz="2000" dirty="0" smtClean="0"/>
              <a:t>memória privada </a:t>
            </a:r>
            <a:r>
              <a:rPr lang="pt-BR" sz="2000" dirty="0"/>
              <a:t>e sua própria cópia privada do sistema operacional.</a:t>
            </a:r>
            <a:endParaRPr lang="pt-BR" sz="20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1168185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346676"/>
            <a:ext cx="7523018" cy="217866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31540" y="2402460"/>
            <a:ext cx="8172908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Particionamento da memória de um multiprocessador entre as quatro CPUs, mas compartilhando somente uma cópia do código </a:t>
            </a:r>
            <a:r>
              <a:rPr lang="pt-BR" sz="2000" dirty="0" smtClean="0"/>
              <a:t>do sistema </a:t>
            </a:r>
            <a:r>
              <a:rPr lang="pt-BR" sz="2000" dirty="0"/>
              <a:t>operacional. As caixas identificadas como “Dados” contêm os dados particulares do sistema operacional para cada CPU.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332168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2348880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Neste segundo modelo, todas as </a:t>
            </a:r>
            <a:r>
              <a:rPr lang="pt-BR" sz="2000" dirty="0"/>
              <a:t>chamadas de sistema são redirecionadas para a CPU </a:t>
            </a:r>
            <a:r>
              <a:rPr lang="pt-BR" sz="2000" dirty="0" smtClean="0"/>
              <a:t>1 para </a:t>
            </a:r>
            <a:r>
              <a:rPr lang="pt-BR" sz="2000" dirty="0"/>
              <a:t>serem processadas ali. A CPU 1 também pode </a:t>
            </a:r>
            <a:r>
              <a:rPr lang="pt-BR" sz="2000" dirty="0" smtClean="0"/>
              <a:t>executar processos </a:t>
            </a:r>
            <a:r>
              <a:rPr lang="pt-BR" sz="2000" dirty="0"/>
              <a:t>do usuário se restar tempo da CPU. </a:t>
            </a:r>
            <a:r>
              <a:rPr lang="pt-BR" sz="2000" dirty="0" smtClean="0"/>
              <a:t>Esse modelo </a:t>
            </a:r>
            <a:r>
              <a:rPr lang="pt-BR" sz="2000" dirty="0"/>
              <a:t>é chamado de </a:t>
            </a:r>
            <a:r>
              <a:rPr lang="pt-BR" sz="2000" dirty="0" smtClean="0">
                <a:solidFill>
                  <a:srgbClr val="272860"/>
                </a:solidFill>
              </a:rPr>
              <a:t>mestre-escravo</a:t>
            </a:r>
            <a:r>
              <a:rPr lang="pt-BR" sz="2000" dirty="0"/>
              <a:t>.</a:t>
            </a:r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509120"/>
            <a:ext cx="7033918" cy="21325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240437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2276872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No modelo </a:t>
            </a:r>
            <a:r>
              <a:rPr lang="pt-BR" sz="2000" dirty="0">
                <a:solidFill>
                  <a:srgbClr val="272860"/>
                </a:solidFill>
              </a:rPr>
              <a:t>SMP </a:t>
            </a:r>
            <a:r>
              <a:rPr lang="pt-BR" sz="2000" dirty="0"/>
              <a:t>(Symmetric </a:t>
            </a:r>
            <a:r>
              <a:rPr lang="pt-BR" sz="2000" dirty="0" smtClean="0"/>
              <a:t>Multi-Processor </a:t>
            </a:r>
            <a:r>
              <a:rPr lang="pt-BR" sz="2000" dirty="0"/>
              <a:t>— </a:t>
            </a:r>
            <a:r>
              <a:rPr lang="pt-BR" sz="2000" dirty="0" smtClean="0"/>
              <a:t>multiprocessador) </a:t>
            </a:r>
            <a:r>
              <a:rPr lang="pt-BR" sz="2000" dirty="0" smtClean="0"/>
              <a:t>há </a:t>
            </a:r>
            <a:r>
              <a:rPr lang="pt-BR" sz="2000" dirty="0"/>
              <a:t>uma cópia do sistema operacional </a:t>
            </a:r>
            <a:r>
              <a:rPr lang="pt-BR" sz="2000" dirty="0" smtClean="0"/>
              <a:t>na memória</a:t>
            </a:r>
            <a:r>
              <a:rPr lang="pt-BR" sz="2000" dirty="0"/>
              <a:t>, mas qualquer CPU pode executá-lo. uma chamada de sistema é feita, a CPU na qual ela </a:t>
            </a:r>
            <a:r>
              <a:rPr lang="pt-BR" sz="2000" dirty="0" smtClean="0"/>
              <a:t>foi feita </a:t>
            </a:r>
            <a:r>
              <a:rPr lang="pt-BR" sz="2000" dirty="0"/>
              <a:t>chaveia para o núcleo e processa a chamada.</a:t>
            </a:r>
            <a:endParaRPr lang="pt-BR" sz="20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54" y="4331206"/>
            <a:ext cx="6039693" cy="241016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176787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2132856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Não importa quanta </a:t>
            </a:r>
            <a:r>
              <a:rPr lang="pt-BR" sz="2000" dirty="0" smtClean="0">
                <a:cs typeface="Arial" panose="020B0604020202020204" pitchFamily="34" charset="0"/>
              </a:rPr>
              <a:t>potência computacional </a:t>
            </a:r>
            <a:r>
              <a:rPr lang="pt-BR" sz="2000" dirty="0">
                <a:cs typeface="Arial" panose="020B0604020202020204" pitchFamily="34" charset="0"/>
              </a:rPr>
              <a:t>exista, ela nunca </a:t>
            </a:r>
            <a:r>
              <a:rPr lang="pt-BR" sz="2000" dirty="0" smtClean="0">
                <a:cs typeface="Arial" panose="020B0604020202020204" pitchFamily="34" charset="0"/>
              </a:rPr>
              <a:t>será suficiente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Quanto mais rápido um computador executa, mais calor ele gera, e quanto menor o computador, mais difícil é se livrar desse calor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Um meio de aumentar a velocidade é com </a:t>
            </a:r>
            <a:r>
              <a:rPr lang="pt-BR" sz="2000" dirty="0" smtClean="0">
                <a:cs typeface="Arial" panose="020B0604020202020204" pitchFamily="34" charset="0"/>
              </a:rPr>
              <a:t>computadores altamente </a:t>
            </a:r>
            <a:r>
              <a:rPr lang="pt-BR" sz="2000" dirty="0">
                <a:cs typeface="Arial" panose="020B0604020202020204" pitchFamily="34" charset="0"/>
              </a:rPr>
              <a:t>paralelos. Essas máquinas </a:t>
            </a:r>
            <a:r>
              <a:rPr lang="pt-BR" sz="2000" dirty="0" smtClean="0">
                <a:cs typeface="Arial" panose="020B0604020202020204" pitchFamily="34" charset="0"/>
              </a:rPr>
              <a:t>consistem em </a:t>
            </a:r>
            <a:r>
              <a:rPr lang="pt-BR" sz="2000" dirty="0">
                <a:cs typeface="Arial" panose="020B0604020202020204" pitchFamily="34" charset="0"/>
              </a:rPr>
              <a:t>muitas CPUs, cada uma delas </a:t>
            </a:r>
            <a:r>
              <a:rPr lang="pt-BR" sz="2000" dirty="0" smtClean="0">
                <a:cs typeface="Arial" panose="020B0604020202020204" pitchFamily="34" charset="0"/>
              </a:rPr>
              <a:t>executando a </a:t>
            </a:r>
            <a:r>
              <a:rPr lang="pt-BR" sz="2000" dirty="0">
                <a:cs typeface="Arial" panose="020B0604020202020204" pitchFamily="34" charset="0"/>
              </a:rPr>
              <a:t>uma velocidade “</a:t>
            </a:r>
            <a:r>
              <a:rPr lang="pt-BR" sz="2000" dirty="0" smtClean="0">
                <a:cs typeface="Arial" panose="020B0604020202020204" pitchFamily="34" charset="0"/>
              </a:rPr>
              <a:t>normal</a:t>
            </a:r>
            <a:r>
              <a:rPr lang="pt-BR" sz="2000" dirty="0" smtClean="0">
                <a:cs typeface="Arial" panose="020B0604020202020204" pitchFamily="34" charset="0"/>
              </a:rPr>
              <a:t>”.</a:t>
            </a:r>
            <a:endParaRPr lang="pt-BR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75556" y="2570128"/>
            <a:ext cx="799288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 Multicomputadores</a:t>
            </a:r>
            <a:r>
              <a:rPr lang="pt-BR" sz="2000" dirty="0"/>
              <a:t> </a:t>
            </a:r>
            <a:r>
              <a:rPr lang="pt-BR" sz="2000" dirty="0" smtClean="0"/>
              <a:t>têm </a:t>
            </a:r>
            <a:r>
              <a:rPr lang="pt-BR" sz="2000" dirty="0"/>
              <a:t>duas ou </a:t>
            </a:r>
            <a:r>
              <a:rPr lang="pt-BR" sz="2000" dirty="0" smtClean="0"/>
              <a:t>mais CPUs</a:t>
            </a:r>
            <a:r>
              <a:rPr lang="pt-BR" sz="2000" dirty="0"/>
              <a:t>, mas cada uma dessas CPUs tem sua </a:t>
            </a:r>
            <a:r>
              <a:rPr lang="pt-BR" sz="2000" dirty="0" smtClean="0"/>
              <a:t>própria memória </a:t>
            </a:r>
            <a:r>
              <a:rPr lang="pt-BR" sz="2000" dirty="0"/>
              <a:t>privada. Eles não compartilham </a:t>
            </a:r>
            <a:r>
              <a:rPr lang="pt-BR" sz="2000" dirty="0" smtClean="0"/>
              <a:t>qualquer RAM </a:t>
            </a:r>
            <a:r>
              <a:rPr lang="pt-BR" sz="2000" dirty="0"/>
              <a:t>em comum, de maneira que toda a </a:t>
            </a:r>
            <a:r>
              <a:rPr lang="pt-BR" sz="2000" dirty="0" smtClean="0"/>
              <a:t>comunicação </a:t>
            </a:r>
            <a:r>
              <a:rPr lang="pt-BR" sz="2000" dirty="0"/>
              <a:t>utiliza a troca de mensagens</a:t>
            </a:r>
            <a:r>
              <a:rPr lang="pt-BR" sz="2000" dirty="0" smtClean="0"/>
              <a:t>. </a:t>
            </a:r>
            <a:r>
              <a:rPr lang="pt-BR" sz="2000" dirty="0"/>
              <a:t>Serviços de computação na nuvem são sempre construídos em multicomputadores, pois eles precisam ser grandes.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Multicomputadores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39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2138481"/>
            <a:ext cx="5832648" cy="38884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55576" y="6021288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/>
              <a:t>Várias topologias de interconexão. </a:t>
            </a:r>
            <a:r>
              <a:rPr lang="pt-BR" sz="1200" i="1" dirty="0" smtClean="0"/>
              <a:t/>
            </a:r>
            <a:br>
              <a:rPr lang="pt-BR" sz="1200" i="1" dirty="0" smtClean="0"/>
            </a:br>
            <a:r>
              <a:rPr lang="pt-BR" sz="1200" i="1" dirty="0" smtClean="0"/>
              <a:t>(</a:t>
            </a:r>
            <a:r>
              <a:rPr lang="pt-BR" sz="1200" i="1" dirty="0"/>
              <a:t>a) Um comutador simples. (b) Um anel. (c) Uma grade. (d) Um toro duplo. (e) </a:t>
            </a:r>
            <a:r>
              <a:rPr lang="pt-BR" sz="1200" i="1" dirty="0" smtClean="0"/>
              <a:t>Um cubo</a:t>
            </a:r>
            <a:r>
              <a:rPr lang="pt-BR" sz="1200" i="1" dirty="0"/>
              <a:t>. (f) Um hipercubo 4D.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Multicomputadores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37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536" y="234888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Escalonamento em </a:t>
            </a: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multicomputadores: </a:t>
            </a:r>
            <a:r>
              <a:rPr lang="pt-BR" sz="2000" dirty="0" smtClean="0"/>
              <a:t>em </a:t>
            </a:r>
            <a:r>
              <a:rPr lang="pt-BR" sz="2000" dirty="0"/>
              <a:t>um multiprocessador, todos os processos </a:t>
            </a:r>
            <a:r>
              <a:rPr lang="pt-BR" sz="2000" dirty="0" smtClean="0"/>
              <a:t>residem na </a:t>
            </a:r>
            <a:r>
              <a:rPr lang="pt-BR" sz="2000" dirty="0"/>
              <a:t>mesma memória. Quando uma CPU termina </a:t>
            </a:r>
            <a:r>
              <a:rPr lang="pt-BR" sz="2000" dirty="0" smtClean="0"/>
              <a:t>a sua </a:t>
            </a:r>
            <a:r>
              <a:rPr lang="pt-BR" sz="2000" dirty="0"/>
              <a:t>tarefa atual, ela pega um processo e o executa. </a:t>
            </a:r>
            <a:r>
              <a:rPr lang="pt-BR" sz="2000" dirty="0" smtClean="0"/>
              <a:t>Em princípio</a:t>
            </a:r>
            <a:r>
              <a:rPr lang="pt-BR" sz="2000" dirty="0"/>
              <a:t>, todos os processos são candidatos </a:t>
            </a:r>
            <a:r>
              <a:rPr lang="pt-BR" sz="2000" dirty="0" smtClean="0"/>
              <a:t>potenciais. Em </a:t>
            </a:r>
            <a:r>
              <a:rPr lang="pt-BR" sz="2000" dirty="0"/>
              <a:t>um multicomputador, a situação é bastante </a:t>
            </a:r>
            <a:r>
              <a:rPr lang="pt-BR" sz="2000" dirty="0" smtClean="0"/>
              <a:t>diferente. Cada </a:t>
            </a:r>
            <a:r>
              <a:rPr lang="pt-BR" sz="2000" dirty="0"/>
              <a:t>nó tem a sua própria memória e o seu </a:t>
            </a:r>
            <a:r>
              <a:rPr lang="pt-BR" sz="2000" dirty="0" smtClean="0"/>
              <a:t>próprio conjunto </a:t>
            </a:r>
            <a:r>
              <a:rPr lang="pt-BR" sz="2000" dirty="0"/>
              <a:t>de processos.</a:t>
            </a:r>
            <a:endParaRPr lang="pt-BR" sz="20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Multicomputadores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43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5592" y="2708920"/>
            <a:ext cx="7908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Sistemas distribuídos são sistemas acoplados </a:t>
            </a:r>
            <a:r>
              <a:rPr lang="pt-BR" sz="2000" dirty="0" smtClean="0"/>
              <a:t>de maneira </a:t>
            </a:r>
            <a:r>
              <a:rPr lang="pt-BR" sz="2000" dirty="0"/>
              <a:t>desagregada, em que cada um dos nós é </a:t>
            </a:r>
            <a:r>
              <a:rPr lang="pt-BR" sz="2000" dirty="0" smtClean="0"/>
              <a:t>um computador </a:t>
            </a:r>
            <a:r>
              <a:rPr lang="pt-BR" sz="2000" dirty="0"/>
              <a:t>completo com um conjunto de </a:t>
            </a:r>
            <a:r>
              <a:rPr lang="pt-BR" sz="2000" dirty="0" smtClean="0"/>
              <a:t>periféricos completo </a:t>
            </a:r>
            <a:r>
              <a:rPr lang="pt-BR" sz="2000" dirty="0"/>
              <a:t>e seu próprio sistema operacional. Muitas </a:t>
            </a:r>
            <a:r>
              <a:rPr lang="pt-BR" sz="2000" dirty="0" smtClean="0"/>
              <a:t>vezes esses </a:t>
            </a:r>
            <a:r>
              <a:rPr lang="pt-BR" sz="2000" dirty="0"/>
              <a:t>sistemas estão disseminados por uma </a:t>
            </a:r>
            <a:r>
              <a:rPr lang="pt-BR" sz="2000" dirty="0" smtClean="0"/>
              <a:t>grande área </a:t>
            </a:r>
            <a:r>
              <a:rPr lang="pt-BR" sz="2000" dirty="0"/>
              <a:t>geográfica.</a:t>
            </a:r>
            <a:endParaRPr lang="pt-BR" sz="20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Sistemas distribuídos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9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8" y="2132856"/>
            <a:ext cx="7855644" cy="352470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68958" y="5805264"/>
            <a:ext cx="783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/>
              <a:t>(a) Um nó sobrecarregado procurando por um nó menos carregado para o qual possa repassar processos. (b) Um </a:t>
            </a:r>
            <a:r>
              <a:rPr lang="pt-BR" sz="1200" i="1" dirty="0" smtClean="0"/>
              <a:t>nó vazio </a:t>
            </a:r>
            <a:r>
              <a:rPr lang="pt-BR" sz="1200" i="1" dirty="0"/>
              <a:t>procurando trabalho para fazer.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Sistemas distribuídos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95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2" y="2996952"/>
            <a:ext cx="8591358" cy="246249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39552" y="241159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Comparação de três tipos de sistemas com múltiplas </a:t>
            </a:r>
            <a:r>
              <a:rPr lang="pt-BR" sz="2000" dirty="0" smtClean="0"/>
              <a:t>CPUs</a:t>
            </a:r>
            <a:r>
              <a:rPr lang="pt-BR" sz="2000" dirty="0"/>
              <a:t>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Sistemas distribuídos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6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2132856"/>
            <a:ext cx="8208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Computadores altamente paralelos são usados </a:t>
            </a:r>
            <a:r>
              <a:rPr lang="pt-BR" sz="2000" dirty="0" smtClean="0">
                <a:cs typeface="Arial" panose="020B0604020202020204" pitchFamily="34" charset="0"/>
              </a:rPr>
              <a:t>com frequência para processamento </a:t>
            </a:r>
            <a:r>
              <a:rPr lang="pt-BR" sz="2000" dirty="0">
                <a:cs typeface="Arial" panose="020B0604020202020204" pitchFamily="34" charset="0"/>
              </a:rPr>
              <a:t>pesado de </a:t>
            </a:r>
            <a:r>
              <a:rPr lang="pt-BR" sz="2000" dirty="0" smtClean="0">
                <a:cs typeface="Arial" panose="020B0604020202020204" pitchFamily="34" charset="0"/>
              </a:rPr>
              <a:t>computações numéricas</a:t>
            </a:r>
            <a:r>
              <a:rPr lang="pt-BR" sz="2000" dirty="0">
                <a:cs typeface="Arial" panose="020B0604020202020204" pitchFamily="34" charset="0"/>
              </a:rPr>
              <a:t>. Problemas como prever o clima, modelar </a:t>
            </a:r>
            <a:r>
              <a:rPr lang="pt-BR" sz="2000" dirty="0" smtClean="0">
                <a:cs typeface="Arial" panose="020B0604020202020204" pitchFamily="34" charset="0"/>
              </a:rPr>
              <a:t>o fluxo </a:t>
            </a:r>
            <a:r>
              <a:rPr lang="pt-BR" sz="2000" dirty="0">
                <a:cs typeface="Arial" panose="020B0604020202020204" pitchFamily="34" charset="0"/>
              </a:rPr>
              <a:t>de ar em torno da asa de uma aeronave, </a:t>
            </a:r>
            <a:r>
              <a:rPr lang="pt-BR" sz="2000" dirty="0" smtClean="0">
                <a:cs typeface="Arial" panose="020B0604020202020204" pitchFamily="34" charset="0"/>
              </a:rPr>
              <a:t>simular a </a:t>
            </a:r>
            <a:r>
              <a:rPr lang="pt-BR" sz="2000" dirty="0">
                <a:cs typeface="Arial" panose="020B0604020202020204" pitchFamily="34" charset="0"/>
              </a:rPr>
              <a:t>economia mundial ou compreender interações </a:t>
            </a:r>
            <a:r>
              <a:rPr lang="pt-BR" sz="2000" dirty="0" smtClean="0">
                <a:cs typeface="Arial" panose="020B0604020202020204" pitchFamily="34" charset="0"/>
              </a:rPr>
              <a:t>de receptores </a:t>
            </a:r>
            <a:r>
              <a:rPr lang="pt-BR" sz="2000" dirty="0">
                <a:cs typeface="Arial" panose="020B0604020202020204" pitchFamily="34" charset="0"/>
              </a:rPr>
              <a:t>de drogas no cérebro são atividades </a:t>
            </a:r>
            <a:r>
              <a:rPr lang="pt-BR" sz="2000" dirty="0" smtClean="0">
                <a:cs typeface="Arial" panose="020B0604020202020204" pitchFamily="34" charset="0"/>
              </a:rPr>
              <a:t>computacionalmente intensivas</a:t>
            </a:r>
            <a:r>
              <a:rPr lang="pt-BR" sz="2000" dirty="0">
                <a:cs typeface="Arial" panose="020B0604020202020204" pitchFamily="34" charset="0"/>
              </a:rPr>
              <a:t>. Suas soluções exigem </a:t>
            </a:r>
            <a:r>
              <a:rPr lang="pt-BR" sz="2000" dirty="0" smtClean="0">
                <a:cs typeface="Arial" panose="020B0604020202020204" pitchFamily="34" charset="0"/>
              </a:rPr>
              <a:t>longas execuções </a:t>
            </a:r>
            <a:r>
              <a:rPr lang="pt-BR" sz="2000" dirty="0">
                <a:cs typeface="Arial" panose="020B0604020202020204" pitchFamily="34" charset="0"/>
              </a:rPr>
              <a:t>em muitas CPUs ao mesmo tempo.</a:t>
            </a:r>
            <a:r>
              <a:rPr lang="pt-BR" sz="2000" dirty="0" smtClean="0">
                <a:cs typeface="Arial" panose="020B0604020202020204" pitchFamily="34" charset="0"/>
              </a:rPr>
              <a:t/>
            </a:r>
            <a:br>
              <a:rPr lang="pt-BR" sz="2000" dirty="0" smtClean="0">
                <a:cs typeface="Arial" panose="020B0604020202020204" pitchFamily="34" charset="0"/>
              </a:rPr>
            </a:br>
            <a:endParaRPr lang="pt-BR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6" y="3404892"/>
            <a:ext cx="8327528" cy="283242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59036" y="2125305"/>
            <a:ext cx="8276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lphaLcParenBoth"/>
            </a:pPr>
            <a:r>
              <a:rPr lang="pt-BR" sz="2000" dirty="0" smtClean="0"/>
              <a:t>Um </a:t>
            </a:r>
            <a:r>
              <a:rPr lang="pt-BR" sz="2000" dirty="0"/>
              <a:t>multiprocessador de memória compartilhada</a:t>
            </a:r>
            <a:r>
              <a:rPr lang="pt-BR" sz="2000" dirty="0" smtClean="0"/>
              <a:t>.</a:t>
            </a:r>
          </a:p>
          <a:p>
            <a:pPr marL="457200" indent="-457200" algn="just">
              <a:buAutoNum type="alphaLcParenBoth"/>
            </a:pPr>
            <a:r>
              <a:rPr lang="pt-BR" sz="2000" dirty="0" smtClean="0"/>
              <a:t>Um </a:t>
            </a:r>
            <a:r>
              <a:rPr lang="pt-BR" sz="2000" dirty="0"/>
              <a:t>multicomputador de troca de mensagens. </a:t>
            </a:r>
            <a:endParaRPr lang="pt-BR" sz="2000" dirty="0"/>
          </a:p>
          <a:p>
            <a:pPr marL="457200" indent="-457200" algn="just">
              <a:buAutoNum type="alphaLcParenBoth"/>
            </a:pPr>
            <a:r>
              <a:rPr lang="pt-BR" sz="2000" dirty="0" smtClean="0"/>
              <a:t>Sistema </a:t>
            </a:r>
            <a:r>
              <a:rPr lang="pt-BR" sz="2000" dirty="0" smtClean="0"/>
              <a:t>distribuído </a:t>
            </a:r>
            <a:r>
              <a:rPr lang="pt-BR" sz="2000" dirty="0"/>
              <a:t>com rede de longa distância.</a:t>
            </a:r>
          </a:p>
        </p:txBody>
      </p:sp>
    </p:spTree>
    <p:extLst>
      <p:ext uri="{BB962C8B-B14F-4D97-AF65-F5344CB8AC3E}">
        <p14:creationId xmlns:p14="http://schemas.microsoft.com/office/powerpoint/2010/main" val="21753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3548" y="2420888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Um </a:t>
            </a:r>
            <a:r>
              <a:rPr lang="pt-BR" sz="2000" dirty="0">
                <a:solidFill>
                  <a:srgbClr val="272860"/>
                </a:solidFill>
              </a:rPr>
              <a:t>multiprocessador de memória </a:t>
            </a:r>
            <a:r>
              <a:rPr lang="pt-BR" sz="2000" dirty="0" smtClean="0">
                <a:solidFill>
                  <a:srgbClr val="272860"/>
                </a:solidFill>
              </a:rPr>
              <a:t>compartilhada </a:t>
            </a:r>
            <a:r>
              <a:rPr lang="pt-BR" sz="2000" dirty="0" smtClean="0"/>
              <a:t>(ou </a:t>
            </a:r>
            <a:r>
              <a:rPr lang="pt-BR" sz="2000" dirty="0"/>
              <a:t>simplesmente um multiprocessador de agora em </a:t>
            </a:r>
            <a:r>
              <a:rPr lang="pt-BR" sz="2000" dirty="0" smtClean="0"/>
              <a:t>diante) é </a:t>
            </a:r>
            <a:r>
              <a:rPr lang="pt-BR" sz="2000" dirty="0"/>
              <a:t>um sistema de computadores no qual duas ou </a:t>
            </a:r>
            <a:r>
              <a:rPr lang="pt-BR" sz="2000" dirty="0" smtClean="0"/>
              <a:t>mais CPUs </a:t>
            </a:r>
            <a:r>
              <a:rPr lang="pt-BR" sz="2000" dirty="0"/>
              <a:t>compartilham acesso total a uma RAM </a:t>
            </a:r>
            <a:r>
              <a:rPr lang="pt-BR" sz="2000" dirty="0" smtClean="0"/>
              <a:t>comum.</a:t>
            </a:r>
            <a:endParaRPr lang="pt-BR" sz="2000" dirty="0"/>
          </a:p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Multiprocessadores </a:t>
            </a:r>
            <a:r>
              <a:rPr lang="pt-BR" sz="2000" dirty="0"/>
              <a:t>são populares e atraentes </a:t>
            </a:r>
            <a:r>
              <a:rPr lang="pt-BR" sz="2000" dirty="0" smtClean="0"/>
              <a:t>porque eles </a:t>
            </a:r>
            <a:r>
              <a:rPr lang="pt-BR" sz="2000" dirty="0"/>
              <a:t>oferecem um modelo de comunicação </a:t>
            </a:r>
            <a:r>
              <a:rPr lang="pt-BR" sz="2000" dirty="0" smtClean="0"/>
              <a:t>simples: todas </a:t>
            </a:r>
            <a:r>
              <a:rPr lang="pt-BR" sz="2000" dirty="0"/>
              <a:t>as CPUs compartilham uma memória comum.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53671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87524" y="2362755"/>
            <a:ext cx="8460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 UMA com </a:t>
            </a: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arquiteturas baseadas </a:t>
            </a: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em </a:t>
            </a: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barramento: </a:t>
            </a:r>
            <a:r>
              <a:rPr lang="pt-BR" sz="2000" dirty="0"/>
              <a:t>d</a:t>
            </a:r>
            <a:r>
              <a:rPr lang="pt-BR" sz="2000" dirty="0" smtClean="0"/>
              <a:t>uas </a:t>
            </a:r>
            <a:r>
              <a:rPr lang="pt-BR" sz="2000" dirty="0"/>
              <a:t>ou mais CPUs e um ou mais módulos </a:t>
            </a:r>
            <a:r>
              <a:rPr lang="pt-BR" sz="2000" dirty="0" smtClean="0"/>
              <a:t>de memória </a:t>
            </a:r>
            <a:r>
              <a:rPr lang="pt-BR" sz="2000" dirty="0"/>
              <a:t>usam o mesmo barramento para </a:t>
            </a:r>
            <a:r>
              <a:rPr lang="pt-BR" sz="2000" dirty="0" smtClean="0"/>
              <a:t>comunicação. Quando </a:t>
            </a:r>
            <a:r>
              <a:rPr lang="pt-BR" sz="2000" dirty="0"/>
              <a:t>uma CPU quer ler uma palavra de memória, </a:t>
            </a:r>
            <a:r>
              <a:rPr lang="pt-BR" sz="2000" dirty="0" smtClean="0"/>
              <a:t>ela primeiro </a:t>
            </a:r>
            <a:r>
              <a:rPr lang="pt-BR" sz="2000" dirty="0"/>
              <a:t>confere para ver se o barramento está ocupado.</a:t>
            </a:r>
            <a:endParaRPr lang="pt-BR" sz="2000" i="1" dirty="0" smtClean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54" y="4347076"/>
            <a:ext cx="6920346" cy="203425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369553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536" y="2366878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 UMA que usam barramentos cruzados: </a:t>
            </a:r>
            <a:r>
              <a:rPr lang="pt-BR" sz="2000" dirty="0"/>
              <a:t>m</a:t>
            </a:r>
            <a:r>
              <a:rPr lang="pt-BR" sz="2000" dirty="0" smtClean="0"/>
              <a:t>esmo </a:t>
            </a:r>
            <a:r>
              <a:rPr lang="pt-BR" sz="2000" dirty="0"/>
              <a:t>com o melhor sistema de cache, o uso de </a:t>
            </a:r>
            <a:r>
              <a:rPr lang="pt-BR" sz="2000" dirty="0" smtClean="0"/>
              <a:t>um único </a:t>
            </a:r>
            <a:r>
              <a:rPr lang="pt-BR" sz="2000" dirty="0"/>
              <a:t>barramento limita o tamanho de um </a:t>
            </a:r>
            <a:r>
              <a:rPr lang="pt-BR" sz="2000" dirty="0" smtClean="0"/>
              <a:t>multiprocessador UMA </a:t>
            </a:r>
            <a:r>
              <a:rPr lang="pt-BR" sz="2000" dirty="0"/>
              <a:t>para cerca de 16 ou 32 CPUs. Para ir </a:t>
            </a:r>
            <a:r>
              <a:rPr lang="pt-BR" sz="2000" dirty="0" smtClean="0"/>
              <a:t>além disso</a:t>
            </a:r>
            <a:r>
              <a:rPr lang="pt-BR" sz="2000" dirty="0"/>
              <a:t>, é necessário um tipo diferente de rede de </a:t>
            </a:r>
            <a:r>
              <a:rPr lang="pt-BR" sz="2000" dirty="0" smtClean="0"/>
              <a:t>interconexão. O </a:t>
            </a:r>
            <a:r>
              <a:rPr lang="pt-BR" sz="2000" dirty="0"/>
              <a:t>circuito mais simples para conectar n CPUs </a:t>
            </a:r>
            <a:r>
              <a:rPr lang="pt-BR" sz="2000" dirty="0" smtClean="0"/>
              <a:t>a </a:t>
            </a:r>
            <a:r>
              <a:rPr lang="pt-BR" sz="2000" i="1" dirty="0" smtClean="0"/>
              <a:t>k</a:t>
            </a:r>
            <a:r>
              <a:rPr lang="pt-BR" sz="2000" dirty="0" smtClean="0"/>
              <a:t> </a:t>
            </a:r>
            <a:r>
              <a:rPr lang="pt-BR" sz="2000" dirty="0"/>
              <a:t>memórias é o </a:t>
            </a:r>
            <a:r>
              <a:rPr lang="pt-BR" sz="2000" dirty="0">
                <a:solidFill>
                  <a:srgbClr val="272860"/>
                </a:solidFill>
              </a:rPr>
              <a:t>barramento cruzado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/>
              <a:t>(crossbar switch</a:t>
            </a:r>
            <a:r>
              <a:rPr lang="pt-BR" sz="2000" dirty="0" smtClean="0"/>
              <a:t>).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197880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5" y="2417531"/>
            <a:ext cx="6078174" cy="44196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1520" y="3356992"/>
            <a:ext cx="2016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(a) Um </a:t>
            </a:r>
            <a:r>
              <a:rPr lang="pt-BR" dirty="0"/>
              <a:t>barramento cruzado 8 × 8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algn="just"/>
            <a:r>
              <a:rPr lang="pt-BR" dirty="0" smtClean="0"/>
              <a:t>(</a:t>
            </a:r>
            <a:r>
              <a:rPr lang="pt-BR" dirty="0"/>
              <a:t>b) Uma interseção aberta. </a:t>
            </a:r>
            <a:endParaRPr lang="pt-BR" dirty="0" smtClean="0"/>
          </a:p>
          <a:p>
            <a:pPr algn="just"/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(</a:t>
            </a:r>
            <a:r>
              <a:rPr lang="pt-BR" dirty="0"/>
              <a:t>c) Uma interseção fechada.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254609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2396495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 UMA usando redes </a:t>
            </a: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de comutação </a:t>
            </a: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multiestágio: </a:t>
            </a:r>
            <a:r>
              <a:rPr lang="pt-BR" sz="2000" dirty="0" smtClean="0"/>
              <a:t>um </a:t>
            </a:r>
            <a:r>
              <a:rPr lang="pt-BR" sz="2000" dirty="0"/>
              <a:t>projeto de multiprocessador completamente </a:t>
            </a:r>
            <a:r>
              <a:rPr lang="pt-BR" sz="2000" dirty="0" smtClean="0"/>
              <a:t>diferente é </a:t>
            </a:r>
            <a:r>
              <a:rPr lang="pt-BR" sz="2000" dirty="0"/>
              <a:t>baseado no comutador (switch) 2 × 2 </a:t>
            </a:r>
            <a:r>
              <a:rPr lang="pt-BR" sz="2000" dirty="0" smtClean="0"/>
              <a:t>simples. Esse </a:t>
            </a:r>
            <a:r>
              <a:rPr lang="pt-BR" sz="2000" dirty="0"/>
              <a:t>comutador tem duas </a:t>
            </a:r>
            <a:r>
              <a:rPr lang="pt-BR" sz="2000" dirty="0" smtClean="0"/>
              <a:t>entradas e </a:t>
            </a:r>
            <a:r>
              <a:rPr lang="pt-BR" sz="2000" dirty="0"/>
              <a:t>duas saídas. Mensagens chegando de </a:t>
            </a:r>
            <a:r>
              <a:rPr lang="pt-BR" sz="2000" dirty="0" smtClean="0"/>
              <a:t>qualquer linha </a:t>
            </a:r>
            <a:r>
              <a:rPr lang="pt-BR" sz="2000" dirty="0"/>
              <a:t>de entrada podem ser comutadas para qualquer </a:t>
            </a:r>
            <a:r>
              <a:rPr lang="pt-BR" sz="2000" dirty="0" smtClean="0"/>
              <a:t>linha de </a:t>
            </a:r>
            <a:r>
              <a:rPr lang="pt-BR" sz="2000" dirty="0"/>
              <a:t>saída.</a:t>
            </a:r>
            <a:endParaRPr lang="pt-BR" sz="20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503548" y="1893445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3338563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1111</Words>
  <Application>Microsoft Office PowerPoint</Application>
  <PresentationFormat>Apresentação na tela (4:3)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Guimaraes, Marcos</dc:creator>
  <cp:lastModifiedBy>de Araujo Rodrigues, Mariana</cp:lastModifiedBy>
  <cp:revision>91</cp:revision>
  <dcterms:created xsi:type="dcterms:W3CDTF">2014-10-30T14:07:03Z</dcterms:created>
  <dcterms:modified xsi:type="dcterms:W3CDTF">2016-11-01T17:43:56Z</dcterms:modified>
</cp:coreProperties>
</file>