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2" r:id="rId5"/>
    <p:sldId id="273" r:id="rId6"/>
    <p:sldId id="263" r:id="rId7"/>
    <p:sldId id="264" r:id="rId8"/>
    <p:sldId id="274" r:id="rId9"/>
    <p:sldId id="275" r:id="rId10"/>
    <p:sldId id="265" r:id="rId11"/>
    <p:sldId id="276" r:id="rId12"/>
    <p:sldId id="266" r:id="rId13"/>
    <p:sldId id="277" r:id="rId14"/>
    <p:sldId id="278" r:id="rId15"/>
    <p:sldId id="279" r:id="rId16"/>
    <p:sldId id="280" r:id="rId17"/>
    <p:sldId id="281" r:id="rId18"/>
    <p:sldId id="267" r:id="rId19"/>
    <p:sldId id="268" r:id="rId20"/>
    <p:sldId id="282" r:id="rId21"/>
    <p:sldId id="269" r:id="rId22"/>
    <p:sldId id="283" r:id="rId23"/>
    <p:sldId id="270" r:id="rId24"/>
    <p:sldId id="284" r:id="rId25"/>
    <p:sldId id="285" r:id="rId26"/>
    <p:sldId id="286" r:id="rId27"/>
    <p:sldId id="287" r:id="rId28"/>
    <p:sldId id="271" r:id="rId29"/>
    <p:sldId id="288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>
      <p:cViewPr varScale="1">
        <p:scale>
          <a:sx n="92" d="100"/>
          <a:sy n="92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484" y="3181"/>
            <a:ext cx="9160965" cy="68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708920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Capítulo 9: </a:t>
            </a:r>
            <a:r>
              <a:rPr lang="pt-BR" sz="4000" b="1" dirty="0" smtClean="0">
                <a:solidFill>
                  <a:srgbClr val="272860"/>
                </a:solidFill>
              </a:rPr>
              <a:t>Segurança</a:t>
            </a:r>
            <a:endParaRPr lang="pt-BR" sz="4000" b="1" dirty="0"/>
          </a:p>
          <a:p>
            <a:endParaRPr lang="pt-BR" sz="4000" b="1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1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Criptografia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Uma maneira de manter a informação secreta é criptografá-la e gerenciar as chaves cuidadosamente. Esquemas criptográficos podem ser categorizados como chave secreta ou chave pública.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</a:t>
            </a:r>
            <a:r>
              <a:rPr lang="pt-BR" sz="2000" dirty="0" smtClean="0"/>
              <a:t>have secreta: exige </a:t>
            </a:r>
            <a:r>
              <a:rPr lang="pt-BR" sz="2000" dirty="0"/>
              <a:t>que as partes se comunicando troquem uma chave secreta antecipadamente, usando algum mecanismo fora de banda. 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Chave pública: </a:t>
            </a:r>
            <a:r>
              <a:rPr lang="pt-BR" sz="2000" dirty="0"/>
              <a:t>não exige a troca secreta de chaves antecipadamente, mas seu uso é muito mais lento. 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Para provar a autenticidade de uma informação digital, podem ser usados resumos criptográficos, assinaturas digitais e certificados assinados por uma autoridade de certificação confiável.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260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705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Módulos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de plataforma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confiável (TPM)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Toda criptografia exige chaves. Se as chaves </a:t>
            </a:r>
            <a:r>
              <a:rPr lang="pt-BR" sz="2000" dirty="0" smtClean="0"/>
              <a:t>são comprometidas</a:t>
            </a:r>
            <a:r>
              <a:rPr lang="pt-BR" sz="2000" dirty="0"/>
              <a:t>, toda a segurança baseada nelas </a:t>
            </a:r>
            <a:r>
              <a:rPr lang="pt-BR" sz="2000" dirty="0" smtClean="0"/>
              <a:t>também é </a:t>
            </a:r>
            <a:r>
              <a:rPr lang="pt-BR" sz="2000" dirty="0"/>
              <a:t>comprometida. </a:t>
            </a:r>
            <a:r>
              <a:rPr lang="pt-BR" sz="2000" dirty="0" smtClean="0"/>
              <a:t>Portanto, é essencial armazenar </a:t>
            </a:r>
            <a:r>
              <a:rPr lang="pt-BR" sz="2000" dirty="0"/>
              <a:t>as chaves de </a:t>
            </a:r>
            <a:r>
              <a:rPr lang="pt-BR" sz="2000" dirty="0" smtClean="0"/>
              <a:t>maneira segura.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TPM pode realizar operações </a:t>
            </a:r>
            <a:r>
              <a:rPr lang="pt-BR" sz="2000" dirty="0"/>
              <a:t>criptográficas como encriptar blocos </a:t>
            </a:r>
            <a:r>
              <a:rPr lang="pt-BR" sz="2000" dirty="0" smtClean="0"/>
              <a:t>de texto </a:t>
            </a:r>
            <a:r>
              <a:rPr lang="pt-BR" sz="2000" dirty="0"/>
              <a:t>puro ou a decriptação de blocos de texto </a:t>
            </a:r>
            <a:r>
              <a:rPr lang="pt-BR" sz="2000" dirty="0" smtClean="0"/>
              <a:t>cifrado na </a:t>
            </a:r>
            <a:r>
              <a:rPr lang="pt-BR" sz="2000" dirty="0"/>
              <a:t>memória principal. </a:t>
            </a:r>
            <a:r>
              <a:rPr lang="pt-BR" sz="2000" dirty="0" smtClean="0"/>
              <a:t>Também </a:t>
            </a:r>
            <a:r>
              <a:rPr lang="pt-BR" sz="2000" dirty="0"/>
              <a:t>pode verificar </a:t>
            </a:r>
            <a:r>
              <a:rPr lang="pt-BR" sz="2000" dirty="0" smtClean="0"/>
              <a:t>assinaturas digitais</a:t>
            </a:r>
            <a:r>
              <a:rPr lang="pt-BR" sz="2000" dirty="0"/>
              <a:t>.</a:t>
            </a:r>
            <a:r>
              <a:rPr lang="pt-BR" sz="20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TPM não torna </a:t>
            </a:r>
            <a:r>
              <a:rPr lang="pt-BR" sz="2000" dirty="0"/>
              <a:t>os computadores mais seguros </a:t>
            </a:r>
            <a:r>
              <a:rPr lang="pt-BR" sz="2000" dirty="0" smtClean="0"/>
              <a:t>contra ataques </a:t>
            </a:r>
            <a:r>
              <a:rPr lang="pt-BR" sz="2000" dirty="0"/>
              <a:t>externos. S</a:t>
            </a:r>
            <a:r>
              <a:rPr lang="pt-BR" sz="2000" dirty="0" smtClean="0"/>
              <a:t>eu </a:t>
            </a:r>
            <a:r>
              <a:rPr lang="pt-BR" sz="2000" dirty="0"/>
              <a:t>foco realmente é utilizar </a:t>
            </a:r>
            <a:r>
              <a:rPr lang="pt-BR" sz="2000" dirty="0" smtClean="0"/>
              <a:t>a criptografia </a:t>
            </a:r>
            <a:r>
              <a:rPr lang="pt-BR" sz="2000" dirty="0"/>
              <a:t>para evitar que os usuários façam </a:t>
            </a:r>
            <a:r>
              <a:rPr lang="pt-BR" sz="2000" dirty="0" smtClean="0"/>
              <a:t>qualquer coisa </a:t>
            </a:r>
            <a:r>
              <a:rPr lang="pt-BR" sz="2000" dirty="0"/>
              <a:t>que não seja aprovada direta ou indiretamente </a:t>
            </a:r>
            <a:r>
              <a:rPr lang="pt-BR" sz="2000" dirty="0" smtClean="0"/>
              <a:t>por quem </a:t>
            </a:r>
            <a:r>
              <a:rPr lang="pt-BR" sz="2000" dirty="0"/>
              <a:t>quer que controle o TPM. </a:t>
            </a:r>
          </a:p>
        </p:txBody>
      </p:sp>
    </p:spTree>
    <p:extLst>
      <p:ext uri="{BB962C8B-B14F-4D97-AF65-F5344CB8AC3E}">
        <p14:creationId xmlns:p14="http://schemas.microsoft.com/office/powerpoint/2010/main" val="28629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238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Autenticação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Em qualquer sistema seguro, usuários precisam ser autenticados. Isso pode ser feito por algo que o usuário conhece, algo que ele tem, ou que ele é (biometria</a:t>
            </a:r>
            <a:r>
              <a:rPr lang="pt-BR" sz="2000" dirty="0" smtClean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 identificação por dois fatores, como uma leitura de íris e uma senha, pode ser usada para incrementar a </a:t>
            </a:r>
            <a:r>
              <a:rPr lang="pt-BR" sz="2000" dirty="0" smtClean="0"/>
              <a:t>segurança.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Senha fraca: como </a:t>
            </a:r>
            <a:r>
              <a:rPr lang="pt-BR" sz="2000" dirty="0"/>
              <a:t>lembrar-se de </a:t>
            </a:r>
            <a:r>
              <a:rPr lang="pt-BR" sz="2000" dirty="0" smtClean="0"/>
              <a:t>todas as senhas é </a:t>
            </a:r>
            <a:r>
              <a:rPr lang="pt-BR" sz="2000" dirty="0"/>
              <a:t>difícil demais, </a:t>
            </a:r>
            <a:r>
              <a:rPr lang="pt-BR" sz="2000" dirty="0" smtClean="0"/>
              <a:t>as pessoas tendem </a:t>
            </a:r>
            <a:r>
              <a:rPr lang="pt-BR" sz="2000" dirty="0"/>
              <a:t>a escolher senhas </a:t>
            </a:r>
            <a:r>
              <a:rPr lang="pt-BR" sz="2000" dirty="0" smtClean="0"/>
              <a:t>simples, fracas </a:t>
            </a:r>
            <a:r>
              <a:rPr lang="pt-BR" sz="2000" dirty="0"/>
              <a:t>e reutilizá-las em muitos </a:t>
            </a:r>
            <a:r>
              <a:rPr lang="pt-BR" sz="2000" dirty="0" smtClean="0"/>
              <a:t>sites. </a:t>
            </a:r>
            <a:r>
              <a:rPr lang="pt-BR" sz="2000" dirty="0"/>
              <a:t>U</a:t>
            </a:r>
            <a:r>
              <a:rPr lang="pt-BR" sz="2000" dirty="0" smtClean="0"/>
              <a:t>ma </a:t>
            </a:r>
            <a:r>
              <a:rPr lang="pt-BR" sz="2000" dirty="0"/>
              <a:t>senha fraca ou padrão capacita os </a:t>
            </a:r>
            <a:r>
              <a:rPr lang="pt-BR" sz="2000" dirty="0" smtClean="0"/>
              <a:t>atacantes a </a:t>
            </a:r>
            <a:r>
              <a:rPr lang="pt-BR" sz="2000" dirty="0"/>
              <a:t>colher um grande número de contas, às </a:t>
            </a:r>
            <a:r>
              <a:rPr lang="pt-BR" sz="2000" dirty="0" smtClean="0"/>
              <a:t>vezes com </a:t>
            </a:r>
            <a:r>
              <a:rPr lang="pt-BR" sz="2000" dirty="0"/>
              <a:t>todos os direitos do administrador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2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Segurança por senhas do UNIX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7504" y="2348880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algn="just"/>
            <a:r>
              <a:rPr lang="pt-BR" dirty="0"/>
              <a:t>O programa de login pede ao usuário para digitar seu nome e senha. A senha é imediatamente “encriptada”, usando-a como uma chave para encriptar um bloco fixo de dados.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vantagem desse esquema é que ninguém, nem mesmo o superusuário, poderá procurar pelas senhas de qualquer usuário, pois elas não estão armazenadas de maneira encriptada em qualquer parte do sistema. Para fins de ilustração, presumimos por ora que a senha encriptada é armazenada no próprio arquivo de senhas.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o atacante consegue obter a senha encriptada, o esquema pode ser atacado.</a:t>
            </a:r>
          </a:p>
          <a:p>
            <a:pPr marL="0" indent="0" algn="just">
              <a:buNone/>
            </a:pPr>
            <a:r>
              <a:rPr lang="pt-BR" dirty="0"/>
              <a:t> </a:t>
            </a:r>
          </a:p>
          <a:p>
            <a:pPr algn="just"/>
            <a:r>
              <a:rPr lang="pt-BR" dirty="0"/>
              <a:t>Técnica que torna o ataque quase inútil: associar um número aleatório de n-bits, chamado sal, com cada senha. </a:t>
            </a:r>
          </a:p>
        </p:txBody>
      </p:sp>
    </p:spTree>
    <p:extLst>
      <p:ext uri="{BB962C8B-B14F-4D97-AF65-F5344CB8AC3E}">
        <p14:creationId xmlns:p14="http://schemas.microsoft.com/office/powerpoint/2010/main" val="26052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57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Senhas de uso único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Trata-se da modificação da senha a cada login.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algoritmo é baseado em uma função de </a:t>
            </a:r>
            <a:r>
              <a:rPr lang="pt-BR" sz="2000" dirty="0" smtClean="0"/>
              <a:t>mão única</a:t>
            </a:r>
            <a:r>
              <a:rPr lang="pt-BR" sz="2000" dirty="0"/>
              <a:t>, isto é, uma função </a:t>
            </a:r>
            <a:r>
              <a:rPr lang="pt-BR" sz="2000" i="1" dirty="0"/>
              <a:t>y = f </a:t>
            </a:r>
            <a:r>
              <a:rPr lang="pt-BR" sz="2000" dirty="0"/>
              <a:t>(</a:t>
            </a:r>
            <a:r>
              <a:rPr lang="pt-BR" sz="2000" i="1" dirty="0"/>
              <a:t>x</a:t>
            </a:r>
            <a:r>
              <a:rPr lang="pt-BR" sz="2000" dirty="0"/>
              <a:t>) cuja propriedade </a:t>
            </a:r>
            <a:r>
              <a:rPr lang="pt-BR" sz="2000" dirty="0" smtClean="0"/>
              <a:t>é: dado </a:t>
            </a:r>
            <a:r>
              <a:rPr lang="pt-BR" sz="2000" i="1" dirty="0"/>
              <a:t>x</a:t>
            </a:r>
            <a:r>
              <a:rPr lang="pt-BR" sz="2000" dirty="0"/>
              <a:t>, é fácil de encontrar </a:t>
            </a:r>
            <a:r>
              <a:rPr lang="pt-BR" sz="2000" i="1" dirty="0"/>
              <a:t>y</a:t>
            </a:r>
            <a:r>
              <a:rPr lang="pt-BR" sz="2000" dirty="0"/>
              <a:t>, mas dado </a:t>
            </a:r>
            <a:r>
              <a:rPr lang="pt-BR" sz="2000" i="1" dirty="0"/>
              <a:t>y</a:t>
            </a:r>
            <a:r>
              <a:rPr lang="pt-BR" sz="2000" dirty="0"/>
              <a:t>, é </a:t>
            </a:r>
            <a:r>
              <a:rPr lang="pt-BR" sz="2000" dirty="0" smtClean="0"/>
              <a:t>computacionalmente impossível </a:t>
            </a:r>
            <a:r>
              <a:rPr lang="pt-BR" sz="2000" dirty="0"/>
              <a:t>encontrar </a:t>
            </a:r>
            <a:r>
              <a:rPr lang="pt-BR" sz="2000" i="1" dirty="0"/>
              <a:t>x</a:t>
            </a:r>
            <a:r>
              <a:rPr lang="pt-BR" sz="2000" dirty="0"/>
              <a:t>. A entrada e a </a:t>
            </a:r>
            <a:r>
              <a:rPr lang="pt-BR" sz="2000" dirty="0" smtClean="0"/>
              <a:t>saída devem </a:t>
            </a:r>
            <a:r>
              <a:rPr lang="pt-BR" sz="2000" dirty="0"/>
              <a:t>ser do mesmo comprimento, por </a:t>
            </a:r>
            <a:r>
              <a:rPr lang="pt-BR" sz="2000" dirty="0" smtClean="0"/>
              <a:t>exemplo, 256 </a:t>
            </a:r>
            <a:r>
              <a:rPr lang="pt-BR" sz="2000" dirty="0"/>
              <a:t>bits.</a:t>
            </a:r>
            <a:r>
              <a:rPr lang="pt-BR" sz="20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Quando</a:t>
            </a:r>
            <a:r>
              <a:rPr lang="pt-BR" sz="2000" dirty="0"/>
              <a:t> </a:t>
            </a:r>
            <a:r>
              <a:rPr lang="pt-BR" sz="2000" dirty="0" smtClean="0"/>
              <a:t>todas </a:t>
            </a:r>
            <a:r>
              <a:rPr lang="pt-BR" sz="2000" dirty="0"/>
              <a:t>as senhas </a:t>
            </a:r>
            <a:r>
              <a:rPr lang="pt-BR" sz="2000" dirty="0" smtClean="0"/>
              <a:t>tiverem </a:t>
            </a:r>
            <a:r>
              <a:rPr lang="pt-BR" sz="2000" dirty="0"/>
              <a:t>sido usadas, o servidor </a:t>
            </a:r>
            <a:r>
              <a:rPr lang="pt-BR" sz="2000" dirty="0" smtClean="0"/>
              <a:t>é reinicializado </a:t>
            </a:r>
            <a:r>
              <a:rPr lang="pt-BR" sz="2000" dirty="0"/>
              <a:t>com uma nova chave </a:t>
            </a:r>
            <a:r>
              <a:rPr lang="pt-BR" sz="2000" dirty="0" smtClean="0"/>
              <a:t>secreta.</a:t>
            </a: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827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82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Autenticação por resposta a um desafio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9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 ideia é </a:t>
            </a:r>
            <a:r>
              <a:rPr lang="pt-BR" sz="2000" dirty="0"/>
              <a:t>fazer com </a:t>
            </a:r>
            <a:r>
              <a:rPr lang="pt-BR" sz="2000" dirty="0" smtClean="0"/>
              <a:t>que cada </a:t>
            </a:r>
            <a:r>
              <a:rPr lang="pt-BR" sz="2000" dirty="0"/>
              <a:t>novo usuário forneça uma longa lista de </a:t>
            </a:r>
            <a:r>
              <a:rPr lang="pt-BR" sz="2000" dirty="0" smtClean="0"/>
              <a:t>perguntas e </a:t>
            </a:r>
            <a:r>
              <a:rPr lang="pt-BR" sz="2000" dirty="0"/>
              <a:t>respostas que são então armazenadas no </a:t>
            </a:r>
            <a:r>
              <a:rPr lang="pt-BR" sz="2000" dirty="0" smtClean="0"/>
              <a:t>servidor com segurança. As </a:t>
            </a:r>
            <a:r>
              <a:rPr lang="pt-BR" sz="2000" dirty="0"/>
              <a:t>perguntas devem ser escolhidas de maneira que </a:t>
            </a:r>
            <a:r>
              <a:rPr lang="pt-BR" sz="2000" dirty="0" smtClean="0"/>
              <a:t>o usuário </a:t>
            </a:r>
            <a:r>
              <a:rPr lang="pt-BR" sz="2000" dirty="0"/>
              <a:t>não precise anotá-las</a:t>
            </a:r>
            <a:r>
              <a:rPr lang="pt-BR" sz="20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No </a:t>
            </a:r>
            <a:r>
              <a:rPr lang="pt-BR" sz="2000" dirty="0"/>
              <a:t>login, o servidor faz uma </a:t>
            </a:r>
            <a:r>
              <a:rPr lang="pt-BR" sz="2000" dirty="0" smtClean="0"/>
              <a:t>das </a:t>
            </a:r>
            <a:r>
              <a:rPr lang="pt-BR" sz="2000" dirty="0"/>
              <a:t>perguntas </a:t>
            </a:r>
            <a:r>
              <a:rPr lang="pt-BR" sz="2000" dirty="0" smtClean="0"/>
              <a:t>aleatoriamente e </a:t>
            </a:r>
            <a:r>
              <a:rPr lang="pt-BR" sz="2000" dirty="0"/>
              <a:t>confere a </a:t>
            </a:r>
            <a:r>
              <a:rPr lang="pt-BR" sz="2000" dirty="0" smtClean="0"/>
              <a:t>resposta.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No desafio-resposta, o </a:t>
            </a:r>
            <a:r>
              <a:rPr lang="pt-BR" sz="2000" dirty="0"/>
              <a:t>usuário escolhe um algoritmo </a:t>
            </a:r>
            <a:r>
              <a:rPr lang="pt-BR" sz="2000" dirty="0" smtClean="0"/>
              <a:t>ao registrar-se como </a:t>
            </a:r>
            <a:r>
              <a:rPr lang="pt-BR" sz="2000" dirty="0"/>
              <a:t>um usuário, por exemplo, </a:t>
            </a:r>
            <a:r>
              <a:rPr lang="pt-BR" sz="2000" i="1" dirty="0"/>
              <a:t>x</a:t>
            </a:r>
            <a:r>
              <a:rPr lang="pt-BR" sz="2000" dirty="0"/>
              <a:t>². </a:t>
            </a:r>
            <a:r>
              <a:rPr lang="pt-BR" sz="2000" dirty="0" smtClean="0"/>
              <a:t>Ao fazer o </a:t>
            </a:r>
            <a:r>
              <a:rPr lang="pt-BR" sz="2000" dirty="0"/>
              <a:t>login, o servidor envia a ele um </a:t>
            </a:r>
            <a:r>
              <a:rPr lang="pt-BR" sz="2000" dirty="0" smtClean="0"/>
              <a:t>argumento, digamos </a:t>
            </a:r>
            <a:r>
              <a:rPr lang="pt-BR" sz="2000" dirty="0"/>
              <a:t>7, ao que o usuário digita 49. O algoritmo </a:t>
            </a:r>
            <a:r>
              <a:rPr lang="pt-BR" sz="2000" dirty="0" smtClean="0"/>
              <a:t>pode ser </a:t>
            </a:r>
            <a:r>
              <a:rPr lang="pt-BR" sz="2000" dirty="0"/>
              <a:t>diferente de manhã e de tarde, em dias diferentes </a:t>
            </a:r>
            <a:r>
              <a:rPr lang="pt-BR" sz="2000" dirty="0" smtClean="0"/>
              <a:t>da semana</a:t>
            </a:r>
            <a:r>
              <a:rPr lang="pt-BR" sz="2000" dirty="0"/>
              <a:t>, e por aí afora.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1180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50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Autenticação usando um objeto físico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06367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Hoje, o objeto </a:t>
            </a:r>
            <a:r>
              <a:rPr lang="pt-BR" sz="2000" dirty="0" smtClean="0"/>
              <a:t>físico usado </a:t>
            </a:r>
            <a:r>
              <a:rPr lang="pt-BR" sz="2000" dirty="0"/>
              <a:t>é muitas vezes um cartão plástico que é </a:t>
            </a:r>
            <a:r>
              <a:rPr lang="pt-BR" sz="2000" dirty="0" smtClean="0"/>
              <a:t>inserido em </a:t>
            </a:r>
            <a:r>
              <a:rPr lang="pt-BR" sz="2000" dirty="0"/>
              <a:t>um leitor associado com o </a:t>
            </a:r>
            <a:r>
              <a:rPr lang="pt-BR" sz="2000" dirty="0" smtClean="0"/>
              <a:t>computador. Além de inserir </a:t>
            </a:r>
            <a:r>
              <a:rPr lang="pt-BR" sz="2000" dirty="0"/>
              <a:t>o cartão, </a:t>
            </a:r>
            <a:r>
              <a:rPr lang="pt-BR" sz="2000" dirty="0" smtClean="0"/>
              <a:t>é preciso digitar uma </a:t>
            </a:r>
            <a:r>
              <a:rPr lang="pt-BR" sz="2000" dirty="0"/>
              <a:t>senha para evitar que alguém use um cartão </a:t>
            </a:r>
            <a:r>
              <a:rPr lang="pt-BR" sz="2000" dirty="0" smtClean="0"/>
              <a:t>perdido ou </a:t>
            </a:r>
            <a:r>
              <a:rPr lang="pt-BR" sz="2000" dirty="0"/>
              <a:t>roubado.</a:t>
            </a:r>
            <a:r>
              <a:rPr lang="pt-BR" sz="20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Os cartões </a:t>
            </a:r>
            <a:r>
              <a:rPr lang="pt-BR" sz="2000" dirty="0"/>
              <a:t>de plástico contendo informações </a:t>
            </a:r>
            <a:r>
              <a:rPr lang="pt-BR" sz="2000" dirty="0" smtClean="0"/>
              <a:t>podem ser de dois tipos: com </a:t>
            </a:r>
            <a:r>
              <a:rPr lang="pt-BR" sz="2000" dirty="0"/>
              <a:t>uma faixa magnética </a:t>
            </a:r>
            <a:r>
              <a:rPr lang="pt-BR" sz="2000" dirty="0" smtClean="0"/>
              <a:t>ou com chip (</a:t>
            </a:r>
            <a:r>
              <a:rPr lang="pt-BR" sz="2000" dirty="0"/>
              <a:t>cartões com valores </a:t>
            </a:r>
            <a:r>
              <a:rPr lang="pt-BR" sz="2000" dirty="0" smtClean="0"/>
              <a:t>armazenados e cartões inteligentes).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4361100"/>
            <a:ext cx="5657478" cy="24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Autenticação usando biometria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964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Um sistema de biometria típico tem duas partes</a:t>
            </a:r>
            <a:r>
              <a:rPr lang="pt-BR" sz="2000" dirty="0" smtClean="0"/>
              <a:t>: cadastramento e identificação.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característica escolhida deve ter uma </a:t>
            </a:r>
            <a:r>
              <a:rPr lang="pt-BR" sz="2000" dirty="0" smtClean="0"/>
              <a:t>variabilidade suficiente </a:t>
            </a:r>
            <a:r>
              <a:rPr lang="pt-BR" sz="2000" dirty="0"/>
              <a:t>para distinguir entre muitas pessoas </a:t>
            </a:r>
            <a:r>
              <a:rPr lang="pt-BR" sz="2000" dirty="0" smtClean="0"/>
              <a:t>sem erro.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Exemplos: </a:t>
            </a:r>
            <a:r>
              <a:rPr lang="pt-BR" sz="2000" dirty="0"/>
              <a:t>análise do </a:t>
            </a:r>
            <a:r>
              <a:rPr lang="pt-BR" sz="2000" dirty="0" smtClean="0"/>
              <a:t>comprimento dos </a:t>
            </a:r>
            <a:r>
              <a:rPr lang="pt-BR" sz="2000" dirty="0"/>
              <a:t>dedos, reconhecimento pela </a:t>
            </a:r>
            <a:r>
              <a:rPr lang="pt-BR" sz="2000" dirty="0" smtClean="0"/>
              <a:t>íris, análise de assinatura, biometria </a:t>
            </a:r>
            <a:r>
              <a:rPr lang="pt-BR" sz="2000" dirty="0"/>
              <a:t>de </a:t>
            </a:r>
            <a:r>
              <a:rPr lang="pt-BR" sz="2000" dirty="0" smtClean="0"/>
              <a:t>voz, </a:t>
            </a: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0249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25660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Explorando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softwares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348880"/>
            <a:ext cx="87849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Muitos </a:t>
            </a:r>
            <a:r>
              <a:rPr lang="pt-BR" sz="2000" dirty="0"/>
              <a:t>tipos de defeitos no código podem ser explorados para assumir os programas e </a:t>
            </a:r>
            <a:r>
              <a:rPr lang="pt-BR" sz="2000" dirty="0" smtClean="0"/>
              <a:t>sistemas: </a:t>
            </a:r>
          </a:p>
          <a:p>
            <a:pPr algn="just"/>
            <a:r>
              <a:rPr lang="pt-BR" sz="2000" dirty="0" smtClean="0"/>
              <a:t>	- transbordamentos </a:t>
            </a:r>
            <a:r>
              <a:rPr lang="pt-BR" sz="2000" dirty="0"/>
              <a:t>de </a:t>
            </a:r>
            <a:r>
              <a:rPr lang="pt-BR" sz="2000" dirty="0" smtClean="0"/>
              <a:t>buffer</a:t>
            </a:r>
            <a:r>
              <a:rPr lang="pt-BR" sz="2000" dirty="0"/>
              <a:t>;</a:t>
            </a:r>
            <a:endParaRPr lang="pt-BR" sz="2000" dirty="0" smtClean="0"/>
          </a:p>
          <a:p>
            <a:pPr algn="just"/>
            <a:r>
              <a:rPr lang="pt-BR" sz="2000" dirty="0" smtClean="0"/>
              <a:t>	- ataques </a:t>
            </a:r>
            <a:r>
              <a:rPr lang="pt-BR" sz="2000" dirty="0"/>
              <a:t>por string de </a:t>
            </a:r>
            <a:r>
              <a:rPr lang="pt-BR" sz="2000" dirty="0" smtClean="0"/>
              <a:t>formato;</a:t>
            </a:r>
          </a:p>
          <a:p>
            <a:pPr algn="just"/>
            <a:r>
              <a:rPr lang="pt-BR" sz="2000" dirty="0" smtClean="0"/>
              <a:t> 	- ataques </a:t>
            </a:r>
            <a:r>
              <a:rPr lang="pt-BR" sz="2000" dirty="0"/>
              <a:t>por ponteiros </a:t>
            </a:r>
            <a:r>
              <a:rPr lang="pt-BR" sz="2000" dirty="0" smtClean="0"/>
              <a:t>pendentes; </a:t>
            </a:r>
          </a:p>
          <a:p>
            <a:pPr algn="just"/>
            <a:r>
              <a:rPr lang="pt-BR" sz="2000" dirty="0" smtClean="0"/>
              <a:t>	- ataques </a:t>
            </a:r>
            <a:r>
              <a:rPr lang="pt-BR" sz="2000" dirty="0"/>
              <a:t>de retorno à </a:t>
            </a:r>
            <a:r>
              <a:rPr lang="pt-BR" sz="2000" dirty="0" smtClean="0"/>
              <a:t>libc</a:t>
            </a:r>
            <a:r>
              <a:rPr lang="pt-BR" sz="2000" dirty="0"/>
              <a:t>;</a:t>
            </a:r>
            <a:r>
              <a:rPr lang="pt-BR" sz="2000" dirty="0" smtClean="0"/>
              <a:t> </a:t>
            </a:r>
          </a:p>
          <a:p>
            <a:pPr algn="just"/>
            <a:r>
              <a:rPr lang="pt-BR" sz="2000" dirty="0" smtClean="0"/>
              <a:t>	- ataques </a:t>
            </a:r>
            <a:r>
              <a:rPr lang="pt-BR" sz="2000" dirty="0"/>
              <a:t>por dereferência de ponteiro </a:t>
            </a:r>
            <a:r>
              <a:rPr lang="pt-BR" sz="2000" dirty="0" smtClean="0"/>
              <a:t>nulo</a:t>
            </a:r>
            <a:r>
              <a:rPr lang="pt-BR" sz="2000" dirty="0"/>
              <a:t>;</a:t>
            </a:r>
            <a:endParaRPr lang="pt-BR" sz="2000" dirty="0" smtClean="0"/>
          </a:p>
          <a:p>
            <a:pPr algn="just"/>
            <a:r>
              <a:rPr lang="pt-BR" sz="2000" dirty="0" smtClean="0"/>
              <a:t>	- </a:t>
            </a:r>
            <a:r>
              <a:rPr lang="pt-BR" sz="2000" dirty="0"/>
              <a:t>ataques por transbordamento de </a:t>
            </a:r>
            <a:r>
              <a:rPr lang="pt-BR" sz="2000" dirty="0" smtClean="0"/>
              <a:t>inteiro; </a:t>
            </a:r>
          </a:p>
          <a:p>
            <a:pPr algn="just"/>
            <a:r>
              <a:rPr lang="pt-BR" sz="2000" dirty="0" smtClean="0"/>
              <a:t>	- ataques </a:t>
            </a:r>
            <a:r>
              <a:rPr lang="pt-BR" sz="2000" dirty="0"/>
              <a:t>por injeção de comando e </a:t>
            </a:r>
            <a:endParaRPr lang="pt-BR" sz="2000" dirty="0" smtClean="0"/>
          </a:p>
          <a:p>
            <a:pPr algn="just"/>
            <a:r>
              <a:rPr lang="pt-BR" sz="2000" dirty="0"/>
              <a:t>	</a:t>
            </a:r>
            <a:r>
              <a:rPr lang="pt-BR" sz="2000" dirty="0" smtClean="0"/>
              <a:t>- TOCTOUs</a:t>
            </a:r>
            <a:r>
              <a:rPr lang="pt-BR" sz="2000" dirty="0"/>
              <a:t>. </a:t>
            </a:r>
          </a:p>
          <a:p>
            <a:pPr algn="just"/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Exemplos de contramedidas </a:t>
            </a:r>
            <a:r>
              <a:rPr lang="pt-BR" sz="2000" dirty="0"/>
              <a:t>que tentam evitar esses </a:t>
            </a:r>
            <a:r>
              <a:rPr lang="pt-BR" sz="2000" dirty="0" smtClean="0"/>
              <a:t>ataques:  canários </a:t>
            </a:r>
            <a:r>
              <a:rPr lang="pt-BR" sz="2000" dirty="0"/>
              <a:t>de pilha, prevenção de execução de dados e randomização de layout de espaço de endereçamento.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042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Ataques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internos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</a:t>
            </a:r>
            <a:r>
              <a:rPr lang="pt-BR" sz="2000" dirty="0" smtClean="0"/>
              <a:t>xecutados </a:t>
            </a:r>
            <a:r>
              <a:rPr lang="pt-BR" sz="2000" dirty="0"/>
              <a:t>por programadores e outros </a:t>
            </a:r>
            <a:r>
              <a:rPr lang="pt-BR" sz="2000" dirty="0" smtClean="0"/>
              <a:t>empregados da </a:t>
            </a:r>
            <a:r>
              <a:rPr lang="pt-BR" sz="2000" dirty="0"/>
              <a:t>empresa executando o computador a ser protegido </a:t>
            </a:r>
            <a:r>
              <a:rPr lang="pt-BR" sz="2000" dirty="0" smtClean="0"/>
              <a:t>ou produzindo </a:t>
            </a:r>
            <a:r>
              <a:rPr lang="pt-BR" sz="2000" dirty="0"/>
              <a:t>um software crítico. Eles diferem dos </a:t>
            </a:r>
            <a:r>
              <a:rPr lang="pt-BR" sz="2000" dirty="0" smtClean="0"/>
              <a:t>ataques externos</a:t>
            </a:r>
            <a:r>
              <a:rPr lang="pt-BR" sz="2000" dirty="0"/>
              <a:t>, pois as pessoas de dentro do sistema </a:t>
            </a:r>
            <a:r>
              <a:rPr lang="pt-BR" sz="2000" dirty="0" smtClean="0"/>
              <a:t>têm um </a:t>
            </a:r>
            <a:r>
              <a:rPr lang="pt-BR" sz="2000" dirty="0"/>
              <a:t>conhecimento especializado e acesso que as </a:t>
            </a:r>
            <a:r>
              <a:rPr lang="pt-BR" sz="2000" dirty="0" smtClean="0"/>
              <a:t>pessoas de </a:t>
            </a:r>
            <a:r>
              <a:rPr lang="pt-BR" sz="2000" dirty="0"/>
              <a:t>fora não têm.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Bomba lógica: fragmento de </a:t>
            </a:r>
            <a:r>
              <a:rPr lang="pt-BR" sz="2000" dirty="0"/>
              <a:t>código escrito por um dos programadores (</a:t>
            </a:r>
            <a:r>
              <a:rPr lang="pt-BR" sz="2000" dirty="0" smtClean="0"/>
              <a:t>atualmente empregado) </a:t>
            </a:r>
            <a:r>
              <a:rPr lang="pt-BR" sz="2000" dirty="0"/>
              <a:t>da empresa e secretamente inserido </a:t>
            </a:r>
            <a:r>
              <a:rPr lang="pt-BR" sz="2000" dirty="0" smtClean="0"/>
              <a:t>no sistema </a:t>
            </a:r>
            <a:r>
              <a:rPr lang="pt-BR" sz="2000" dirty="0"/>
              <a:t>de </a:t>
            </a:r>
            <a:r>
              <a:rPr lang="pt-BR" sz="2000" dirty="0" smtClean="0"/>
              <a:t>produção.</a:t>
            </a:r>
            <a:r>
              <a:rPr lang="pt-BR" sz="2000" dirty="0"/>
              <a:t> </a:t>
            </a:r>
            <a:r>
              <a:rPr lang="pt-BR" sz="2000" dirty="0" smtClean="0"/>
              <a:t>Se </a:t>
            </a:r>
            <a:r>
              <a:rPr lang="pt-BR" sz="2000" dirty="0"/>
              <a:t>o programador for </a:t>
            </a:r>
            <a:r>
              <a:rPr lang="pt-BR" sz="2000" dirty="0" smtClean="0"/>
              <a:t>subitamente despedido </a:t>
            </a:r>
            <a:r>
              <a:rPr lang="pt-BR" sz="2000" dirty="0"/>
              <a:t>e fisicamente removido do local sem </a:t>
            </a:r>
            <a:r>
              <a:rPr lang="pt-BR" sz="2000" dirty="0" smtClean="0"/>
              <a:t>aviso, no </a:t>
            </a:r>
            <a:r>
              <a:rPr lang="pt-BR" sz="2000" dirty="0"/>
              <a:t>dia seguinte (ou semana seguinte) a bomba </a:t>
            </a:r>
            <a:r>
              <a:rPr lang="pt-BR" sz="2000" dirty="0" smtClean="0"/>
              <a:t>lógica não </a:t>
            </a:r>
            <a:r>
              <a:rPr lang="pt-BR" sz="2000" dirty="0"/>
              <a:t>será alimentada com sua senha diária e detonada</a:t>
            </a:r>
            <a:r>
              <a:rPr lang="pt-BR" sz="2000" dirty="0" smtClean="0"/>
              <a:t>. </a:t>
            </a:r>
            <a:r>
              <a:rPr lang="pt-BR" sz="2000" dirty="0"/>
              <a:t>Detonar poderia envolver limpar o disco, apagar </a:t>
            </a:r>
            <a:r>
              <a:rPr lang="pt-BR" sz="2000" dirty="0" smtClean="0"/>
              <a:t>arquivos de </a:t>
            </a:r>
            <a:r>
              <a:rPr lang="pt-BR" sz="2000" dirty="0"/>
              <a:t>forma aleatória, cuidadosamente fazer </a:t>
            </a:r>
            <a:r>
              <a:rPr lang="pt-BR" sz="2000" dirty="0" smtClean="0"/>
              <a:t>mudanças difíceis </a:t>
            </a:r>
            <a:r>
              <a:rPr lang="pt-BR" sz="2000" dirty="0"/>
              <a:t>de serem detectadas em </a:t>
            </a:r>
            <a:r>
              <a:rPr lang="pt-BR" sz="2000" dirty="0" smtClean="0"/>
              <a:t>programas fundamentais</a:t>
            </a:r>
            <a:r>
              <a:rPr lang="pt-BR" sz="2000" dirty="0"/>
              <a:t>, ou criptografar arquivos </a:t>
            </a:r>
            <a:r>
              <a:rPr lang="pt-BR" sz="2000" dirty="0" smtClean="0"/>
              <a:t>essenciais. </a:t>
            </a:r>
          </a:p>
        </p:txBody>
      </p:sp>
    </p:spTree>
    <p:extLst>
      <p:ext uri="{BB962C8B-B14F-4D97-AF65-F5344CB8AC3E}">
        <p14:creationId xmlns:p14="http://schemas.microsoft.com/office/powerpoint/2010/main" val="11032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Ameaças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Confidencialidade: </a:t>
            </a:r>
            <a:r>
              <a:rPr lang="pt-BR" sz="2000" dirty="0"/>
              <a:t>o proprietário deve </a:t>
            </a:r>
            <a:r>
              <a:rPr lang="pt-BR" sz="2000" dirty="0" smtClean="0"/>
              <a:t>ser capaz </a:t>
            </a:r>
            <a:r>
              <a:rPr lang="pt-BR" sz="2000" dirty="0"/>
              <a:t>de especificar quem pode ver o que e o </a:t>
            </a:r>
            <a:r>
              <a:rPr lang="pt-BR" sz="2000" dirty="0" smtClean="0"/>
              <a:t>sistema tem </a:t>
            </a:r>
            <a:r>
              <a:rPr lang="pt-BR" sz="2000" dirty="0"/>
              <a:t>de assegurar essas </a:t>
            </a:r>
            <a:r>
              <a:rPr lang="pt-BR" sz="2000" dirty="0" smtClean="0"/>
              <a:t>especificações.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Integridade: </a:t>
            </a:r>
            <a:r>
              <a:rPr lang="pt-BR" sz="2000" dirty="0"/>
              <a:t>usuários não autorizados não devem ser capazes </a:t>
            </a:r>
            <a:r>
              <a:rPr lang="pt-BR" sz="2000" dirty="0" smtClean="0"/>
              <a:t>de modificar </a:t>
            </a:r>
            <a:r>
              <a:rPr lang="pt-BR" sz="2000" dirty="0"/>
              <a:t>dado algum sem a permissão do proprietário.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Disponibilidade: </a:t>
            </a:r>
            <a:r>
              <a:rPr lang="pt-BR" sz="2000" dirty="0"/>
              <a:t>ninguém pode perturbar o sistema para torná-lo inutilizável</a:t>
            </a:r>
            <a:r>
              <a:rPr lang="pt-BR" sz="20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just"/>
            <a:endParaRPr lang="pt-BR" sz="2000" dirty="0"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19836"/>
            <a:ext cx="550621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Ataques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internos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Back door (porta dos </a:t>
            </a:r>
            <a:r>
              <a:rPr lang="pt-BR" sz="2000" dirty="0" smtClean="0"/>
              <a:t>fundos): problema criado </a:t>
            </a:r>
            <a:r>
              <a:rPr lang="pt-BR" sz="2000" dirty="0"/>
              <a:t>por um código inserido no </a:t>
            </a:r>
            <a:r>
              <a:rPr lang="pt-BR" sz="2000" dirty="0" smtClean="0"/>
              <a:t>sistema por </a:t>
            </a:r>
            <a:r>
              <a:rPr lang="pt-BR" sz="2000" dirty="0"/>
              <a:t>um programador para driblar alguma </a:t>
            </a:r>
            <a:r>
              <a:rPr lang="pt-BR" sz="2000" dirty="0" smtClean="0"/>
              <a:t>verificação normal. Uma </a:t>
            </a:r>
            <a:r>
              <a:rPr lang="pt-BR" sz="2000" dirty="0"/>
              <a:t>maneira para as empresas evitarem back door </a:t>
            </a:r>
            <a:r>
              <a:rPr lang="pt-BR" sz="2000" dirty="0" smtClean="0"/>
              <a:t>é ter </a:t>
            </a:r>
            <a:r>
              <a:rPr lang="pt-BR" sz="2000" dirty="0"/>
              <a:t>revisões de código como uma prática padrão. 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Mascaramento </a:t>
            </a:r>
            <a:r>
              <a:rPr lang="pt-BR" sz="2000" dirty="0"/>
              <a:t>de </a:t>
            </a:r>
            <a:r>
              <a:rPr lang="pt-BR" sz="2000" dirty="0" smtClean="0"/>
              <a:t>login: técnica em que o </a:t>
            </a:r>
            <a:r>
              <a:rPr lang="pt-BR" sz="2000" dirty="0"/>
              <a:t>atacante é um </a:t>
            </a:r>
            <a:r>
              <a:rPr lang="pt-BR" sz="2000" dirty="0" smtClean="0"/>
              <a:t>usuário legítimo </a:t>
            </a:r>
            <a:r>
              <a:rPr lang="pt-BR" sz="2000" dirty="0"/>
              <a:t>que </a:t>
            </a:r>
            <a:r>
              <a:rPr lang="pt-BR" sz="2000" dirty="0" smtClean="0"/>
              <a:t>tenta conseguir </a:t>
            </a:r>
            <a:r>
              <a:rPr lang="pt-BR" sz="2000" dirty="0"/>
              <a:t>as senhas de </a:t>
            </a:r>
            <a:r>
              <a:rPr lang="pt-BR" sz="2000" dirty="0" smtClean="0"/>
              <a:t>outras pessoas, geralmente empregada em </a:t>
            </a:r>
            <a:r>
              <a:rPr lang="pt-BR" sz="2000" dirty="0"/>
              <a:t>organizações com muitos computadores públicos </a:t>
            </a:r>
            <a:r>
              <a:rPr lang="pt-BR" sz="2000" dirty="0" smtClean="0"/>
              <a:t>em uma </a:t>
            </a:r>
            <a:r>
              <a:rPr lang="pt-BR" sz="2000" dirty="0"/>
              <a:t>LAN usados por múltiplos usuários</a:t>
            </a:r>
            <a:r>
              <a:rPr lang="pt-BR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70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Malwares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Cavalo de Troia: qualquer </a:t>
            </a:r>
            <a:r>
              <a:rPr lang="pt-BR" sz="2000" dirty="0"/>
              <a:t>malware escondido no software ou em </a:t>
            </a:r>
            <a:r>
              <a:rPr lang="pt-BR" sz="2000" dirty="0" smtClean="0"/>
              <a:t>uma página </a:t>
            </a:r>
            <a:r>
              <a:rPr lang="pt-BR" sz="2000" dirty="0"/>
              <a:t>da web que as pessoas baixam voluntariamente</a:t>
            </a:r>
            <a:r>
              <a:rPr lang="pt-BR" sz="2000" dirty="0" smtClean="0"/>
              <a:t>. </a:t>
            </a:r>
            <a:r>
              <a:rPr lang="pt-BR" sz="2000" dirty="0"/>
              <a:t>Quando o programa </a:t>
            </a:r>
            <a:r>
              <a:rPr lang="pt-BR" sz="2000" dirty="0" smtClean="0"/>
              <a:t>é </a:t>
            </a:r>
            <a:r>
              <a:rPr lang="pt-BR" sz="2000" dirty="0"/>
              <a:t>inicializado, </a:t>
            </a:r>
            <a:r>
              <a:rPr lang="pt-BR" sz="2000" dirty="0" smtClean="0"/>
              <a:t>ele chama </a:t>
            </a:r>
            <a:r>
              <a:rPr lang="pt-BR" sz="2000" dirty="0"/>
              <a:t>uma função que escreve o malware para o </a:t>
            </a:r>
            <a:r>
              <a:rPr lang="pt-BR" sz="2000" dirty="0" smtClean="0"/>
              <a:t>disco como </a:t>
            </a:r>
            <a:r>
              <a:rPr lang="pt-BR" sz="2000" dirty="0"/>
              <a:t>um programa executável e o inicializa</a:t>
            </a:r>
            <a:r>
              <a:rPr lang="pt-BR" sz="2000" dirty="0" smtClean="0"/>
              <a:t>. Esse tipo de ataque não exige </a:t>
            </a:r>
            <a:r>
              <a:rPr lang="pt-BR" sz="2000" dirty="0"/>
              <a:t>que o autor viole o computador da vítima. A </a:t>
            </a:r>
            <a:r>
              <a:rPr lang="pt-BR" sz="2000" dirty="0" smtClean="0"/>
              <a:t>própria vítima </a:t>
            </a:r>
            <a:r>
              <a:rPr lang="pt-BR" sz="2000" dirty="0"/>
              <a:t>faz todo o </a:t>
            </a:r>
            <a:r>
              <a:rPr lang="pt-BR" sz="2000" dirty="0" smtClean="0"/>
              <a:t>trabalho!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Vírus: </a:t>
            </a:r>
            <a:r>
              <a:rPr lang="pt-BR" sz="2000" dirty="0"/>
              <a:t>um programa que pode </a:t>
            </a:r>
            <a:r>
              <a:rPr lang="pt-BR" sz="2000" dirty="0" smtClean="0"/>
              <a:t>reproduzir-se </a:t>
            </a:r>
            <a:r>
              <a:rPr lang="pt-BR" sz="2000" dirty="0"/>
              <a:t>anexando o seu código a outro programa, de </a:t>
            </a:r>
            <a:r>
              <a:rPr lang="pt-BR" sz="2000" dirty="0" smtClean="0"/>
              <a:t>maneira análoga </a:t>
            </a:r>
            <a:r>
              <a:rPr lang="pt-BR" sz="2000" dirty="0"/>
              <a:t>à reprodução dos vírus biológicos</a:t>
            </a:r>
            <a:r>
              <a:rPr lang="pt-BR" sz="2000" dirty="0" smtClean="0"/>
              <a:t>. </a:t>
            </a:r>
            <a:r>
              <a:rPr lang="pt-BR" sz="2000" dirty="0"/>
              <a:t>Uma vez instalado na máquina da vítima, o vírus </a:t>
            </a:r>
            <a:r>
              <a:rPr lang="pt-BR" sz="2000" dirty="0" smtClean="0"/>
              <a:t>fica dormente </a:t>
            </a:r>
            <a:r>
              <a:rPr lang="pt-BR" sz="2000" dirty="0"/>
              <a:t>até o programa infectado ser executado. </a:t>
            </a:r>
            <a:r>
              <a:rPr lang="pt-BR" sz="2000" dirty="0" smtClean="0"/>
              <a:t>Uma vez </a:t>
            </a:r>
            <a:r>
              <a:rPr lang="pt-BR" sz="2000" dirty="0"/>
              <a:t>inicializado, ele começa infectando outros </a:t>
            </a:r>
            <a:r>
              <a:rPr lang="pt-BR" sz="2000" dirty="0" smtClean="0"/>
              <a:t>programas na </a:t>
            </a:r>
            <a:r>
              <a:rPr lang="pt-BR" sz="2000" dirty="0"/>
              <a:t>máquina e então executando sua </a:t>
            </a:r>
            <a:r>
              <a:rPr lang="pt-BR" sz="2000" b="1" dirty="0"/>
              <a:t>carga útil</a:t>
            </a:r>
            <a:r>
              <a:rPr lang="pt-BR" sz="2000" dirty="0" smtClean="0"/>
              <a:t>. Tipos: vírus companheiro, de programa executável, de memória, de inicialização, de driver de dispositivo e de código-fonte. </a:t>
            </a:r>
          </a:p>
        </p:txBody>
      </p:sp>
    </p:spTree>
    <p:extLst>
      <p:ext uri="{BB962C8B-B14F-4D97-AF65-F5344CB8AC3E}">
        <p14:creationId xmlns:p14="http://schemas.microsoft.com/office/powerpoint/2010/main" val="28335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Malwares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348880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Worm (verme): </a:t>
            </a:r>
            <a:r>
              <a:rPr lang="pt-BR" sz="2000" dirty="0"/>
              <a:t>um programa que se </a:t>
            </a:r>
            <a:r>
              <a:rPr lang="pt-BR" sz="2000" dirty="0" smtClean="0"/>
              <a:t>autorreplica, explora erros </a:t>
            </a:r>
            <a:r>
              <a:rPr lang="pt-BR" sz="2000" dirty="0"/>
              <a:t>e </a:t>
            </a:r>
            <a:r>
              <a:rPr lang="pt-BR" sz="2000" dirty="0" smtClean="0"/>
              <a:t>replica a </a:t>
            </a:r>
            <a:r>
              <a:rPr lang="pt-BR" sz="2000" dirty="0"/>
              <a:t>si mesmo em segundos em toda máquina que </a:t>
            </a:r>
            <a:r>
              <a:rPr lang="pt-BR" sz="2000" dirty="0" smtClean="0"/>
              <a:t>ganha </a:t>
            </a:r>
            <a:r>
              <a:rPr lang="pt-BR" sz="2000" dirty="0"/>
              <a:t>acesso.</a:t>
            </a:r>
            <a:r>
              <a:rPr lang="pt-BR" sz="20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Spyware: software que</a:t>
            </a:r>
            <a:r>
              <a:rPr lang="pt-BR" sz="2000" dirty="0"/>
              <a:t>, carregado sorrateiramente no </a:t>
            </a:r>
            <a:r>
              <a:rPr lang="pt-BR" sz="2000" dirty="0" smtClean="0"/>
              <a:t>computador </a:t>
            </a:r>
            <a:r>
              <a:rPr lang="pt-BR" sz="2000" dirty="0"/>
              <a:t>sem o </a:t>
            </a:r>
            <a:r>
              <a:rPr lang="pt-BR" sz="2000" dirty="0" smtClean="0"/>
              <a:t>conhecimento do </a:t>
            </a:r>
            <a:r>
              <a:rPr lang="pt-BR" sz="2000" dirty="0"/>
              <a:t>dono, executa </a:t>
            </a:r>
            <a:r>
              <a:rPr lang="pt-BR" sz="2000" dirty="0" smtClean="0"/>
              <a:t>em segundo </a:t>
            </a:r>
            <a:r>
              <a:rPr lang="pt-BR" sz="2000" dirty="0"/>
              <a:t>plano </a:t>
            </a:r>
            <a:r>
              <a:rPr lang="pt-BR" sz="2000" dirty="0" smtClean="0"/>
              <a:t>fazendo coisas sem o consentimento do usuário como recolher informações </a:t>
            </a:r>
            <a:r>
              <a:rPr lang="pt-BR" sz="2000" dirty="0"/>
              <a:t>sobre o </a:t>
            </a:r>
            <a:r>
              <a:rPr lang="pt-BR" sz="2000" dirty="0" smtClean="0"/>
              <a:t>usuário e sobre </a:t>
            </a:r>
            <a:r>
              <a:rPr lang="pt-BR" sz="2000" dirty="0"/>
              <a:t>os seus costumes na </a:t>
            </a:r>
            <a:r>
              <a:rPr lang="pt-BR" sz="2000" dirty="0" smtClean="0"/>
              <a:t>Internet. Pode infectar o computador por um cavalo de Troia, via contágio por contato ou por controles ActiveX.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Rootkit:  </a:t>
            </a:r>
            <a:r>
              <a:rPr lang="pt-BR" sz="2000" dirty="0"/>
              <a:t>programa ou conjunto de </a:t>
            </a:r>
            <a:r>
              <a:rPr lang="pt-BR" sz="2000" dirty="0" smtClean="0"/>
              <a:t>programas e </a:t>
            </a:r>
            <a:r>
              <a:rPr lang="pt-BR" sz="2000" dirty="0"/>
              <a:t>arquivos que tenta ocultar sua existência, </a:t>
            </a:r>
            <a:r>
              <a:rPr lang="pt-BR" sz="2000" dirty="0" smtClean="0"/>
              <a:t>mesmo diante </a:t>
            </a:r>
            <a:r>
              <a:rPr lang="pt-BR" sz="2000" dirty="0"/>
              <a:t>de esforços determinados pelo proprietário </a:t>
            </a:r>
            <a:r>
              <a:rPr lang="pt-BR" sz="2000" dirty="0" smtClean="0"/>
              <a:t>da máquina </a:t>
            </a:r>
            <a:r>
              <a:rPr lang="pt-BR" sz="2000" dirty="0"/>
              <a:t>infectada de localizá-lo e removê-lo. </a:t>
            </a:r>
            <a:r>
              <a:rPr lang="pt-BR" sz="2000" dirty="0" smtClean="0"/>
              <a:t>Normalmente, o </a:t>
            </a:r>
            <a:r>
              <a:rPr lang="pt-BR" sz="2000" dirty="0"/>
              <a:t>rootkit contém algum malware que está </a:t>
            </a:r>
            <a:r>
              <a:rPr lang="pt-BR" sz="2000" dirty="0" smtClean="0"/>
              <a:t>sendo escondido </a:t>
            </a:r>
            <a:r>
              <a:rPr lang="pt-BR" sz="2000" dirty="0"/>
              <a:t>também</a:t>
            </a:r>
            <a:r>
              <a:rPr lang="pt-BR" sz="2000" dirty="0" smtClean="0"/>
              <a:t>. É muito difícil ser detectado.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887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Defesas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H</a:t>
            </a:r>
            <a:r>
              <a:rPr lang="pt-BR" sz="2000" dirty="0" smtClean="0"/>
              <a:t>á </a:t>
            </a:r>
            <a:r>
              <a:rPr lang="pt-BR" sz="2000" dirty="0"/>
              <a:t>uma série de maneiras como os sistemas podem defender-se. A melhor estratégia é a </a:t>
            </a:r>
            <a:r>
              <a:rPr lang="pt-BR" sz="2000" b="1" dirty="0"/>
              <a:t>defesa em profundidade</a:t>
            </a:r>
            <a:r>
              <a:rPr lang="pt-BR" sz="2000" dirty="0"/>
              <a:t>, usando múltiplas técnicas.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Firewalls: existem os de hardware e os de software. São configurados </a:t>
            </a:r>
            <a:r>
              <a:rPr lang="pt-BR" sz="2000" dirty="0"/>
              <a:t>com regras </a:t>
            </a:r>
            <a:r>
              <a:rPr lang="pt-BR" sz="2000" dirty="0" smtClean="0"/>
              <a:t>descrevendo o </a:t>
            </a:r>
            <a:r>
              <a:rPr lang="pt-BR" sz="2000" dirty="0"/>
              <a:t>que é permitido entrar e o que é permitido sair. </a:t>
            </a:r>
            <a:r>
              <a:rPr lang="pt-BR" sz="2000" dirty="0" smtClean="0"/>
              <a:t>O proprietário </a:t>
            </a:r>
            <a:r>
              <a:rPr lang="pt-BR" sz="2000" dirty="0"/>
              <a:t>do firewall pode mudar as regras, </a:t>
            </a:r>
            <a:r>
              <a:rPr lang="pt-BR" sz="2000" dirty="0" smtClean="0"/>
              <a:t>comumente através </a:t>
            </a:r>
            <a:r>
              <a:rPr lang="pt-BR" sz="2000" dirty="0"/>
              <a:t>de uma interface na </a:t>
            </a:r>
            <a:r>
              <a:rPr lang="pt-BR" sz="2000" dirty="0" smtClean="0"/>
              <a:t>web.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Varreduras de vírus: </a:t>
            </a:r>
            <a:r>
              <a:rPr lang="pt-BR" sz="2000" dirty="0"/>
              <a:t>u</a:t>
            </a:r>
            <a:r>
              <a:rPr lang="pt-BR" sz="2000" dirty="0" smtClean="0"/>
              <a:t>ma </a:t>
            </a:r>
            <a:r>
              <a:rPr lang="pt-BR" sz="2000" dirty="0"/>
              <a:t>vez que um programa antivírus tenha </a:t>
            </a:r>
            <a:r>
              <a:rPr lang="pt-BR" sz="2000" dirty="0" smtClean="0"/>
              <a:t>sido instalado </a:t>
            </a:r>
            <a:r>
              <a:rPr lang="pt-BR" sz="2000" dirty="0"/>
              <a:t>na </a:t>
            </a:r>
            <a:r>
              <a:rPr lang="pt-BR" sz="2000" dirty="0" smtClean="0"/>
              <a:t>máquina, </a:t>
            </a:r>
            <a:r>
              <a:rPr lang="pt-BR" sz="2000" dirty="0"/>
              <a:t>a primeira </a:t>
            </a:r>
            <a:r>
              <a:rPr lang="pt-BR" sz="2000" dirty="0" smtClean="0"/>
              <a:t>coisa que </a:t>
            </a:r>
            <a:r>
              <a:rPr lang="pt-BR" sz="2000" dirty="0"/>
              <a:t>ele faz é varrer todos os arquivos executáveis </a:t>
            </a:r>
            <a:r>
              <a:rPr lang="pt-BR" sz="2000" dirty="0" smtClean="0"/>
              <a:t>no disco </a:t>
            </a:r>
            <a:r>
              <a:rPr lang="pt-BR" sz="2000" dirty="0"/>
              <a:t>procurando por qualquer um dos vírus no </a:t>
            </a:r>
            <a:r>
              <a:rPr lang="pt-BR" sz="2000" dirty="0" smtClean="0"/>
              <a:t>banco de </a:t>
            </a:r>
            <a:r>
              <a:rPr lang="pt-BR" sz="2000" dirty="0"/>
              <a:t>dados de vírus conhecidos</a:t>
            </a:r>
            <a:r>
              <a:rPr lang="pt-BR" sz="2000" dirty="0" smtClean="0"/>
              <a:t>. O antivírus também pode fazer a verificação de integridade e a comportamental.  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16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Defesas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Assinatura de código: baseada </a:t>
            </a:r>
            <a:r>
              <a:rPr lang="pt-BR" sz="2000" dirty="0"/>
              <a:t>na criptografia </a:t>
            </a:r>
            <a:r>
              <a:rPr lang="pt-BR" sz="2000" dirty="0" smtClean="0"/>
              <a:t>de chave </a:t>
            </a:r>
            <a:r>
              <a:rPr lang="pt-BR" sz="2000" dirty="0"/>
              <a:t>pública</a:t>
            </a:r>
            <a:r>
              <a:rPr lang="pt-BR" sz="2000" dirty="0" smtClean="0"/>
              <a:t>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23" y="3356992"/>
            <a:ext cx="7273677" cy="29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Defesas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Encarceramento: técnica utilizada para verificar se o software está </a:t>
            </a:r>
            <a:r>
              <a:rPr lang="pt-BR" sz="2000" dirty="0"/>
              <a:t>comportando-se corretamente, pois </a:t>
            </a:r>
            <a:r>
              <a:rPr lang="pt-BR" sz="2000" dirty="0" smtClean="0"/>
              <a:t>a assinatura prova somente de </a:t>
            </a:r>
            <a:r>
              <a:rPr lang="pt-BR" sz="2000" dirty="0"/>
              <a:t>onde ele veio, não o </a:t>
            </a:r>
            <a:r>
              <a:rPr lang="pt-BR" sz="2000" dirty="0" smtClean="0"/>
              <a:t>que ele </a:t>
            </a:r>
            <a:r>
              <a:rPr lang="pt-BR" sz="2000" dirty="0"/>
              <a:t>faz.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Sistemas de detecção de intrusão (IDS): </a:t>
            </a:r>
            <a:r>
              <a:rPr lang="pt-BR" sz="2000" dirty="0"/>
              <a:t>h</a:t>
            </a:r>
            <a:r>
              <a:rPr lang="pt-BR" sz="2000" dirty="0" smtClean="0"/>
              <a:t>á </a:t>
            </a:r>
            <a:r>
              <a:rPr lang="pt-BR" sz="2000" dirty="0"/>
              <a:t>dois tipos </a:t>
            </a:r>
            <a:r>
              <a:rPr lang="pt-BR" sz="2000" dirty="0" smtClean="0"/>
              <a:t>básicos, um </a:t>
            </a:r>
            <a:r>
              <a:rPr lang="pt-BR" sz="2000" dirty="0"/>
              <a:t>focado em inspecionar pacotes de rede </a:t>
            </a:r>
            <a:r>
              <a:rPr lang="pt-BR" sz="2000" dirty="0" smtClean="0"/>
              <a:t>que chegam </a:t>
            </a:r>
            <a:r>
              <a:rPr lang="pt-BR" sz="2000" dirty="0"/>
              <a:t>e outro que procura por anomalias na CPU</a:t>
            </a:r>
            <a:r>
              <a:rPr lang="pt-BR" sz="2000" dirty="0" smtClean="0"/>
              <a:t>. Na </a:t>
            </a:r>
            <a:r>
              <a:rPr lang="pt-BR" sz="2000" b="1" dirty="0"/>
              <a:t>d</a:t>
            </a:r>
            <a:r>
              <a:rPr lang="pt-BR" sz="2000" b="1" dirty="0" smtClean="0"/>
              <a:t>etecção de </a:t>
            </a:r>
            <a:r>
              <a:rPr lang="pt-BR" sz="2000" b="1" dirty="0"/>
              <a:t>intrusão baseada em modelo </a:t>
            </a:r>
            <a:r>
              <a:rPr lang="pt-BR" sz="2000" b="1" dirty="0" smtClean="0"/>
              <a:t>estático</a:t>
            </a:r>
            <a:r>
              <a:rPr lang="pt-BR" sz="2000" dirty="0" smtClean="0"/>
              <a:t>, </a:t>
            </a:r>
            <a:r>
              <a:rPr lang="pt-BR" sz="2000" dirty="0"/>
              <a:t>o carcereiro tem de conhecer o gráfico de chamada do </a:t>
            </a:r>
            <a:r>
              <a:rPr lang="pt-BR" sz="2000" dirty="0" smtClean="0"/>
              <a:t>sistema. </a:t>
            </a:r>
            <a:r>
              <a:rPr lang="pt-BR" sz="2000" dirty="0"/>
              <a:t>Muitos </a:t>
            </a:r>
            <a:r>
              <a:rPr lang="pt-BR" sz="2000" dirty="0" err="1"/>
              <a:t>IDSs</a:t>
            </a:r>
            <a:r>
              <a:rPr lang="pt-BR" sz="2000" dirty="0"/>
              <a:t> fazem uso de um </a:t>
            </a:r>
            <a:r>
              <a:rPr lang="pt-BR" sz="2000" dirty="0" smtClean="0"/>
              <a:t>conceito chamado </a:t>
            </a:r>
            <a:r>
              <a:rPr lang="pt-BR" sz="2000" b="1" dirty="0"/>
              <a:t>chamariz (honeypot)</a:t>
            </a:r>
            <a:r>
              <a:rPr lang="pt-BR" sz="2000" dirty="0"/>
              <a:t>, uma armadilha </a:t>
            </a:r>
            <a:r>
              <a:rPr lang="pt-BR" sz="2000" dirty="0" smtClean="0"/>
              <a:t>colocada para </a:t>
            </a:r>
            <a:r>
              <a:rPr lang="pt-BR" sz="2000" dirty="0"/>
              <a:t>atrair e pegar crackers e malwares.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1416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Defesas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Encapsulamento de código móvel</a:t>
            </a:r>
            <a:r>
              <a:rPr lang="pt-BR" sz="2000" dirty="0" smtClean="0"/>
              <a:t>: os métodos mais conhecidos são </a:t>
            </a:r>
            <a:r>
              <a:rPr lang="pt-BR" sz="2000" b="1" dirty="0" smtClean="0"/>
              <a:t>caixa de areia</a:t>
            </a:r>
            <a:r>
              <a:rPr lang="pt-BR" sz="2000" dirty="0" smtClean="0"/>
              <a:t> (</a:t>
            </a:r>
            <a:r>
              <a:rPr lang="pt-BR" sz="2000" dirty="0"/>
              <a:t>confina cada applet a uma faixa limitada </a:t>
            </a:r>
            <a:r>
              <a:rPr lang="pt-BR" sz="2000" dirty="0" smtClean="0"/>
              <a:t>de endereços </a:t>
            </a:r>
            <a:r>
              <a:rPr lang="pt-BR" sz="2000" dirty="0"/>
              <a:t>virtuais implementados em tempo de </a:t>
            </a:r>
            <a:r>
              <a:rPr lang="pt-BR" sz="2000" dirty="0" smtClean="0"/>
              <a:t>execução) e </a:t>
            </a:r>
            <a:r>
              <a:rPr lang="pt-BR" sz="2000" b="1" dirty="0" smtClean="0"/>
              <a:t>interpretação</a:t>
            </a:r>
            <a:r>
              <a:rPr lang="pt-BR" sz="2000" dirty="0" smtClean="0"/>
              <a:t> (applets são executados interpretativamente de forma que não possam assumir </a:t>
            </a:r>
            <a:r>
              <a:rPr lang="pt-BR" sz="2000" dirty="0"/>
              <a:t>o controle real do </a:t>
            </a:r>
            <a:r>
              <a:rPr lang="pt-BR" sz="2000" dirty="0" smtClean="0"/>
              <a:t>hardware).   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4036865"/>
            <a:ext cx="4320480" cy="28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Defesas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Segurança em Java: a linguagem Java </a:t>
            </a:r>
            <a:r>
              <a:rPr lang="pt-BR" sz="2000" dirty="0"/>
              <a:t>é </a:t>
            </a:r>
            <a:r>
              <a:rPr lang="pt-BR" sz="2000" dirty="0" smtClean="0"/>
              <a:t>tipificada </a:t>
            </a:r>
            <a:r>
              <a:rPr lang="pt-BR" sz="2000" dirty="0"/>
              <a:t>e segura, no </a:t>
            </a:r>
            <a:r>
              <a:rPr lang="pt-BR" sz="2000" dirty="0" smtClean="0"/>
              <a:t>sentido de </a:t>
            </a:r>
            <a:r>
              <a:rPr lang="pt-BR" sz="2000" dirty="0"/>
              <a:t>que o compilador rejeitará qualquer tentativa de </a:t>
            </a:r>
            <a:r>
              <a:rPr lang="pt-BR" sz="2000" dirty="0" smtClean="0"/>
              <a:t>usar uma </a:t>
            </a:r>
            <a:r>
              <a:rPr lang="pt-BR" sz="2000" dirty="0"/>
              <a:t>variável em uma maneira que não seja </a:t>
            </a:r>
            <a:r>
              <a:rPr lang="pt-BR" sz="2000" dirty="0" smtClean="0"/>
              <a:t>compatível com </a:t>
            </a:r>
            <a:r>
              <a:rPr lang="pt-BR" sz="2000" dirty="0"/>
              <a:t>seu tipo</a:t>
            </a:r>
            <a:r>
              <a:rPr lang="pt-BR" sz="20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just" defTabSz="446088"/>
            <a:r>
              <a:rPr lang="pt-BR" sz="2000" dirty="0" smtClean="0"/>
              <a:t>	- Programas </a:t>
            </a:r>
            <a:r>
              <a:rPr lang="pt-BR" sz="2000" dirty="0"/>
              <a:t>de Java são compilados para um </a:t>
            </a:r>
            <a:r>
              <a:rPr lang="pt-BR" sz="2000" dirty="0" smtClean="0"/>
              <a:t>código binário intermediário 	chamado </a:t>
            </a:r>
            <a:r>
              <a:rPr lang="pt-BR" sz="2000" b="1" dirty="0"/>
              <a:t>byte code de </a:t>
            </a:r>
            <a:r>
              <a:rPr lang="pt-BR" sz="2000" b="1" dirty="0" smtClean="0"/>
              <a:t>JVM </a:t>
            </a:r>
            <a:r>
              <a:rPr lang="pt-BR" sz="2000" dirty="0" smtClean="0"/>
              <a:t>(</a:t>
            </a:r>
            <a:r>
              <a:rPr lang="pt-BR" sz="2000" b="1" dirty="0" smtClean="0"/>
              <a:t>Java Virtual Machine)</a:t>
            </a:r>
            <a:r>
              <a:rPr lang="pt-BR" sz="2000" dirty="0" smtClean="0"/>
              <a:t>.</a:t>
            </a:r>
            <a:r>
              <a:rPr lang="pt-BR" sz="2000" b="1" dirty="0" smtClean="0"/>
              <a:t> </a:t>
            </a:r>
          </a:p>
          <a:p>
            <a:pPr algn="just" defTabSz="446088"/>
            <a:r>
              <a:rPr lang="pt-BR" sz="2000" b="1" dirty="0"/>
              <a:t>	</a:t>
            </a:r>
            <a:endParaRPr lang="pt-BR" sz="2000" b="1" dirty="0" smtClean="0"/>
          </a:p>
          <a:p>
            <a:pPr algn="just" defTabSz="446088"/>
            <a:r>
              <a:rPr lang="pt-BR" sz="2000" b="1" dirty="0"/>
              <a:t>	</a:t>
            </a:r>
            <a:r>
              <a:rPr lang="pt-BR" sz="2000" b="1" dirty="0" smtClean="0"/>
              <a:t>- </a:t>
            </a:r>
            <a:r>
              <a:rPr lang="pt-BR" sz="2000" dirty="0" smtClean="0"/>
              <a:t>Quando </a:t>
            </a:r>
            <a:r>
              <a:rPr lang="pt-BR" sz="2000" dirty="0"/>
              <a:t>um applet </a:t>
            </a:r>
            <a:r>
              <a:rPr lang="pt-BR" sz="2000" dirty="0" smtClean="0"/>
              <a:t>chega</a:t>
            </a:r>
            <a:r>
              <a:rPr lang="pt-BR" sz="2000" dirty="0"/>
              <a:t>, ele é executado através </a:t>
            </a:r>
            <a:r>
              <a:rPr lang="pt-BR" sz="2000" dirty="0" smtClean="0"/>
              <a:t>de um </a:t>
            </a:r>
            <a:r>
              <a:rPr lang="pt-BR" sz="2000" dirty="0"/>
              <a:t>verificador de </a:t>
            </a:r>
            <a:r>
              <a:rPr lang="pt-BR" sz="2000" dirty="0" smtClean="0"/>
              <a:t>byte </a:t>
            </a:r>
          </a:p>
          <a:p>
            <a:pPr algn="just" defTabSz="446088"/>
            <a:r>
              <a:rPr lang="pt-BR" sz="2000" dirty="0" smtClean="0"/>
              <a:t>	code </a:t>
            </a:r>
            <a:r>
              <a:rPr lang="pt-BR" sz="2000" dirty="0"/>
              <a:t>de JVM que </a:t>
            </a:r>
            <a:r>
              <a:rPr lang="pt-BR" sz="2000" dirty="0" smtClean="0"/>
              <a:t>confere </a:t>
            </a:r>
            <a:r>
              <a:rPr lang="pt-BR" sz="2000" dirty="0"/>
              <a:t>se </a:t>
            </a:r>
            <a:r>
              <a:rPr lang="pt-BR" sz="2000" dirty="0" smtClean="0"/>
              <a:t>o applet </a:t>
            </a:r>
            <a:r>
              <a:rPr lang="pt-BR" sz="2000" dirty="0"/>
              <a:t>obedece a determinadas regras</a:t>
            </a:r>
            <a:r>
              <a:rPr lang="pt-BR" sz="2000" dirty="0" smtClean="0"/>
              <a:t>. </a:t>
            </a:r>
            <a:r>
              <a:rPr lang="pt-BR" sz="2000" dirty="0"/>
              <a:t>Se </a:t>
            </a:r>
            <a:r>
              <a:rPr lang="pt-BR" sz="2000" dirty="0" smtClean="0"/>
              <a:t>o 	applet </a:t>
            </a:r>
            <a:r>
              <a:rPr lang="pt-BR" sz="2000" dirty="0"/>
              <a:t>passa por todos os testes, ele pode </a:t>
            </a:r>
            <a:r>
              <a:rPr lang="pt-BR" sz="2000" dirty="0" smtClean="0"/>
              <a:t>ser seguramente </a:t>
            </a:r>
            <a:r>
              <a:rPr lang="pt-BR" sz="2000" dirty="0"/>
              <a:t>executado sem </a:t>
            </a:r>
            <a:r>
              <a:rPr lang="pt-BR" sz="2000" dirty="0" smtClean="0"/>
              <a:t>	medo </a:t>
            </a:r>
            <a:r>
              <a:rPr lang="pt-BR" sz="2000" dirty="0"/>
              <a:t>de que ele vá </a:t>
            </a:r>
            <a:r>
              <a:rPr lang="pt-BR" sz="2000" dirty="0" smtClean="0"/>
              <a:t>acessar outra </a:t>
            </a:r>
            <a:r>
              <a:rPr lang="pt-BR" sz="2000" dirty="0"/>
              <a:t>memória que não seja a sua.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3731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579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Pesquisa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sobre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segurança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Proteção </a:t>
            </a:r>
            <a:r>
              <a:rPr lang="pt-BR" sz="2000" dirty="0"/>
              <a:t>de </a:t>
            </a:r>
            <a:r>
              <a:rPr lang="pt-BR" sz="2000" dirty="0" smtClean="0"/>
              <a:t>programas binários: </a:t>
            </a:r>
            <a:r>
              <a:rPr lang="pt-BR" sz="2000" dirty="0"/>
              <a:t>Zhang e Sekar (2013), na Stony Brook, </a:t>
            </a:r>
            <a:r>
              <a:rPr lang="pt-BR" sz="2000" dirty="0" smtClean="0"/>
              <a:t>desenvolveram uma </a:t>
            </a:r>
            <a:r>
              <a:rPr lang="pt-BR" sz="2000" dirty="0"/>
              <a:t>implementação eficiente do CFI para </a:t>
            </a:r>
            <a:r>
              <a:rPr lang="pt-BR" sz="2000" dirty="0" smtClean="0"/>
              <a:t>binários Linux; </a:t>
            </a:r>
            <a:r>
              <a:rPr lang="pt-BR" sz="2000" dirty="0"/>
              <a:t>u</a:t>
            </a:r>
            <a:r>
              <a:rPr lang="pt-BR" sz="2000" dirty="0" smtClean="0"/>
              <a:t>m </a:t>
            </a:r>
            <a:r>
              <a:rPr lang="pt-BR" sz="2000" dirty="0"/>
              <a:t>grupo diferente projetou uma </a:t>
            </a:r>
            <a:r>
              <a:rPr lang="pt-BR" sz="2000" dirty="0" smtClean="0"/>
              <a:t>implementação diferente </a:t>
            </a:r>
            <a:r>
              <a:rPr lang="pt-BR" sz="2000" dirty="0"/>
              <a:t>e ainda mais poderosa para o </a:t>
            </a:r>
            <a:r>
              <a:rPr lang="pt-BR" sz="2000" dirty="0" smtClean="0"/>
              <a:t>Windows; </a:t>
            </a:r>
            <a:r>
              <a:rPr lang="pt-BR" sz="2000" dirty="0"/>
              <a:t>o</a:t>
            </a:r>
            <a:r>
              <a:rPr lang="pt-BR" sz="2000" dirty="0" smtClean="0"/>
              <a:t>utra </a:t>
            </a:r>
            <a:r>
              <a:rPr lang="pt-BR" sz="2000" dirty="0"/>
              <a:t>pesquisa tentou detectar </a:t>
            </a:r>
            <a:r>
              <a:rPr lang="pt-BR" sz="2000" dirty="0" smtClean="0"/>
              <a:t>transbordamentos de </a:t>
            </a:r>
            <a:r>
              <a:rPr lang="pt-BR" sz="2000" dirty="0"/>
              <a:t>buffer </a:t>
            </a:r>
            <a:r>
              <a:rPr lang="pt-BR" sz="2000" dirty="0" smtClean="0"/>
              <a:t>no momento do </a:t>
            </a:r>
            <a:r>
              <a:rPr lang="pt-BR" sz="2000" dirty="0"/>
              <a:t>transbordamento em vez de na tentativa de desvio </a:t>
            </a:r>
            <a:r>
              <a:rPr lang="pt-BR" sz="2000" dirty="0" smtClean="0"/>
              <a:t>de fluxo </a:t>
            </a:r>
            <a:r>
              <a:rPr lang="pt-BR" sz="2000" dirty="0"/>
              <a:t>de </a:t>
            </a:r>
            <a:r>
              <a:rPr lang="pt-BR" sz="2000" dirty="0" smtClean="0"/>
              <a:t>controle.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Criptografia homomórfica: </a:t>
            </a:r>
            <a:r>
              <a:rPr lang="pt-BR" sz="2000" dirty="0"/>
              <a:t>permite que você processe </a:t>
            </a:r>
            <a:r>
              <a:rPr lang="pt-BR" sz="2000" dirty="0" smtClean="0"/>
              <a:t>dados </a:t>
            </a:r>
            <a:r>
              <a:rPr lang="pt-BR" sz="2000" dirty="0"/>
              <a:t>criptografados enquanto </a:t>
            </a:r>
            <a:r>
              <a:rPr lang="pt-BR" sz="2000" dirty="0" smtClean="0"/>
              <a:t>eles estão </a:t>
            </a:r>
            <a:r>
              <a:rPr lang="pt-BR" sz="2000" dirty="0"/>
              <a:t>encriptados.</a:t>
            </a:r>
            <a:r>
              <a:rPr lang="pt-BR" sz="2000" dirty="0" smtClean="0"/>
              <a:t> </a:t>
            </a:r>
            <a:r>
              <a:rPr lang="pt-BR" sz="2000" dirty="0"/>
              <a:t>Um estudo </a:t>
            </a:r>
            <a:r>
              <a:rPr lang="pt-BR" sz="2000" dirty="0" smtClean="0"/>
              <a:t>foi </a:t>
            </a:r>
            <a:r>
              <a:rPr lang="pt-BR" sz="2000" dirty="0"/>
              <a:t>conduzido por Bogdanov </a:t>
            </a:r>
            <a:r>
              <a:rPr lang="pt-BR" sz="2000" dirty="0" smtClean="0"/>
              <a:t>e Lee </a:t>
            </a:r>
            <a:r>
              <a:rPr lang="pt-BR" sz="2000" dirty="0"/>
              <a:t>(2013).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Capacidades e controle de </a:t>
            </a:r>
            <a:r>
              <a:rPr lang="pt-BR" sz="2000" dirty="0" smtClean="0"/>
              <a:t>acesso: </a:t>
            </a:r>
            <a:r>
              <a:rPr lang="pt-BR" sz="2000" dirty="0"/>
              <a:t>núcleo </a:t>
            </a:r>
            <a:r>
              <a:rPr lang="pt-BR" sz="2000" dirty="0" smtClean="0"/>
              <a:t>seL4 e capacidades </a:t>
            </a:r>
            <a:r>
              <a:rPr lang="pt-BR" sz="2000" dirty="0"/>
              <a:t>de peso leve para </a:t>
            </a:r>
            <a:r>
              <a:rPr lang="pt-BR" sz="2000" dirty="0" err="1" smtClean="0"/>
              <a:t>FreeBSD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319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579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Pesquisa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sobre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segurança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Técnicas de exploração e malware: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15875" algn="just">
              <a:buFontTx/>
              <a:buChar char="-"/>
              <a:tabLst>
                <a:tab pos="892175" algn="l"/>
              </a:tabLst>
            </a:pPr>
            <a:r>
              <a:rPr lang="da-DK" sz="2000" dirty="0" smtClean="0"/>
              <a:t> Hund </a:t>
            </a:r>
            <a:r>
              <a:rPr lang="da-DK" sz="2000" dirty="0"/>
              <a:t>et al. (2013) </a:t>
            </a:r>
            <a:r>
              <a:rPr lang="da-DK" sz="2000" dirty="0" smtClean="0"/>
              <a:t>mostram </a:t>
            </a:r>
            <a:r>
              <a:rPr lang="pt-BR" sz="2000" dirty="0" smtClean="0"/>
              <a:t>um </a:t>
            </a:r>
            <a:r>
              <a:rPr lang="pt-BR" sz="2000" dirty="0"/>
              <a:t>ataque prático na temporização de canal </a:t>
            </a:r>
            <a:r>
              <a:rPr lang="pt-BR" sz="2000" dirty="0" smtClean="0"/>
              <a:t>para derrotar </a:t>
            </a:r>
            <a:r>
              <a:rPr lang="pt-BR" sz="2000" dirty="0"/>
              <a:t>a randomização de espaço de </a:t>
            </a:r>
            <a:r>
              <a:rPr lang="pt-BR" sz="2000" dirty="0" smtClean="0"/>
              <a:t>endereçamento no </a:t>
            </a:r>
            <a:r>
              <a:rPr lang="pt-BR" sz="2000" dirty="0"/>
              <a:t>núcleo do </a:t>
            </a:r>
            <a:r>
              <a:rPr lang="pt-BR" sz="2000" dirty="0" smtClean="0"/>
              <a:t>Windows.</a:t>
            </a:r>
          </a:p>
          <a:p>
            <a:pPr marL="342900" indent="15875" algn="just">
              <a:buFontTx/>
              <a:buChar char="-"/>
              <a:tabLst>
                <a:tab pos="892175" algn="l"/>
              </a:tabLst>
            </a:pPr>
            <a:endParaRPr lang="pt-BR" sz="2000" dirty="0"/>
          </a:p>
          <a:p>
            <a:pPr marL="342900" indent="15875" algn="just">
              <a:buFontTx/>
              <a:buChar char="-"/>
              <a:tabLst>
                <a:tab pos="892175" algn="l"/>
              </a:tabLst>
            </a:pPr>
            <a:r>
              <a:rPr lang="pt-BR" sz="2000" dirty="0" smtClean="0"/>
              <a:t> Snow et </a:t>
            </a:r>
            <a:r>
              <a:rPr lang="pt-BR" sz="2000" dirty="0"/>
              <a:t>al. (2013) mostram que a randomização de espaço </a:t>
            </a:r>
            <a:r>
              <a:rPr lang="pt-BR" sz="2000" dirty="0" smtClean="0"/>
              <a:t>de endereçamento </a:t>
            </a:r>
            <a:r>
              <a:rPr lang="pt-BR" sz="2000" dirty="0"/>
              <a:t>JavaScript no navegador não ajuda </a:t>
            </a:r>
            <a:r>
              <a:rPr lang="pt-BR" sz="2000" dirty="0" smtClean="0"/>
              <a:t>enquanto o </a:t>
            </a:r>
            <a:r>
              <a:rPr lang="pt-BR" sz="2000" dirty="0"/>
              <a:t>atacante encontrar uma liberação de </a:t>
            </a:r>
            <a:r>
              <a:rPr lang="pt-BR" sz="2000" dirty="0" smtClean="0"/>
              <a:t>memória que </a:t>
            </a:r>
            <a:r>
              <a:rPr lang="pt-BR" sz="2000" dirty="0"/>
              <a:t>vaze mesmo uma única maquineta. </a:t>
            </a:r>
          </a:p>
          <a:p>
            <a:pPr marL="342900" indent="15875" algn="just">
              <a:buFontTx/>
              <a:buChar char="-"/>
              <a:tabLst>
                <a:tab pos="892175" algn="l"/>
              </a:tabLst>
            </a:pPr>
            <a:endParaRPr lang="pt-BR" sz="2000" dirty="0" smtClean="0"/>
          </a:p>
          <a:p>
            <a:pPr marL="342900" indent="15875" algn="just">
              <a:buFontTx/>
              <a:buChar char="-"/>
              <a:tabLst>
                <a:tab pos="892175" algn="l"/>
              </a:tabLst>
            </a:pPr>
            <a:r>
              <a:rPr lang="pt-BR" sz="2000" dirty="0"/>
              <a:t> </a:t>
            </a:r>
            <a:r>
              <a:rPr lang="pt-BR" sz="2000" dirty="0" smtClean="0"/>
              <a:t>Um </a:t>
            </a:r>
            <a:r>
              <a:rPr lang="pt-BR" sz="2000" dirty="0"/>
              <a:t>estudo recente por Rossow et al. (</a:t>
            </a:r>
            <a:r>
              <a:rPr lang="pt-BR" sz="2000" dirty="0" smtClean="0"/>
              <a:t>2013) analisa </a:t>
            </a:r>
            <a:r>
              <a:rPr lang="pt-BR" sz="2000" dirty="0"/>
              <a:t>uma tendência alarmante na resiliência de </a:t>
            </a:r>
            <a:r>
              <a:rPr lang="pt-BR" sz="2000" dirty="0" smtClean="0"/>
              <a:t>botnets.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070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Atacantes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Motivações</a:t>
            </a:r>
            <a:r>
              <a:rPr lang="pt-BR" sz="2000" dirty="0"/>
              <a:t>: roubo, ativismo </a:t>
            </a:r>
            <a:r>
              <a:rPr lang="pt-BR" sz="2000" dirty="0" smtClean="0"/>
              <a:t>cibernético, vandalismo</a:t>
            </a:r>
            <a:r>
              <a:rPr lang="pt-BR" sz="2000" dirty="0"/>
              <a:t>, terrorismo, guerra cibernética, </a:t>
            </a:r>
            <a:r>
              <a:rPr lang="pt-BR" sz="2000" dirty="0" smtClean="0"/>
              <a:t>espionagem, spam</a:t>
            </a:r>
            <a:r>
              <a:rPr lang="pt-BR" sz="2000" dirty="0"/>
              <a:t>, extorsão, fraude — e ocasionalmente </a:t>
            </a:r>
            <a:r>
              <a:rPr lang="pt-BR" sz="2000" dirty="0" smtClean="0"/>
              <a:t>o atacante </a:t>
            </a:r>
            <a:r>
              <a:rPr lang="pt-BR" sz="2000" dirty="0"/>
              <a:t>ainda quer simplesmente se exibir, ou expor </a:t>
            </a:r>
            <a:r>
              <a:rPr lang="pt-BR" sz="2000" dirty="0" smtClean="0"/>
              <a:t>a fragilidade </a:t>
            </a:r>
            <a:r>
              <a:rPr lang="pt-BR" sz="2000" dirty="0"/>
              <a:t>da segurança de uma organização</a:t>
            </a:r>
            <a:r>
              <a:rPr lang="pt-BR" sz="20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Atacantes variam </a:t>
            </a:r>
            <a:r>
              <a:rPr lang="pt-BR" sz="2000" dirty="0"/>
              <a:t>de aspirantes a </a:t>
            </a:r>
            <a:r>
              <a:rPr lang="pt-BR" sz="2000" dirty="0" smtClean="0"/>
              <a:t>chapéus pretos </a:t>
            </a:r>
            <a:r>
              <a:rPr lang="pt-BR" sz="2000" dirty="0"/>
              <a:t>não muito habilidosos, também </a:t>
            </a:r>
            <a:r>
              <a:rPr lang="pt-BR" sz="2000" dirty="0" smtClean="0"/>
              <a:t>conhecidos como </a:t>
            </a:r>
            <a:r>
              <a:rPr lang="pt-BR" sz="2000" b="1" i="1" dirty="0" smtClean="0"/>
              <a:t>script-</a:t>
            </a:r>
            <a:r>
              <a:rPr lang="pt-BR" sz="2000" b="1" i="1" dirty="0" err="1" smtClean="0"/>
              <a:t>kiddies</a:t>
            </a:r>
            <a:r>
              <a:rPr lang="pt-BR" sz="2000" dirty="0" smtClean="0"/>
              <a:t>, </a:t>
            </a:r>
            <a:r>
              <a:rPr lang="pt-BR" sz="2000" dirty="0"/>
              <a:t>a crackers extremamente </a:t>
            </a:r>
            <a:r>
              <a:rPr lang="pt-BR" sz="2000" dirty="0" smtClean="0"/>
              <a:t>habilidosos.</a:t>
            </a: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esforço </a:t>
            </a:r>
            <a:r>
              <a:rPr lang="pt-BR" sz="2000" dirty="0"/>
              <a:t>necessário </a:t>
            </a:r>
            <a:r>
              <a:rPr lang="pt-BR" sz="2000" dirty="0" smtClean="0"/>
              <a:t>para a </a:t>
            </a:r>
            <a:r>
              <a:rPr lang="pt-BR" sz="2000" dirty="0"/>
              <a:t>segurança e proteção claramente depende de </a:t>
            </a:r>
            <a:r>
              <a:rPr lang="pt-BR" sz="2000" dirty="0" smtClean="0"/>
              <a:t>quem achamos </a:t>
            </a:r>
            <a:r>
              <a:rPr lang="pt-BR" sz="2000" dirty="0"/>
              <a:t>que seja o inimigo.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00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452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Segurança de sistemas operacionais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Alguns dos incidentes de segurança mais importantes ocorrem por causa de ataques cibernéticos sofisticados.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Há ataques </a:t>
            </a:r>
            <a:r>
              <a:rPr lang="pt-BR" sz="2000" dirty="0"/>
              <a:t>que </a:t>
            </a:r>
            <a:r>
              <a:rPr lang="pt-BR" sz="2000" dirty="0" smtClean="0"/>
              <a:t>tentam roubar </a:t>
            </a:r>
            <a:r>
              <a:rPr lang="pt-BR" sz="2000" dirty="0"/>
              <a:t>informações </a:t>
            </a:r>
            <a:r>
              <a:rPr lang="pt-BR" sz="2000" i="1" dirty="0"/>
              <a:t>passivamente </a:t>
            </a:r>
            <a:r>
              <a:rPr lang="pt-BR" sz="2000" dirty="0"/>
              <a:t>e ataques que </a:t>
            </a:r>
            <a:r>
              <a:rPr lang="pt-BR" sz="2000" dirty="0" smtClean="0"/>
              <a:t>tentam </a:t>
            </a:r>
            <a:r>
              <a:rPr lang="pt-BR" sz="2000" i="1" dirty="0" smtClean="0"/>
              <a:t>ativamente </a:t>
            </a:r>
            <a:r>
              <a:rPr lang="pt-BR" sz="2000" dirty="0"/>
              <a:t>fazer com que um programa de </a:t>
            </a:r>
            <a:r>
              <a:rPr lang="pt-BR" sz="2000" dirty="0" smtClean="0"/>
              <a:t>computador comporte-se mal.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Criptografia: embaralhar </a:t>
            </a:r>
            <a:r>
              <a:rPr lang="pt-BR" sz="2000" dirty="0"/>
              <a:t>uma mensagem ou arquivo de </a:t>
            </a:r>
            <a:r>
              <a:rPr lang="pt-BR" sz="2000" dirty="0" smtClean="0"/>
              <a:t>tal maneira </a:t>
            </a:r>
            <a:r>
              <a:rPr lang="pt-BR" sz="2000" dirty="0"/>
              <a:t>que fique difícil de recuperar os dados </a:t>
            </a:r>
            <a:r>
              <a:rPr lang="pt-BR" sz="2000" dirty="0" smtClean="0"/>
              <a:t>originais a </a:t>
            </a:r>
            <a:r>
              <a:rPr lang="pt-BR" sz="2000" dirty="0"/>
              <a:t>não ser que você tenha a </a:t>
            </a:r>
            <a:r>
              <a:rPr lang="pt-BR" sz="2000" dirty="0" smtClean="0"/>
              <a:t>chave.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Endurecimento</a:t>
            </a:r>
            <a:r>
              <a:rPr lang="pt-BR" sz="2000" b="1" dirty="0" smtClean="0"/>
              <a:t> </a:t>
            </a:r>
            <a:r>
              <a:rPr lang="pt-BR" sz="2000" dirty="0" smtClean="0"/>
              <a:t>de software: mecanismos </a:t>
            </a:r>
            <a:r>
              <a:rPr lang="pt-BR" sz="2000" dirty="0"/>
              <a:t>de proteção a </a:t>
            </a:r>
            <a:r>
              <a:rPr lang="pt-BR" sz="2000" dirty="0" smtClean="0"/>
              <a:t>programas a </a:t>
            </a:r>
            <a:r>
              <a:rPr lang="pt-BR" sz="2000" dirty="0"/>
              <a:t>fim de dificultar a ação de atacantes que </a:t>
            </a:r>
            <a:r>
              <a:rPr lang="pt-BR" sz="2000" dirty="0" smtClean="0"/>
              <a:t>buscam fazê-los </a:t>
            </a:r>
            <a:r>
              <a:rPr lang="pt-BR" sz="2000" dirty="0"/>
              <a:t>comportar-se inadequadamente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104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452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Segurança de sistemas operacionais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 única </a:t>
            </a:r>
            <a:r>
              <a:rPr lang="pt-BR" sz="2000" dirty="0" smtClean="0"/>
              <a:t>maneira segura </a:t>
            </a:r>
            <a:r>
              <a:rPr lang="pt-BR" sz="2000" dirty="0"/>
              <a:t>de construir um sistema seguro é mantê-lo </a:t>
            </a:r>
            <a:r>
              <a:rPr lang="pt-BR" sz="2000" dirty="0" smtClean="0"/>
              <a:t>simples. Funcionalidades </a:t>
            </a:r>
            <a:r>
              <a:rPr lang="pt-BR" sz="2000" dirty="0"/>
              <a:t>são o inimigo da </a:t>
            </a:r>
            <a:r>
              <a:rPr lang="pt-BR" sz="2000" dirty="0" smtClean="0"/>
              <a:t>segurança.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Cada </a:t>
            </a:r>
            <a:r>
              <a:rPr lang="pt-BR" sz="2000" dirty="0"/>
              <a:t>sistema confiável </a:t>
            </a:r>
            <a:r>
              <a:rPr lang="pt-BR" sz="2000" dirty="0" smtClean="0"/>
              <a:t>possui uma </a:t>
            </a:r>
            <a:r>
              <a:rPr lang="pt-BR" sz="2000" b="1" dirty="0"/>
              <a:t>TCB </a:t>
            </a:r>
            <a:r>
              <a:rPr lang="pt-BR" sz="2000" dirty="0"/>
              <a:t>(</a:t>
            </a:r>
            <a:r>
              <a:rPr lang="pt-BR" sz="2000" b="1" dirty="0" smtClean="0"/>
              <a:t>Trusted</a:t>
            </a:r>
            <a:r>
              <a:rPr lang="pt-BR" sz="2000" b="1" dirty="0"/>
              <a:t> </a:t>
            </a:r>
            <a:r>
              <a:rPr lang="pt-BR" sz="2000" b="1" dirty="0" smtClean="0"/>
              <a:t>Computing </a:t>
            </a:r>
            <a:r>
              <a:rPr lang="pt-BR" sz="2000" b="1" dirty="0"/>
              <a:t>Base </a:t>
            </a:r>
            <a:r>
              <a:rPr lang="pt-BR" sz="2000" dirty="0"/>
              <a:t>— Base Computacional </a:t>
            </a:r>
            <a:r>
              <a:rPr lang="pt-BR" sz="2000" dirty="0" smtClean="0"/>
              <a:t>Confiável) mínima </a:t>
            </a:r>
            <a:r>
              <a:rPr lang="pt-BR" sz="2000" dirty="0"/>
              <a:t>consistindo no hardware e software </a:t>
            </a:r>
            <a:r>
              <a:rPr lang="pt-BR" sz="2000" dirty="0" smtClean="0"/>
              <a:t>necessários para </a:t>
            </a:r>
            <a:r>
              <a:rPr lang="pt-BR" sz="2000" dirty="0"/>
              <a:t>fazer valer todas as regras de segurança</a:t>
            </a:r>
            <a:r>
              <a:rPr lang="pt-BR" sz="2000" dirty="0" smtClean="0"/>
              <a:t>. Se a base </a:t>
            </a:r>
            <a:r>
              <a:rPr lang="pt-BR" sz="2000" dirty="0"/>
              <a:t>de computação confiável estiver funcionando </a:t>
            </a:r>
            <a:r>
              <a:rPr lang="pt-BR" sz="2000" dirty="0" smtClean="0"/>
              <a:t>de acordo </a:t>
            </a:r>
            <a:r>
              <a:rPr lang="pt-BR" sz="2000" dirty="0"/>
              <a:t>com a especificação, a segurança do sistema </a:t>
            </a:r>
            <a:r>
              <a:rPr lang="pt-BR" sz="2000" dirty="0" smtClean="0"/>
              <a:t>não </a:t>
            </a:r>
            <a:r>
              <a:rPr lang="pt-BR" sz="2000" dirty="0"/>
              <a:t>pode ser comprometida, não importa o que mais </a:t>
            </a:r>
            <a:r>
              <a:rPr lang="pt-BR" sz="2000" dirty="0" smtClean="0"/>
              <a:t>estiver errado.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Em geral, a segurança de um sistema é inversamente proporcional ao tamanho da base computacional confiável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2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04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Controlando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acesso aos recursos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Direitos ao acesso a informações podem ser modelados como uma grande matriz, com as linhas sendo os domínios (usuários) e as colunas sendo os objetos (por exemplo, arquivos). 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Cada célula especifica os direitos de acesso do domínio para o objeto. Tendo em vista que a matriz é esparsa, ela pode ser armazenada por linha, que se torna uma lista de capacidade dizendo o que o domínio pode fazer, ou por coluna, caso em que ela se torna uma lista de controle de acesso dizendo quem pode acessar o objeto e como. 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ACL: </a:t>
            </a:r>
            <a:r>
              <a:rPr lang="pt-BR" sz="2000" dirty="0"/>
              <a:t>lista (ordenada) contendo todos os </a:t>
            </a:r>
            <a:r>
              <a:rPr lang="pt-BR" sz="2000" dirty="0" smtClean="0"/>
              <a:t>domínios </a:t>
            </a:r>
            <a:r>
              <a:rPr lang="pt-BR" sz="2000" dirty="0"/>
              <a:t>que possam acessar o objeto, e como.</a:t>
            </a:r>
            <a:r>
              <a:rPr lang="pt-BR" sz="2000" dirty="0" smtClean="0"/>
              <a:t> </a:t>
            </a:r>
            <a:endParaRPr lang="pt-BR" sz="2000" dirty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683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277" y="1844824"/>
            <a:ext cx="631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Modelos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formais de sistemas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seguros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9512" y="2485345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Modelo Bell-</a:t>
            </a:r>
            <a:r>
              <a:rPr lang="pt-BR" sz="2000" dirty="0" err="1" smtClean="0"/>
              <a:t>LaPadula</a:t>
            </a:r>
            <a:r>
              <a:rPr lang="pt-BR" sz="2000" dirty="0" smtClean="0"/>
              <a:t>: </a:t>
            </a:r>
            <a:r>
              <a:rPr lang="pt-BR" sz="2000" dirty="0"/>
              <a:t>modelo de segurança multinível mais </a:t>
            </a:r>
            <a:r>
              <a:rPr lang="pt-BR" sz="2000" dirty="0" smtClean="0"/>
              <a:t>amplamente usado, projetado </a:t>
            </a:r>
            <a:r>
              <a:rPr lang="pt-BR" sz="2000" dirty="0"/>
              <a:t>para lidar com segurança </a:t>
            </a:r>
            <a:r>
              <a:rPr lang="pt-BR" sz="2000" dirty="0" smtClean="0"/>
              <a:t>militar, mas também é </a:t>
            </a:r>
            <a:r>
              <a:rPr lang="pt-BR" sz="2000" dirty="0"/>
              <a:t>aplicável a outras organizações</a:t>
            </a:r>
            <a:r>
              <a:rPr lang="pt-BR" sz="2000" dirty="0" smtClean="0"/>
              <a:t>. Possui regras </a:t>
            </a:r>
            <a:r>
              <a:rPr lang="pt-BR" sz="2000" dirty="0"/>
              <a:t>sobre como </a:t>
            </a:r>
            <a:r>
              <a:rPr lang="pt-BR" sz="2000" dirty="0" smtClean="0"/>
              <a:t>a informação </a:t>
            </a:r>
            <a:r>
              <a:rPr lang="pt-BR" sz="2000" dirty="0"/>
              <a:t>pode </a:t>
            </a:r>
            <a:r>
              <a:rPr lang="pt-BR" sz="2000" dirty="0" smtClean="0"/>
              <a:t>fluir.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78" y="3498408"/>
            <a:ext cx="5840942" cy="30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Canais ocultos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9512" y="2485345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Usando as técnicas de modelagem formais, o fluxo de informação em um sistema pode ser modelado e limitado. No entanto, às vezes ele ainda pode vazar canais ocultos, como modular o uso da CPU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Usando um </a:t>
            </a:r>
            <a:r>
              <a:rPr lang="pt-BR" sz="2000" dirty="0"/>
              <a:t>esquema de matriz de proteção conseguimos </a:t>
            </a:r>
            <a:r>
              <a:rPr lang="pt-BR" sz="2000" dirty="0" smtClean="0"/>
              <a:t>facilmente garantir </a:t>
            </a:r>
            <a:r>
              <a:rPr lang="pt-BR" sz="2000" dirty="0"/>
              <a:t>que o servidor não possa se </a:t>
            </a:r>
            <a:r>
              <a:rPr lang="pt-BR" sz="2000" dirty="0" smtClean="0"/>
              <a:t>comunicar  </a:t>
            </a:r>
            <a:r>
              <a:rPr lang="pt-BR" sz="2000" dirty="0"/>
              <a:t>com o colaborador escrevendo um arquivo para o </a:t>
            </a:r>
            <a:r>
              <a:rPr lang="pt-BR" sz="2000" dirty="0" smtClean="0"/>
              <a:t>qual o </a:t>
            </a:r>
            <a:r>
              <a:rPr lang="pt-BR" sz="2000" dirty="0"/>
              <a:t>colaborador tenha acesso de leitura</a:t>
            </a:r>
            <a:r>
              <a:rPr lang="pt-BR" sz="2000" dirty="0" smtClean="0"/>
              <a:t>. </a:t>
            </a:r>
            <a:r>
              <a:rPr lang="pt-BR" sz="2000" dirty="0"/>
              <a:t>Podemos </a:t>
            </a:r>
            <a:r>
              <a:rPr lang="pt-BR" sz="2000" dirty="0" smtClean="0"/>
              <a:t>também provavelmente </a:t>
            </a:r>
            <a:r>
              <a:rPr lang="pt-BR" sz="2000" dirty="0"/>
              <a:t>assegurar que o servidor não </a:t>
            </a:r>
            <a:r>
              <a:rPr lang="pt-BR" sz="2000" dirty="0" smtClean="0"/>
              <a:t>possa se </a:t>
            </a:r>
            <a:r>
              <a:rPr lang="pt-BR" sz="2000" dirty="0"/>
              <a:t>comunicar com o colaborador usando o </a:t>
            </a:r>
            <a:r>
              <a:rPr lang="pt-BR" sz="2000" dirty="0" smtClean="0"/>
              <a:t>mecanismo de </a:t>
            </a:r>
            <a:r>
              <a:rPr lang="pt-BR" sz="2000" dirty="0"/>
              <a:t>comunicação entre processos do </a:t>
            </a:r>
            <a:r>
              <a:rPr lang="pt-BR" sz="2000" dirty="0" smtClean="0"/>
              <a:t>sistema.</a:t>
            </a:r>
          </a:p>
        </p:txBody>
      </p:sp>
    </p:spTree>
    <p:extLst>
      <p:ext uri="{BB962C8B-B14F-4D97-AF65-F5344CB8AC3E}">
        <p14:creationId xmlns:p14="http://schemas.microsoft.com/office/powerpoint/2010/main" val="31554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Esteganografia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9512" y="2485345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Tipo de canal oculto que pode ser usado para passar informações secretas entre processos, pois esconde </a:t>
            </a:r>
            <a:r>
              <a:rPr lang="pt-BR" sz="2000" dirty="0"/>
              <a:t>a existência de </a:t>
            </a:r>
            <a:r>
              <a:rPr lang="pt-BR" sz="2000" dirty="0" smtClean="0"/>
              <a:t>informações</a:t>
            </a:r>
            <a:r>
              <a:rPr lang="pt-BR" sz="2000" dirty="0"/>
              <a:t> </a:t>
            </a:r>
            <a:r>
              <a:rPr lang="pt-BR" sz="2000" dirty="0" smtClean="0"/>
              <a:t>(técnica popular para as </a:t>
            </a:r>
            <a:r>
              <a:rPr lang="pt-BR" sz="2000" dirty="0"/>
              <a:t>pessoas que acreditam firmemente </a:t>
            </a:r>
            <a:r>
              <a:rPr lang="pt-BR" sz="2000" dirty="0" smtClean="0"/>
              <a:t>na liberdade </a:t>
            </a:r>
            <a:r>
              <a:rPr lang="pt-BR" sz="2000" dirty="0"/>
              <a:t>de </a:t>
            </a:r>
            <a:r>
              <a:rPr lang="pt-BR" sz="2000" dirty="0" smtClean="0"/>
              <a:t>expressão).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Outro </a:t>
            </a:r>
            <a:r>
              <a:rPr lang="pt-BR" sz="2000" dirty="0"/>
              <a:t>uso da esteganografia é para a inserção </a:t>
            </a:r>
            <a:r>
              <a:rPr lang="pt-BR" sz="2000" dirty="0" smtClean="0"/>
              <a:t>de marcas </a:t>
            </a:r>
            <a:r>
              <a:rPr lang="pt-BR" sz="2000" dirty="0"/>
              <a:t>d’água em imagens usadas nas páginas da </a:t>
            </a:r>
            <a:r>
              <a:rPr lang="pt-BR" sz="2000" dirty="0" smtClean="0"/>
              <a:t>web para </a:t>
            </a:r>
            <a:r>
              <a:rPr lang="pt-BR" sz="2000" dirty="0"/>
              <a:t>detectar seu roubo e reutilização em outras </a:t>
            </a:r>
            <a:r>
              <a:rPr lang="pt-BR" sz="2000" dirty="0" smtClean="0"/>
              <a:t>páginas da </a:t>
            </a:r>
            <a:r>
              <a:rPr lang="pt-BR" sz="2000" dirty="0"/>
              <a:t>web</a:t>
            </a:r>
            <a:r>
              <a:rPr lang="pt-BR" sz="2000" dirty="0" smtClean="0"/>
              <a:t>. </a:t>
            </a:r>
            <a:r>
              <a:rPr lang="pt-BR" sz="2000" dirty="0"/>
              <a:t>Música, filmes e outros tipos de </a:t>
            </a:r>
            <a:r>
              <a:rPr lang="pt-BR" sz="2000" dirty="0" smtClean="0"/>
              <a:t>materiais também </a:t>
            </a:r>
            <a:r>
              <a:rPr lang="pt-BR" sz="2000" dirty="0"/>
              <a:t>podem ser identificados com marcas </a:t>
            </a:r>
            <a:r>
              <a:rPr lang="pt-BR" sz="2000" dirty="0" smtClean="0"/>
              <a:t>d’água dessa </a:t>
            </a:r>
            <a:r>
              <a:rPr lang="pt-BR" sz="2000" dirty="0"/>
              <a:t>maneira.</a:t>
            </a:r>
          </a:p>
        </p:txBody>
      </p:sp>
    </p:spTree>
    <p:extLst>
      <p:ext uri="{BB962C8B-B14F-4D97-AF65-F5344CB8AC3E}">
        <p14:creationId xmlns:p14="http://schemas.microsoft.com/office/powerpoint/2010/main" val="17384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2551</Words>
  <Application>Microsoft Office PowerPoint</Application>
  <PresentationFormat>Apresentação na tela (4:3)</PresentationFormat>
  <Paragraphs>161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de Araujo Rodrigues, Mariana</cp:lastModifiedBy>
  <cp:revision>696</cp:revision>
  <dcterms:created xsi:type="dcterms:W3CDTF">2014-10-30T14:07:03Z</dcterms:created>
  <dcterms:modified xsi:type="dcterms:W3CDTF">2016-11-01T18:16:04Z</dcterms:modified>
</cp:coreProperties>
</file>