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verage"/>
      <p:regular r:id="rId28"/>
    </p:embeddedFont>
    <p:embeddedFont>
      <p:font typeface="Oswald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verag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56" name="Shape 5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titles and 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just">
              <a:spcBef>
                <a:spcPts val="0"/>
              </a:spcBef>
              <a:buSzPct val="100000"/>
              <a:defRPr sz="1200"/>
            </a:lvl1pPr>
            <a:lvl2pPr lvl="1" rtl="0" algn="just">
              <a:spcBef>
                <a:spcPts val="0"/>
              </a:spcBef>
              <a:buSzPct val="100000"/>
              <a:defRPr sz="1200"/>
            </a:lvl2pPr>
            <a:lvl3pPr lvl="2" rtl="0" algn="just">
              <a:spcBef>
                <a:spcPts val="0"/>
              </a:spcBef>
              <a:buSzPct val="100000"/>
              <a:defRPr sz="1200"/>
            </a:lvl3pPr>
            <a:lvl4pPr lvl="3" rtl="0" algn="just">
              <a:spcBef>
                <a:spcPts val="0"/>
              </a:spcBef>
              <a:buSzPct val="100000"/>
              <a:defRPr sz="1200"/>
            </a:lvl4pPr>
            <a:lvl5pPr lvl="4" rtl="0" algn="just">
              <a:spcBef>
                <a:spcPts val="0"/>
              </a:spcBef>
              <a:buSzPct val="100000"/>
              <a:defRPr sz="1200"/>
            </a:lvl5pPr>
            <a:lvl6pPr lvl="5" rtl="0" algn="just">
              <a:spcBef>
                <a:spcPts val="0"/>
              </a:spcBef>
              <a:buSzPct val="100000"/>
              <a:defRPr sz="1200"/>
            </a:lvl6pPr>
            <a:lvl7pPr lvl="6" rtl="0" algn="just">
              <a:spcBef>
                <a:spcPts val="0"/>
              </a:spcBef>
              <a:buSzPct val="100000"/>
              <a:defRPr sz="1200"/>
            </a:lvl7pPr>
            <a:lvl8pPr lvl="7" rtl="0" algn="just">
              <a:spcBef>
                <a:spcPts val="0"/>
              </a:spcBef>
              <a:buSzPct val="100000"/>
              <a:defRPr sz="1200"/>
            </a:lvl8pPr>
            <a:lvl9pPr lvl="8" rtl="0" algn="just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just">
              <a:spcBef>
                <a:spcPts val="0"/>
              </a:spcBef>
              <a:buSzPct val="100000"/>
              <a:defRPr sz="1200"/>
            </a:lvl1pPr>
            <a:lvl2pPr lvl="1" rtl="0" algn="just">
              <a:spcBef>
                <a:spcPts val="0"/>
              </a:spcBef>
              <a:buSzPct val="100000"/>
              <a:defRPr sz="1200"/>
            </a:lvl2pPr>
            <a:lvl3pPr lvl="2" rtl="0" algn="just">
              <a:spcBef>
                <a:spcPts val="0"/>
              </a:spcBef>
              <a:buSzPct val="100000"/>
              <a:defRPr sz="1200"/>
            </a:lvl3pPr>
            <a:lvl4pPr lvl="3" rtl="0" algn="just">
              <a:spcBef>
                <a:spcPts val="0"/>
              </a:spcBef>
              <a:buSzPct val="100000"/>
              <a:defRPr sz="1200"/>
            </a:lvl4pPr>
            <a:lvl5pPr lvl="4" rtl="0" algn="just">
              <a:spcBef>
                <a:spcPts val="0"/>
              </a:spcBef>
              <a:buSzPct val="100000"/>
              <a:defRPr sz="1200"/>
            </a:lvl5pPr>
            <a:lvl6pPr lvl="5" rtl="0" algn="just">
              <a:spcBef>
                <a:spcPts val="0"/>
              </a:spcBef>
              <a:buSzPct val="100000"/>
              <a:defRPr sz="1200"/>
            </a:lvl6pPr>
            <a:lvl7pPr lvl="6" rtl="0" algn="just">
              <a:spcBef>
                <a:spcPts val="0"/>
              </a:spcBef>
              <a:buSzPct val="100000"/>
              <a:defRPr sz="1200"/>
            </a:lvl7pPr>
            <a:lvl8pPr lvl="7" rtl="0" algn="just">
              <a:spcBef>
                <a:spcPts val="0"/>
              </a:spcBef>
              <a:buSzPct val="100000"/>
              <a:defRPr sz="1200"/>
            </a:lvl8pPr>
            <a:lvl9pPr lvl="8" rtl="0" algn="just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8" name="Shape 78"/>
          <p:cNvSpPr txBox="1"/>
          <p:nvPr>
            <p:ph idx="3"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4" type="title"/>
          </p:nvPr>
        </p:nvSpPr>
        <p:spPr>
          <a:xfrm>
            <a:off x="4865000" y="4175650"/>
            <a:ext cx="4278900" cy="968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r">
              <a:spcBef>
                <a:spcPts val="0"/>
              </a:spcBef>
              <a:buClr>
                <a:schemeClr val="accent2"/>
              </a:buClr>
              <a:buSzPct val="100000"/>
              <a:defRPr sz="6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6000"/>
            </a:lvl2pPr>
            <a:lvl3pPr lvl="2" rtl="0">
              <a:spcBef>
                <a:spcPts val="0"/>
              </a:spcBef>
              <a:buSzPct val="100000"/>
              <a:defRPr sz="6000"/>
            </a:lvl3pPr>
            <a:lvl4pPr lvl="3" rtl="0">
              <a:spcBef>
                <a:spcPts val="0"/>
              </a:spcBef>
              <a:buSzPct val="100000"/>
              <a:defRPr sz="6000"/>
            </a:lvl4pPr>
            <a:lvl5pPr lvl="4" rtl="0">
              <a:spcBef>
                <a:spcPts val="0"/>
              </a:spcBef>
              <a:buSzPct val="100000"/>
              <a:defRPr sz="6000"/>
            </a:lvl5pPr>
            <a:lvl6pPr lvl="5" rtl="0">
              <a:spcBef>
                <a:spcPts val="0"/>
              </a:spcBef>
              <a:buSzPct val="100000"/>
              <a:defRPr sz="6000"/>
            </a:lvl6pPr>
            <a:lvl7pPr lvl="6" rtl="0">
              <a:spcBef>
                <a:spcPts val="0"/>
              </a:spcBef>
              <a:buSzPct val="100000"/>
              <a:defRPr sz="6000"/>
            </a:lvl7pPr>
            <a:lvl8pPr lvl="7" rtl="0">
              <a:spcBef>
                <a:spcPts val="0"/>
              </a:spcBef>
              <a:buSzPct val="100000"/>
              <a:defRPr sz="6000"/>
            </a:lvl8pPr>
            <a:lvl9pPr lvl="8" rtl="0">
              <a:spcBef>
                <a:spcPts val="0"/>
              </a:spcBef>
              <a:buSzPct val="100000"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2" name="Shape 9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Shape 9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facebook.github.io/react/" TargetMode="External"/><Relationship Id="rId4" Type="http://schemas.openxmlformats.org/officeDocument/2006/relationships/hyperlink" Target="https://facebook.github.io/flux/" TargetMode="External"/><Relationship Id="rId5" Type="http://schemas.openxmlformats.org/officeDocument/2006/relationships/hyperlink" Target="https://babeljs.io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rafaelpizzaia/workshop-sevn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671257" y="8384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Introdução ao React js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671250" y="30224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Guilherme Lemmi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Analista de Sistemas @ Monitora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/>
              <a:t>Rafael Pizzaia Coleta 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Analista de Sistemas @ Monitora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States &amp; Props</a:t>
            </a: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836825" y="1183325"/>
            <a:ext cx="77541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Props: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9144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São Imutáveis.</a:t>
            </a:r>
          </a:p>
          <a:p>
            <a:pPr indent="-323850" lvl="0" marL="9144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Props são passadas de pai para filho.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>
              <a:spcBef>
                <a:spcPts val="0"/>
              </a:spcBef>
              <a:buNone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States: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9144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São Mutáveis.</a:t>
            </a:r>
          </a:p>
          <a:p>
            <a:pPr indent="-323850" lvl="0" marL="9144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São gerenciados pelo próprio componente.</a:t>
            </a:r>
          </a:p>
          <a:p>
            <a:pPr indent="-323850" lvl="0" marL="9144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Podem ser passados para um componente filho como Props.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Ciclo de Vida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836825" y="1183325"/>
            <a:ext cx="77541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Os componente tem vários "Lifecycle methods" que são executados em momentos específicos. Métodos prefixados com “will” são chamados antes do método render, e os métodos prefixados com “did” são chamados logo após o método render.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>
              <a:spcBef>
                <a:spcPts val="0"/>
              </a:spcBef>
              <a:buNone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Métodos executados quando o componente está sendo criado e inserido no Virtual DOM: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9144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constructor</a:t>
            </a:r>
          </a:p>
          <a:p>
            <a:pPr indent="-323850" lvl="0" marL="91440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componentWillMount</a:t>
            </a:r>
          </a:p>
          <a:p>
            <a:pPr indent="-323850" lvl="0" marL="91440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render</a:t>
            </a:r>
          </a:p>
          <a:p>
            <a:pPr indent="-323850" lvl="0" marL="9144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componentDidMount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Ciclo de Vida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836825" y="1183325"/>
            <a:ext cx="77541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Uma atualização pode ser causada por alterações em Props ou States. Esses métodos são executados quando um componente está sendo re-rendered: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9144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componentWillReceiveProps</a:t>
            </a:r>
          </a:p>
          <a:p>
            <a:pPr indent="-323850" lvl="0" marL="9144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shouldComponentUpdate</a:t>
            </a:r>
          </a:p>
          <a:p>
            <a:pPr indent="-323850" lvl="0" marL="9144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componentWillUpdate</a:t>
            </a:r>
          </a:p>
          <a:p>
            <a:pPr indent="-323850" lvl="0" marL="9144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render</a:t>
            </a:r>
          </a:p>
          <a:p>
            <a:pPr indent="-323850" lvl="0" marL="9144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componentDidUpdate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Quando um componente está sendo removido do Virtual DOM: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9144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componentWillUnmount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 que é Flux?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836825" y="1183325"/>
            <a:ext cx="77541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Flux é uma arquitetura para desenvolvimento de aplicações web client-side. Ele complementa os componentes React utilizando um fluxo de dados UNIDIRECIONAL.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O Flux é composto por três partes principais: Dispatcher, Stores e Views (componentes react).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Estrutura e Fluxo de dados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836825" y="1183325"/>
            <a:ext cx="77541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O fluxo de dados em uma aplicação Flux segue em uma única direção: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025" y="1938677"/>
            <a:ext cx="6585374" cy="14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Estrutura e Fluxo de dados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836825" y="1183325"/>
            <a:ext cx="77541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As Views podem fazer com que uma nova ação seja executada através do sistema em resposta às interações do usuário: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575" y="2073300"/>
            <a:ext cx="6797576" cy="199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Actions</a:t>
            </a: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836825" y="1183325"/>
            <a:ext cx="77541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São os métodos para auxiliar o envio de informações ao dispatcher.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Actions descrevem uma ação do usuário ou da aplicação.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Dispatcher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836825" y="1183325"/>
            <a:ext cx="77541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É o ponto central da arquitetura, responsável por gerenciar/transmitir todo o fluxo de dados para todos os que devem receber aquela informação.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 Dispatcher é um ponto de registro de callbacks para as stores.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Cada store se registra e fornece um callback, e quando o dispatcher responder a uma ação (dispatch), todas as stores registradas recebem os dados fornecidos pela ação.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Cada aplicação deve ter apenas um único Dispatcher</a:t>
            </a: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Stores</a:t>
            </a: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836825" y="1183325"/>
            <a:ext cx="77541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>
              <a:spcBef>
                <a:spcPts val="0"/>
              </a:spcBef>
              <a:buNone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É o lugar onde fica armazenada toda a lógica e o estado de sua aplicação e a implementação dos callbacks registrados para o dispatcher.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>
              <a:spcBef>
                <a:spcPts val="0"/>
              </a:spcBef>
              <a:buNone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Stores tem o papel pouco semelhante a um model no MVC tradicional, mas além disso elas gerenciam o estado de muitos objetos e não instâncias de um único objeto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Stores</a:t>
            </a: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836825" y="1183325"/>
            <a:ext cx="77541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Respondem a ações específicas do Dispatcher.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Os dados são alterados somente através de dispatchs.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Sempre emitem um evento quando seus dados mudam.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Contém funções públicas para acesso aos dados.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 que é React?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836825" y="1183325"/>
            <a:ext cx="77541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React é uma biblioteca para desenvolvimento de interfaces. React não é um framework, ou seja, não é uma solução completa para uma aplicação web, ele se preocupa apenas com a View.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Containers</a:t>
            </a: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836825" y="1183325"/>
            <a:ext cx="77541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São componentes React que controlam a view</a:t>
            </a: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Sua principal função é buscar informação e salvá-las em seu State.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Não </a:t>
            </a: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contém</a:t>
            </a: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nenhuma </a:t>
            </a: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lógica</a:t>
            </a: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de UI.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</a:p>
          <a:p>
            <a:pPr indent="-32385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Contém</a:t>
            </a: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a “regra negocial” da aplicação.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Links Úteis</a:t>
            </a: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836825" y="1183325"/>
            <a:ext cx="77541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1500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React:</a:t>
            </a:r>
            <a:r>
              <a:rPr b="1"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r>
              <a:rPr b="1" lang="pt-BR" sz="1500" u="sng">
                <a:solidFill>
                  <a:srgbClr val="CFE2F3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https://facebook.github.io/react/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500" u="sng">
              <a:solidFill>
                <a:srgbClr val="CFE2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>
              <a:spcBef>
                <a:spcPts val="0"/>
              </a:spcBef>
              <a:buNone/>
            </a:pPr>
            <a:r>
              <a:rPr b="1" lang="pt-BR" sz="1500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JSX:</a:t>
            </a:r>
            <a:r>
              <a:rPr b="1"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r>
              <a:rPr b="1" lang="pt-BR" sz="1500" u="sng">
                <a:solidFill>
                  <a:srgbClr val="CFE2F3"/>
                </a:solidFill>
                <a:latin typeface="Average"/>
                <a:ea typeface="Average"/>
                <a:cs typeface="Average"/>
                <a:sym typeface="Average"/>
              </a:rPr>
              <a:t>https://facebook.github.io/jsx/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500"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pt-BR" sz="1500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Flux:</a:t>
            </a:r>
            <a:r>
              <a:rPr b="1"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r>
              <a:rPr b="1" lang="pt-BR" sz="1500" u="sng">
                <a:solidFill>
                  <a:srgbClr val="CFE2F3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https://facebook.github.io/flux/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500"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pt-BR" sz="1500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Babel (ECMAscript compiler):</a:t>
            </a:r>
            <a:r>
              <a:rPr b="1"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r>
              <a:rPr b="1" lang="pt-BR" sz="1500" u="sng">
                <a:solidFill>
                  <a:srgbClr val="CFE2F3"/>
                </a:solidFill>
                <a:latin typeface="Average"/>
                <a:ea typeface="Average"/>
                <a:cs typeface="Average"/>
                <a:sym typeface="Average"/>
                <a:hlinkClick r:id="rId5"/>
              </a:rPr>
              <a:t>https://babeljs.io/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Projeto</a:t>
            </a: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836825" y="1183325"/>
            <a:ext cx="77541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O projeto apresentado pode ser encontrado no link: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914400" rtl="0">
              <a:spcBef>
                <a:spcPts val="0"/>
              </a:spcBef>
              <a:buClr>
                <a:srgbClr val="CFE2F3"/>
              </a:buClr>
              <a:buSzPct val="100000"/>
              <a:buFont typeface="Average"/>
              <a:buChar char="●"/>
            </a:pPr>
            <a:r>
              <a:rPr b="1" lang="pt-BR" sz="1500" u="sng">
                <a:solidFill>
                  <a:srgbClr val="CFE2F3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https://github.com/rafaelpizzaia/workshop-sevna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ReactDOM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836825" y="1183325"/>
            <a:ext cx="77541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ReactDOM, ou Virtual DOM, é uma abstração do DOM REAL, uma cópia.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Para cada node no DOM real existe um objeto no Virtual DOM com as mesmas propriedades.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Manipular o DOM é custoso. Manipular o Virtual DOM é muito rápido pois, nada é alterado no browser.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Após cada alteração no Virtual DOM, o React compara o novo Virtual DOM com um snapshot que é tirado antes do alteração.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</a:p>
          <a:p>
            <a:pPr indent="-32385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Uma vez que o React sabe quais objetos DOM virtuais foram alterados, então o React atualiza esses objetos, e somente esses objetos, no DOM real.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JSX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836825" y="1183325"/>
            <a:ext cx="77541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JSX é uma extensão de sintaxe similar ao XML para o ECMAscript.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JSX deve ser convertido (transpilado) para Javascript.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JSX pode ser utilizado com qualquer código JavaScript, não só React.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JSX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836825" y="1183325"/>
            <a:ext cx="77541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JSX: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Javascript: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4" y="954725"/>
            <a:ext cx="5301025" cy="155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962" y="2685525"/>
            <a:ext cx="545782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Componentes</a:t>
            </a: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836825" y="1183325"/>
            <a:ext cx="77541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No React só temos COMPONENTES.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Componentes são:</a:t>
            </a:r>
            <a:b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</a:p>
          <a:p>
            <a:pPr indent="-323850" lvl="0" marL="9144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Independentes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9144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Reutilizáveis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</a:p>
          <a:p>
            <a:pPr indent="-323850" lvl="0" marL="9144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 fácil manutenção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9144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Contém a lógica de renderização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</a:p>
          <a:p>
            <a:pPr indent="-323850" lvl="0" marL="9144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Testáveis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Componentes</a:t>
            </a: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836825" y="1183325"/>
            <a:ext cx="77541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Componentes </a:t>
            </a: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são como funções JavaScript, aceitam inputs (props) e retornam elementos React descrevendo o que deve aparecer na tela.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187" y="2183425"/>
            <a:ext cx="324802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Pensando em Componentes</a:t>
            </a: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836825" y="1183325"/>
            <a:ext cx="77541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 composição é a base da reutilização de componentes de UI. Quanto mais INDEPENDENTE for seu componente, maior será sua REUSABILIDADE.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975" y="1876325"/>
            <a:ext cx="2648625" cy="30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Pensando em Componentes</a:t>
            </a: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836825" y="1183325"/>
            <a:ext cx="77541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pt-BR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 composição é a base da reutilização de componentes de UI. Quanto mais INDEPENDENTE for seu componente, maior será sua REUSABILIDADE.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descr="thinking-in-react-components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975" y="1847600"/>
            <a:ext cx="2648624" cy="3072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3782450" y="2053099"/>
            <a:ext cx="560700" cy="59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6" name="Shape 166"/>
          <p:cNvCxnSpPr/>
          <p:nvPr/>
        </p:nvCxnSpPr>
        <p:spPr>
          <a:xfrm>
            <a:off x="3693650" y="2554265"/>
            <a:ext cx="649500" cy="1503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7" name="Shape 167"/>
          <p:cNvCxnSpPr/>
          <p:nvPr/>
        </p:nvCxnSpPr>
        <p:spPr>
          <a:xfrm>
            <a:off x="3675650" y="3234216"/>
            <a:ext cx="667500" cy="11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8" name="Shape 168"/>
          <p:cNvCxnSpPr/>
          <p:nvPr/>
        </p:nvCxnSpPr>
        <p:spPr>
          <a:xfrm flipH="1" rot="10800000">
            <a:off x="3586850" y="3786797"/>
            <a:ext cx="756300" cy="1440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9" name="Shape 169"/>
          <p:cNvCxnSpPr/>
          <p:nvPr/>
        </p:nvCxnSpPr>
        <p:spPr>
          <a:xfrm flipH="1" rot="10800000">
            <a:off x="3568850" y="4403749"/>
            <a:ext cx="774300" cy="136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0" name="Shape 170"/>
          <p:cNvSpPr txBox="1"/>
          <p:nvPr/>
        </p:nvSpPr>
        <p:spPr>
          <a:xfrm>
            <a:off x="4284500" y="1852874"/>
            <a:ext cx="36573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FilterableProductTable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4284500" y="2482700"/>
            <a:ext cx="1784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SearchBar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4284500" y="3012450"/>
            <a:ext cx="25053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FF00"/>
                </a:solidFill>
                <a:latin typeface="Open Sans"/>
                <a:ea typeface="Open Sans"/>
                <a:cs typeface="Open Sans"/>
                <a:sym typeface="Open Sans"/>
              </a:rPr>
              <a:t>ProductTable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4284500" y="3542201"/>
            <a:ext cx="36573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FFFF"/>
                </a:solidFill>
                <a:latin typeface="Open Sans"/>
                <a:ea typeface="Open Sans"/>
                <a:cs typeface="Open Sans"/>
                <a:sym typeface="Open Sans"/>
              </a:rPr>
              <a:t>ProductCategoryRow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284500" y="4071951"/>
            <a:ext cx="36573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ProductRow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