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125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127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124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12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  <p:sldId id="378" r:id="rId128"/>
    <p:sldId id="379" r:id="rId129"/>
    <p:sldId id="380" r:id="rId130"/>
    <p:sldId id="381" r:id="rId131"/>
    <p:sldId id="382" r:id="rId132"/>
    <p:sldId id="383" r:id="rId133"/>
    <p:sldId id="384" r:id="rId1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29" Type="http://schemas.openxmlformats.org/officeDocument/2006/relationships/slide" Target="slides/slide124.xml"/><Relationship Id="rId128" Type="http://schemas.openxmlformats.org/officeDocument/2006/relationships/slide" Target="slides/slide123.xml"/><Relationship Id="rId127" Type="http://schemas.openxmlformats.org/officeDocument/2006/relationships/slide" Target="slides/slide122.xml"/><Relationship Id="rId126" Type="http://schemas.openxmlformats.org/officeDocument/2006/relationships/slide" Target="slides/slide121.xml"/><Relationship Id="rId26" Type="http://schemas.openxmlformats.org/officeDocument/2006/relationships/slide" Target="slides/slide21.xml"/><Relationship Id="rId121" Type="http://schemas.openxmlformats.org/officeDocument/2006/relationships/slide" Target="slides/slide116.xml"/><Relationship Id="rId25" Type="http://schemas.openxmlformats.org/officeDocument/2006/relationships/slide" Target="slides/slide20.xml"/><Relationship Id="rId120" Type="http://schemas.openxmlformats.org/officeDocument/2006/relationships/slide" Target="slides/slide115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125" Type="http://schemas.openxmlformats.org/officeDocument/2006/relationships/slide" Target="slides/slide120.xml"/><Relationship Id="rId29" Type="http://schemas.openxmlformats.org/officeDocument/2006/relationships/slide" Target="slides/slide24.xml"/><Relationship Id="rId124" Type="http://schemas.openxmlformats.org/officeDocument/2006/relationships/slide" Target="slides/slide119.xml"/><Relationship Id="rId123" Type="http://schemas.openxmlformats.org/officeDocument/2006/relationships/slide" Target="slides/slide118.xml"/><Relationship Id="rId122" Type="http://schemas.openxmlformats.org/officeDocument/2006/relationships/slide" Target="slides/slide117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slide" Target="slides/slide113.xml"/><Relationship Id="rId117" Type="http://schemas.openxmlformats.org/officeDocument/2006/relationships/slide" Target="slides/slide112.xml"/><Relationship Id="rId116" Type="http://schemas.openxmlformats.org/officeDocument/2006/relationships/slide" Target="slides/slide111.xml"/><Relationship Id="rId115" Type="http://schemas.openxmlformats.org/officeDocument/2006/relationships/slide" Target="slides/slide110.xml"/><Relationship Id="rId119" Type="http://schemas.openxmlformats.org/officeDocument/2006/relationships/slide" Target="slides/slide114.xml"/><Relationship Id="rId15" Type="http://schemas.openxmlformats.org/officeDocument/2006/relationships/slide" Target="slides/slide10.xml"/><Relationship Id="rId110" Type="http://schemas.openxmlformats.org/officeDocument/2006/relationships/slide" Target="slides/slide105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slide" Target="slides/slide109.xml"/><Relationship Id="rId18" Type="http://schemas.openxmlformats.org/officeDocument/2006/relationships/slide" Target="slides/slide13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132" Type="http://schemas.openxmlformats.org/officeDocument/2006/relationships/slide" Target="slides/slide127.xml"/><Relationship Id="rId131" Type="http://schemas.openxmlformats.org/officeDocument/2006/relationships/slide" Target="slides/slide126.xml"/><Relationship Id="rId130" Type="http://schemas.openxmlformats.org/officeDocument/2006/relationships/slide" Target="slides/slide125.xml"/><Relationship Id="rId134" Type="http://schemas.openxmlformats.org/officeDocument/2006/relationships/slide" Target="slides/slide129.xml"/><Relationship Id="rId133" Type="http://schemas.openxmlformats.org/officeDocument/2006/relationships/slide" Target="slides/slide128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4fef0918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b4fef0918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7" name="Shape 3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" name="Google Shape;3368;gb4e8e078f2_0_3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9" name="Google Shape;3369;gb4e8e078f2_0_3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8" name="Shape 3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" name="Google Shape;3409;gb4e8e078f2_0_3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0" name="Google Shape;3410;gb4e8e078f2_0_3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3" name="Shape 3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4" name="Google Shape;3454;gb4e8e078f2_0_3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5" name="Google Shape;3455;gb4e8e078f2_0_3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8" name="Shape 3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9" name="Google Shape;3499;gb4e8e078f2_0_3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0" name="Google Shape;3500;gb4e8e078f2_0_3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3" name="Shape 3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4" name="Google Shape;3544;gb4e8e078f2_0_3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5" name="Google Shape;3545;gb4e8e078f2_0_3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0" name="Shape 3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1" name="Google Shape;3591;gabdbfdad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2" name="Google Shape;3592;gabdbfdad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5" name="Shape 3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6" name="Google Shape;3636;gabdbfdad4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7" name="Google Shape;3637;gabdbfdad4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0" name="Shape 3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1" name="Google Shape;3681;gabdbfdad4e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2" name="Google Shape;3682;gabdbfdad4e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7" name="Shape 3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8" name="Google Shape;3728;gabdbfdad4e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9" name="Google Shape;3729;gabdbfdad4e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2" name="Shape 3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3" name="Google Shape;3773;gabdbfdad4e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4" name="Google Shape;3774;gabdbfdad4e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b4fef0918c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b4fef0918c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7" name="Shape 3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8" name="Google Shape;3818;gabdbfdad4e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9" name="Google Shape;3819;gabdbfdad4e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4" name="Shape 3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5" name="Google Shape;3865;gabdbfdad4e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6" name="Google Shape;3866;gabdbfdad4e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5" name="Shape 3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6" name="Google Shape;3906;gabdbfdad4e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7" name="Google Shape;3907;gabdbfdad4e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6" name="Shape 3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7" name="Google Shape;3947;gabdbfdad4e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8" name="Google Shape;3948;gabdbfdad4e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2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abdbfdad4e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abdbfdad4e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6" name="Shape 3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7" name="Google Shape;3997;gabdbfdad4e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8" name="Google Shape;3998;gabdbfdad4e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2" name="Shape 4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3" name="Google Shape;4023;gabdbfdad4e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4" name="Google Shape;4024;gabdbfdad4e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2" name="Shape 4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3" name="Google Shape;4053;gabdbfdad4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4" name="Google Shape;4054;gabdbfdad4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2" name="Shape 4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3" name="Google Shape;4083;gabdbfdad4e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4" name="Google Shape;4084;gabdbfdad4e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0" name="Shape 4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1" name="Google Shape;4111;gabdbfdad4e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2" name="Google Shape;4112;gabdbfdad4e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b4fef0918c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b4fef0918c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0" name="Shape 4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1" name="Google Shape;4141;gabdbfdad4e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2" name="Google Shape;4142;gabdbfdad4e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0" name="Shape 4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1" name="Google Shape;4171;gabdbfdad4e_1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2" name="Google Shape;4172;gabdbfdad4e_1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8" name="Shape 4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" name="Google Shape;4199;gabdbfdad4e_1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0" name="Google Shape;4200;gabdbfdad4e_1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6" name="Shape 4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7" name="Google Shape;4227;gabdbfdad4e_1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8" name="Google Shape;4228;gabdbfdad4e_1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6" name="Shape 4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7" name="Google Shape;4257;gabdbfdad4e_1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8" name="Google Shape;4258;gabdbfdad4e_1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4" name="Shape 4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5" name="Google Shape;4285;gabdbfdad4e_1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6" name="Google Shape;4286;gabdbfdad4e_1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0" name="Shape 4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" name="Google Shape;4311;gabdbfdad4e_1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2" name="Google Shape;4312;gabdbfdad4e_1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8" name="Shape 4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9" name="Google Shape;4339;gabdbfdad4e_1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0" name="Google Shape;4340;gabdbfdad4e_1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6" name="Shape 4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7" name="Google Shape;4367;gabdbfdad4e_1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8" name="Google Shape;4368;gabdbfdad4e_1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4" name="Shape 4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5" name="Google Shape;4395;gabdbfdad4e_1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6" name="Google Shape;4396;gabdbfdad4e_1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b4fef0918c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b4fef0918c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b4fef0918c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b4fef0918c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b4fef0918c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b4fef0918c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b4fef0918c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b4fef0918c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b4fef0918c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b4fef0918c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b4fef0918c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b4fef0918c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b4fef0918c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b4fef0918c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babad1dc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babad1dc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b4fef0918c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b4fef0918c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b4fef0918c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b4fef0918c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b4fef0918c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b4fef0918c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b4fef0918c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b4fef0918c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b4e8e078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b4e8e078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b4e8e078f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b4e8e078f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b4e8e078f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b4e8e078f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b4e8e078f2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b4e8e078f2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b4e8e078f2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b4e8e078f2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b4e8e078f2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b4e8e078f2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babad1dce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babad1dc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b4e8e078f2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b4e8e078f2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b4e8e078f2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b4e8e078f2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b4e8e078f2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b4e8e078f2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b4e8e078f2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b4e8e078f2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b4e8e078f2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b4e8e078f2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b4e8e078f2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b4e8e078f2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b4e8e078f2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8" name="Google Shape;788;gb4e8e078f2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b4e8e078f2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b4e8e078f2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b4e8e078f2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b4e8e078f2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b4e8e078f2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b4e8e078f2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babad1dc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babad1dc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b4e8e078f2_0_5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b4e8e078f2_0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b4e8e078f2_0_6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b4e8e078f2_0_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gb4e8e078f2_0_6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0" name="Google Shape;940;gb4e8e078f2_0_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gb4e8e078f2_0_6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6" name="Google Shape;966;gb4e8e078f2_0_6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b4e8e078f2_0_6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" name="Google Shape;992;gb4e8e078f2_0_6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b4e8e078f2_0_7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b4e8e078f2_0_7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gb4e8e078f2_0_7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" name="Google Shape;1048;gb4e8e078f2_0_7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gb4e8e078f2_0_7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0" name="Google Shape;1080;gb4e8e078f2_0_7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gb4e8e078f2_0_8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3" name="Google Shape;1123;gb4e8e078f2_0_8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gb4e8e078f2_0_9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0" name="Google Shape;1170;gb4e8e078f2_0_9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babad1dce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babad1dc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gb4e8e078f2_0_9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7" name="Google Shape;1217;gb4e8e078f2_0_9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2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gb4e8e078f2_0_10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4" name="Google Shape;1264;gb4e8e078f2_0_10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7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gb4e8e078f2_0_10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9" name="Google Shape;1309;gb4e8e078f2_0_10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2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gb4e8e078f2_0_1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4" name="Google Shape;1354;gb4e8e078f2_0_1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gb4e8e078f2_0_1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9" name="Google Shape;1399;gb4e8e078f2_0_1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4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gb4e8e078f2_0_1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6" name="Google Shape;1446;gb4e8e078f2_0_1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gb4e8e078f2_0_1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3" name="Google Shape;1493;gb4e8e078f2_0_1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8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gb4e8e078f2_0_1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0" name="Google Shape;1540;gb4e8e078f2_0_1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5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gb4e8e078f2_0_1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7" name="Google Shape;1587;gb4e8e078f2_0_1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0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Google Shape;1631;gb4e8e078f2_0_1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2" name="Google Shape;1632;gb4e8e078f2_0_1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4fef0918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b4fef0918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7" name="Shape 1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Google Shape;1678;gb4e8e078f2_0_1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9" name="Google Shape;1679;gb4e8e078f2_0_1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0" name="Shape 1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" name="Google Shape;1721;gb4e8e078f2_0_1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2" name="Google Shape;1722;gb4e8e078f2_0_1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7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gb4e8e078f2_0_1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9" name="Google Shape;1769;gb4e8e078f2_0_1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4" name="Shape 1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5" name="Google Shape;1815;gb4e8e078f2_0_16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6" name="Google Shape;1816;gb4e8e078f2_0_16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1" name="Shape 1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" name="Google Shape;1862;gb4e8e078f2_0_1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3" name="Google Shape;1863;gb4e8e078f2_0_1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8" name="Shape 1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" name="Google Shape;1909;gb4e8e078f2_0_17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0" name="Google Shape;1910;gb4e8e078f2_0_17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5" name="Shape 1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" name="Google Shape;1956;gb4e8e078f2_0_17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7" name="Google Shape;1957;gb4e8e078f2_0_17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8" name="Shape 1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9" name="Google Shape;1999;gb4e8e078f2_0_18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0" name="Google Shape;2000;gb4e8e078f2_0_18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4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gb4e8e078f2_0_18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6" name="Google Shape;2026;gb4e8e078f2_0_18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0" name="Shape 2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Google Shape;2051;gb4e8e078f2_0_18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2" name="Google Shape;2052;gb4e8e078f2_0_18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4fef0918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b4fef0918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4" name="Shape 2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5" name="Google Shape;2075;gb4e8e078f2_0_18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6" name="Google Shape;2076;gb4e8e078f2_0_18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0" name="Shape 2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1" name="Google Shape;2101;gb4e8e078f2_0_19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2" name="Google Shape;2102;gb4e8e078f2_0_19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8" name="Shape 2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" name="Google Shape;2129;gb4e8e078f2_0_19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0" name="Google Shape;2130;gb4e8e078f2_0_19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4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gb4e8e078f2_0_19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6" name="Google Shape;2156;gb4e8e078f2_0_19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0" name="Shape 2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" name="Google Shape;2181;gb4e8e078f2_0_20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2" name="Google Shape;2182;gb4e8e078f2_0_20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6" name="Shape 2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7" name="Google Shape;2207;gb4e8e078f2_0_19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8" name="Google Shape;2208;gb4e8e078f2_0_19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6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7" name="Google Shape;2237;gb4e8e078f2_0_20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8" name="Google Shape;2238;gb4e8e078f2_0_20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8" name="Shape 2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9" name="Google Shape;2269;gb4e8e078f2_0_20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0" name="Google Shape;2270;gb4e8e078f2_0_20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3" name="Shape 2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" name="Google Shape;2314;gb4e8e078f2_0_2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5" name="Google Shape;2315;gb4e8e078f2_0_2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2" name="Shape 2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3" name="Google Shape;2363;gb4e8e078f2_0_2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4" name="Google Shape;2364;gb4e8e078f2_0_2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4fef0918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b4fef0918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1" name="Shape 2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2" name="Google Shape;2412;gb4e8e078f2_0_2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3" name="Google Shape;2413;gb4e8e078f2_0_2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0" name="Shape 2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" name="Google Shape;2461;gb4e8e078f2_0_2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2" name="Google Shape;2462;gb4e8e078f2_0_2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7" name="Shape 2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" name="Google Shape;2508;gb4e8e078f2_0_2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9" name="Google Shape;2509;gb4e8e078f2_0_2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4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5" name="Google Shape;2555;gb4e8e078f2_0_2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6" name="Google Shape;2556;gb4e8e078f2_0_2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1" name="Shape 2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2" name="Google Shape;2602;gb4e8e078f2_0_2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3" name="Google Shape;2603;gb4e8e078f2_0_2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0" name="Shape 2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1" name="Google Shape;2651;gb4e8e078f2_0_2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2" name="Google Shape;2652;gb4e8e078f2_0_2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9" name="Shape 2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0" name="Google Shape;2700;gb4e8e078f2_0_2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1" name="Google Shape;2701;gb4e8e078f2_0_2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8" name="Shape 2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9" name="Google Shape;2749;gb4e8e078f2_0_2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0" name="Google Shape;2750;gb4e8e078f2_0_2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5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6" name="Google Shape;2796;gb4e8e078f2_0_26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7" name="Google Shape;2797;gb4e8e078f2_0_2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2" name="Shape 2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3" name="Google Shape;2843;gb4e8e078f2_0_2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4" name="Google Shape;2844;gb4e8e078f2_0_2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4fef0918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b4fef0918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9" name="Shape 2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0" name="Google Shape;2890;gb4e8e078f2_0_27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1" name="Google Shape;2891;gb4e8e078f2_0_27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6" name="Shape 2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7" name="Google Shape;2937;gb4e8e078f2_0_27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8" name="Google Shape;2938;gb4e8e078f2_0_27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3" name="Shape 2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4" name="Google Shape;2984;gb4e8e078f2_0_27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5" name="Google Shape;2985;gb4e8e078f2_0_27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2" name="Shape 3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3" name="Google Shape;3033;gb4e8e078f2_0_28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4" name="Google Shape;3034;gb4e8e078f2_0_28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1" name="Shape 3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Google Shape;3082;gb4e8e078f2_0_28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3" name="Google Shape;3083;gb4e8e078f2_0_28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0" name="Shape 3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1" name="Google Shape;3131;gb4e8e078f2_0_29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2" name="Google Shape;3132;gb4e8e078f2_0_29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7" name="Shape 3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8" name="Google Shape;3178;gb4e8e078f2_0_29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9" name="Google Shape;3179;gb4e8e078f2_0_29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4" name="Shape 3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" name="Google Shape;3225;gb4e8e078f2_0_30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6" name="Google Shape;3226;gb4e8e078f2_0_30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1" name="Shape 3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2" name="Google Shape;3272;gb4e8e078f2_0_30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3" name="Google Shape;3273;gb4e8e078f2_0_30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8" name="Shape 3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9" name="Google Shape;3319;gb4e8e078f2_0_3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0" name="Google Shape;3320;gb4e8e078f2_0_3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4.xml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5.xml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6.xml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7.xml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8.xml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9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0.xml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1.xml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2.xml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3.xml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4.xml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5.xml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6.xml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7.xml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8.xml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9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0" y="1346925"/>
            <a:ext cx="8520600" cy="145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200">
                <a:solidFill>
                  <a:srgbClr val="000000"/>
                </a:solidFill>
              </a:rPr>
              <a:t>TESTE DE MESA</a:t>
            </a:r>
            <a:endParaRPr sz="5200"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595959"/>
                </a:solidFill>
              </a:rPr>
              <a:t>VETORES</a:t>
            </a:r>
            <a:endParaRPr sz="2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/>
        </p:nvSpPr>
        <p:spPr>
          <a:xfrm>
            <a:off x="0" y="0"/>
            <a:ext cx="3724200" cy="3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800000"/>
                </a:solidFill>
                <a:highlight>
                  <a:srgbClr val="93C47D"/>
                </a:highlight>
              </a:rPr>
              <a:t>int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1100">
                <a:solidFill>
                  <a:srgbClr val="400000"/>
                </a:solidFill>
                <a:highlight>
                  <a:srgbClr val="93C47D"/>
                </a:highlight>
              </a:rPr>
              <a:t>main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()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1100">
                <a:solidFill>
                  <a:srgbClr val="800080"/>
                </a:solidFill>
                <a:highlight>
                  <a:srgbClr val="93C47D"/>
                </a:highlight>
              </a:rPr>
              <a:t>{</a:t>
            </a:r>
            <a:endParaRPr sz="11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   </a:t>
            </a:r>
            <a:r>
              <a:rPr b="1" lang="pt-BR" sz="1100">
                <a:solidFill>
                  <a:srgbClr val="800000"/>
                </a:solidFill>
                <a:highlight>
                  <a:srgbClr val="93C47D"/>
                </a:highlight>
              </a:rPr>
              <a:t>int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tamanho</a:t>
            </a:r>
            <a:r>
              <a:rPr lang="pt-BR" sz="1100">
                <a:solidFill>
                  <a:srgbClr val="800080"/>
                </a:solidFill>
                <a:highlight>
                  <a:srgbClr val="93C47D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   </a:t>
            </a:r>
            <a:r>
              <a:rPr lang="pt-BR" sz="1100">
                <a:solidFill>
                  <a:srgbClr val="603000"/>
                </a:solidFill>
                <a:highlight>
                  <a:srgbClr val="93C47D"/>
                </a:highlight>
              </a:rPr>
              <a:t>cin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&gt;&gt;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tamanho</a:t>
            </a:r>
            <a:r>
              <a:rPr lang="pt-BR" sz="1100">
                <a:solidFill>
                  <a:srgbClr val="800080"/>
                </a:solidFill>
                <a:highlight>
                  <a:srgbClr val="93C47D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   </a:t>
            </a:r>
            <a:r>
              <a:rPr lang="pt-BR" sz="1100">
                <a:solidFill>
                  <a:srgbClr val="603000"/>
                </a:solidFill>
                <a:highlight>
                  <a:srgbClr val="93C47D"/>
                </a:highlight>
              </a:rPr>
              <a:t>time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meuVetorDeTimes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[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tamanho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]</a:t>
            </a:r>
            <a:r>
              <a:rPr lang="pt-BR" sz="1100">
                <a:solidFill>
                  <a:srgbClr val="800080"/>
                </a:solidFill>
                <a:highlight>
                  <a:srgbClr val="93C47D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   lerVetorDeTimes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tamanho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11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identificador</a:t>
            </a: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1100">
                <a:solidFill>
                  <a:srgbClr val="603000"/>
                </a:solidFill>
                <a:highlight>
                  <a:srgbClr val="FFFFFF"/>
                </a:highlight>
              </a:rPr>
              <a:t>cin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&gt;&gt;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identificador</a:t>
            </a: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   mergesort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tamanho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-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11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posicao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procuraTime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identificador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tamanho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1100">
                <a:solidFill>
                  <a:srgbClr val="603000"/>
                </a:solidFill>
                <a:highlight>
                  <a:srgbClr val="FFFFFF"/>
                </a:highlight>
              </a:rPr>
              <a:t>cout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&lt;&lt;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posicao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&lt;&lt;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603000"/>
                </a:solidFill>
                <a:highlight>
                  <a:srgbClr val="FFFFFF"/>
                </a:highlight>
              </a:rPr>
              <a:t>endl</a:t>
            </a: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11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posicao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&gt;=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1100">
                <a:solidFill>
                  <a:srgbClr val="603000"/>
                </a:solidFill>
                <a:highlight>
                  <a:srgbClr val="FFFFFF"/>
                </a:highlight>
              </a:rPr>
              <a:t>cout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&lt;&lt;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posicao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].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nome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&lt;&lt;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pt-BR" sz="1100">
                <a:solidFill>
                  <a:srgbClr val="0000E6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&lt;&lt;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posicao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].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gols_marcados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&lt;&lt;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603000"/>
                </a:solidFill>
                <a:highlight>
                  <a:srgbClr val="FFFFFF"/>
                </a:highlight>
              </a:rPr>
              <a:t>endl</a:t>
            </a: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1100">
                <a:solidFill>
                  <a:srgbClr val="800000"/>
                </a:solidFill>
                <a:highlight>
                  <a:srgbClr val="FFFFFF"/>
                </a:highlight>
              </a:rPr>
              <a:t>return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27" name="Google Shape;127;p22"/>
          <p:cNvSpPr/>
          <p:nvPr/>
        </p:nvSpPr>
        <p:spPr>
          <a:xfrm>
            <a:off x="3390900" y="0"/>
            <a:ext cx="1181100" cy="77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TAMANHO</a:t>
            </a: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3702900" y="371475"/>
            <a:ext cx="557100" cy="32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4648200" y="0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281575" y="10572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281575" y="15429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4867275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133" name="Google Shape;133;p22"/>
          <p:cNvSpPr/>
          <p:nvPr/>
        </p:nvSpPr>
        <p:spPr>
          <a:xfrm>
            <a:off x="5010150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000625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5000625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6248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137" name="Google Shape;137;p22"/>
          <p:cNvSpPr/>
          <p:nvPr/>
        </p:nvSpPr>
        <p:spPr>
          <a:xfrm>
            <a:off x="6391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6381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6381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7703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141" name="Google Shape;141;p22"/>
          <p:cNvSpPr/>
          <p:nvPr/>
        </p:nvSpPr>
        <p:spPr>
          <a:xfrm>
            <a:off x="7846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836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7836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0" name="Shape 3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1" name="Google Shape;3371;p112"/>
          <p:cNvSpPr txBox="1"/>
          <p:nvPr/>
        </p:nvSpPr>
        <p:spPr>
          <a:xfrm>
            <a:off x="-66150" y="0"/>
            <a:ext cx="34857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intercala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CFE2F3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CFE2F3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tamanho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-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CFE2F3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lang="pt-BR" sz="700">
                <a:solidFill>
                  <a:srgbClr val="603000"/>
                </a:solidFill>
                <a:highlight>
                  <a:srgbClr val="CFE2F3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tamanho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vetor auxiliar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CFE2F3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and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        aux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CFE2F3"/>
                </a:highlight>
              </a:rPr>
              <a:t>// copia trecho1 em aux[]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        i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CFE2F3"/>
                </a:highlight>
              </a:rPr>
              <a:t>// avança em trecho1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   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CFE2F3"/>
                </a:highlight>
              </a:rPr>
              <a:t>//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        aux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CFE2F3"/>
                </a:highlight>
              </a:rPr>
              <a:t>// copia trecho2 em aux[]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        j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CFE2F3"/>
                </a:highlight>
              </a:rPr>
              <a:t>// avanca em trecho2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   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&gt;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CFE2F3"/>
                </a:highlight>
              </a:rPr>
              <a:t>// terminou o trecho1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    aux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    j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CFE2F3"/>
                </a:highlight>
              </a:rPr>
              <a:t>// terminou o trecho2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    aux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    i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rgbClr val="696969"/>
                </a:solidFill>
              </a:rPr>
              <a:t>// terminando: copiar de aux[] em a[inicio:fim]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b="1" lang="pt-BR" sz="700">
                <a:solidFill>
                  <a:srgbClr val="800000"/>
                </a:solidFill>
              </a:rPr>
              <a:t>for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(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b="1" lang="pt-BR" sz="700">
                <a:solidFill>
                  <a:srgbClr val="800000"/>
                </a:solidFill>
              </a:rPr>
              <a:t>int</a:t>
            </a:r>
            <a:r>
              <a:rPr lang="pt-BR" sz="700">
                <a:solidFill>
                  <a:schemeClr val="dk1"/>
                </a:solidFill>
              </a:rPr>
              <a:t> k </a:t>
            </a:r>
            <a:r>
              <a:rPr lang="pt-BR" sz="700">
                <a:solidFill>
                  <a:srgbClr val="808030"/>
                </a:solidFill>
              </a:rPr>
              <a:t>=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008C00"/>
                </a:solidFill>
              </a:rPr>
              <a:t>0</a:t>
            </a:r>
            <a:r>
              <a:rPr lang="pt-BR" sz="700">
                <a:solidFill>
                  <a:srgbClr val="800080"/>
                </a:solidFill>
              </a:rPr>
              <a:t>;</a:t>
            </a:r>
            <a:r>
              <a:rPr lang="pt-BR" sz="700">
                <a:solidFill>
                  <a:schemeClr val="dk1"/>
                </a:solidFill>
              </a:rPr>
              <a:t> k </a:t>
            </a:r>
            <a:r>
              <a:rPr lang="pt-BR" sz="700">
                <a:solidFill>
                  <a:srgbClr val="808030"/>
                </a:solidFill>
              </a:rPr>
              <a:t>&lt;</a:t>
            </a:r>
            <a:r>
              <a:rPr lang="pt-BR" sz="700">
                <a:solidFill>
                  <a:schemeClr val="dk1"/>
                </a:solidFill>
              </a:rPr>
              <a:t> tamanho</a:t>
            </a:r>
            <a:r>
              <a:rPr lang="pt-BR" sz="700">
                <a:solidFill>
                  <a:srgbClr val="800080"/>
                </a:solidFill>
              </a:rPr>
              <a:t>;</a:t>
            </a:r>
            <a:r>
              <a:rPr lang="pt-BR" sz="700">
                <a:solidFill>
                  <a:schemeClr val="dk1"/>
                </a:solidFill>
              </a:rPr>
              <a:t> k</a:t>
            </a:r>
            <a:r>
              <a:rPr lang="pt-BR" sz="700">
                <a:solidFill>
                  <a:srgbClr val="808030"/>
                </a:solidFill>
              </a:rPr>
              <a:t>++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)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0080"/>
                </a:solidFill>
              </a:rPr>
              <a:t>{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inicio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mergesort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CFE2F3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meio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/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CFE2F3"/>
                </a:highlight>
              </a:rPr>
              <a:t>2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mergesort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mergesort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9CB9C"/>
                </a:highlight>
              </a:rPr>
              <a:t>1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F9CB9C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9CB9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intercala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3372" name="Google Shape;3372;p112"/>
          <p:cNvSpPr/>
          <p:nvPr/>
        </p:nvSpPr>
        <p:spPr>
          <a:xfrm>
            <a:off x="4648200" y="0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3373" name="Google Shape;3373;p112"/>
          <p:cNvSpPr/>
          <p:nvPr/>
        </p:nvSpPr>
        <p:spPr>
          <a:xfrm>
            <a:off x="5281575" y="10572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4" name="Google Shape;3374;p112"/>
          <p:cNvSpPr/>
          <p:nvPr/>
        </p:nvSpPr>
        <p:spPr>
          <a:xfrm>
            <a:off x="5281575" y="15429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5" name="Google Shape;3375;p112"/>
          <p:cNvSpPr/>
          <p:nvPr/>
        </p:nvSpPr>
        <p:spPr>
          <a:xfrm>
            <a:off x="4867275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3376" name="Google Shape;3376;p112"/>
          <p:cNvSpPr/>
          <p:nvPr/>
        </p:nvSpPr>
        <p:spPr>
          <a:xfrm>
            <a:off x="6248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3377" name="Google Shape;3377;p112"/>
          <p:cNvSpPr/>
          <p:nvPr/>
        </p:nvSpPr>
        <p:spPr>
          <a:xfrm>
            <a:off x="6391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3378" name="Google Shape;3378;p112"/>
          <p:cNvSpPr/>
          <p:nvPr/>
        </p:nvSpPr>
        <p:spPr>
          <a:xfrm>
            <a:off x="6381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alemanha</a:t>
            </a:r>
            <a:endParaRPr/>
          </a:p>
        </p:txBody>
      </p:sp>
      <p:sp>
        <p:nvSpPr>
          <p:cNvPr id="3379" name="Google Shape;3379;p112"/>
          <p:cNvSpPr/>
          <p:nvPr/>
        </p:nvSpPr>
        <p:spPr>
          <a:xfrm>
            <a:off x="6381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380" name="Google Shape;3380;p112"/>
          <p:cNvSpPr/>
          <p:nvPr/>
        </p:nvSpPr>
        <p:spPr>
          <a:xfrm>
            <a:off x="7703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3381" name="Google Shape;3381;p112"/>
          <p:cNvSpPr/>
          <p:nvPr/>
        </p:nvSpPr>
        <p:spPr>
          <a:xfrm>
            <a:off x="5010150" y="990600"/>
            <a:ext cx="914400" cy="22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382" name="Google Shape;3382;p112"/>
          <p:cNvSpPr/>
          <p:nvPr/>
        </p:nvSpPr>
        <p:spPr>
          <a:xfrm>
            <a:off x="5000625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3383" name="Google Shape;3383;p112"/>
          <p:cNvSpPr/>
          <p:nvPr/>
        </p:nvSpPr>
        <p:spPr>
          <a:xfrm>
            <a:off x="5000625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3384" name="Google Shape;3384;p112"/>
          <p:cNvSpPr/>
          <p:nvPr/>
        </p:nvSpPr>
        <p:spPr>
          <a:xfrm>
            <a:off x="7846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385" name="Google Shape;3385;p112"/>
          <p:cNvSpPr/>
          <p:nvPr/>
        </p:nvSpPr>
        <p:spPr>
          <a:xfrm>
            <a:off x="7836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porto_rico</a:t>
            </a:r>
            <a:endParaRPr/>
          </a:p>
        </p:txBody>
      </p:sp>
      <p:sp>
        <p:nvSpPr>
          <p:cNvPr id="3386" name="Google Shape;3386;p112"/>
          <p:cNvSpPr/>
          <p:nvPr/>
        </p:nvSpPr>
        <p:spPr>
          <a:xfrm>
            <a:off x="7836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387" name="Google Shape;3387;p112"/>
          <p:cNvSpPr/>
          <p:nvPr/>
        </p:nvSpPr>
        <p:spPr>
          <a:xfrm>
            <a:off x="3487388" y="-12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inicio</a:t>
            </a:r>
            <a:endParaRPr/>
          </a:p>
        </p:txBody>
      </p:sp>
      <p:sp>
        <p:nvSpPr>
          <p:cNvPr id="3388" name="Google Shape;3388;p112"/>
          <p:cNvSpPr/>
          <p:nvPr/>
        </p:nvSpPr>
        <p:spPr>
          <a:xfrm>
            <a:off x="3747038" y="427850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3389" name="Google Shape;3389;p112"/>
          <p:cNvSpPr/>
          <p:nvPr/>
        </p:nvSpPr>
        <p:spPr>
          <a:xfrm>
            <a:off x="3503963" y="18247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fim</a:t>
            </a:r>
            <a:endParaRPr/>
          </a:p>
        </p:txBody>
      </p:sp>
      <p:sp>
        <p:nvSpPr>
          <p:cNvPr id="3390" name="Google Shape;3390;p112"/>
          <p:cNvSpPr/>
          <p:nvPr/>
        </p:nvSpPr>
        <p:spPr>
          <a:xfrm>
            <a:off x="3780188" y="2243875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391" name="Google Shape;3391;p112"/>
          <p:cNvSpPr/>
          <p:nvPr/>
        </p:nvSpPr>
        <p:spPr>
          <a:xfrm>
            <a:off x="3503963" y="9123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meio</a:t>
            </a:r>
            <a:endParaRPr/>
          </a:p>
        </p:txBody>
      </p:sp>
      <p:sp>
        <p:nvSpPr>
          <p:cNvPr id="3392" name="Google Shape;3392;p112"/>
          <p:cNvSpPr/>
          <p:nvPr/>
        </p:nvSpPr>
        <p:spPr>
          <a:xfrm>
            <a:off x="3763613" y="1340238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393" name="Google Shape;3393;p112"/>
          <p:cNvSpPr/>
          <p:nvPr/>
        </p:nvSpPr>
        <p:spPr>
          <a:xfrm>
            <a:off x="3552350" y="3596750"/>
            <a:ext cx="951600" cy="51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tamanho</a:t>
            </a:r>
            <a:endParaRPr/>
          </a:p>
        </p:txBody>
      </p:sp>
      <p:sp>
        <p:nvSpPr>
          <p:cNvPr id="3394" name="Google Shape;3394;p112"/>
          <p:cNvSpPr/>
          <p:nvPr/>
        </p:nvSpPr>
        <p:spPr>
          <a:xfrm>
            <a:off x="3729975" y="3819475"/>
            <a:ext cx="6072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3395" name="Google Shape;3395;p112"/>
          <p:cNvSpPr/>
          <p:nvPr/>
        </p:nvSpPr>
        <p:spPr>
          <a:xfrm>
            <a:off x="4600575" y="2728975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3396" name="Google Shape;3396;p112"/>
          <p:cNvSpPr/>
          <p:nvPr/>
        </p:nvSpPr>
        <p:spPr>
          <a:xfrm>
            <a:off x="4819650" y="3243325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3397" name="Google Shape;3397;p112"/>
          <p:cNvSpPr/>
          <p:nvPr/>
        </p:nvSpPr>
        <p:spPr>
          <a:xfrm>
            <a:off x="6200775" y="3243325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3398" name="Google Shape;3398;p112"/>
          <p:cNvSpPr/>
          <p:nvPr/>
        </p:nvSpPr>
        <p:spPr>
          <a:xfrm>
            <a:off x="6343650" y="371957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399" name="Google Shape;3399;p112"/>
          <p:cNvSpPr/>
          <p:nvPr/>
        </p:nvSpPr>
        <p:spPr>
          <a:xfrm>
            <a:off x="6334125" y="41863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porto_rico</a:t>
            </a:r>
            <a:endParaRPr/>
          </a:p>
        </p:txBody>
      </p:sp>
      <p:sp>
        <p:nvSpPr>
          <p:cNvPr id="3400" name="Google Shape;3400;p112"/>
          <p:cNvSpPr/>
          <p:nvPr/>
        </p:nvSpPr>
        <p:spPr>
          <a:xfrm>
            <a:off x="6334125" y="4653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401" name="Google Shape;3401;p112"/>
          <p:cNvSpPr/>
          <p:nvPr/>
        </p:nvSpPr>
        <p:spPr>
          <a:xfrm>
            <a:off x="7655775" y="3243325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3402" name="Google Shape;3402;p112"/>
          <p:cNvSpPr/>
          <p:nvPr/>
        </p:nvSpPr>
        <p:spPr>
          <a:xfrm>
            <a:off x="4962525" y="371957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403" name="Google Shape;3403;p112"/>
          <p:cNvSpPr/>
          <p:nvPr/>
        </p:nvSpPr>
        <p:spPr>
          <a:xfrm>
            <a:off x="4953000" y="41863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3404" name="Google Shape;3404;p112"/>
          <p:cNvSpPr/>
          <p:nvPr/>
        </p:nvSpPr>
        <p:spPr>
          <a:xfrm>
            <a:off x="4953000" y="4653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3405" name="Google Shape;3405;p112"/>
          <p:cNvSpPr/>
          <p:nvPr/>
        </p:nvSpPr>
        <p:spPr>
          <a:xfrm>
            <a:off x="7798650" y="371957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3406" name="Google Shape;3406;p112"/>
          <p:cNvSpPr/>
          <p:nvPr/>
        </p:nvSpPr>
        <p:spPr>
          <a:xfrm>
            <a:off x="7789125" y="41863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alemanha</a:t>
            </a:r>
            <a:endParaRPr/>
          </a:p>
        </p:txBody>
      </p:sp>
      <p:sp>
        <p:nvSpPr>
          <p:cNvPr id="3407" name="Google Shape;3407;p112"/>
          <p:cNvSpPr/>
          <p:nvPr/>
        </p:nvSpPr>
        <p:spPr>
          <a:xfrm>
            <a:off x="7789125" y="4653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1" name="Shape 3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2" name="Google Shape;3412;p113"/>
          <p:cNvSpPr txBox="1"/>
          <p:nvPr/>
        </p:nvSpPr>
        <p:spPr>
          <a:xfrm>
            <a:off x="-66150" y="0"/>
            <a:ext cx="34857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intercala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CFE2F3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CFE2F3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tamanho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-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CFE2F3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lang="pt-BR" sz="700">
                <a:solidFill>
                  <a:srgbClr val="603000"/>
                </a:solidFill>
                <a:highlight>
                  <a:srgbClr val="CFE2F3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tamanho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vetor auxiliar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CFE2F3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and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        aux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CFE2F3"/>
                </a:highlight>
              </a:rPr>
              <a:t>// copia trecho1 em aux[]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        i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CFE2F3"/>
                </a:highlight>
              </a:rPr>
              <a:t>// avança em trecho1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   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CFE2F3"/>
                </a:highlight>
              </a:rPr>
              <a:t>//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        aux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CFE2F3"/>
                </a:highlight>
              </a:rPr>
              <a:t>// copia trecho2 em aux[]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        j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CFE2F3"/>
                </a:highlight>
              </a:rPr>
              <a:t>// avanca em trecho2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   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&gt;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CFE2F3"/>
                </a:highlight>
              </a:rPr>
              <a:t>// terminou o trecho1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    aux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    j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CFE2F3"/>
                </a:highlight>
              </a:rPr>
              <a:t>// terminou o trecho2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    aux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    i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terminando: copiar de aux[] em a[inicio:fim]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6FA8DC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6FA8DC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6FA8DC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6FA8DC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6FA8DC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6FA8DC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6FA8DC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6FA8DC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6FA8DC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6FA8DC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6FA8DC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6FA8DC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6FA8DC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6FA8DC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6FA8DC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6FA8DC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6FA8DC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6FA8DC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6FA8DC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6FA8DC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6FA8D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inicio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mergesort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CFE2F3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meio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/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CFE2F3"/>
                </a:highlight>
              </a:rPr>
              <a:t>2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mergesort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mergesort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9CB9C"/>
                </a:highlight>
              </a:rPr>
              <a:t>1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F9CB9C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9CB9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intercala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3413" name="Google Shape;3413;p113"/>
          <p:cNvSpPr/>
          <p:nvPr/>
        </p:nvSpPr>
        <p:spPr>
          <a:xfrm>
            <a:off x="4648200" y="0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3414" name="Google Shape;3414;p113"/>
          <p:cNvSpPr/>
          <p:nvPr/>
        </p:nvSpPr>
        <p:spPr>
          <a:xfrm>
            <a:off x="5281575" y="10572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5" name="Google Shape;3415;p113"/>
          <p:cNvSpPr/>
          <p:nvPr/>
        </p:nvSpPr>
        <p:spPr>
          <a:xfrm>
            <a:off x="5281575" y="15429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6" name="Google Shape;3416;p113"/>
          <p:cNvSpPr/>
          <p:nvPr/>
        </p:nvSpPr>
        <p:spPr>
          <a:xfrm>
            <a:off x="4867275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3417" name="Google Shape;3417;p113"/>
          <p:cNvSpPr/>
          <p:nvPr/>
        </p:nvSpPr>
        <p:spPr>
          <a:xfrm>
            <a:off x="6248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3418" name="Google Shape;3418;p113"/>
          <p:cNvSpPr/>
          <p:nvPr/>
        </p:nvSpPr>
        <p:spPr>
          <a:xfrm>
            <a:off x="6391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3419" name="Google Shape;3419;p113"/>
          <p:cNvSpPr/>
          <p:nvPr/>
        </p:nvSpPr>
        <p:spPr>
          <a:xfrm>
            <a:off x="6381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alemanha</a:t>
            </a:r>
            <a:endParaRPr/>
          </a:p>
        </p:txBody>
      </p:sp>
      <p:sp>
        <p:nvSpPr>
          <p:cNvPr id="3420" name="Google Shape;3420;p113"/>
          <p:cNvSpPr/>
          <p:nvPr/>
        </p:nvSpPr>
        <p:spPr>
          <a:xfrm>
            <a:off x="6381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421" name="Google Shape;3421;p113"/>
          <p:cNvSpPr/>
          <p:nvPr/>
        </p:nvSpPr>
        <p:spPr>
          <a:xfrm>
            <a:off x="7703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3422" name="Google Shape;3422;p113"/>
          <p:cNvSpPr/>
          <p:nvPr/>
        </p:nvSpPr>
        <p:spPr>
          <a:xfrm>
            <a:off x="5010150" y="990600"/>
            <a:ext cx="914400" cy="22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423" name="Google Shape;3423;p113"/>
          <p:cNvSpPr/>
          <p:nvPr/>
        </p:nvSpPr>
        <p:spPr>
          <a:xfrm>
            <a:off x="5000625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3424" name="Google Shape;3424;p113"/>
          <p:cNvSpPr/>
          <p:nvPr/>
        </p:nvSpPr>
        <p:spPr>
          <a:xfrm>
            <a:off x="5000625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3425" name="Google Shape;3425;p113"/>
          <p:cNvSpPr/>
          <p:nvPr/>
        </p:nvSpPr>
        <p:spPr>
          <a:xfrm>
            <a:off x="7846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426" name="Google Shape;3426;p113"/>
          <p:cNvSpPr/>
          <p:nvPr/>
        </p:nvSpPr>
        <p:spPr>
          <a:xfrm>
            <a:off x="7836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porto_rico</a:t>
            </a:r>
            <a:endParaRPr/>
          </a:p>
        </p:txBody>
      </p:sp>
      <p:sp>
        <p:nvSpPr>
          <p:cNvPr id="3427" name="Google Shape;3427;p113"/>
          <p:cNvSpPr/>
          <p:nvPr/>
        </p:nvSpPr>
        <p:spPr>
          <a:xfrm>
            <a:off x="7836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428" name="Google Shape;3428;p113"/>
          <p:cNvSpPr/>
          <p:nvPr/>
        </p:nvSpPr>
        <p:spPr>
          <a:xfrm>
            <a:off x="3487388" y="-12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inicio</a:t>
            </a:r>
            <a:endParaRPr/>
          </a:p>
        </p:txBody>
      </p:sp>
      <p:sp>
        <p:nvSpPr>
          <p:cNvPr id="3429" name="Google Shape;3429;p113"/>
          <p:cNvSpPr/>
          <p:nvPr/>
        </p:nvSpPr>
        <p:spPr>
          <a:xfrm>
            <a:off x="3747038" y="427850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3430" name="Google Shape;3430;p113"/>
          <p:cNvSpPr/>
          <p:nvPr/>
        </p:nvSpPr>
        <p:spPr>
          <a:xfrm>
            <a:off x="3503963" y="18247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fim</a:t>
            </a:r>
            <a:endParaRPr/>
          </a:p>
        </p:txBody>
      </p:sp>
      <p:sp>
        <p:nvSpPr>
          <p:cNvPr id="3431" name="Google Shape;3431;p113"/>
          <p:cNvSpPr/>
          <p:nvPr/>
        </p:nvSpPr>
        <p:spPr>
          <a:xfrm>
            <a:off x="3780188" y="2243875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432" name="Google Shape;3432;p113"/>
          <p:cNvSpPr/>
          <p:nvPr/>
        </p:nvSpPr>
        <p:spPr>
          <a:xfrm>
            <a:off x="3503963" y="9123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meio</a:t>
            </a:r>
            <a:endParaRPr/>
          </a:p>
        </p:txBody>
      </p:sp>
      <p:sp>
        <p:nvSpPr>
          <p:cNvPr id="3433" name="Google Shape;3433;p113"/>
          <p:cNvSpPr/>
          <p:nvPr/>
        </p:nvSpPr>
        <p:spPr>
          <a:xfrm>
            <a:off x="3763613" y="1340238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434" name="Google Shape;3434;p113"/>
          <p:cNvSpPr/>
          <p:nvPr/>
        </p:nvSpPr>
        <p:spPr>
          <a:xfrm>
            <a:off x="3552350" y="3596750"/>
            <a:ext cx="951600" cy="51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tamanho</a:t>
            </a:r>
            <a:endParaRPr/>
          </a:p>
        </p:txBody>
      </p:sp>
      <p:sp>
        <p:nvSpPr>
          <p:cNvPr id="3435" name="Google Shape;3435;p113"/>
          <p:cNvSpPr/>
          <p:nvPr/>
        </p:nvSpPr>
        <p:spPr>
          <a:xfrm>
            <a:off x="3729975" y="3819475"/>
            <a:ext cx="6072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3436" name="Google Shape;3436;p113"/>
          <p:cNvSpPr/>
          <p:nvPr/>
        </p:nvSpPr>
        <p:spPr>
          <a:xfrm>
            <a:off x="4600575" y="2728975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3437" name="Google Shape;3437;p113"/>
          <p:cNvSpPr/>
          <p:nvPr/>
        </p:nvSpPr>
        <p:spPr>
          <a:xfrm>
            <a:off x="4819650" y="3243325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3438" name="Google Shape;3438;p113"/>
          <p:cNvSpPr/>
          <p:nvPr/>
        </p:nvSpPr>
        <p:spPr>
          <a:xfrm>
            <a:off x="6200775" y="3243325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3439" name="Google Shape;3439;p113"/>
          <p:cNvSpPr/>
          <p:nvPr/>
        </p:nvSpPr>
        <p:spPr>
          <a:xfrm>
            <a:off x="6343650" y="371957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440" name="Google Shape;3440;p113"/>
          <p:cNvSpPr/>
          <p:nvPr/>
        </p:nvSpPr>
        <p:spPr>
          <a:xfrm>
            <a:off x="6334125" y="41863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porto_rico</a:t>
            </a:r>
            <a:endParaRPr/>
          </a:p>
        </p:txBody>
      </p:sp>
      <p:sp>
        <p:nvSpPr>
          <p:cNvPr id="3441" name="Google Shape;3441;p113"/>
          <p:cNvSpPr/>
          <p:nvPr/>
        </p:nvSpPr>
        <p:spPr>
          <a:xfrm>
            <a:off x="6334125" y="4653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442" name="Google Shape;3442;p113"/>
          <p:cNvSpPr/>
          <p:nvPr/>
        </p:nvSpPr>
        <p:spPr>
          <a:xfrm>
            <a:off x="7655775" y="3243325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3443" name="Google Shape;3443;p113"/>
          <p:cNvSpPr/>
          <p:nvPr/>
        </p:nvSpPr>
        <p:spPr>
          <a:xfrm>
            <a:off x="4962525" y="371957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444" name="Google Shape;3444;p113"/>
          <p:cNvSpPr/>
          <p:nvPr/>
        </p:nvSpPr>
        <p:spPr>
          <a:xfrm>
            <a:off x="4953000" y="41863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3445" name="Google Shape;3445;p113"/>
          <p:cNvSpPr/>
          <p:nvPr/>
        </p:nvSpPr>
        <p:spPr>
          <a:xfrm>
            <a:off x="4953000" y="4653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3446" name="Google Shape;3446;p113"/>
          <p:cNvSpPr/>
          <p:nvPr/>
        </p:nvSpPr>
        <p:spPr>
          <a:xfrm>
            <a:off x="7798650" y="371957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3447" name="Google Shape;3447;p113"/>
          <p:cNvSpPr/>
          <p:nvPr/>
        </p:nvSpPr>
        <p:spPr>
          <a:xfrm>
            <a:off x="7789125" y="41863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alemanha</a:t>
            </a:r>
            <a:endParaRPr/>
          </a:p>
        </p:txBody>
      </p:sp>
      <p:sp>
        <p:nvSpPr>
          <p:cNvPr id="3448" name="Google Shape;3448;p113"/>
          <p:cNvSpPr/>
          <p:nvPr/>
        </p:nvSpPr>
        <p:spPr>
          <a:xfrm>
            <a:off x="7789125" y="4653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449" name="Google Shape;3449;p113"/>
          <p:cNvSpPr/>
          <p:nvPr/>
        </p:nvSpPr>
        <p:spPr>
          <a:xfrm>
            <a:off x="3012450" y="2858225"/>
            <a:ext cx="407100" cy="6705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</a:t>
            </a:r>
            <a:endParaRPr/>
          </a:p>
        </p:txBody>
      </p:sp>
      <p:sp>
        <p:nvSpPr>
          <p:cNvPr id="3450" name="Google Shape;3450;p113"/>
          <p:cNvSpPr/>
          <p:nvPr/>
        </p:nvSpPr>
        <p:spPr>
          <a:xfrm>
            <a:off x="2193900" y="1978200"/>
            <a:ext cx="1125000" cy="6459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 &lt; tamanho</a:t>
            </a:r>
            <a:endParaRPr/>
          </a:p>
        </p:txBody>
      </p:sp>
      <p:sp>
        <p:nvSpPr>
          <p:cNvPr id="3451" name="Google Shape;3451;p113"/>
          <p:cNvSpPr/>
          <p:nvPr/>
        </p:nvSpPr>
        <p:spPr>
          <a:xfrm>
            <a:off x="3056850" y="3208750"/>
            <a:ext cx="318300" cy="2859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3452" name="Google Shape;3452;p113"/>
          <p:cNvSpPr/>
          <p:nvPr/>
        </p:nvSpPr>
        <p:spPr>
          <a:xfrm>
            <a:off x="2401550" y="2311225"/>
            <a:ext cx="769800" cy="22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2857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true</a:t>
            </a:r>
            <a:endParaRPr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6" name="Shape 3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7" name="Google Shape;3457;p114"/>
          <p:cNvSpPr txBox="1"/>
          <p:nvPr/>
        </p:nvSpPr>
        <p:spPr>
          <a:xfrm>
            <a:off x="-66150" y="0"/>
            <a:ext cx="34857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intercala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CFE2F3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CFE2F3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tamanho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-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CFE2F3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lang="pt-BR" sz="700">
                <a:solidFill>
                  <a:srgbClr val="603000"/>
                </a:solidFill>
                <a:highlight>
                  <a:srgbClr val="CFE2F3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tamanho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vetor auxiliar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CFE2F3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and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        aux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CFE2F3"/>
                </a:highlight>
              </a:rPr>
              <a:t>// copia trecho1 em aux[]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        i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CFE2F3"/>
                </a:highlight>
              </a:rPr>
              <a:t>// avança em trecho1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   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CFE2F3"/>
                </a:highlight>
              </a:rPr>
              <a:t>//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        aux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CFE2F3"/>
                </a:highlight>
              </a:rPr>
              <a:t>// copia trecho2 em aux[]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        j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CFE2F3"/>
                </a:highlight>
              </a:rPr>
              <a:t>// avanca em trecho2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   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&gt;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CFE2F3"/>
                </a:highlight>
              </a:rPr>
              <a:t>// terminou o trecho1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    aux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    j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CFE2F3"/>
                </a:highlight>
              </a:rPr>
              <a:t>// terminou o trecho2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    aux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    i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terminando: copiar de aux[] em a[inicio:fim]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6FA8DC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6FA8DC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6FA8DC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6FA8DC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6FA8DC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6FA8DC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6FA8DC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6FA8DC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6FA8DC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6FA8DC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6FA8DC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6FA8DC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6FA8DC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6FA8DC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6FA8DC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6FA8DC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6FA8DC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6FA8DC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6FA8DC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6FA8DC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6FA8D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6FA8DC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FFF2CC"/>
                </a:highlight>
              </a:rPr>
              <a:t>meuVetorDeTimes</a:t>
            </a:r>
            <a:r>
              <a:rPr lang="pt-BR" sz="700">
                <a:solidFill>
                  <a:srgbClr val="808030"/>
                </a:solidFill>
                <a:highlight>
                  <a:srgbClr val="FFF2CC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2CC"/>
                </a:highlight>
              </a:rPr>
              <a:t>inicio </a:t>
            </a:r>
            <a:r>
              <a:rPr lang="pt-BR" sz="700">
                <a:solidFill>
                  <a:srgbClr val="808030"/>
                </a:solidFill>
                <a:highlight>
                  <a:srgbClr val="FFF2CC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2CC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2CC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chemeClr val="dk1"/>
                </a:solidFill>
                <a:highlight>
                  <a:srgbClr val="6FA8DC"/>
                </a:highlight>
              </a:rPr>
              <a:t>aux</a:t>
            </a:r>
            <a:r>
              <a:rPr lang="pt-BR" sz="700">
                <a:solidFill>
                  <a:srgbClr val="808030"/>
                </a:solidFill>
                <a:highlight>
                  <a:srgbClr val="6FA8DC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6FA8DC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6FA8DC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6FA8DC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6FA8D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mergesort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CFE2F3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meio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/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CFE2F3"/>
                </a:highlight>
              </a:rPr>
              <a:t>2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mergesort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mergesort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9CB9C"/>
                </a:highlight>
              </a:rPr>
              <a:t>1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F9CB9C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9CB9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intercala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3458" name="Google Shape;3458;p114"/>
          <p:cNvSpPr/>
          <p:nvPr/>
        </p:nvSpPr>
        <p:spPr>
          <a:xfrm>
            <a:off x="4648200" y="0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3459" name="Google Shape;3459;p114"/>
          <p:cNvSpPr/>
          <p:nvPr/>
        </p:nvSpPr>
        <p:spPr>
          <a:xfrm>
            <a:off x="5281575" y="10572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0" name="Google Shape;3460;p114"/>
          <p:cNvSpPr/>
          <p:nvPr/>
        </p:nvSpPr>
        <p:spPr>
          <a:xfrm>
            <a:off x="5281575" y="15429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1" name="Google Shape;3461;p114"/>
          <p:cNvSpPr/>
          <p:nvPr/>
        </p:nvSpPr>
        <p:spPr>
          <a:xfrm>
            <a:off x="4867275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3462" name="Google Shape;3462;p114"/>
          <p:cNvSpPr/>
          <p:nvPr/>
        </p:nvSpPr>
        <p:spPr>
          <a:xfrm>
            <a:off x="6248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3463" name="Google Shape;3463;p114"/>
          <p:cNvSpPr/>
          <p:nvPr/>
        </p:nvSpPr>
        <p:spPr>
          <a:xfrm>
            <a:off x="6391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3464" name="Google Shape;3464;p114"/>
          <p:cNvSpPr/>
          <p:nvPr/>
        </p:nvSpPr>
        <p:spPr>
          <a:xfrm>
            <a:off x="6381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alemanha</a:t>
            </a:r>
            <a:endParaRPr/>
          </a:p>
        </p:txBody>
      </p:sp>
      <p:sp>
        <p:nvSpPr>
          <p:cNvPr id="3465" name="Google Shape;3465;p114"/>
          <p:cNvSpPr/>
          <p:nvPr/>
        </p:nvSpPr>
        <p:spPr>
          <a:xfrm>
            <a:off x="6381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466" name="Google Shape;3466;p114"/>
          <p:cNvSpPr/>
          <p:nvPr/>
        </p:nvSpPr>
        <p:spPr>
          <a:xfrm>
            <a:off x="7703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3467" name="Google Shape;3467;p114"/>
          <p:cNvSpPr/>
          <p:nvPr/>
        </p:nvSpPr>
        <p:spPr>
          <a:xfrm>
            <a:off x="5010150" y="990600"/>
            <a:ext cx="914400" cy="22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468" name="Google Shape;3468;p114"/>
          <p:cNvSpPr/>
          <p:nvPr/>
        </p:nvSpPr>
        <p:spPr>
          <a:xfrm>
            <a:off x="5000625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3469" name="Google Shape;3469;p114"/>
          <p:cNvSpPr/>
          <p:nvPr/>
        </p:nvSpPr>
        <p:spPr>
          <a:xfrm>
            <a:off x="5000625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3470" name="Google Shape;3470;p114"/>
          <p:cNvSpPr/>
          <p:nvPr/>
        </p:nvSpPr>
        <p:spPr>
          <a:xfrm>
            <a:off x="7846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471" name="Google Shape;3471;p114"/>
          <p:cNvSpPr/>
          <p:nvPr/>
        </p:nvSpPr>
        <p:spPr>
          <a:xfrm>
            <a:off x="7836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porto_rico</a:t>
            </a:r>
            <a:endParaRPr/>
          </a:p>
        </p:txBody>
      </p:sp>
      <p:sp>
        <p:nvSpPr>
          <p:cNvPr id="3472" name="Google Shape;3472;p114"/>
          <p:cNvSpPr/>
          <p:nvPr/>
        </p:nvSpPr>
        <p:spPr>
          <a:xfrm>
            <a:off x="7836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473" name="Google Shape;3473;p114"/>
          <p:cNvSpPr/>
          <p:nvPr/>
        </p:nvSpPr>
        <p:spPr>
          <a:xfrm>
            <a:off x="3487388" y="-12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inicio</a:t>
            </a:r>
            <a:endParaRPr/>
          </a:p>
        </p:txBody>
      </p:sp>
      <p:sp>
        <p:nvSpPr>
          <p:cNvPr id="3474" name="Google Shape;3474;p114"/>
          <p:cNvSpPr/>
          <p:nvPr/>
        </p:nvSpPr>
        <p:spPr>
          <a:xfrm>
            <a:off x="3747038" y="427850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3475" name="Google Shape;3475;p114"/>
          <p:cNvSpPr/>
          <p:nvPr/>
        </p:nvSpPr>
        <p:spPr>
          <a:xfrm>
            <a:off x="3503963" y="18247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fim</a:t>
            </a:r>
            <a:endParaRPr/>
          </a:p>
        </p:txBody>
      </p:sp>
      <p:sp>
        <p:nvSpPr>
          <p:cNvPr id="3476" name="Google Shape;3476;p114"/>
          <p:cNvSpPr/>
          <p:nvPr/>
        </p:nvSpPr>
        <p:spPr>
          <a:xfrm>
            <a:off x="3780188" y="2243875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477" name="Google Shape;3477;p114"/>
          <p:cNvSpPr/>
          <p:nvPr/>
        </p:nvSpPr>
        <p:spPr>
          <a:xfrm>
            <a:off x="3503963" y="9123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meio</a:t>
            </a:r>
            <a:endParaRPr/>
          </a:p>
        </p:txBody>
      </p:sp>
      <p:sp>
        <p:nvSpPr>
          <p:cNvPr id="3478" name="Google Shape;3478;p114"/>
          <p:cNvSpPr/>
          <p:nvPr/>
        </p:nvSpPr>
        <p:spPr>
          <a:xfrm>
            <a:off x="3763613" y="1340238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479" name="Google Shape;3479;p114"/>
          <p:cNvSpPr/>
          <p:nvPr/>
        </p:nvSpPr>
        <p:spPr>
          <a:xfrm>
            <a:off x="3552350" y="3596750"/>
            <a:ext cx="951600" cy="51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tamanho</a:t>
            </a:r>
            <a:endParaRPr/>
          </a:p>
        </p:txBody>
      </p:sp>
      <p:sp>
        <p:nvSpPr>
          <p:cNvPr id="3480" name="Google Shape;3480;p114"/>
          <p:cNvSpPr/>
          <p:nvPr/>
        </p:nvSpPr>
        <p:spPr>
          <a:xfrm>
            <a:off x="3729975" y="3819475"/>
            <a:ext cx="6072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3481" name="Google Shape;3481;p114"/>
          <p:cNvSpPr/>
          <p:nvPr/>
        </p:nvSpPr>
        <p:spPr>
          <a:xfrm>
            <a:off x="4600575" y="2728975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3482" name="Google Shape;3482;p114"/>
          <p:cNvSpPr/>
          <p:nvPr/>
        </p:nvSpPr>
        <p:spPr>
          <a:xfrm>
            <a:off x="4819650" y="3243325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3483" name="Google Shape;3483;p114"/>
          <p:cNvSpPr/>
          <p:nvPr/>
        </p:nvSpPr>
        <p:spPr>
          <a:xfrm>
            <a:off x="6200775" y="3243325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3484" name="Google Shape;3484;p114"/>
          <p:cNvSpPr/>
          <p:nvPr/>
        </p:nvSpPr>
        <p:spPr>
          <a:xfrm>
            <a:off x="6343650" y="371957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485" name="Google Shape;3485;p114"/>
          <p:cNvSpPr/>
          <p:nvPr/>
        </p:nvSpPr>
        <p:spPr>
          <a:xfrm>
            <a:off x="6334125" y="41863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porto_rico</a:t>
            </a:r>
            <a:endParaRPr/>
          </a:p>
        </p:txBody>
      </p:sp>
      <p:sp>
        <p:nvSpPr>
          <p:cNvPr id="3486" name="Google Shape;3486;p114"/>
          <p:cNvSpPr/>
          <p:nvPr/>
        </p:nvSpPr>
        <p:spPr>
          <a:xfrm>
            <a:off x="6334125" y="4653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487" name="Google Shape;3487;p114"/>
          <p:cNvSpPr/>
          <p:nvPr/>
        </p:nvSpPr>
        <p:spPr>
          <a:xfrm>
            <a:off x="7655775" y="3243325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3488" name="Google Shape;3488;p114"/>
          <p:cNvSpPr/>
          <p:nvPr/>
        </p:nvSpPr>
        <p:spPr>
          <a:xfrm>
            <a:off x="4962525" y="371957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489" name="Google Shape;3489;p114"/>
          <p:cNvSpPr/>
          <p:nvPr/>
        </p:nvSpPr>
        <p:spPr>
          <a:xfrm>
            <a:off x="4953000" y="41863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3490" name="Google Shape;3490;p114"/>
          <p:cNvSpPr/>
          <p:nvPr/>
        </p:nvSpPr>
        <p:spPr>
          <a:xfrm>
            <a:off x="4953000" y="4653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3491" name="Google Shape;3491;p114"/>
          <p:cNvSpPr/>
          <p:nvPr/>
        </p:nvSpPr>
        <p:spPr>
          <a:xfrm>
            <a:off x="7798650" y="371957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3492" name="Google Shape;3492;p114"/>
          <p:cNvSpPr/>
          <p:nvPr/>
        </p:nvSpPr>
        <p:spPr>
          <a:xfrm>
            <a:off x="7789125" y="41863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alemanha</a:t>
            </a:r>
            <a:endParaRPr/>
          </a:p>
        </p:txBody>
      </p:sp>
      <p:sp>
        <p:nvSpPr>
          <p:cNvPr id="3493" name="Google Shape;3493;p114"/>
          <p:cNvSpPr/>
          <p:nvPr/>
        </p:nvSpPr>
        <p:spPr>
          <a:xfrm>
            <a:off x="7789125" y="4653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494" name="Google Shape;3494;p114"/>
          <p:cNvSpPr/>
          <p:nvPr/>
        </p:nvSpPr>
        <p:spPr>
          <a:xfrm>
            <a:off x="3012450" y="2858225"/>
            <a:ext cx="407100" cy="6705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</a:t>
            </a:r>
            <a:endParaRPr/>
          </a:p>
        </p:txBody>
      </p:sp>
      <p:sp>
        <p:nvSpPr>
          <p:cNvPr id="3495" name="Google Shape;3495;p114"/>
          <p:cNvSpPr/>
          <p:nvPr/>
        </p:nvSpPr>
        <p:spPr>
          <a:xfrm>
            <a:off x="3056850" y="3208750"/>
            <a:ext cx="318300" cy="2859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3496" name="Google Shape;3496;p114"/>
          <p:cNvSpPr/>
          <p:nvPr/>
        </p:nvSpPr>
        <p:spPr>
          <a:xfrm>
            <a:off x="3512063" y="2858425"/>
            <a:ext cx="951600" cy="6705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inicio + k</a:t>
            </a:r>
            <a:endParaRPr/>
          </a:p>
        </p:txBody>
      </p:sp>
      <p:sp>
        <p:nvSpPr>
          <p:cNvPr id="3497" name="Google Shape;3497;p114"/>
          <p:cNvSpPr/>
          <p:nvPr/>
        </p:nvSpPr>
        <p:spPr>
          <a:xfrm>
            <a:off x="3652050" y="3176400"/>
            <a:ext cx="6852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1" name="Shape 3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" name="Google Shape;3502;p115"/>
          <p:cNvSpPr txBox="1"/>
          <p:nvPr/>
        </p:nvSpPr>
        <p:spPr>
          <a:xfrm>
            <a:off x="-66150" y="0"/>
            <a:ext cx="34857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intercala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CFE2F3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CFE2F3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tamanho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-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CFE2F3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lang="pt-BR" sz="700">
                <a:solidFill>
                  <a:srgbClr val="603000"/>
                </a:solidFill>
                <a:highlight>
                  <a:srgbClr val="CFE2F3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tamanho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vetor auxiliar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CFE2F3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and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        aux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CFE2F3"/>
                </a:highlight>
              </a:rPr>
              <a:t>// copia trecho1 em aux[]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        i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CFE2F3"/>
                </a:highlight>
              </a:rPr>
              <a:t>// avança em trecho1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   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CFE2F3"/>
                </a:highlight>
              </a:rPr>
              <a:t>//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        aux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CFE2F3"/>
                </a:highlight>
              </a:rPr>
              <a:t>// copia trecho2 em aux[]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        j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CFE2F3"/>
                </a:highlight>
              </a:rPr>
              <a:t>// avanca em trecho2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   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&gt;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CFE2F3"/>
                </a:highlight>
              </a:rPr>
              <a:t>// terminou o trecho1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    aux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    j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CFE2F3"/>
                </a:highlight>
              </a:rPr>
              <a:t>// terminou o trecho2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    aux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    i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terminando: copiar de aux[] em a[inicio:fim]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6FA8DC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6FA8DC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6FA8DC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6FA8DC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6FA8DC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6FA8DC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6FA8DC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6FA8DC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6FA8DC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6FA8DC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6FA8DC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6FA8DC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6FA8DC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6FA8DC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6FA8DC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6FA8DC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6FA8DC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6FA8DC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6FA8DC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6FA8DC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6FA8D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6FA8DC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FFF2CC"/>
                </a:highlight>
              </a:rPr>
              <a:t>meuVetorDeTimes</a:t>
            </a:r>
            <a:r>
              <a:rPr lang="pt-BR" sz="700">
                <a:solidFill>
                  <a:srgbClr val="808030"/>
                </a:solidFill>
                <a:highlight>
                  <a:srgbClr val="FFF2CC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2CC"/>
                </a:highlight>
              </a:rPr>
              <a:t>inicio </a:t>
            </a:r>
            <a:r>
              <a:rPr lang="pt-BR" sz="700">
                <a:solidFill>
                  <a:srgbClr val="808030"/>
                </a:solidFill>
                <a:highlight>
                  <a:srgbClr val="FFF2CC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2CC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2CC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chemeClr val="dk1"/>
                </a:solidFill>
                <a:highlight>
                  <a:srgbClr val="6FA8DC"/>
                </a:highlight>
              </a:rPr>
              <a:t>aux</a:t>
            </a:r>
            <a:r>
              <a:rPr lang="pt-BR" sz="700">
                <a:solidFill>
                  <a:srgbClr val="808030"/>
                </a:solidFill>
                <a:highlight>
                  <a:srgbClr val="6FA8DC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6FA8DC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6FA8DC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6FA8DC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6FA8D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6FA8DC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6FA8D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mergesort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CFE2F3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meio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/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CFE2F3"/>
                </a:highlight>
              </a:rPr>
              <a:t>2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mergesort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mergesort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9CB9C"/>
                </a:highlight>
              </a:rPr>
              <a:t>1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F9CB9C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9CB9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intercala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3503" name="Google Shape;3503;p115"/>
          <p:cNvSpPr/>
          <p:nvPr/>
        </p:nvSpPr>
        <p:spPr>
          <a:xfrm>
            <a:off x="4648200" y="0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3504" name="Google Shape;3504;p115"/>
          <p:cNvSpPr/>
          <p:nvPr/>
        </p:nvSpPr>
        <p:spPr>
          <a:xfrm>
            <a:off x="5281575" y="10572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5" name="Google Shape;3505;p115"/>
          <p:cNvSpPr/>
          <p:nvPr/>
        </p:nvSpPr>
        <p:spPr>
          <a:xfrm>
            <a:off x="5281575" y="15429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6" name="Google Shape;3506;p115"/>
          <p:cNvSpPr/>
          <p:nvPr/>
        </p:nvSpPr>
        <p:spPr>
          <a:xfrm>
            <a:off x="4867275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3507" name="Google Shape;3507;p115"/>
          <p:cNvSpPr/>
          <p:nvPr/>
        </p:nvSpPr>
        <p:spPr>
          <a:xfrm>
            <a:off x="6248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3508" name="Google Shape;3508;p115"/>
          <p:cNvSpPr/>
          <p:nvPr/>
        </p:nvSpPr>
        <p:spPr>
          <a:xfrm>
            <a:off x="6391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3509" name="Google Shape;3509;p115"/>
          <p:cNvSpPr/>
          <p:nvPr/>
        </p:nvSpPr>
        <p:spPr>
          <a:xfrm>
            <a:off x="6381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alemanha</a:t>
            </a:r>
            <a:endParaRPr/>
          </a:p>
        </p:txBody>
      </p:sp>
      <p:sp>
        <p:nvSpPr>
          <p:cNvPr id="3510" name="Google Shape;3510;p115"/>
          <p:cNvSpPr/>
          <p:nvPr/>
        </p:nvSpPr>
        <p:spPr>
          <a:xfrm>
            <a:off x="6381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511" name="Google Shape;3511;p115"/>
          <p:cNvSpPr/>
          <p:nvPr/>
        </p:nvSpPr>
        <p:spPr>
          <a:xfrm>
            <a:off x="7703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3512" name="Google Shape;3512;p115"/>
          <p:cNvSpPr/>
          <p:nvPr/>
        </p:nvSpPr>
        <p:spPr>
          <a:xfrm>
            <a:off x="5010150" y="990600"/>
            <a:ext cx="914400" cy="22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513" name="Google Shape;3513;p115"/>
          <p:cNvSpPr/>
          <p:nvPr/>
        </p:nvSpPr>
        <p:spPr>
          <a:xfrm>
            <a:off x="5000625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3514" name="Google Shape;3514;p115"/>
          <p:cNvSpPr/>
          <p:nvPr/>
        </p:nvSpPr>
        <p:spPr>
          <a:xfrm>
            <a:off x="5000625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3515" name="Google Shape;3515;p115"/>
          <p:cNvSpPr/>
          <p:nvPr/>
        </p:nvSpPr>
        <p:spPr>
          <a:xfrm>
            <a:off x="7846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516" name="Google Shape;3516;p115"/>
          <p:cNvSpPr/>
          <p:nvPr/>
        </p:nvSpPr>
        <p:spPr>
          <a:xfrm>
            <a:off x="7836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porto_rico</a:t>
            </a:r>
            <a:endParaRPr/>
          </a:p>
        </p:txBody>
      </p:sp>
      <p:sp>
        <p:nvSpPr>
          <p:cNvPr id="3517" name="Google Shape;3517;p115"/>
          <p:cNvSpPr/>
          <p:nvPr/>
        </p:nvSpPr>
        <p:spPr>
          <a:xfrm>
            <a:off x="7836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518" name="Google Shape;3518;p115"/>
          <p:cNvSpPr/>
          <p:nvPr/>
        </p:nvSpPr>
        <p:spPr>
          <a:xfrm>
            <a:off x="3487388" y="-12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inicio</a:t>
            </a:r>
            <a:endParaRPr/>
          </a:p>
        </p:txBody>
      </p:sp>
      <p:sp>
        <p:nvSpPr>
          <p:cNvPr id="3519" name="Google Shape;3519;p115"/>
          <p:cNvSpPr/>
          <p:nvPr/>
        </p:nvSpPr>
        <p:spPr>
          <a:xfrm>
            <a:off x="3747038" y="427850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3520" name="Google Shape;3520;p115"/>
          <p:cNvSpPr/>
          <p:nvPr/>
        </p:nvSpPr>
        <p:spPr>
          <a:xfrm>
            <a:off x="3503963" y="18247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fim</a:t>
            </a:r>
            <a:endParaRPr/>
          </a:p>
        </p:txBody>
      </p:sp>
      <p:sp>
        <p:nvSpPr>
          <p:cNvPr id="3521" name="Google Shape;3521;p115"/>
          <p:cNvSpPr/>
          <p:nvPr/>
        </p:nvSpPr>
        <p:spPr>
          <a:xfrm>
            <a:off x="3780188" y="2243875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522" name="Google Shape;3522;p115"/>
          <p:cNvSpPr/>
          <p:nvPr/>
        </p:nvSpPr>
        <p:spPr>
          <a:xfrm>
            <a:off x="3503963" y="9123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meio</a:t>
            </a:r>
            <a:endParaRPr/>
          </a:p>
        </p:txBody>
      </p:sp>
      <p:sp>
        <p:nvSpPr>
          <p:cNvPr id="3523" name="Google Shape;3523;p115"/>
          <p:cNvSpPr/>
          <p:nvPr/>
        </p:nvSpPr>
        <p:spPr>
          <a:xfrm>
            <a:off x="3763613" y="1340238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524" name="Google Shape;3524;p115"/>
          <p:cNvSpPr/>
          <p:nvPr/>
        </p:nvSpPr>
        <p:spPr>
          <a:xfrm>
            <a:off x="3552350" y="3596750"/>
            <a:ext cx="951600" cy="51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tamanho</a:t>
            </a:r>
            <a:endParaRPr/>
          </a:p>
        </p:txBody>
      </p:sp>
      <p:sp>
        <p:nvSpPr>
          <p:cNvPr id="3525" name="Google Shape;3525;p115"/>
          <p:cNvSpPr/>
          <p:nvPr/>
        </p:nvSpPr>
        <p:spPr>
          <a:xfrm>
            <a:off x="3729975" y="3819475"/>
            <a:ext cx="6072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3526" name="Google Shape;3526;p115"/>
          <p:cNvSpPr/>
          <p:nvPr/>
        </p:nvSpPr>
        <p:spPr>
          <a:xfrm>
            <a:off x="4600575" y="2728975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3527" name="Google Shape;3527;p115"/>
          <p:cNvSpPr/>
          <p:nvPr/>
        </p:nvSpPr>
        <p:spPr>
          <a:xfrm>
            <a:off x="4819650" y="3243325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3528" name="Google Shape;3528;p115"/>
          <p:cNvSpPr/>
          <p:nvPr/>
        </p:nvSpPr>
        <p:spPr>
          <a:xfrm>
            <a:off x="6200775" y="3243325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3529" name="Google Shape;3529;p115"/>
          <p:cNvSpPr/>
          <p:nvPr/>
        </p:nvSpPr>
        <p:spPr>
          <a:xfrm>
            <a:off x="6343650" y="371957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530" name="Google Shape;3530;p115"/>
          <p:cNvSpPr/>
          <p:nvPr/>
        </p:nvSpPr>
        <p:spPr>
          <a:xfrm>
            <a:off x="6334125" y="41863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porto_rico</a:t>
            </a:r>
            <a:endParaRPr/>
          </a:p>
        </p:txBody>
      </p:sp>
      <p:sp>
        <p:nvSpPr>
          <p:cNvPr id="3531" name="Google Shape;3531;p115"/>
          <p:cNvSpPr/>
          <p:nvPr/>
        </p:nvSpPr>
        <p:spPr>
          <a:xfrm>
            <a:off x="6334125" y="4653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532" name="Google Shape;3532;p115"/>
          <p:cNvSpPr/>
          <p:nvPr/>
        </p:nvSpPr>
        <p:spPr>
          <a:xfrm>
            <a:off x="7655775" y="3243325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3533" name="Google Shape;3533;p115"/>
          <p:cNvSpPr/>
          <p:nvPr/>
        </p:nvSpPr>
        <p:spPr>
          <a:xfrm>
            <a:off x="4962525" y="371957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534" name="Google Shape;3534;p115"/>
          <p:cNvSpPr/>
          <p:nvPr/>
        </p:nvSpPr>
        <p:spPr>
          <a:xfrm>
            <a:off x="4953000" y="41863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3535" name="Google Shape;3535;p115"/>
          <p:cNvSpPr/>
          <p:nvPr/>
        </p:nvSpPr>
        <p:spPr>
          <a:xfrm>
            <a:off x="4953000" y="4653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3536" name="Google Shape;3536;p115"/>
          <p:cNvSpPr/>
          <p:nvPr/>
        </p:nvSpPr>
        <p:spPr>
          <a:xfrm>
            <a:off x="7798650" y="371957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3537" name="Google Shape;3537;p115"/>
          <p:cNvSpPr/>
          <p:nvPr/>
        </p:nvSpPr>
        <p:spPr>
          <a:xfrm>
            <a:off x="7789125" y="41863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alemanha</a:t>
            </a:r>
            <a:endParaRPr/>
          </a:p>
        </p:txBody>
      </p:sp>
      <p:sp>
        <p:nvSpPr>
          <p:cNvPr id="3538" name="Google Shape;3538;p115"/>
          <p:cNvSpPr/>
          <p:nvPr/>
        </p:nvSpPr>
        <p:spPr>
          <a:xfrm>
            <a:off x="7789125" y="4653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539" name="Google Shape;3539;p115"/>
          <p:cNvSpPr/>
          <p:nvPr/>
        </p:nvSpPr>
        <p:spPr>
          <a:xfrm>
            <a:off x="3012450" y="2858225"/>
            <a:ext cx="407100" cy="6705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</a:t>
            </a:r>
            <a:endParaRPr/>
          </a:p>
        </p:txBody>
      </p:sp>
      <p:sp>
        <p:nvSpPr>
          <p:cNvPr id="3540" name="Google Shape;3540;p115"/>
          <p:cNvSpPr/>
          <p:nvPr/>
        </p:nvSpPr>
        <p:spPr>
          <a:xfrm>
            <a:off x="3056850" y="3208750"/>
            <a:ext cx="318300" cy="2859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3541" name="Google Shape;3541;p115"/>
          <p:cNvSpPr/>
          <p:nvPr/>
        </p:nvSpPr>
        <p:spPr>
          <a:xfrm>
            <a:off x="3512063" y="2858425"/>
            <a:ext cx="951600" cy="6705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inicio + k</a:t>
            </a:r>
            <a:endParaRPr/>
          </a:p>
        </p:txBody>
      </p:sp>
      <p:sp>
        <p:nvSpPr>
          <p:cNvPr id="3542" name="Google Shape;3542;p115"/>
          <p:cNvSpPr/>
          <p:nvPr/>
        </p:nvSpPr>
        <p:spPr>
          <a:xfrm>
            <a:off x="3652050" y="3176400"/>
            <a:ext cx="6852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6" name="Shape 3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7" name="Google Shape;3547;p116"/>
          <p:cNvSpPr txBox="1"/>
          <p:nvPr/>
        </p:nvSpPr>
        <p:spPr>
          <a:xfrm>
            <a:off x="-66150" y="0"/>
            <a:ext cx="34857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intercala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CFE2F3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CFE2F3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tamanho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-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CFE2F3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lang="pt-BR" sz="700">
                <a:solidFill>
                  <a:srgbClr val="603000"/>
                </a:solidFill>
                <a:highlight>
                  <a:srgbClr val="CFE2F3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tamanho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vetor auxiliar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CFE2F3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and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        aux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CFE2F3"/>
                </a:highlight>
              </a:rPr>
              <a:t>// copia trecho1 em aux[]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        i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CFE2F3"/>
                </a:highlight>
              </a:rPr>
              <a:t>// avança em trecho1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   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CFE2F3"/>
                </a:highlight>
              </a:rPr>
              <a:t>//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        aux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CFE2F3"/>
                </a:highlight>
              </a:rPr>
              <a:t>// copia trecho2 em aux[]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        j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CFE2F3"/>
                </a:highlight>
              </a:rPr>
              <a:t>// avanca em trecho2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   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&gt;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CFE2F3"/>
                </a:highlight>
              </a:rPr>
              <a:t>// terminou o trecho1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    aux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    j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CFE2F3"/>
                </a:highlight>
              </a:rPr>
              <a:t>// terminou o trecho2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    aux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    i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terminando: copiar de aux[] em a[inicio:fim]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D9D2E9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D9D2E9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D9D2E9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D9D2E9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D9D2E9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D9D2E9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D9D2E9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D9D2E9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D9D2E9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D9D2E9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D9D2E9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D9D2E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meuVetorDeTimes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inicio </a:t>
            </a:r>
            <a:r>
              <a:rPr lang="pt-BR" sz="700">
                <a:solidFill>
                  <a:srgbClr val="808030"/>
                </a:solidFill>
              </a:rPr>
              <a:t>+</a:t>
            </a:r>
            <a:r>
              <a:rPr lang="pt-BR" sz="700">
                <a:solidFill>
                  <a:schemeClr val="dk1"/>
                </a:solidFill>
              </a:rPr>
              <a:t> k</a:t>
            </a:r>
            <a:r>
              <a:rPr lang="pt-BR" sz="700">
                <a:solidFill>
                  <a:srgbClr val="808030"/>
                </a:solidFill>
              </a:rPr>
              <a:t>]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=</a:t>
            </a:r>
            <a:r>
              <a:rPr lang="pt-BR" sz="700">
                <a:solidFill>
                  <a:schemeClr val="dk1"/>
                </a:solidFill>
              </a:rPr>
              <a:t> aux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k</a:t>
            </a:r>
            <a:r>
              <a:rPr lang="pt-BR" sz="700">
                <a:solidFill>
                  <a:srgbClr val="808030"/>
                </a:solidFill>
              </a:rPr>
              <a:t>]</a:t>
            </a:r>
            <a:r>
              <a:rPr lang="pt-BR" sz="700">
                <a:solidFill>
                  <a:srgbClr val="800080"/>
                </a:solidFill>
              </a:rPr>
              <a:t>;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rgbClr val="800080"/>
                </a:solidFill>
              </a:rPr>
              <a:t>}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mergesort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CFE2F3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meio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/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CFE2F3"/>
                </a:highlight>
              </a:rPr>
              <a:t>2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mergesort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mergesort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9CB9C"/>
                </a:highlight>
              </a:rPr>
              <a:t>1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F9CB9C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9CB9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intercala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3548" name="Google Shape;3548;p116"/>
          <p:cNvSpPr/>
          <p:nvPr/>
        </p:nvSpPr>
        <p:spPr>
          <a:xfrm>
            <a:off x="4648200" y="0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3549" name="Google Shape;3549;p116"/>
          <p:cNvSpPr/>
          <p:nvPr/>
        </p:nvSpPr>
        <p:spPr>
          <a:xfrm>
            <a:off x="5281575" y="10572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0" name="Google Shape;3550;p116"/>
          <p:cNvSpPr/>
          <p:nvPr/>
        </p:nvSpPr>
        <p:spPr>
          <a:xfrm>
            <a:off x="5281575" y="15429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1" name="Google Shape;3551;p116"/>
          <p:cNvSpPr/>
          <p:nvPr/>
        </p:nvSpPr>
        <p:spPr>
          <a:xfrm>
            <a:off x="4867275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3552" name="Google Shape;3552;p116"/>
          <p:cNvSpPr/>
          <p:nvPr/>
        </p:nvSpPr>
        <p:spPr>
          <a:xfrm>
            <a:off x="6248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3553" name="Google Shape;3553;p116"/>
          <p:cNvSpPr/>
          <p:nvPr/>
        </p:nvSpPr>
        <p:spPr>
          <a:xfrm>
            <a:off x="6391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3554" name="Google Shape;3554;p116"/>
          <p:cNvSpPr/>
          <p:nvPr/>
        </p:nvSpPr>
        <p:spPr>
          <a:xfrm>
            <a:off x="6381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alemanha</a:t>
            </a:r>
            <a:endParaRPr/>
          </a:p>
        </p:txBody>
      </p:sp>
      <p:sp>
        <p:nvSpPr>
          <p:cNvPr id="3555" name="Google Shape;3555;p116"/>
          <p:cNvSpPr/>
          <p:nvPr/>
        </p:nvSpPr>
        <p:spPr>
          <a:xfrm>
            <a:off x="6381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556" name="Google Shape;3556;p116"/>
          <p:cNvSpPr/>
          <p:nvPr/>
        </p:nvSpPr>
        <p:spPr>
          <a:xfrm>
            <a:off x="7703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3557" name="Google Shape;3557;p116"/>
          <p:cNvSpPr/>
          <p:nvPr/>
        </p:nvSpPr>
        <p:spPr>
          <a:xfrm>
            <a:off x="5010150" y="990600"/>
            <a:ext cx="914400" cy="22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558" name="Google Shape;3558;p116"/>
          <p:cNvSpPr/>
          <p:nvPr/>
        </p:nvSpPr>
        <p:spPr>
          <a:xfrm>
            <a:off x="5000625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3559" name="Google Shape;3559;p116"/>
          <p:cNvSpPr/>
          <p:nvPr/>
        </p:nvSpPr>
        <p:spPr>
          <a:xfrm>
            <a:off x="5000625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3560" name="Google Shape;3560;p116"/>
          <p:cNvSpPr/>
          <p:nvPr/>
        </p:nvSpPr>
        <p:spPr>
          <a:xfrm>
            <a:off x="7846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561" name="Google Shape;3561;p116"/>
          <p:cNvSpPr/>
          <p:nvPr/>
        </p:nvSpPr>
        <p:spPr>
          <a:xfrm>
            <a:off x="7836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porto_rico</a:t>
            </a:r>
            <a:endParaRPr/>
          </a:p>
        </p:txBody>
      </p:sp>
      <p:sp>
        <p:nvSpPr>
          <p:cNvPr id="3562" name="Google Shape;3562;p116"/>
          <p:cNvSpPr/>
          <p:nvPr/>
        </p:nvSpPr>
        <p:spPr>
          <a:xfrm>
            <a:off x="7836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563" name="Google Shape;3563;p116"/>
          <p:cNvSpPr/>
          <p:nvPr/>
        </p:nvSpPr>
        <p:spPr>
          <a:xfrm>
            <a:off x="3487388" y="-12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inicio</a:t>
            </a:r>
            <a:endParaRPr/>
          </a:p>
        </p:txBody>
      </p:sp>
      <p:sp>
        <p:nvSpPr>
          <p:cNvPr id="3564" name="Google Shape;3564;p116"/>
          <p:cNvSpPr/>
          <p:nvPr/>
        </p:nvSpPr>
        <p:spPr>
          <a:xfrm>
            <a:off x="3747038" y="427850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3565" name="Google Shape;3565;p116"/>
          <p:cNvSpPr/>
          <p:nvPr/>
        </p:nvSpPr>
        <p:spPr>
          <a:xfrm>
            <a:off x="3503963" y="18247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fim</a:t>
            </a:r>
            <a:endParaRPr/>
          </a:p>
        </p:txBody>
      </p:sp>
      <p:sp>
        <p:nvSpPr>
          <p:cNvPr id="3566" name="Google Shape;3566;p116"/>
          <p:cNvSpPr/>
          <p:nvPr/>
        </p:nvSpPr>
        <p:spPr>
          <a:xfrm>
            <a:off x="3780188" y="2243875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567" name="Google Shape;3567;p116"/>
          <p:cNvSpPr/>
          <p:nvPr/>
        </p:nvSpPr>
        <p:spPr>
          <a:xfrm>
            <a:off x="3503963" y="9123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meio</a:t>
            </a:r>
            <a:endParaRPr/>
          </a:p>
        </p:txBody>
      </p:sp>
      <p:sp>
        <p:nvSpPr>
          <p:cNvPr id="3568" name="Google Shape;3568;p116"/>
          <p:cNvSpPr/>
          <p:nvPr/>
        </p:nvSpPr>
        <p:spPr>
          <a:xfrm>
            <a:off x="3763613" y="1340238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569" name="Google Shape;3569;p116"/>
          <p:cNvSpPr/>
          <p:nvPr/>
        </p:nvSpPr>
        <p:spPr>
          <a:xfrm>
            <a:off x="3552350" y="3596750"/>
            <a:ext cx="951600" cy="51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tamanho</a:t>
            </a:r>
            <a:endParaRPr/>
          </a:p>
        </p:txBody>
      </p:sp>
      <p:sp>
        <p:nvSpPr>
          <p:cNvPr id="3570" name="Google Shape;3570;p116"/>
          <p:cNvSpPr/>
          <p:nvPr/>
        </p:nvSpPr>
        <p:spPr>
          <a:xfrm>
            <a:off x="3729975" y="3819475"/>
            <a:ext cx="6072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3571" name="Google Shape;3571;p116"/>
          <p:cNvSpPr/>
          <p:nvPr/>
        </p:nvSpPr>
        <p:spPr>
          <a:xfrm>
            <a:off x="4600575" y="2728975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3572" name="Google Shape;3572;p116"/>
          <p:cNvSpPr/>
          <p:nvPr/>
        </p:nvSpPr>
        <p:spPr>
          <a:xfrm>
            <a:off x="4819650" y="3243325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3573" name="Google Shape;3573;p116"/>
          <p:cNvSpPr/>
          <p:nvPr/>
        </p:nvSpPr>
        <p:spPr>
          <a:xfrm>
            <a:off x="6200775" y="3243325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3574" name="Google Shape;3574;p116"/>
          <p:cNvSpPr/>
          <p:nvPr/>
        </p:nvSpPr>
        <p:spPr>
          <a:xfrm>
            <a:off x="6343650" y="371957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575" name="Google Shape;3575;p116"/>
          <p:cNvSpPr/>
          <p:nvPr/>
        </p:nvSpPr>
        <p:spPr>
          <a:xfrm>
            <a:off x="6334125" y="41863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porto_rico</a:t>
            </a:r>
            <a:endParaRPr/>
          </a:p>
        </p:txBody>
      </p:sp>
      <p:sp>
        <p:nvSpPr>
          <p:cNvPr id="3576" name="Google Shape;3576;p116"/>
          <p:cNvSpPr/>
          <p:nvPr/>
        </p:nvSpPr>
        <p:spPr>
          <a:xfrm>
            <a:off x="6334125" y="4653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577" name="Google Shape;3577;p116"/>
          <p:cNvSpPr/>
          <p:nvPr/>
        </p:nvSpPr>
        <p:spPr>
          <a:xfrm>
            <a:off x="7655775" y="3243325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3578" name="Google Shape;3578;p116"/>
          <p:cNvSpPr/>
          <p:nvPr/>
        </p:nvSpPr>
        <p:spPr>
          <a:xfrm>
            <a:off x="4962525" y="371957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579" name="Google Shape;3579;p116"/>
          <p:cNvSpPr/>
          <p:nvPr/>
        </p:nvSpPr>
        <p:spPr>
          <a:xfrm>
            <a:off x="4953000" y="41863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3580" name="Google Shape;3580;p116"/>
          <p:cNvSpPr/>
          <p:nvPr/>
        </p:nvSpPr>
        <p:spPr>
          <a:xfrm>
            <a:off x="4953000" y="4653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3581" name="Google Shape;3581;p116"/>
          <p:cNvSpPr/>
          <p:nvPr/>
        </p:nvSpPr>
        <p:spPr>
          <a:xfrm>
            <a:off x="7798650" y="371957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3582" name="Google Shape;3582;p116"/>
          <p:cNvSpPr/>
          <p:nvPr/>
        </p:nvSpPr>
        <p:spPr>
          <a:xfrm>
            <a:off x="7789125" y="41863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alemanha</a:t>
            </a:r>
            <a:endParaRPr/>
          </a:p>
        </p:txBody>
      </p:sp>
      <p:sp>
        <p:nvSpPr>
          <p:cNvPr id="3583" name="Google Shape;3583;p116"/>
          <p:cNvSpPr/>
          <p:nvPr/>
        </p:nvSpPr>
        <p:spPr>
          <a:xfrm>
            <a:off x="7789125" y="4653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584" name="Google Shape;3584;p116"/>
          <p:cNvSpPr/>
          <p:nvPr/>
        </p:nvSpPr>
        <p:spPr>
          <a:xfrm>
            <a:off x="3012450" y="2858225"/>
            <a:ext cx="407100" cy="6705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</a:t>
            </a:r>
            <a:endParaRPr/>
          </a:p>
        </p:txBody>
      </p:sp>
      <p:sp>
        <p:nvSpPr>
          <p:cNvPr id="3585" name="Google Shape;3585;p116"/>
          <p:cNvSpPr/>
          <p:nvPr/>
        </p:nvSpPr>
        <p:spPr>
          <a:xfrm>
            <a:off x="3056850" y="3208750"/>
            <a:ext cx="318300" cy="2859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586" name="Google Shape;3586;p116"/>
          <p:cNvSpPr/>
          <p:nvPr/>
        </p:nvSpPr>
        <p:spPr>
          <a:xfrm>
            <a:off x="3512063" y="2858425"/>
            <a:ext cx="951600" cy="6705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inicio + k</a:t>
            </a:r>
            <a:endParaRPr/>
          </a:p>
        </p:txBody>
      </p:sp>
      <p:sp>
        <p:nvSpPr>
          <p:cNvPr id="3587" name="Google Shape;3587;p116"/>
          <p:cNvSpPr/>
          <p:nvPr/>
        </p:nvSpPr>
        <p:spPr>
          <a:xfrm>
            <a:off x="3652050" y="3176400"/>
            <a:ext cx="6852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588" name="Google Shape;3588;p116"/>
          <p:cNvSpPr/>
          <p:nvPr/>
        </p:nvSpPr>
        <p:spPr>
          <a:xfrm>
            <a:off x="2193900" y="1978200"/>
            <a:ext cx="1125000" cy="6459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 &lt; tamanho</a:t>
            </a:r>
            <a:endParaRPr/>
          </a:p>
        </p:txBody>
      </p:sp>
      <p:sp>
        <p:nvSpPr>
          <p:cNvPr id="3589" name="Google Shape;3589;p116"/>
          <p:cNvSpPr/>
          <p:nvPr/>
        </p:nvSpPr>
        <p:spPr>
          <a:xfrm>
            <a:off x="2401550" y="2311225"/>
            <a:ext cx="769800" cy="22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2857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true</a:t>
            </a:r>
            <a:endParaRPr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3" name="Shape 3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" name="Google Shape;3594;p117"/>
          <p:cNvSpPr txBox="1"/>
          <p:nvPr/>
        </p:nvSpPr>
        <p:spPr>
          <a:xfrm>
            <a:off x="-66150" y="0"/>
            <a:ext cx="34857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intercala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CFE2F3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CFE2F3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tamanho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-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CFE2F3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lang="pt-BR" sz="700">
                <a:solidFill>
                  <a:srgbClr val="603000"/>
                </a:solidFill>
                <a:highlight>
                  <a:srgbClr val="CFE2F3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tamanho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vetor auxiliar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CFE2F3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and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        aux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CFE2F3"/>
                </a:highlight>
              </a:rPr>
              <a:t>// copia trecho1 em aux[]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        i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CFE2F3"/>
                </a:highlight>
              </a:rPr>
              <a:t>// avança em trecho1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   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CFE2F3"/>
                </a:highlight>
              </a:rPr>
              <a:t>//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        aux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CFE2F3"/>
                </a:highlight>
              </a:rPr>
              <a:t>// copia trecho2 em aux[]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        j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CFE2F3"/>
                </a:highlight>
              </a:rPr>
              <a:t>// avanca em trecho2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   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&gt;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CFE2F3"/>
                </a:highlight>
              </a:rPr>
              <a:t>// terminou o trecho1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    aux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    j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CFE2F3"/>
                </a:highlight>
              </a:rPr>
              <a:t>// terminou o trecho2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    aux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    i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terminando: copiar de aux[] em a[inicio:fim]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D9D2E9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D9D2E9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D9D2E9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D9D2E9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D9D2E9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D9D2E9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D9D2E9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D9D2E9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D9D2E9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D9D2E9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D9D2E9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D9D2E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FFF2CC"/>
                </a:highlight>
              </a:rPr>
              <a:t>meuVetorDeTimes</a:t>
            </a:r>
            <a:r>
              <a:rPr lang="pt-BR" sz="700">
                <a:solidFill>
                  <a:srgbClr val="808030"/>
                </a:solidFill>
                <a:highlight>
                  <a:srgbClr val="FFF2CC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2CC"/>
                </a:highlight>
              </a:rPr>
              <a:t>inicio </a:t>
            </a:r>
            <a:r>
              <a:rPr lang="pt-BR" sz="700">
                <a:solidFill>
                  <a:srgbClr val="808030"/>
                </a:solidFill>
                <a:highlight>
                  <a:srgbClr val="FFF2CC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2CC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2CC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2CC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=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aux</a:t>
            </a:r>
            <a:r>
              <a:rPr lang="pt-BR" sz="700">
                <a:solidFill>
                  <a:srgbClr val="808030"/>
                </a:solidFill>
                <a:highlight>
                  <a:srgbClr val="D9D2E9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D9D2E9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D9D2E9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D9D2E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rgbClr val="800080"/>
                </a:solidFill>
              </a:rPr>
              <a:t>}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mergesort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CFE2F3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meio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/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CFE2F3"/>
                </a:highlight>
              </a:rPr>
              <a:t>2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mergesort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mergesort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9CB9C"/>
                </a:highlight>
              </a:rPr>
              <a:t>1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F9CB9C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9CB9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intercala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3595" name="Google Shape;3595;p117"/>
          <p:cNvSpPr/>
          <p:nvPr/>
        </p:nvSpPr>
        <p:spPr>
          <a:xfrm>
            <a:off x="4648200" y="0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3596" name="Google Shape;3596;p117"/>
          <p:cNvSpPr/>
          <p:nvPr/>
        </p:nvSpPr>
        <p:spPr>
          <a:xfrm>
            <a:off x="5281575" y="10572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7" name="Google Shape;3597;p117"/>
          <p:cNvSpPr/>
          <p:nvPr/>
        </p:nvSpPr>
        <p:spPr>
          <a:xfrm>
            <a:off x="5281575" y="15429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8" name="Google Shape;3598;p117"/>
          <p:cNvSpPr/>
          <p:nvPr/>
        </p:nvSpPr>
        <p:spPr>
          <a:xfrm>
            <a:off x="4867275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3599" name="Google Shape;3599;p117"/>
          <p:cNvSpPr/>
          <p:nvPr/>
        </p:nvSpPr>
        <p:spPr>
          <a:xfrm>
            <a:off x="6248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3600" name="Google Shape;3600;p117"/>
          <p:cNvSpPr/>
          <p:nvPr/>
        </p:nvSpPr>
        <p:spPr>
          <a:xfrm>
            <a:off x="6391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601" name="Google Shape;3601;p117"/>
          <p:cNvSpPr/>
          <p:nvPr/>
        </p:nvSpPr>
        <p:spPr>
          <a:xfrm>
            <a:off x="6381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porto_rico</a:t>
            </a:r>
            <a:endParaRPr/>
          </a:p>
        </p:txBody>
      </p:sp>
      <p:sp>
        <p:nvSpPr>
          <p:cNvPr id="3602" name="Google Shape;3602;p117"/>
          <p:cNvSpPr/>
          <p:nvPr/>
        </p:nvSpPr>
        <p:spPr>
          <a:xfrm>
            <a:off x="6381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603" name="Google Shape;3603;p117"/>
          <p:cNvSpPr/>
          <p:nvPr/>
        </p:nvSpPr>
        <p:spPr>
          <a:xfrm>
            <a:off x="7703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3604" name="Google Shape;3604;p117"/>
          <p:cNvSpPr/>
          <p:nvPr/>
        </p:nvSpPr>
        <p:spPr>
          <a:xfrm>
            <a:off x="5010150" y="990600"/>
            <a:ext cx="914400" cy="22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605" name="Google Shape;3605;p117"/>
          <p:cNvSpPr/>
          <p:nvPr/>
        </p:nvSpPr>
        <p:spPr>
          <a:xfrm>
            <a:off x="5000625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3606" name="Google Shape;3606;p117"/>
          <p:cNvSpPr/>
          <p:nvPr/>
        </p:nvSpPr>
        <p:spPr>
          <a:xfrm>
            <a:off x="5000625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3607" name="Google Shape;3607;p117"/>
          <p:cNvSpPr/>
          <p:nvPr/>
        </p:nvSpPr>
        <p:spPr>
          <a:xfrm>
            <a:off x="7846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608" name="Google Shape;3608;p117"/>
          <p:cNvSpPr/>
          <p:nvPr/>
        </p:nvSpPr>
        <p:spPr>
          <a:xfrm>
            <a:off x="7836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porto_rico</a:t>
            </a:r>
            <a:endParaRPr/>
          </a:p>
        </p:txBody>
      </p:sp>
      <p:sp>
        <p:nvSpPr>
          <p:cNvPr id="3609" name="Google Shape;3609;p117"/>
          <p:cNvSpPr/>
          <p:nvPr/>
        </p:nvSpPr>
        <p:spPr>
          <a:xfrm>
            <a:off x="7836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610" name="Google Shape;3610;p117"/>
          <p:cNvSpPr/>
          <p:nvPr/>
        </p:nvSpPr>
        <p:spPr>
          <a:xfrm>
            <a:off x="3487388" y="-12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inicio</a:t>
            </a:r>
            <a:endParaRPr/>
          </a:p>
        </p:txBody>
      </p:sp>
      <p:sp>
        <p:nvSpPr>
          <p:cNvPr id="3611" name="Google Shape;3611;p117"/>
          <p:cNvSpPr/>
          <p:nvPr/>
        </p:nvSpPr>
        <p:spPr>
          <a:xfrm>
            <a:off x="3747038" y="427850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3612" name="Google Shape;3612;p117"/>
          <p:cNvSpPr/>
          <p:nvPr/>
        </p:nvSpPr>
        <p:spPr>
          <a:xfrm>
            <a:off x="3503963" y="18247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fim</a:t>
            </a:r>
            <a:endParaRPr/>
          </a:p>
        </p:txBody>
      </p:sp>
      <p:sp>
        <p:nvSpPr>
          <p:cNvPr id="3613" name="Google Shape;3613;p117"/>
          <p:cNvSpPr/>
          <p:nvPr/>
        </p:nvSpPr>
        <p:spPr>
          <a:xfrm>
            <a:off x="3780188" y="2243875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614" name="Google Shape;3614;p117"/>
          <p:cNvSpPr/>
          <p:nvPr/>
        </p:nvSpPr>
        <p:spPr>
          <a:xfrm>
            <a:off x="3503963" y="9123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meio</a:t>
            </a:r>
            <a:endParaRPr/>
          </a:p>
        </p:txBody>
      </p:sp>
      <p:sp>
        <p:nvSpPr>
          <p:cNvPr id="3615" name="Google Shape;3615;p117"/>
          <p:cNvSpPr/>
          <p:nvPr/>
        </p:nvSpPr>
        <p:spPr>
          <a:xfrm>
            <a:off x="3763613" y="1340238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616" name="Google Shape;3616;p117"/>
          <p:cNvSpPr/>
          <p:nvPr/>
        </p:nvSpPr>
        <p:spPr>
          <a:xfrm>
            <a:off x="3552350" y="3596750"/>
            <a:ext cx="951600" cy="51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tamanho</a:t>
            </a:r>
            <a:endParaRPr/>
          </a:p>
        </p:txBody>
      </p:sp>
      <p:sp>
        <p:nvSpPr>
          <p:cNvPr id="3617" name="Google Shape;3617;p117"/>
          <p:cNvSpPr/>
          <p:nvPr/>
        </p:nvSpPr>
        <p:spPr>
          <a:xfrm>
            <a:off x="3729975" y="3819475"/>
            <a:ext cx="6072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3618" name="Google Shape;3618;p117"/>
          <p:cNvSpPr/>
          <p:nvPr/>
        </p:nvSpPr>
        <p:spPr>
          <a:xfrm>
            <a:off x="4600575" y="2728975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3619" name="Google Shape;3619;p117"/>
          <p:cNvSpPr/>
          <p:nvPr/>
        </p:nvSpPr>
        <p:spPr>
          <a:xfrm>
            <a:off x="4819650" y="3243325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3620" name="Google Shape;3620;p117"/>
          <p:cNvSpPr/>
          <p:nvPr/>
        </p:nvSpPr>
        <p:spPr>
          <a:xfrm>
            <a:off x="6200775" y="3243325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3621" name="Google Shape;3621;p117"/>
          <p:cNvSpPr/>
          <p:nvPr/>
        </p:nvSpPr>
        <p:spPr>
          <a:xfrm>
            <a:off x="6343650" y="371957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622" name="Google Shape;3622;p117"/>
          <p:cNvSpPr/>
          <p:nvPr/>
        </p:nvSpPr>
        <p:spPr>
          <a:xfrm>
            <a:off x="6334125" y="41863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porto_rico</a:t>
            </a:r>
            <a:endParaRPr/>
          </a:p>
        </p:txBody>
      </p:sp>
      <p:sp>
        <p:nvSpPr>
          <p:cNvPr id="3623" name="Google Shape;3623;p117"/>
          <p:cNvSpPr/>
          <p:nvPr/>
        </p:nvSpPr>
        <p:spPr>
          <a:xfrm>
            <a:off x="6334125" y="4653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624" name="Google Shape;3624;p117"/>
          <p:cNvSpPr/>
          <p:nvPr/>
        </p:nvSpPr>
        <p:spPr>
          <a:xfrm>
            <a:off x="7655775" y="3243325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3625" name="Google Shape;3625;p117"/>
          <p:cNvSpPr/>
          <p:nvPr/>
        </p:nvSpPr>
        <p:spPr>
          <a:xfrm>
            <a:off x="4962525" y="371957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626" name="Google Shape;3626;p117"/>
          <p:cNvSpPr/>
          <p:nvPr/>
        </p:nvSpPr>
        <p:spPr>
          <a:xfrm>
            <a:off x="4953000" y="41863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3627" name="Google Shape;3627;p117"/>
          <p:cNvSpPr/>
          <p:nvPr/>
        </p:nvSpPr>
        <p:spPr>
          <a:xfrm>
            <a:off x="4953000" y="4653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3628" name="Google Shape;3628;p117"/>
          <p:cNvSpPr/>
          <p:nvPr/>
        </p:nvSpPr>
        <p:spPr>
          <a:xfrm>
            <a:off x="7798650" y="371957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3629" name="Google Shape;3629;p117"/>
          <p:cNvSpPr/>
          <p:nvPr/>
        </p:nvSpPr>
        <p:spPr>
          <a:xfrm>
            <a:off x="7789125" y="41863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alemanha</a:t>
            </a:r>
            <a:endParaRPr/>
          </a:p>
        </p:txBody>
      </p:sp>
      <p:sp>
        <p:nvSpPr>
          <p:cNvPr id="3630" name="Google Shape;3630;p117"/>
          <p:cNvSpPr/>
          <p:nvPr/>
        </p:nvSpPr>
        <p:spPr>
          <a:xfrm>
            <a:off x="7789125" y="4653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631" name="Google Shape;3631;p117"/>
          <p:cNvSpPr/>
          <p:nvPr/>
        </p:nvSpPr>
        <p:spPr>
          <a:xfrm>
            <a:off x="3012450" y="2858225"/>
            <a:ext cx="407100" cy="6705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</a:t>
            </a:r>
            <a:endParaRPr/>
          </a:p>
        </p:txBody>
      </p:sp>
      <p:sp>
        <p:nvSpPr>
          <p:cNvPr id="3632" name="Google Shape;3632;p117"/>
          <p:cNvSpPr/>
          <p:nvPr/>
        </p:nvSpPr>
        <p:spPr>
          <a:xfrm>
            <a:off x="3056850" y="3208750"/>
            <a:ext cx="318300" cy="2859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633" name="Google Shape;3633;p117"/>
          <p:cNvSpPr/>
          <p:nvPr/>
        </p:nvSpPr>
        <p:spPr>
          <a:xfrm>
            <a:off x="3512063" y="2858425"/>
            <a:ext cx="951600" cy="6705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inicio + k</a:t>
            </a:r>
            <a:endParaRPr/>
          </a:p>
        </p:txBody>
      </p:sp>
      <p:sp>
        <p:nvSpPr>
          <p:cNvPr id="3634" name="Google Shape;3634;p117"/>
          <p:cNvSpPr/>
          <p:nvPr/>
        </p:nvSpPr>
        <p:spPr>
          <a:xfrm>
            <a:off x="3652050" y="3176400"/>
            <a:ext cx="6852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8" name="Shape 3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9" name="Google Shape;3639;p118"/>
          <p:cNvSpPr txBox="1"/>
          <p:nvPr/>
        </p:nvSpPr>
        <p:spPr>
          <a:xfrm>
            <a:off x="-66150" y="0"/>
            <a:ext cx="34857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intercala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CFE2F3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CFE2F3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tamanho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-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CFE2F3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lang="pt-BR" sz="700">
                <a:solidFill>
                  <a:srgbClr val="603000"/>
                </a:solidFill>
                <a:highlight>
                  <a:srgbClr val="CFE2F3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tamanho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vetor auxiliar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CFE2F3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and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        aux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CFE2F3"/>
                </a:highlight>
              </a:rPr>
              <a:t>// copia trecho1 em aux[]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        i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CFE2F3"/>
                </a:highlight>
              </a:rPr>
              <a:t>// avança em trecho1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   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CFE2F3"/>
                </a:highlight>
              </a:rPr>
              <a:t>//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        aux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CFE2F3"/>
                </a:highlight>
              </a:rPr>
              <a:t>// copia trecho2 em aux[]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        j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CFE2F3"/>
                </a:highlight>
              </a:rPr>
              <a:t>// avanca em trecho2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   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&gt;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CFE2F3"/>
                </a:highlight>
              </a:rPr>
              <a:t>// terminou o trecho1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    aux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    j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CFE2F3"/>
                </a:highlight>
              </a:rPr>
              <a:t>// terminou o trecho2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    aux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    i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terminando: copiar de aux[] em a[inicio:fim]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D9D2E9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D9D2E9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D9D2E9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D9D2E9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D9D2E9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D9D2E9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D9D2E9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D9D2E9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D9D2E9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D9D2E9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D9D2E9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D9D2E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FFF2CC"/>
                </a:highlight>
              </a:rPr>
              <a:t>meuVetorDeTimes</a:t>
            </a:r>
            <a:r>
              <a:rPr lang="pt-BR" sz="700">
                <a:solidFill>
                  <a:srgbClr val="808030"/>
                </a:solidFill>
                <a:highlight>
                  <a:srgbClr val="FFF2CC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2CC"/>
                </a:highlight>
              </a:rPr>
              <a:t>inicio </a:t>
            </a:r>
            <a:r>
              <a:rPr lang="pt-BR" sz="700">
                <a:solidFill>
                  <a:srgbClr val="808030"/>
                </a:solidFill>
                <a:highlight>
                  <a:srgbClr val="FFF2CC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2CC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2CC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2CC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=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aux</a:t>
            </a:r>
            <a:r>
              <a:rPr lang="pt-BR" sz="700">
                <a:solidFill>
                  <a:srgbClr val="808030"/>
                </a:solidFill>
                <a:highlight>
                  <a:srgbClr val="D9D2E9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D9D2E9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D9D2E9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D9D2E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D9D2E9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D9D2E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mergesort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CFE2F3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meio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/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CFE2F3"/>
                </a:highlight>
              </a:rPr>
              <a:t>2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mergesort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mergesort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9CB9C"/>
                </a:highlight>
              </a:rPr>
              <a:t>1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F9CB9C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9CB9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intercala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3640" name="Google Shape;3640;p118"/>
          <p:cNvSpPr/>
          <p:nvPr/>
        </p:nvSpPr>
        <p:spPr>
          <a:xfrm>
            <a:off x="4648200" y="0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3641" name="Google Shape;3641;p118"/>
          <p:cNvSpPr/>
          <p:nvPr/>
        </p:nvSpPr>
        <p:spPr>
          <a:xfrm>
            <a:off x="5281575" y="10572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2" name="Google Shape;3642;p118"/>
          <p:cNvSpPr/>
          <p:nvPr/>
        </p:nvSpPr>
        <p:spPr>
          <a:xfrm>
            <a:off x="5281575" y="15429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3" name="Google Shape;3643;p118"/>
          <p:cNvSpPr/>
          <p:nvPr/>
        </p:nvSpPr>
        <p:spPr>
          <a:xfrm>
            <a:off x="4867275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3644" name="Google Shape;3644;p118"/>
          <p:cNvSpPr/>
          <p:nvPr/>
        </p:nvSpPr>
        <p:spPr>
          <a:xfrm>
            <a:off x="6248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3645" name="Google Shape;3645;p118"/>
          <p:cNvSpPr/>
          <p:nvPr/>
        </p:nvSpPr>
        <p:spPr>
          <a:xfrm>
            <a:off x="6391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646" name="Google Shape;3646;p118"/>
          <p:cNvSpPr/>
          <p:nvPr/>
        </p:nvSpPr>
        <p:spPr>
          <a:xfrm>
            <a:off x="6381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porto_rico</a:t>
            </a:r>
            <a:endParaRPr/>
          </a:p>
        </p:txBody>
      </p:sp>
      <p:sp>
        <p:nvSpPr>
          <p:cNvPr id="3647" name="Google Shape;3647;p118"/>
          <p:cNvSpPr/>
          <p:nvPr/>
        </p:nvSpPr>
        <p:spPr>
          <a:xfrm>
            <a:off x="6381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648" name="Google Shape;3648;p118"/>
          <p:cNvSpPr/>
          <p:nvPr/>
        </p:nvSpPr>
        <p:spPr>
          <a:xfrm>
            <a:off x="7703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3649" name="Google Shape;3649;p118"/>
          <p:cNvSpPr/>
          <p:nvPr/>
        </p:nvSpPr>
        <p:spPr>
          <a:xfrm>
            <a:off x="5010150" y="990600"/>
            <a:ext cx="914400" cy="22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650" name="Google Shape;3650;p118"/>
          <p:cNvSpPr/>
          <p:nvPr/>
        </p:nvSpPr>
        <p:spPr>
          <a:xfrm>
            <a:off x="5000625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3651" name="Google Shape;3651;p118"/>
          <p:cNvSpPr/>
          <p:nvPr/>
        </p:nvSpPr>
        <p:spPr>
          <a:xfrm>
            <a:off x="5000625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3652" name="Google Shape;3652;p118"/>
          <p:cNvSpPr/>
          <p:nvPr/>
        </p:nvSpPr>
        <p:spPr>
          <a:xfrm>
            <a:off x="7846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653" name="Google Shape;3653;p118"/>
          <p:cNvSpPr/>
          <p:nvPr/>
        </p:nvSpPr>
        <p:spPr>
          <a:xfrm>
            <a:off x="7836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porto_rico</a:t>
            </a:r>
            <a:endParaRPr/>
          </a:p>
        </p:txBody>
      </p:sp>
      <p:sp>
        <p:nvSpPr>
          <p:cNvPr id="3654" name="Google Shape;3654;p118"/>
          <p:cNvSpPr/>
          <p:nvPr/>
        </p:nvSpPr>
        <p:spPr>
          <a:xfrm>
            <a:off x="7836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655" name="Google Shape;3655;p118"/>
          <p:cNvSpPr/>
          <p:nvPr/>
        </p:nvSpPr>
        <p:spPr>
          <a:xfrm>
            <a:off x="3487388" y="-12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inicio</a:t>
            </a:r>
            <a:endParaRPr/>
          </a:p>
        </p:txBody>
      </p:sp>
      <p:sp>
        <p:nvSpPr>
          <p:cNvPr id="3656" name="Google Shape;3656;p118"/>
          <p:cNvSpPr/>
          <p:nvPr/>
        </p:nvSpPr>
        <p:spPr>
          <a:xfrm>
            <a:off x="3747038" y="427850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3657" name="Google Shape;3657;p118"/>
          <p:cNvSpPr/>
          <p:nvPr/>
        </p:nvSpPr>
        <p:spPr>
          <a:xfrm>
            <a:off x="3503963" y="18247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fim</a:t>
            </a:r>
            <a:endParaRPr/>
          </a:p>
        </p:txBody>
      </p:sp>
      <p:sp>
        <p:nvSpPr>
          <p:cNvPr id="3658" name="Google Shape;3658;p118"/>
          <p:cNvSpPr/>
          <p:nvPr/>
        </p:nvSpPr>
        <p:spPr>
          <a:xfrm>
            <a:off x="3780188" y="2243875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659" name="Google Shape;3659;p118"/>
          <p:cNvSpPr/>
          <p:nvPr/>
        </p:nvSpPr>
        <p:spPr>
          <a:xfrm>
            <a:off x="3503963" y="9123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meio</a:t>
            </a:r>
            <a:endParaRPr/>
          </a:p>
        </p:txBody>
      </p:sp>
      <p:sp>
        <p:nvSpPr>
          <p:cNvPr id="3660" name="Google Shape;3660;p118"/>
          <p:cNvSpPr/>
          <p:nvPr/>
        </p:nvSpPr>
        <p:spPr>
          <a:xfrm>
            <a:off x="3763613" y="1340238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661" name="Google Shape;3661;p118"/>
          <p:cNvSpPr/>
          <p:nvPr/>
        </p:nvSpPr>
        <p:spPr>
          <a:xfrm>
            <a:off x="3552350" y="3596750"/>
            <a:ext cx="951600" cy="51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tamanho</a:t>
            </a:r>
            <a:endParaRPr/>
          </a:p>
        </p:txBody>
      </p:sp>
      <p:sp>
        <p:nvSpPr>
          <p:cNvPr id="3662" name="Google Shape;3662;p118"/>
          <p:cNvSpPr/>
          <p:nvPr/>
        </p:nvSpPr>
        <p:spPr>
          <a:xfrm>
            <a:off x="3729975" y="3819475"/>
            <a:ext cx="6072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3663" name="Google Shape;3663;p118"/>
          <p:cNvSpPr/>
          <p:nvPr/>
        </p:nvSpPr>
        <p:spPr>
          <a:xfrm>
            <a:off x="4600575" y="2728975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3664" name="Google Shape;3664;p118"/>
          <p:cNvSpPr/>
          <p:nvPr/>
        </p:nvSpPr>
        <p:spPr>
          <a:xfrm>
            <a:off x="4819650" y="3243325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3665" name="Google Shape;3665;p118"/>
          <p:cNvSpPr/>
          <p:nvPr/>
        </p:nvSpPr>
        <p:spPr>
          <a:xfrm>
            <a:off x="6200775" y="3243325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3666" name="Google Shape;3666;p118"/>
          <p:cNvSpPr/>
          <p:nvPr/>
        </p:nvSpPr>
        <p:spPr>
          <a:xfrm>
            <a:off x="6343650" y="371957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667" name="Google Shape;3667;p118"/>
          <p:cNvSpPr/>
          <p:nvPr/>
        </p:nvSpPr>
        <p:spPr>
          <a:xfrm>
            <a:off x="6334125" y="41863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porto_rico</a:t>
            </a:r>
            <a:endParaRPr/>
          </a:p>
        </p:txBody>
      </p:sp>
      <p:sp>
        <p:nvSpPr>
          <p:cNvPr id="3668" name="Google Shape;3668;p118"/>
          <p:cNvSpPr/>
          <p:nvPr/>
        </p:nvSpPr>
        <p:spPr>
          <a:xfrm>
            <a:off x="6334125" y="4653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669" name="Google Shape;3669;p118"/>
          <p:cNvSpPr/>
          <p:nvPr/>
        </p:nvSpPr>
        <p:spPr>
          <a:xfrm>
            <a:off x="7655775" y="3243325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3670" name="Google Shape;3670;p118"/>
          <p:cNvSpPr/>
          <p:nvPr/>
        </p:nvSpPr>
        <p:spPr>
          <a:xfrm>
            <a:off x="4962525" y="371957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671" name="Google Shape;3671;p118"/>
          <p:cNvSpPr/>
          <p:nvPr/>
        </p:nvSpPr>
        <p:spPr>
          <a:xfrm>
            <a:off x="4953000" y="41863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3672" name="Google Shape;3672;p118"/>
          <p:cNvSpPr/>
          <p:nvPr/>
        </p:nvSpPr>
        <p:spPr>
          <a:xfrm>
            <a:off x="4953000" y="4653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3673" name="Google Shape;3673;p118"/>
          <p:cNvSpPr/>
          <p:nvPr/>
        </p:nvSpPr>
        <p:spPr>
          <a:xfrm>
            <a:off x="7798650" y="371957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3674" name="Google Shape;3674;p118"/>
          <p:cNvSpPr/>
          <p:nvPr/>
        </p:nvSpPr>
        <p:spPr>
          <a:xfrm>
            <a:off x="7789125" y="41863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alemanha</a:t>
            </a:r>
            <a:endParaRPr/>
          </a:p>
        </p:txBody>
      </p:sp>
      <p:sp>
        <p:nvSpPr>
          <p:cNvPr id="3675" name="Google Shape;3675;p118"/>
          <p:cNvSpPr/>
          <p:nvPr/>
        </p:nvSpPr>
        <p:spPr>
          <a:xfrm>
            <a:off x="7789125" y="4653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676" name="Google Shape;3676;p118"/>
          <p:cNvSpPr/>
          <p:nvPr/>
        </p:nvSpPr>
        <p:spPr>
          <a:xfrm>
            <a:off x="3012450" y="2858225"/>
            <a:ext cx="407100" cy="6705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</a:t>
            </a:r>
            <a:endParaRPr/>
          </a:p>
        </p:txBody>
      </p:sp>
      <p:sp>
        <p:nvSpPr>
          <p:cNvPr id="3677" name="Google Shape;3677;p118"/>
          <p:cNvSpPr/>
          <p:nvPr/>
        </p:nvSpPr>
        <p:spPr>
          <a:xfrm>
            <a:off x="3056850" y="3208750"/>
            <a:ext cx="318300" cy="2859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678" name="Google Shape;3678;p118"/>
          <p:cNvSpPr/>
          <p:nvPr/>
        </p:nvSpPr>
        <p:spPr>
          <a:xfrm>
            <a:off x="3512063" y="2858425"/>
            <a:ext cx="951600" cy="6705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inicio + k</a:t>
            </a:r>
            <a:endParaRPr/>
          </a:p>
        </p:txBody>
      </p:sp>
      <p:sp>
        <p:nvSpPr>
          <p:cNvPr id="3679" name="Google Shape;3679;p118"/>
          <p:cNvSpPr/>
          <p:nvPr/>
        </p:nvSpPr>
        <p:spPr>
          <a:xfrm>
            <a:off x="3652050" y="3176400"/>
            <a:ext cx="6852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3" name="Shape 3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4" name="Google Shape;3684;p119"/>
          <p:cNvSpPr txBox="1"/>
          <p:nvPr/>
        </p:nvSpPr>
        <p:spPr>
          <a:xfrm>
            <a:off x="-66150" y="0"/>
            <a:ext cx="34857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intercala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CFE2F3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CFE2F3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tamanho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-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CFE2F3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lang="pt-BR" sz="700">
                <a:solidFill>
                  <a:srgbClr val="603000"/>
                </a:solidFill>
                <a:highlight>
                  <a:srgbClr val="CFE2F3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tamanho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vetor auxiliar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CFE2F3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and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        aux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CFE2F3"/>
                </a:highlight>
              </a:rPr>
              <a:t>// copia trecho1 em aux[]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        i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CFE2F3"/>
                </a:highlight>
              </a:rPr>
              <a:t>// avança em trecho1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   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CFE2F3"/>
                </a:highlight>
              </a:rPr>
              <a:t>//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        aux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CFE2F3"/>
                </a:highlight>
              </a:rPr>
              <a:t>// copia trecho2 em aux[]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        j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CFE2F3"/>
                </a:highlight>
              </a:rPr>
              <a:t>// avanca em trecho2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   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&gt;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CFE2F3"/>
                </a:highlight>
              </a:rPr>
              <a:t>// terminou o trecho1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    aux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    j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CFE2F3"/>
                </a:highlight>
              </a:rPr>
              <a:t>// terminou o trecho2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    aux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    i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terminando: copiar de aux[] em a[inicio:fim]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EAD1DC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EAD1DC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EAD1DC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EAD1DC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EAD1DC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EAD1DC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EAD1DC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EAD1DC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EAD1DC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EAD1DC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EAD1DC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EAD1D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meuVetorDeTimes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inicio </a:t>
            </a:r>
            <a:r>
              <a:rPr lang="pt-BR" sz="700">
                <a:solidFill>
                  <a:srgbClr val="808030"/>
                </a:solidFill>
              </a:rPr>
              <a:t>+</a:t>
            </a:r>
            <a:r>
              <a:rPr lang="pt-BR" sz="700">
                <a:solidFill>
                  <a:schemeClr val="dk1"/>
                </a:solidFill>
              </a:rPr>
              <a:t> k</a:t>
            </a:r>
            <a:r>
              <a:rPr lang="pt-BR" sz="700">
                <a:solidFill>
                  <a:srgbClr val="808030"/>
                </a:solidFill>
              </a:rPr>
              <a:t>]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=</a:t>
            </a:r>
            <a:r>
              <a:rPr lang="pt-BR" sz="700">
                <a:solidFill>
                  <a:schemeClr val="dk1"/>
                </a:solidFill>
              </a:rPr>
              <a:t> aux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k</a:t>
            </a:r>
            <a:r>
              <a:rPr lang="pt-BR" sz="700">
                <a:solidFill>
                  <a:srgbClr val="808030"/>
                </a:solidFill>
              </a:rPr>
              <a:t>]</a:t>
            </a:r>
            <a:r>
              <a:rPr lang="pt-BR" sz="700">
                <a:solidFill>
                  <a:srgbClr val="800080"/>
                </a:solidFill>
              </a:rPr>
              <a:t>;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rgbClr val="800080"/>
                </a:solidFill>
              </a:rPr>
              <a:t>}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mergesort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CFE2F3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meio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/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CFE2F3"/>
                </a:highlight>
              </a:rPr>
              <a:t>2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mergesort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mergesort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9CB9C"/>
                </a:highlight>
              </a:rPr>
              <a:t>1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F9CB9C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9CB9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intercala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3685" name="Google Shape;3685;p119"/>
          <p:cNvSpPr/>
          <p:nvPr/>
        </p:nvSpPr>
        <p:spPr>
          <a:xfrm>
            <a:off x="4648200" y="0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3686" name="Google Shape;3686;p119"/>
          <p:cNvSpPr/>
          <p:nvPr/>
        </p:nvSpPr>
        <p:spPr>
          <a:xfrm>
            <a:off x="5281575" y="10572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7" name="Google Shape;3687;p119"/>
          <p:cNvSpPr/>
          <p:nvPr/>
        </p:nvSpPr>
        <p:spPr>
          <a:xfrm>
            <a:off x="5281575" y="15429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8" name="Google Shape;3688;p119"/>
          <p:cNvSpPr/>
          <p:nvPr/>
        </p:nvSpPr>
        <p:spPr>
          <a:xfrm>
            <a:off x="4867275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3689" name="Google Shape;3689;p119"/>
          <p:cNvSpPr/>
          <p:nvPr/>
        </p:nvSpPr>
        <p:spPr>
          <a:xfrm>
            <a:off x="6248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3690" name="Google Shape;3690;p119"/>
          <p:cNvSpPr/>
          <p:nvPr/>
        </p:nvSpPr>
        <p:spPr>
          <a:xfrm>
            <a:off x="6391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691" name="Google Shape;3691;p119"/>
          <p:cNvSpPr/>
          <p:nvPr/>
        </p:nvSpPr>
        <p:spPr>
          <a:xfrm>
            <a:off x="6381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porto_rico</a:t>
            </a:r>
            <a:endParaRPr/>
          </a:p>
        </p:txBody>
      </p:sp>
      <p:sp>
        <p:nvSpPr>
          <p:cNvPr id="3692" name="Google Shape;3692;p119"/>
          <p:cNvSpPr/>
          <p:nvPr/>
        </p:nvSpPr>
        <p:spPr>
          <a:xfrm>
            <a:off x="6381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693" name="Google Shape;3693;p119"/>
          <p:cNvSpPr/>
          <p:nvPr/>
        </p:nvSpPr>
        <p:spPr>
          <a:xfrm>
            <a:off x="7703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3694" name="Google Shape;3694;p119"/>
          <p:cNvSpPr/>
          <p:nvPr/>
        </p:nvSpPr>
        <p:spPr>
          <a:xfrm>
            <a:off x="5010150" y="990600"/>
            <a:ext cx="914400" cy="22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695" name="Google Shape;3695;p119"/>
          <p:cNvSpPr/>
          <p:nvPr/>
        </p:nvSpPr>
        <p:spPr>
          <a:xfrm>
            <a:off x="5000625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3696" name="Google Shape;3696;p119"/>
          <p:cNvSpPr/>
          <p:nvPr/>
        </p:nvSpPr>
        <p:spPr>
          <a:xfrm>
            <a:off x="5000625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3697" name="Google Shape;3697;p119"/>
          <p:cNvSpPr/>
          <p:nvPr/>
        </p:nvSpPr>
        <p:spPr>
          <a:xfrm>
            <a:off x="7846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698" name="Google Shape;3698;p119"/>
          <p:cNvSpPr/>
          <p:nvPr/>
        </p:nvSpPr>
        <p:spPr>
          <a:xfrm>
            <a:off x="7836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porto_rico</a:t>
            </a:r>
            <a:endParaRPr/>
          </a:p>
        </p:txBody>
      </p:sp>
      <p:sp>
        <p:nvSpPr>
          <p:cNvPr id="3699" name="Google Shape;3699;p119"/>
          <p:cNvSpPr/>
          <p:nvPr/>
        </p:nvSpPr>
        <p:spPr>
          <a:xfrm>
            <a:off x="7836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700" name="Google Shape;3700;p119"/>
          <p:cNvSpPr/>
          <p:nvPr/>
        </p:nvSpPr>
        <p:spPr>
          <a:xfrm>
            <a:off x="3487388" y="-12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inicio</a:t>
            </a:r>
            <a:endParaRPr/>
          </a:p>
        </p:txBody>
      </p:sp>
      <p:sp>
        <p:nvSpPr>
          <p:cNvPr id="3701" name="Google Shape;3701;p119"/>
          <p:cNvSpPr/>
          <p:nvPr/>
        </p:nvSpPr>
        <p:spPr>
          <a:xfrm>
            <a:off x="3747038" y="427850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3702" name="Google Shape;3702;p119"/>
          <p:cNvSpPr/>
          <p:nvPr/>
        </p:nvSpPr>
        <p:spPr>
          <a:xfrm>
            <a:off x="3503963" y="18247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fim</a:t>
            </a:r>
            <a:endParaRPr/>
          </a:p>
        </p:txBody>
      </p:sp>
      <p:sp>
        <p:nvSpPr>
          <p:cNvPr id="3703" name="Google Shape;3703;p119"/>
          <p:cNvSpPr/>
          <p:nvPr/>
        </p:nvSpPr>
        <p:spPr>
          <a:xfrm>
            <a:off x="3780188" y="2243875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704" name="Google Shape;3704;p119"/>
          <p:cNvSpPr/>
          <p:nvPr/>
        </p:nvSpPr>
        <p:spPr>
          <a:xfrm>
            <a:off x="3503963" y="9123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meio</a:t>
            </a:r>
            <a:endParaRPr/>
          </a:p>
        </p:txBody>
      </p:sp>
      <p:sp>
        <p:nvSpPr>
          <p:cNvPr id="3705" name="Google Shape;3705;p119"/>
          <p:cNvSpPr/>
          <p:nvPr/>
        </p:nvSpPr>
        <p:spPr>
          <a:xfrm>
            <a:off x="3763613" y="1340238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706" name="Google Shape;3706;p119"/>
          <p:cNvSpPr/>
          <p:nvPr/>
        </p:nvSpPr>
        <p:spPr>
          <a:xfrm>
            <a:off x="3552350" y="3596750"/>
            <a:ext cx="951600" cy="51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tamanho</a:t>
            </a:r>
            <a:endParaRPr/>
          </a:p>
        </p:txBody>
      </p:sp>
      <p:sp>
        <p:nvSpPr>
          <p:cNvPr id="3707" name="Google Shape;3707;p119"/>
          <p:cNvSpPr/>
          <p:nvPr/>
        </p:nvSpPr>
        <p:spPr>
          <a:xfrm>
            <a:off x="3729975" y="3819475"/>
            <a:ext cx="6072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3708" name="Google Shape;3708;p119"/>
          <p:cNvSpPr/>
          <p:nvPr/>
        </p:nvSpPr>
        <p:spPr>
          <a:xfrm>
            <a:off x="4600575" y="2728975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3709" name="Google Shape;3709;p119"/>
          <p:cNvSpPr/>
          <p:nvPr/>
        </p:nvSpPr>
        <p:spPr>
          <a:xfrm>
            <a:off x="4819650" y="3243325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3710" name="Google Shape;3710;p119"/>
          <p:cNvSpPr/>
          <p:nvPr/>
        </p:nvSpPr>
        <p:spPr>
          <a:xfrm>
            <a:off x="6200775" y="3243325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3711" name="Google Shape;3711;p119"/>
          <p:cNvSpPr/>
          <p:nvPr/>
        </p:nvSpPr>
        <p:spPr>
          <a:xfrm>
            <a:off x="6343650" y="371957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712" name="Google Shape;3712;p119"/>
          <p:cNvSpPr/>
          <p:nvPr/>
        </p:nvSpPr>
        <p:spPr>
          <a:xfrm>
            <a:off x="6334125" y="41863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porto_rico</a:t>
            </a:r>
            <a:endParaRPr/>
          </a:p>
        </p:txBody>
      </p:sp>
      <p:sp>
        <p:nvSpPr>
          <p:cNvPr id="3713" name="Google Shape;3713;p119"/>
          <p:cNvSpPr/>
          <p:nvPr/>
        </p:nvSpPr>
        <p:spPr>
          <a:xfrm>
            <a:off x="6334125" y="4653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714" name="Google Shape;3714;p119"/>
          <p:cNvSpPr/>
          <p:nvPr/>
        </p:nvSpPr>
        <p:spPr>
          <a:xfrm>
            <a:off x="7655775" y="3243325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3715" name="Google Shape;3715;p119"/>
          <p:cNvSpPr/>
          <p:nvPr/>
        </p:nvSpPr>
        <p:spPr>
          <a:xfrm>
            <a:off x="4962525" y="371957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716" name="Google Shape;3716;p119"/>
          <p:cNvSpPr/>
          <p:nvPr/>
        </p:nvSpPr>
        <p:spPr>
          <a:xfrm>
            <a:off x="4953000" y="41863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3717" name="Google Shape;3717;p119"/>
          <p:cNvSpPr/>
          <p:nvPr/>
        </p:nvSpPr>
        <p:spPr>
          <a:xfrm>
            <a:off x="4953000" y="4653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3718" name="Google Shape;3718;p119"/>
          <p:cNvSpPr/>
          <p:nvPr/>
        </p:nvSpPr>
        <p:spPr>
          <a:xfrm>
            <a:off x="7798650" y="371957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3719" name="Google Shape;3719;p119"/>
          <p:cNvSpPr/>
          <p:nvPr/>
        </p:nvSpPr>
        <p:spPr>
          <a:xfrm>
            <a:off x="7789125" y="41863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alemanha</a:t>
            </a:r>
            <a:endParaRPr/>
          </a:p>
        </p:txBody>
      </p:sp>
      <p:sp>
        <p:nvSpPr>
          <p:cNvPr id="3720" name="Google Shape;3720;p119"/>
          <p:cNvSpPr/>
          <p:nvPr/>
        </p:nvSpPr>
        <p:spPr>
          <a:xfrm>
            <a:off x="7789125" y="4653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721" name="Google Shape;3721;p119"/>
          <p:cNvSpPr/>
          <p:nvPr/>
        </p:nvSpPr>
        <p:spPr>
          <a:xfrm>
            <a:off x="3012450" y="2858225"/>
            <a:ext cx="407100" cy="67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</a:t>
            </a:r>
            <a:endParaRPr/>
          </a:p>
        </p:txBody>
      </p:sp>
      <p:sp>
        <p:nvSpPr>
          <p:cNvPr id="3722" name="Google Shape;3722;p119"/>
          <p:cNvSpPr/>
          <p:nvPr/>
        </p:nvSpPr>
        <p:spPr>
          <a:xfrm>
            <a:off x="3056850" y="3208750"/>
            <a:ext cx="318300" cy="2859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723" name="Google Shape;3723;p119"/>
          <p:cNvSpPr/>
          <p:nvPr/>
        </p:nvSpPr>
        <p:spPr>
          <a:xfrm>
            <a:off x="3512063" y="2858425"/>
            <a:ext cx="951600" cy="6705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inicio + k</a:t>
            </a:r>
            <a:endParaRPr/>
          </a:p>
        </p:txBody>
      </p:sp>
      <p:sp>
        <p:nvSpPr>
          <p:cNvPr id="3724" name="Google Shape;3724;p119"/>
          <p:cNvSpPr/>
          <p:nvPr/>
        </p:nvSpPr>
        <p:spPr>
          <a:xfrm>
            <a:off x="3652050" y="3176400"/>
            <a:ext cx="6852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725" name="Google Shape;3725;p119"/>
          <p:cNvSpPr/>
          <p:nvPr/>
        </p:nvSpPr>
        <p:spPr>
          <a:xfrm>
            <a:off x="2193900" y="1978200"/>
            <a:ext cx="1125000" cy="6459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 &lt; tamanho</a:t>
            </a:r>
            <a:endParaRPr/>
          </a:p>
        </p:txBody>
      </p:sp>
      <p:sp>
        <p:nvSpPr>
          <p:cNvPr id="3726" name="Google Shape;3726;p119"/>
          <p:cNvSpPr/>
          <p:nvPr/>
        </p:nvSpPr>
        <p:spPr>
          <a:xfrm>
            <a:off x="2401550" y="2311225"/>
            <a:ext cx="769800" cy="22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2857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true</a:t>
            </a:r>
            <a:endParaRPr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0" name="Shape 3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1" name="Google Shape;3731;p120"/>
          <p:cNvSpPr txBox="1"/>
          <p:nvPr/>
        </p:nvSpPr>
        <p:spPr>
          <a:xfrm>
            <a:off x="-66150" y="0"/>
            <a:ext cx="34857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intercala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CFE2F3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CFE2F3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tamanho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-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CFE2F3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lang="pt-BR" sz="700">
                <a:solidFill>
                  <a:srgbClr val="603000"/>
                </a:solidFill>
                <a:highlight>
                  <a:srgbClr val="CFE2F3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tamanho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vetor auxiliar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CFE2F3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and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        aux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CFE2F3"/>
                </a:highlight>
              </a:rPr>
              <a:t>// copia trecho1 em aux[]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        i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CFE2F3"/>
                </a:highlight>
              </a:rPr>
              <a:t>// avança em trecho1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   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CFE2F3"/>
                </a:highlight>
              </a:rPr>
              <a:t>//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        aux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CFE2F3"/>
                </a:highlight>
              </a:rPr>
              <a:t>// copia trecho2 em aux[]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        j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CFE2F3"/>
                </a:highlight>
              </a:rPr>
              <a:t>// avanca em trecho2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   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&gt;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CFE2F3"/>
                </a:highlight>
              </a:rPr>
              <a:t>// terminou o trecho1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    aux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    j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CFE2F3"/>
                </a:highlight>
              </a:rPr>
              <a:t>// terminou o trecho2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    aux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    i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terminando: copiar de aux[] em a[inicio:fim]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EAD1DC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EAD1DC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EAD1DC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EAD1DC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EAD1DC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EAD1DC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EAD1DC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EAD1DC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EAD1DC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EAD1DC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EAD1DC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EAD1D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FFF2CC"/>
                </a:highlight>
              </a:rPr>
              <a:t>meuVetorDeTimes</a:t>
            </a:r>
            <a:r>
              <a:rPr lang="pt-BR" sz="700">
                <a:solidFill>
                  <a:srgbClr val="808030"/>
                </a:solidFill>
                <a:highlight>
                  <a:srgbClr val="FFF2CC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2CC"/>
                </a:highlight>
              </a:rPr>
              <a:t>inicio </a:t>
            </a:r>
            <a:r>
              <a:rPr lang="pt-BR" sz="700">
                <a:solidFill>
                  <a:srgbClr val="808030"/>
                </a:solidFill>
                <a:highlight>
                  <a:srgbClr val="FFF2CC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2CC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2CC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=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aux</a:t>
            </a:r>
            <a:r>
              <a:rPr lang="pt-BR" sz="700">
                <a:solidFill>
                  <a:srgbClr val="808030"/>
                </a:solidFill>
                <a:highlight>
                  <a:srgbClr val="EAD1DC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EAD1DC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EAD1DC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EAD1D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rgbClr val="800080"/>
                </a:solidFill>
              </a:rPr>
              <a:t>}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mergesort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CFE2F3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meio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/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CFE2F3"/>
                </a:highlight>
              </a:rPr>
              <a:t>2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mergesort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mergesort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9CB9C"/>
                </a:highlight>
              </a:rPr>
              <a:t>1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F9CB9C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9CB9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intercala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3732" name="Google Shape;3732;p120"/>
          <p:cNvSpPr/>
          <p:nvPr/>
        </p:nvSpPr>
        <p:spPr>
          <a:xfrm>
            <a:off x="4648200" y="0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3733" name="Google Shape;3733;p120"/>
          <p:cNvSpPr/>
          <p:nvPr/>
        </p:nvSpPr>
        <p:spPr>
          <a:xfrm>
            <a:off x="5281575" y="10572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4" name="Google Shape;3734;p120"/>
          <p:cNvSpPr/>
          <p:nvPr/>
        </p:nvSpPr>
        <p:spPr>
          <a:xfrm>
            <a:off x="5281575" y="15429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5" name="Google Shape;3735;p120"/>
          <p:cNvSpPr/>
          <p:nvPr/>
        </p:nvSpPr>
        <p:spPr>
          <a:xfrm>
            <a:off x="4867275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3736" name="Google Shape;3736;p120"/>
          <p:cNvSpPr/>
          <p:nvPr/>
        </p:nvSpPr>
        <p:spPr>
          <a:xfrm>
            <a:off x="6248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3737" name="Google Shape;3737;p120"/>
          <p:cNvSpPr/>
          <p:nvPr/>
        </p:nvSpPr>
        <p:spPr>
          <a:xfrm>
            <a:off x="6391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738" name="Google Shape;3738;p120"/>
          <p:cNvSpPr/>
          <p:nvPr/>
        </p:nvSpPr>
        <p:spPr>
          <a:xfrm>
            <a:off x="6381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porto_rico</a:t>
            </a:r>
            <a:endParaRPr/>
          </a:p>
        </p:txBody>
      </p:sp>
      <p:sp>
        <p:nvSpPr>
          <p:cNvPr id="3739" name="Google Shape;3739;p120"/>
          <p:cNvSpPr/>
          <p:nvPr/>
        </p:nvSpPr>
        <p:spPr>
          <a:xfrm>
            <a:off x="6381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740" name="Google Shape;3740;p120"/>
          <p:cNvSpPr/>
          <p:nvPr/>
        </p:nvSpPr>
        <p:spPr>
          <a:xfrm>
            <a:off x="7703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3741" name="Google Shape;3741;p120"/>
          <p:cNvSpPr/>
          <p:nvPr/>
        </p:nvSpPr>
        <p:spPr>
          <a:xfrm>
            <a:off x="5010150" y="990600"/>
            <a:ext cx="914400" cy="22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742" name="Google Shape;3742;p120"/>
          <p:cNvSpPr/>
          <p:nvPr/>
        </p:nvSpPr>
        <p:spPr>
          <a:xfrm>
            <a:off x="5000625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3743" name="Google Shape;3743;p120"/>
          <p:cNvSpPr/>
          <p:nvPr/>
        </p:nvSpPr>
        <p:spPr>
          <a:xfrm>
            <a:off x="5000625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3744" name="Google Shape;3744;p120"/>
          <p:cNvSpPr/>
          <p:nvPr/>
        </p:nvSpPr>
        <p:spPr>
          <a:xfrm>
            <a:off x="7846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3745" name="Google Shape;3745;p120"/>
          <p:cNvSpPr/>
          <p:nvPr/>
        </p:nvSpPr>
        <p:spPr>
          <a:xfrm>
            <a:off x="7836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alemanha</a:t>
            </a:r>
            <a:endParaRPr/>
          </a:p>
        </p:txBody>
      </p:sp>
      <p:sp>
        <p:nvSpPr>
          <p:cNvPr id="3746" name="Google Shape;3746;p120"/>
          <p:cNvSpPr/>
          <p:nvPr/>
        </p:nvSpPr>
        <p:spPr>
          <a:xfrm>
            <a:off x="7836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747" name="Google Shape;3747;p120"/>
          <p:cNvSpPr/>
          <p:nvPr/>
        </p:nvSpPr>
        <p:spPr>
          <a:xfrm>
            <a:off x="3487388" y="-12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inicio</a:t>
            </a:r>
            <a:endParaRPr/>
          </a:p>
        </p:txBody>
      </p:sp>
      <p:sp>
        <p:nvSpPr>
          <p:cNvPr id="3748" name="Google Shape;3748;p120"/>
          <p:cNvSpPr/>
          <p:nvPr/>
        </p:nvSpPr>
        <p:spPr>
          <a:xfrm>
            <a:off x="3747038" y="427850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3749" name="Google Shape;3749;p120"/>
          <p:cNvSpPr/>
          <p:nvPr/>
        </p:nvSpPr>
        <p:spPr>
          <a:xfrm>
            <a:off x="3503963" y="18247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fim</a:t>
            </a:r>
            <a:endParaRPr/>
          </a:p>
        </p:txBody>
      </p:sp>
      <p:sp>
        <p:nvSpPr>
          <p:cNvPr id="3750" name="Google Shape;3750;p120"/>
          <p:cNvSpPr/>
          <p:nvPr/>
        </p:nvSpPr>
        <p:spPr>
          <a:xfrm>
            <a:off x="3780188" y="2243875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751" name="Google Shape;3751;p120"/>
          <p:cNvSpPr/>
          <p:nvPr/>
        </p:nvSpPr>
        <p:spPr>
          <a:xfrm>
            <a:off x="3503963" y="9123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meio</a:t>
            </a:r>
            <a:endParaRPr/>
          </a:p>
        </p:txBody>
      </p:sp>
      <p:sp>
        <p:nvSpPr>
          <p:cNvPr id="3752" name="Google Shape;3752;p120"/>
          <p:cNvSpPr/>
          <p:nvPr/>
        </p:nvSpPr>
        <p:spPr>
          <a:xfrm>
            <a:off x="3763613" y="1340238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753" name="Google Shape;3753;p120"/>
          <p:cNvSpPr/>
          <p:nvPr/>
        </p:nvSpPr>
        <p:spPr>
          <a:xfrm>
            <a:off x="3552350" y="3596750"/>
            <a:ext cx="951600" cy="51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tamanho</a:t>
            </a:r>
            <a:endParaRPr/>
          </a:p>
        </p:txBody>
      </p:sp>
      <p:sp>
        <p:nvSpPr>
          <p:cNvPr id="3754" name="Google Shape;3754;p120"/>
          <p:cNvSpPr/>
          <p:nvPr/>
        </p:nvSpPr>
        <p:spPr>
          <a:xfrm>
            <a:off x="3729975" y="3819475"/>
            <a:ext cx="6072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3755" name="Google Shape;3755;p120"/>
          <p:cNvSpPr/>
          <p:nvPr/>
        </p:nvSpPr>
        <p:spPr>
          <a:xfrm>
            <a:off x="4600575" y="2728975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3756" name="Google Shape;3756;p120"/>
          <p:cNvSpPr/>
          <p:nvPr/>
        </p:nvSpPr>
        <p:spPr>
          <a:xfrm>
            <a:off x="4819650" y="3243325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3757" name="Google Shape;3757;p120"/>
          <p:cNvSpPr/>
          <p:nvPr/>
        </p:nvSpPr>
        <p:spPr>
          <a:xfrm>
            <a:off x="6200775" y="3243325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3758" name="Google Shape;3758;p120"/>
          <p:cNvSpPr/>
          <p:nvPr/>
        </p:nvSpPr>
        <p:spPr>
          <a:xfrm>
            <a:off x="6343650" y="371957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759" name="Google Shape;3759;p120"/>
          <p:cNvSpPr/>
          <p:nvPr/>
        </p:nvSpPr>
        <p:spPr>
          <a:xfrm>
            <a:off x="6334125" y="41863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porto_rico</a:t>
            </a:r>
            <a:endParaRPr/>
          </a:p>
        </p:txBody>
      </p:sp>
      <p:sp>
        <p:nvSpPr>
          <p:cNvPr id="3760" name="Google Shape;3760;p120"/>
          <p:cNvSpPr/>
          <p:nvPr/>
        </p:nvSpPr>
        <p:spPr>
          <a:xfrm>
            <a:off x="6334125" y="4653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761" name="Google Shape;3761;p120"/>
          <p:cNvSpPr/>
          <p:nvPr/>
        </p:nvSpPr>
        <p:spPr>
          <a:xfrm>
            <a:off x="7655775" y="3243325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3762" name="Google Shape;3762;p120"/>
          <p:cNvSpPr/>
          <p:nvPr/>
        </p:nvSpPr>
        <p:spPr>
          <a:xfrm>
            <a:off x="4962525" y="371957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763" name="Google Shape;3763;p120"/>
          <p:cNvSpPr/>
          <p:nvPr/>
        </p:nvSpPr>
        <p:spPr>
          <a:xfrm>
            <a:off x="4953000" y="41863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3764" name="Google Shape;3764;p120"/>
          <p:cNvSpPr/>
          <p:nvPr/>
        </p:nvSpPr>
        <p:spPr>
          <a:xfrm>
            <a:off x="4953000" y="4653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3765" name="Google Shape;3765;p120"/>
          <p:cNvSpPr/>
          <p:nvPr/>
        </p:nvSpPr>
        <p:spPr>
          <a:xfrm>
            <a:off x="7798650" y="371957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3766" name="Google Shape;3766;p120"/>
          <p:cNvSpPr/>
          <p:nvPr/>
        </p:nvSpPr>
        <p:spPr>
          <a:xfrm>
            <a:off x="7789125" y="41863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alemanha</a:t>
            </a:r>
            <a:endParaRPr/>
          </a:p>
        </p:txBody>
      </p:sp>
      <p:sp>
        <p:nvSpPr>
          <p:cNvPr id="3767" name="Google Shape;3767;p120"/>
          <p:cNvSpPr/>
          <p:nvPr/>
        </p:nvSpPr>
        <p:spPr>
          <a:xfrm>
            <a:off x="7789125" y="4653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768" name="Google Shape;3768;p120"/>
          <p:cNvSpPr/>
          <p:nvPr/>
        </p:nvSpPr>
        <p:spPr>
          <a:xfrm>
            <a:off x="3012450" y="2858225"/>
            <a:ext cx="407100" cy="67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</a:t>
            </a:r>
            <a:endParaRPr/>
          </a:p>
        </p:txBody>
      </p:sp>
      <p:sp>
        <p:nvSpPr>
          <p:cNvPr id="3769" name="Google Shape;3769;p120"/>
          <p:cNvSpPr/>
          <p:nvPr/>
        </p:nvSpPr>
        <p:spPr>
          <a:xfrm>
            <a:off x="3056850" y="3208750"/>
            <a:ext cx="318300" cy="2859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770" name="Google Shape;3770;p120"/>
          <p:cNvSpPr/>
          <p:nvPr/>
        </p:nvSpPr>
        <p:spPr>
          <a:xfrm>
            <a:off x="3512063" y="2858425"/>
            <a:ext cx="951600" cy="6705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inicio + k</a:t>
            </a:r>
            <a:endParaRPr/>
          </a:p>
        </p:txBody>
      </p:sp>
      <p:sp>
        <p:nvSpPr>
          <p:cNvPr id="3771" name="Google Shape;3771;p120"/>
          <p:cNvSpPr/>
          <p:nvPr/>
        </p:nvSpPr>
        <p:spPr>
          <a:xfrm>
            <a:off x="3652050" y="3176400"/>
            <a:ext cx="6852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5" name="Shape 3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6" name="Google Shape;3776;p121"/>
          <p:cNvSpPr txBox="1"/>
          <p:nvPr/>
        </p:nvSpPr>
        <p:spPr>
          <a:xfrm>
            <a:off x="-66150" y="0"/>
            <a:ext cx="34857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intercala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CFE2F3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CFE2F3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tamanho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-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CFE2F3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lang="pt-BR" sz="700">
                <a:solidFill>
                  <a:srgbClr val="603000"/>
                </a:solidFill>
                <a:highlight>
                  <a:srgbClr val="CFE2F3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tamanho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vetor auxiliar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CFE2F3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and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        aux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CFE2F3"/>
                </a:highlight>
              </a:rPr>
              <a:t>// copia trecho1 em aux[]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        i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CFE2F3"/>
                </a:highlight>
              </a:rPr>
              <a:t>// avança em trecho1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   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CFE2F3"/>
                </a:highlight>
              </a:rPr>
              <a:t>//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        aux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CFE2F3"/>
                </a:highlight>
              </a:rPr>
              <a:t>// copia trecho2 em aux[]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        j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CFE2F3"/>
                </a:highlight>
              </a:rPr>
              <a:t>// avanca em trecho2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   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&gt;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CFE2F3"/>
                </a:highlight>
              </a:rPr>
              <a:t>// terminou o trecho1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    aux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    j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CFE2F3"/>
                </a:highlight>
              </a:rPr>
              <a:t>// terminou o trecho2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    aux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    i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terminando: copiar de aux[] em a[inicio:fim]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EAD1DC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EAD1DC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EAD1DC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EAD1DC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EAD1DC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EAD1DC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EAD1DC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EAD1DC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EAD1DC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EAD1DC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EAD1DC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EAD1D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FFF2CC"/>
                </a:highlight>
              </a:rPr>
              <a:t>meuVetorDeTimes</a:t>
            </a:r>
            <a:r>
              <a:rPr lang="pt-BR" sz="700">
                <a:solidFill>
                  <a:srgbClr val="808030"/>
                </a:solidFill>
                <a:highlight>
                  <a:srgbClr val="FFF2CC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2CC"/>
                </a:highlight>
              </a:rPr>
              <a:t>inicio </a:t>
            </a:r>
            <a:r>
              <a:rPr lang="pt-BR" sz="700">
                <a:solidFill>
                  <a:srgbClr val="808030"/>
                </a:solidFill>
                <a:highlight>
                  <a:srgbClr val="FFF2CC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2CC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2CC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=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aux</a:t>
            </a:r>
            <a:r>
              <a:rPr lang="pt-BR" sz="700">
                <a:solidFill>
                  <a:srgbClr val="808030"/>
                </a:solidFill>
                <a:highlight>
                  <a:srgbClr val="EAD1DC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EAD1DC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EAD1DC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EAD1D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EAD1DC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EAD1D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mergesort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CFE2F3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meio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/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CFE2F3"/>
                </a:highlight>
              </a:rPr>
              <a:t>2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mergesort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mergesort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9CB9C"/>
                </a:highlight>
              </a:rPr>
              <a:t>1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F9CB9C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9CB9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intercala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3777" name="Google Shape;3777;p121"/>
          <p:cNvSpPr/>
          <p:nvPr/>
        </p:nvSpPr>
        <p:spPr>
          <a:xfrm>
            <a:off x="4648200" y="0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3778" name="Google Shape;3778;p121"/>
          <p:cNvSpPr/>
          <p:nvPr/>
        </p:nvSpPr>
        <p:spPr>
          <a:xfrm>
            <a:off x="5281575" y="10572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9" name="Google Shape;3779;p121"/>
          <p:cNvSpPr/>
          <p:nvPr/>
        </p:nvSpPr>
        <p:spPr>
          <a:xfrm>
            <a:off x="5281575" y="15429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0" name="Google Shape;3780;p121"/>
          <p:cNvSpPr/>
          <p:nvPr/>
        </p:nvSpPr>
        <p:spPr>
          <a:xfrm>
            <a:off x="4867275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3781" name="Google Shape;3781;p121"/>
          <p:cNvSpPr/>
          <p:nvPr/>
        </p:nvSpPr>
        <p:spPr>
          <a:xfrm>
            <a:off x="6248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3782" name="Google Shape;3782;p121"/>
          <p:cNvSpPr/>
          <p:nvPr/>
        </p:nvSpPr>
        <p:spPr>
          <a:xfrm>
            <a:off x="6391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783" name="Google Shape;3783;p121"/>
          <p:cNvSpPr/>
          <p:nvPr/>
        </p:nvSpPr>
        <p:spPr>
          <a:xfrm>
            <a:off x="6381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porto_rico</a:t>
            </a:r>
            <a:endParaRPr/>
          </a:p>
        </p:txBody>
      </p:sp>
      <p:sp>
        <p:nvSpPr>
          <p:cNvPr id="3784" name="Google Shape;3784;p121"/>
          <p:cNvSpPr/>
          <p:nvPr/>
        </p:nvSpPr>
        <p:spPr>
          <a:xfrm>
            <a:off x="6381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785" name="Google Shape;3785;p121"/>
          <p:cNvSpPr/>
          <p:nvPr/>
        </p:nvSpPr>
        <p:spPr>
          <a:xfrm>
            <a:off x="7703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3786" name="Google Shape;3786;p121"/>
          <p:cNvSpPr/>
          <p:nvPr/>
        </p:nvSpPr>
        <p:spPr>
          <a:xfrm>
            <a:off x="5010150" y="990600"/>
            <a:ext cx="914400" cy="22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787" name="Google Shape;3787;p121"/>
          <p:cNvSpPr/>
          <p:nvPr/>
        </p:nvSpPr>
        <p:spPr>
          <a:xfrm>
            <a:off x="5000625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3788" name="Google Shape;3788;p121"/>
          <p:cNvSpPr/>
          <p:nvPr/>
        </p:nvSpPr>
        <p:spPr>
          <a:xfrm>
            <a:off x="5000625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3789" name="Google Shape;3789;p121"/>
          <p:cNvSpPr/>
          <p:nvPr/>
        </p:nvSpPr>
        <p:spPr>
          <a:xfrm>
            <a:off x="7846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3790" name="Google Shape;3790;p121"/>
          <p:cNvSpPr/>
          <p:nvPr/>
        </p:nvSpPr>
        <p:spPr>
          <a:xfrm>
            <a:off x="7836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alemanha</a:t>
            </a:r>
            <a:endParaRPr/>
          </a:p>
        </p:txBody>
      </p:sp>
      <p:sp>
        <p:nvSpPr>
          <p:cNvPr id="3791" name="Google Shape;3791;p121"/>
          <p:cNvSpPr/>
          <p:nvPr/>
        </p:nvSpPr>
        <p:spPr>
          <a:xfrm>
            <a:off x="7836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792" name="Google Shape;3792;p121"/>
          <p:cNvSpPr/>
          <p:nvPr/>
        </p:nvSpPr>
        <p:spPr>
          <a:xfrm>
            <a:off x="3487388" y="-12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inicio</a:t>
            </a:r>
            <a:endParaRPr/>
          </a:p>
        </p:txBody>
      </p:sp>
      <p:sp>
        <p:nvSpPr>
          <p:cNvPr id="3793" name="Google Shape;3793;p121"/>
          <p:cNvSpPr/>
          <p:nvPr/>
        </p:nvSpPr>
        <p:spPr>
          <a:xfrm>
            <a:off x="3747038" y="427850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3794" name="Google Shape;3794;p121"/>
          <p:cNvSpPr/>
          <p:nvPr/>
        </p:nvSpPr>
        <p:spPr>
          <a:xfrm>
            <a:off x="3503963" y="18247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fim</a:t>
            </a:r>
            <a:endParaRPr/>
          </a:p>
        </p:txBody>
      </p:sp>
      <p:sp>
        <p:nvSpPr>
          <p:cNvPr id="3795" name="Google Shape;3795;p121"/>
          <p:cNvSpPr/>
          <p:nvPr/>
        </p:nvSpPr>
        <p:spPr>
          <a:xfrm>
            <a:off x="3780188" y="2243875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796" name="Google Shape;3796;p121"/>
          <p:cNvSpPr/>
          <p:nvPr/>
        </p:nvSpPr>
        <p:spPr>
          <a:xfrm>
            <a:off x="3503963" y="9123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meio</a:t>
            </a:r>
            <a:endParaRPr/>
          </a:p>
        </p:txBody>
      </p:sp>
      <p:sp>
        <p:nvSpPr>
          <p:cNvPr id="3797" name="Google Shape;3797;p121"/>
          <p:cNvSpPr/>
          <p:nvPr/>
        </p:nvSpPr>
        <p:spPr>
          <a:xfrm>
            <a:off x="3763613" y="1340238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798" name="Google Shape;3798;p121"/>
          <p:cNvSpPr/>
          <p:nvPr/>
        </p:nvSpPr>
        <p:spPr>
          <a:xfrm>
            <a:off x="3552350" y="3596750"/>
            <a:ext cx="951600" cy="51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tamanho</a:t>
            </a:r>
            <a:endParaRPr/>
          </a:p>
        </p:txBody>
      </p:sp>
      <p:sp>
        <p:nvSpPr>
          <p:cNvPr id="3799" name="Google Shape;3799;p121"/>
          <p:cNvSpPr/>
          <p:nvPr/>
        </p:nvSpPr>
        <p:spPr>
          <a:xfrm>
            <a:off x="3729975" y="3819475"/>
            <a:ext cx="6072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3800" name="Google Shape;3800;p121"/>
          <p:cNvSpPr/>
          <p:nvPr/>
        </p:nvSpPr>
        <p:spPr>
          <a:xfrm>
            <a:off x="4600575" y="2728975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3801" name="Google Shape;3801;p121"/>
          <p:cNvSpPr/>
          <p:nvPr/>
        </p:nvSpPr>
        <p:spPr>
          <a:xfrm>
            <a:off x="4819650" y="3243325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3802" name="Google Shape;3802;p121"/>
          <p:cNvSpPr/>
          <p:nvPr/>
        </p:nvSpPr>
        <p:spPr>
          <a:xfrm>
            <a:off x="6200775" y="3243325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3803" name="Google Shape;3803;p121"/>
          <p:cNvSpPr/>
          <p:nvPr/>
        </p:nvSpPr>
        <p:spPr>
          <a:xfrm>
            <a:off x="6343650" y="371957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804" name="Google Shape;3804;p121"/>
          <p:cNvSpPr/>
          <p:nvPr/>
        </p:nvSpPr>
        <p:spPr>
          <a:xfrm>
            <a:off x="6334125" y="41863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porto_rico</a:t>
            </a:r>
            <a:endParaRPr/>
          </a:p>
        </p:txBody>
      </p:sp>
      <p:sp>
        <p:nvSpPr>
          <p:cNvPr id="3805" name="Google Shape;3805;p121"/>
          <p:cNvSpPr/>
          <p:nvPr/>
        </p:nvSpPr>
        <p:spPr>
          <a:xfrm>
            <a:off x="6334125" y="4653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806" name="Google Shape;3806;p121"/>
          <p:cNvSpPr/>
          <p:nvPr/>
        </p:nvSpPr>
        <p:spPr>
          <a:xfrm>
            <a:off x="7655775" y="3243325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3807" name="Google Shape;3807;p121"/>
          <p:cNvSpPr/>
          <p:nvPr/>
        </p:nvSpPr>
        <p:spPr>
          <a:xfrm>
            <a:off x="4962525" y="371957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808" name="Google Shape;3808;p121"/>
          <p:cNvSpPr/>
          <p:nvPr/>
        </p:nvSpPr>
        <p:spPr>
          <a:xfrm>
            <a:off x="4953000" y="41863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3809" name="Google Shape;3809;p121"/>
          <p:cNvSpPr/>
          <p:nvPr/>
        </p:nvSpPr>
        <p:spPr>
          <a:xfrm>
            <a:off x="4953000" y="4653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3810" name="Google Shape;3810;p121"/>
          <p:cNvSpPr/>
          <p:nvPr/>
        </p:nvSpPr>
        <p:spPr>
          <a:xfrm>
            <a:off x="7798650" y="371957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3811" name="Google Shape;3811;p121"/>
          <p:cNvSpPr/>
          <p:nvPr/>
        </p:nvSpPr>
        <p:spPr>
          <a:xfrm>
            <a:off x="7789125" y="41863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alemanha</a:t>
            </a:r>
            <a:endParaRPr/>
          </a:p>
        </p:txBody>
      </p:sp>
      <p:sp>
        <p:nvSpPr>
          <p:cNvPr id="3812" name="Google Shape;3812;p121"/>
          <p:cNvSpPr/>
          <p:nvPr/>
        </p:nvSpPr>
        <p:spPr>
          <a:xfrm>
            <a:off x="7789125" y="4653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813" name="Google Shape;3813;p121"/>
          <p:cNvSpPr/>
          <p:nvPr/>
        </p:nvSpPr>
        <p:spPr>
          <a:xfrm>
            <a:off x="3012450" y="2858225"/>
            <a:ext cx="407100" cy="67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</a:t>
            </a:r>
            <a:endParaRPr/>
          </a:p>
        </p:txBody>
      </p:sp>
      <p:sp>
        <p:nvSpPr>
          <p:cNvPr id="3814" name="Google Shape;3814;p121"/>
          <p:cNvSpPr/>
          <p:nvPr/>
        </p:nvSpPr>
        <p:spPr>
          <a:xfrm>
            <a:off x="3056850" y="3208750"/>
            <a:ext cx="318300" cy="2859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815" name="Google Shape;3815;p121"/>
          <p:cNvSpPr/>
          <p:nvPr/>
        </p:nvSpPr>
        <p:spPr>
          <a:xfrm>
            <a:off x="3512063" y="2858425"/>
            <a:ext cx="951600" cy="6705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inicio + k</a:t>
            </a:r>
            <a:endParaRPr/>
          </a:p>
        </p:txBody>
      </p:sp>
      <p:sp>
        <p:nvSpPr>
          <p:cNvPr id="3816" name="Google Shape;3816;p121"/>
          <p:cNvSpPr/>
          <p:nvPr/>
        </p:nvSpPr>
        <p:spPr>
          <a:xfrm>
            <a:off x="3652050" y="3176400"/>
            <a:ext cx="6852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/>
        </p:nvSpPr>
        <p:spPr>
          <a:xfrm>
            <a:off x="0" y="0"/>
            <a:ext cx="3724200" cy="3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800000"/>
                </a:solidFill>
                <a:highlight>
                  <a:srgbClr val="93C47D"/>
                </a:highlight>
              </a:rPr>
              <a:t>int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1100">
                <a:solidFill>
                  <a:srgbClr val="400000"/>
                </a:solidFill>
                <a:highlight>
                  <a:srgbClr val="93C47D"/>
                </a:highlight>
              </a:rPr>
              <a:t>main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()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1100">
                <a:solidFill>
                  <a:srgbClr val="800080"/>
                </a:solidFill>
                <a:highlight>
                  <a:srgbClr val="93C47D"/>
                </a:highlight>
              </a:rPr>
              <a:t>{</a:t>
            </a:r>
            <a:endParaRPr sz="11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   </a:t>
            </a:r>
            <a:r>
              <a:rPr b="1" lang="pt-BR" sz="1100">
                <a:solidFill>
                  <a:srgbClr val="800000"/>
                </a:solidFill>
                <a:highlight>
                  <a:srgbClr val="93C47D"/>
                </a:highlight>
              </a:rPr>
              <a:t>int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tamanho</a:t>
            </a:r>
            <a:r>
              <a:rPr lang="pt-BR" sz="1100">
                <a:solidFill>
                  <a:srgbClr val="800080"/>
                </a:solidFill>
                <a:highlight>
                  <a:srgbClr val="93C47D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   </a:t>
            </a:r>
            <a:r>
              <a:rPr lang="pt-BR" sz="1100">
                <a:solidFill>
                  <a:srgbClr val="603000"/>
                </a:solidFill>
                <a:highlight>
                  <a:srgbClr val="93C47D"/>
                </a:highlight>
              </a:rPr>
              <a:t>cin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&gt;&gt;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tamanho</a:t>
            </a:r>
            <a:r>
              <a:rPr lang="pt-BR" sz="1100">
                <a:solidFill>
                  <a:srgbClr val="800080"/>
                </a:solidFill>
                <a:highlight>
                  <a:srgbClr val="93C47D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   </a:t>
            </a:r>
            <a:r>
              <a:rPr lang="pt-BR" sz="1100">
                <a:solidFill>
                  <a:srgbClr val="603000"/>
                </a:solidFill>
                <a:highlight>
                  <a:srgbClr val="93C47D"/>
                </a:highlight>
              </a:rPr>
              <a:t>time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meuVetorDeTimes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[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tamanho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]</a:t>
            </a:r>
            <a:r>
              <a:rPr lang="pt-BR" sz="1100">
                <a:solidFill>
                  <a:srgbClr val="800080"/>
                </a:solidFill>
                <a:highlight>
                  <a:srgbClr val="93C47D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   </a:t>
            </a:r>
            <a:r>
              <a:rPr lang="pt-BR" sz="1100">
                <a:solidFill>
                  <a:schemeClr val="dk1"/>
                </a:solidFill>
              </a:rPr>
              <a:t>lerVetorDeTimes</a:t>
            </a:r>
            <a:r>
              <a:rPr lang="pt-BR" sz="1100">
                <a:solidFill>
                  <a:srgbClr val="808030"/>
                </a:solidFill>
              </a:rPr>
              <a:t>(</a:t>
            </a:r>
            <a:r>
              <a:rPr lang="pt-BR" sz="1100">
                <a:solidFill>
                  <a:schemeClr val="dk1"/>
                </a:solidFill>
              </a:rPr>
              <a:t> meuVetorDeTimes</a:t>
            </a:r>
            <a:r>
              <a:rPr lang="pt-BR" sz="1100">
                <a:solidFill>
                  <a:srgbClr val="808030"/>
                </a:solidFill>
              </a:rPr>
              <a:t>,</a:t>
            </a:r>
            <a:r>
              <a:rPr lang="pt-BR" sz="1100">
                <a:solidFill>
                  <a:schemeClr val="dk1"/>
                </a:solidFill>
              </a:rPr>
              <a:t> tamanho </a:t>
            </a:r>
            <a:r>
              <a:rPr lang="pt-BR" sz="1100">
                <a:solidFill>
                  <a:srgbClr val="808030"/>
                </a:solidFill>
              </a:rPr>
              <a:t>)</a:t>
            </a:r>
            <a:r>
              <a:rPr lang="pt-BR" sz="1100">
                <a:solidFill>
                  <a:srgbClr val="800080"/>
                </a:solidFill>
              </a:rPr>
              <a:t>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11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identificador</a:t>
            </a: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1100">
                <a:solidFill>
                  <a:srgbClr val="603000"/>
                </a:solidFill>
                <a:highlight>
                  <a:srgbClr val="FFFFFF"/>
                </a:highlight>
              </a:rPr>
              <a:t>cin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&gt;&gt;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identificador</a:t>
            </a: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   mergesort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tamanho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-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11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posicao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procuraTime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identificador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tamanho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1100">
                <a:solidFill>
                  <a:srgbClr val="603000"/>
                </a:solidFill>
                <a:highlight>
                  <a:srgbClr val="FFFFFF"/>
                </a:highlight>
              </a:rPr>
              <a:t>cout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&lt;&lt;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posicao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&lt;&lt;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603000"/>
                </a:solidFill>
                <a:highlight>
                  <a:srgbClr val="FFFFFF"/>
                </a:highlight>
              </a:rPr>
              <a:t>endl</a:t>
            </a: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11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posicao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&gt;=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1100">
                <a:solidFill>
                  <a:srgbClr val="603000"/>
                </a:solidFill>
                <a:highlight>
                  <a:srgbClr val="FFFFFF"/>
                </a:highlight>
              </a:rPr>
              <a:t>cout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&lt;&lt;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posicao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].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nome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&lt;&lt;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pt-BR" sz="1100">
                <a:solidFill>
                  <a:srgbClr val="0000E6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&lt;&lt;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posicao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].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gols_marcados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&lt;&lt;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603000"/>
                </a:solidFill>
                <a:highlight>
                  <a:srgbClr val="FFFFFF"/>
                </a:highlight>
              </a:rPr>
              <a:t>endl</a:t>
            </a: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1100">
                <a:solidFill>
                  <a:srgbClr val="800000"/>
                </a:solidFill>
                <a:highlight>
                  <a:srgbClr val="FFFFFF"/>
                </a:highlight>
              </a:rPr>
              <a:t>return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49" name="Google Shape;149;p23"/>
          <p:cNvSpPr/>
          <p:nvPr/>
        </p:nvSpPr>
        <p:spPr>
          <a:xfrm>
            <a:off x="3390900" y="0"/>
            <a:ext cx="1181100" cy="77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TAMANHO</a:t>
            </a:r>
            <a:endParaRPr/>
          </a:p>
        </p:txBody>
      </p:sp>
      <p:sp>
        <p:nvSpPr>
          <p:cNvPr id="150" name="Google Shape;150;p23"/>
          <p:cNvSpPr/>
          <p:nvPr/>
        </p:nvSpPr>
        <p:spPr>
          <a:xfrm>
            <a:off x="3702900" y="371475"/>
            <a:ext cx="557100" cy="32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151" name="Google Shape;151;p23"/>
          <p:cNvSpPr/>
          <p:nvPr/>
        </p:nvSpPr>
        <p:spPr>
          <a:xfrm>
            <a:off x="4648200" y="0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152" name="Google Shape;152;p23"/>
          <p:cNvSpPr/>
          <p:nvPr/>
        </p:nvSpPr>
        <p:spPr>
          <a:xfrm>
            <a:off x="5281575" y="10572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3"/>
          <p:cNvSpPr/>
          <p:nvPr/>
        </p:nvSpPr>
        <p:spPr>
          <a:xfrm>
            <a:off x="5281575" y="15429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3"/>
          <p:cNvSpPr/>
          <p:nvPr/>
        </p:nvSpPr>
        <p:spPr>
          <a:xfrm>
            <a:off x="4867275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155" name="Google Shape;155;p23"/>
          <p:cNvSpPr/>
          <p:nvPr/>
        </p:nvSpPr>
        <p:spPr>
          <a:xfrm>
            <a:off x="5010150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3"/>
          <p:cNvSpPr/>
          <p:nvPr/>
        </p:nvSpPr>
        <p:spPr>
          <a:xfrm>
            <a:off x="5000625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3"/>
          <p:cNvSpPr/>
          <p:nvPr/>
        </p:nvSpPr>
        <p:spPr>
          <a:xfrm>
            <a:off x="5000625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3"/>
          <p:cNvSpPr/>
          <p:nvPr/>
        </p:nvSpPr>
        <p:spPr>
          <a:xfrm>
            <a:off x="6248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159" name="Google Shape;159;p23"/>
          <p:cNvSpPr/>
          <p:nvPr/>
        </p:nvSpPr>
        <p:spPr>
          <a:xfrm>
            <a:off x="6391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3"/>
          <p:cNvSpPr/>
          <p:nvPr/>
        </p:nvSpPr>
        <p:spPr>
          <a:xfrm>
            <a:off x="6381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3"/>
          <p:cNvSpPr/>
          <p:nvPr/>
        </p:nvSpPr>
        <p:spPr>
          <a:xfrm>
            <a:off x="6381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3"/>
          <p:cNvSpPr/>
          <p:nvPr/>
        </p:nvSpPr>
        <p:spPr>
          <a:xfrm>
            <a:off x="7703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163" name="Google Shape;163;p23"/>
          <p:cNvSpPr/>
          <p:nvPr/>
        </p:nvSpPr>
        <p:spPr>
          <a:xfrm>
            <a:off x="7846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3"/>
          <p:cNvSpPr/>
          <p:nvPr/>
        </p:nvSpPr>
        <p:spPr>
          <a:xfrm>
            <a:off x="7836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3"/>
          <p:cNvSpPr/>
          <p:nvPr/>
        </p:nvSpPr>
        <p:spPr>
          <a:xfrm>
            <a:off x="7836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0" name="Shape 3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1" name="Google Shape;3821;p122"/>
          <p:cNvSpPr txBox="1"/>
          <p:nvPr/>
        </p:nvSpPr>
        <p:spPr>
          <a:xfrm>
            <a:off x="-66150" y="0"/>
            <a:ext cx="34857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intercala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CFE2F3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CFE2F3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tamanho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-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CFE2F3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lang="pt-BR" sz="700">
                <a:solidFill>
                  <a:srgbClr val="603000"/>
                </a:solidFill>
                <a:highlight>
                  <a:srgbClr val="CFE2F3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tamanho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vetor auxiliar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CFE2F3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and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        aux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CFE2F3"/>
                </a:highlight>
              </a:rPr>
              <a:t>// copia trecho1 em aux[]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        i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CFE2F3"/>
                </a:highlight>
              </a:rPr>
              <a:t>// avança em trecho1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   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CFE2F3"/>
                </a:highlight>
              </a:rPr>
              <a:t>//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        aux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CFE2F3"/>
                </a:highlight>
              </a:rPr>
              <a:t>// copia trecho2 em aux[]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        j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CFE2F3"/>
                </a:highlight>
              </a:rPr>
              <a:t>// avanca em trecho2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   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&gt;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CFE2F3"/>
                </a:highlight>
              </a:rPr>
              <a:t>// terminou o trecho1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    aux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    j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CFE2F3"/>
                </a:highlight>
              </a:rPr>
              <a:t>// terminou o trecho2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    aux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    i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terminando: copiar de aux[] em a[inicio:fim]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E06666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E0666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E0666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E0666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E0666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E06666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E06666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E06666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E06666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E06666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E06666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E06666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E06666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E06666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E06666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E06666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E0666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E0666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E06666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E06666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E0666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meuVetorDeTimes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inicio </a:t>
            </a:r>
            <a:r>
              <a:rPr lang="pt-BR" sz="700">
                <a:solidFill>
                  <a:srgbClr val="808030"/>
                </a:solidFill>
              </a:rPr>
              <a:t>+</a:t>
            </a:r>
            <a:r>
              <a:rPr lang="pt-BR" sz="700">
                <a:solidFill>
                  <a:schemeClr val="dk1"/>
                </a:solidFill>
              </a:rPr>
              <a:t> k</a:t>
            </a:r>
            <a:r>
              <a:rPr lang="pt-BR" sz="700">
                <a:solidFill>
                  <a:srgbClr val="808030"/>
                </a:solidFill>
              </a:rPr>
              <a:t>]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=</a:t>
            </a:r>
            <a:r>
              <a:rPr lang="pt-BR" sz="700">
                <a:solidFill>
                  <a:schemeClr val="dk1"/>
                </a:solidFill>
              </a:rPr>
              <a:t> aux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k</a:t>
            </a:r>
            <a:r>
              <a:rPr lang="pt-BR" sz="700">
                <a:solidFill>
                  <a:srgbClr val="808030"/>
                </a:solidFill>
              </a:rPr>
              <a:t>]</a:t>
            </a:r>
            <a:r>
              <a:rPr lang="pt-BR" sz="700">
                <a:solidFill>
                  <a:srgbClr val="800080"/>
                </a:solidFill>
              </a:rPr>
              <a:t>;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rgbClr val="800080"/>
                </a:solidFill>
              </a:rPr>
              <a:t>}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mergesort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CFE2F3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meio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/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CFE2F3"/>
                </a:highlight>
              </a:rPr>
              <a:t>2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mergesort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mergesort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9CB9C"/>
                </a:highlight>
              </a:rPr>
              <a:t>1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F9CB9C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9CB9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intercala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3822" name="Google Shape;3822;p122"/>
          <p:cNvSpPr/>
          <p:nvPr/>
        </p:nvSpPr>
        <p:spPr>
          <a:xfrm>
            <a:off x="4648200" y="0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3823" name="Google Shape;3823;p122"/>
          <p:cNvSpPr/>
          <p:nvPr/>
        </p:nvSpPr>
        <p:spPr>
          <a:xfrm>
            <a:off x="5281575" y="10572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4" name="Google Shape;3824;p122"/>
          <p:cNvSpPr/>
          <p:nvPr/>
        </p:nvSpPr>
        <p:spPr>
          <a:xfrm>
            <a:off x="5281575" y="15429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5" name="Google Shape;3825;p122"/>
          <p:cNvSpPr/>
          <p:nvPr/>
        </p:nvSpPr>
        <p:spPr>
          <a:xfrm>
            <a:off x="4867275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3826" name="Google Shape;3826;p122"/>
          <p:cNvSpPr/>
          <p:nvPr/>
        </p:nvSpPr>
        <p:spPr>
          <a:xfrm>
            <a:off x="6248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3827" name="Google Shape;3827;p122"/>
          <p:cNvSpPr/>
          <p:nvPr/>
        </p:nvSpPr>
        <p:spPr>
          <a:xfrm>
            <a:off x="6391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828" name="Google Shape;3828;p122"/>
          <p:cNvSpPr/>
          <p:nvPr/>
        </p:nvSpPr>
        <p:spPr>
          <a:xfrm>
            <a:off x="6381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porto_rico</a:t>
            </a:r>
            <a:endParaRPr/>
          </a:p>
        </p:txBody>
      </p:sp>
      <p:sp>
        <p:nvSpPr>
          <p:cNvPr id="3829" name="Google Shape;3829;p122"/>
          <p:cNvSpPr/>
          <p:nvPr/>
        </p:nvSpPr>
        <p:spPr>
          <a:xfrm>
            <a:off x="6381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830" name="Google Shape;3830;p122"/>
          <p:cNvSpPr/>
          <p:nvPr/>
        </p:nvSpPr>
        <p:spPr>
          <a:xfrm>
            <a:off x="7703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3831" name="Google Shape;3831;p122"/>
          <p:cNvSpPr/>
          <p:nvPr/>
        </p:nvSpPr>
        <p:spPr>
          <a:xfrm>
            <a:off x="5010150" y="990600"/>
            <a:ext cx="914400" cy="22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832" name="Google Shape;3832;p122"/>
          <p:cNvSpPr/>
          <p:nvPr/>
        </p:nvSpPr>
        <p:spPr>
          <a:xfrm>
            <a:off x="5000625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3833" name="Google Shape;3833;p122"/>
          <p:cNvSpPr/>
          <p:nvPr/>
        </p:nvSpPr>
        <p:spPr>
          <a:xfrm>
            <a:off x="5000625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3834" name="Google Shape;3834;p122"/>
          <p:cNvSpPr/>
          <p:nvPr/>
        </p:nvSpPr>
        <p:spPr>
          <a:xfrm>
            <a:off x="7846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3835" name="Google Shape;3835;p122"/>
          <p:cNvSpPr/>
          <p:nvPr/>
        </p:nvSpPr>
        <p:spPr>
          <a:xfrm>
            <a:off x="7836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alemanha</a:t>
            </a:r>
            <a:endParaRPr/>
          </a:p>
        </p:txBody>
      </p:sp>
      <p:sp>
        <p:nvSpPr>
          <p:cNvPr id="3836" name="Google Shape;3836;p122"/>
          <p:cNvSpPr/>
          <p:nvPr/>
        </p:nvSpPr>
        <p:spPr>
          <a:xfrm>
            <a:off x="7836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837" name="Google Shape;3837;p122"/>
          <p:cNvSpPr/>
          <p:nvPr/>
        </p:nvSpPr>
        <p:spPr>
          <a:xfrm>
            <a:off x="3487388" y="-12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inicio</a:t>
            </a:r>
            <a:endParaRPr/>
          </a:p>
        </p:txBody>
      </p:sp>
      <p:sp>
        <p:nvSpPr>
          <p:cNvPr id="3838" name="Google Shape;3838;p122"/>
          <p:cNvSpPr/>
          <p:nvPr/>
        </p:nvSpPr>
        <p:spPr>
          <a:xfrm>
            <a:off x="3747038" y="427850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3839" name="Google Shape;3839;p122"/>
          <p:cNvSpPr/>
          <p:nvPr/>
        </p:nvSpPr>
        <p:spPr>
          <a:xfrm>
            <a:off x="3503963" y="18247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fim</a:t>
            </a:r>
            <a:endParaRPr/>
          </a:p>
        </p:txBody>
      </p:sp>
      <p:sp>
        <p:nvSpPr>
          <p:cNvPr id="3840" name="Google Shape;3840;p122"/>
          <p:cNvSpPr/>
          <p:nvPr/>
        </p:nvSpPr>
        <p:spPr>
          <a:xfrm>
            <a:off x="3780188" y="2243875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841" name="Google Shape;3841;p122"/>
          <p:cNvSpPr/>
          <p:nvPr/>
        </p:nvSpPr>
        <p:spPr>
          <a:xfrm>
            <a:off x="3503963" y="9123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meio</a:t>
            </a:r>
            <a:endParaRPr/>
          </a:p>
        </p:txBody>
      </p:sp>
      <p:sp>
        <p:nvSpPr>
          <p:cNvPr id="3842" name="Google Shape;3842;p122"/>
          <p:cNvSpPr/>
          <p:nvPr/>
        </p:nvSpPr>
        <p:spPr>
          <a:xfrm>
            <a:off x="3763613" y="1340238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843" name="Google Shape;3843;p122"/>
          <p:cNvSpPr/>
          <p:nvPr/>
        </p:nvSpPr>
        <p:spPr>
          <a:xfrm>
            <a:off x="3552350" y="3596750"/>
            <a:ext cx="951600" cy="51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tamanho</a:t>
            </a:r>
            <a:endParaRPr/>
          </a:p>
        </p:txBody>
      </p:sp>
      <p:sp>
        <p:nvSpPr>
          <p:cNvPr id="3844" name="Google Shape;3844;p122"/>
          <p:cNvSpPr/>
          <p:nvPr/>
        </p:nvSpPr>
        <p:spPr>
          <a:xfrm>
            <a:off x="3729975" y="3819475"/>
            <a:ext cx="6072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3845" name="Google Shape;3845;p122"/>
          <p:cNvSpPr/>
          <p:nvPr/>
        </p:nvSpPr>
        <p:spPr>
          <a:xfrm>
            <a:off x="4600575" y="2728975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3846" name="Google Shape;3846;p122"/>
          <p:cNvSpPr/>
          <p:nvPr/>
        </p:nvSpPr>
        <p:spPr>
          <a:xfrm>
            <a:off x="4819650" y="3243325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3847" name="Google Shape;3847;p122"/>
          <p:cNvSpPr/>
          <p:nvPr/>
        </p:nvSpPr>
        <p:spPr>
          <a:xfrm>
            <a:off x="6200775" y="3243325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3848" name="Google Shape;3848;p122"/>
          <p:cNvSpPr/>
          <p:nvPr/>
        </p:nvSpPr>
        <p:spPr>
          <a:xfrm>
            <a:off x="6343650" y="371957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849" name="Google Shape;3849;p122"/>
          <p:cNvSpPr/>
          <p:nvPr/>
        </p:nvSpPr>
        <p:spPr>
          <a:xfrm>
            <a:off x="6334125" y="41863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porto_rico</a:t>
            </a:r>
            <a:endParaRPr/>
          </a:p>
        </p:txBody>
      </p:sp>
      <p:sp>
        <p:nvSpPr>
          <p:cNvPr id="3850" name="Google Shape;3850;p122"/>
          <p:cNvSpPr/>
          <p:nvPr/>
        </p:nvSpPr>
        <p:spPr>
          <a:xfrm>
            <a:off x="6334125" y="4653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851" name="Google Shape;3851;p122"/>
          <p:cNvSpPr/>
          <p:nvPr/>
        </p:nvSpPr>
        <p:spPr>
          <a:xfrm>
            <a:off x="7655775" y="3243325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3852" name="Google Shape;3852;p122"/>
          <p:cNvSpPr/>
          <p:nvPr/>
        </p:nvSpPr>
        <p:spPr>
          <a:xfrm>
            <a:off x="4962525" y="371957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853" name="Google Shape;3853;p122"/>
          <p:cNvSpPr/>
          <p:nvPr/>
        </p:nvSpPr>
        <p:spPr>
          <a:xfrm>
            <a:off x="4953000" y="41863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3854" name="Google Shape;3854;p122"/>
          <p:cNvSpPr/>
          <p:nvPr/>
        </p:nvSpPr>
        <p:spPr>
          <a:xfrm>
            <a:off x="4953000" y="4653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3855" name="Google Shape;3855;p122"/>
          <p:cNvSpPr/>
          <p:nvPr/>
        </p:nvSpPr>
        <p:spPr>
          <a:xfrm>
            <a:off x="7798650" y="371957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3856" name="Google Shape;3856;p122"/>
          <p:cNvSpPr/>
          <p:nvPr/>
        </p:nvSpPr>
        <p:spPr>
          <a:xfrm>
            <a:off x="7789125" y="41863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alemanha</a:t>
            </a:r>
            <a:endParaRPr/>
          </a:p>
        </p:txBody>
      </p:sp>
      <p:sp>
        <p:nvSpPr>
          <p:cNvPr id="3857" name="Google Shape;3857;p122"/>
          <p:cNvSpPr/>
          <p:nvPr/>
        </p:nvSpPr>
        <p:spPr>
          <a:xfrm>
            <a:off x="7789125" y="4653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858" name="Google Shape;3858;p122"/>
          <p:cNvSpPr/>
          <p:nvPr/>
        </p:nvSpPr>
        <p:spPr>
          <a:xfrm>
            <a:off x="3012450" y="2858225"/>
            <a:ext cx="407100" cy="670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</a:t>
            </a:r>
            <a:endParaRPr/>
          </a:p>
        </p:txBody>
      </p:sp>
      <p:sp>
        <p:nvSpPr>
          <p:cNvPr id="3859" name="Google Shape;3859;p122"/>
          <p:cNvSpPr/>
          <p:nvPr/>
        </p:nvSpPr>
        <p:spPr>
          <a:xfrm>
            <a:off x="3056850" y="3208750"/>
            <a:ext cx="318300" cy="2859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3860" name="Google Shape;3860;p122"/>
          <p:cNvSpPr/>
          <p:nvPr/>
        </p:nvSpPr>
        <p:spPr>
          <a:xfrm>
            <a:off x="3512063" y="2858425"/>
            <a:ext cx="951600" cy="6705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inicio + k</a:t>
            </a:r>
            <a:endParaRPr/>
          </a:p>
        </p:txBody>
      </p:sp>
      <p:sp>
        <p:nvSpPr>
          <p:cNvPr id="3861" name="Google Shape;3861;p122"/>
          <p:cNvSpPr/>
          <p:nvPr/>
        </p:nvSpPr>
        <p:spPr>
          <a:xfrm>
            <a:off x="3652050" y="3176400"/>
            <a:ext cx="6852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862" name="Google Shape;3862;p122"/>
          <p:cNvSpPr/>
          <p:nvPr/>
        </p:nvSpPr>
        <p:spPr>
          <a:xfrm>
            <a:off x="2193900" y="1978200"/>
            <a:ext cx="1125000" cy="6459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 &lt; tamanho</a:t>
            </a:r>
            <a:endParaRPr/>
          </a:p>
        </p:txBody>
      </p:sp>
      <p:sp>
        <p:nvSpPr>
          <p:cNvPr id="3863" name="Google Shape;3863;p122"/>
          <p:cNvSpPr/>
          <p:nvPr/>
        </p:nvSpPr>
        <p:spPr>
          <a:xfrm>
            <a:off x="2401550" y="2311225"/>
            <a:ext cx="769800" cy="22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false</a:t>
            </a:r>
            <a:endParaRPr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7" name="Shape 3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8" name="Google Shape;3868;p123"/>
          <p:cNvSpPr txBox="1"/>
          <p:nvPr/>
        </p:nvSpPr>
        <p:spPr>
          <a:xfrm>
            <a:off x="-66150" y="0"/>
            <a:ext cx="34857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intercala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CFE2F3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CFE2F3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tamanho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-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CFE2F3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lang="pt-BR" sz="700">
                <a:solidFill>
                  <a:srgbClr val="603000"/>
                </a:solidFill>
                <a:highlight>
                  <a:srgbClr val="CFE2F3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tamanho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vetor auxiliar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CFE2F3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and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        aux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CFE2F3"/>
                </a:highlight>
              </a:rPr>
              <a:t>// copia trecho1 em aux[]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        i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CFE2F3"/>
                </a:highlight>
              </a:rPr>
              <a:t>// avança em trecho1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   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CFE2F3"/>
                </a:highlight>
              </a:rPr>
              <a:t>//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        aux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CFE2F3"/>
                </a:highlight>
              </a:rPr>
              <a:t>// copia trecho2 em aux[]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        j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CFE2F3"/>
                </a:highlight>
              </a:rPr>
              <a:t>// avanca em trecho2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   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&gt;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CFE2F3"/>
                </a:highlight>
              </a:rPr>
              <a:t>// terminou o trecho1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    aux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    j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CFE2F3"/>
                </a:highlight>
              </a:rPr>
              <a:t>// terminou o trecho2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    aux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    i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terminando: copiar de aux[] em a[inicio:fim]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CFE2F3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inicio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mergesort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CFE2F3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meio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/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CFE2F3"/>
                </a:highlight>
              </a:rPr>
              <a:t>2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mergesort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mergesort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9CB9C"/>
                </a:highlight>
              </a:rPr>
              <a:t>1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F9CB9C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9CB9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intercala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3869" name="Google Shape;3869;p123"/>
          <p:cNvSpPr/>
          <p:nvPr/>
        </p:nvSpPr>
        <p:spPr>
          <a:xfrm>
            <a:off x="4648200" y="0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3870" name="Google Shape;3870;p123"/>
          <p:cNvSpPr/>
          <p:nvPr/>
        </p:nvSpPr>
        <p:spPr>
          <a:xfrm>
            <a:off x="5281575" y="10572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1" name="Google Shape;3871;p123"/>
          <p:cNvSpPr/>
          <p:nvPr/>
        </p:nvSpPr>
        <p:spPr>
          <a:xfrm>
            <a:off x="5281575" y="15429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2" name="Google Shape;3872;p123"/>
          <p:cNvSpPr/>
          <p:nvPr/>
        </p:nvSpPr>
        <p:spPr>
          <a:xfrm>
            <a:off x="4867275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3873" name="Google Shape;3873;p123"/>
          <p:cNvSpPr/>
          <p:nvPr/>
        </p:nvSpPr>
        <p:spPr>
          <a:xfrm>
            <a:off x="6248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3874" name="Google Shape;3874;p123"/>
          <p:cNvSpPr/>
          <p:nvPr/>
        </p:nvSpPr>
        <p:spPr>
          <a:xfrm>
            <a:off x="6391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875" name="Google Shape;3875;p123"/>
          <p:cNvSpPr/>
          <p:nvPr/>
        </p:nvSpPr>
        <p:spPr>
          <a:xfrm>
            <a:off x="6381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porto_rico</a:t>
            </a:r>
            <a:endParaRPr/>
          </a:p>
        </p:txBody>
      </p:sp>
      <p:sp>
        <p:nvSpPr>
          <p:cNvPr id="3876" name="Google Shape;3876;p123"/>
          <p:cNvSpPr/>
          <p:nvPr/>
        </p:nvSpPr>
        <p:spPr>
          <a:xfrm>
            <a:off x="6381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877" name="Google Shape;3877;p123"/>
          <p:cNvSpPr/>
          <p:nvPr/>
        </p:nvSpPr>
        <p:spPr>
          <a:xfrm>
            <a:off x="7703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3878" name="Google Shape;3878;p123"/>
          <p:cNvSpPr/>
          <p:nvPr/>
        </p:nvSpPr>
        <p:spPr>
          <a:xfrm>
            <a:off x="5010150" y="990600"/>
            <a:ext cx="914400" cy="22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879" name="Google Shape;3879;p123"/>
          <p:cNvSpPr/>
          <p:nvPr/>
        </p:nvSpPr>
        <p:spPr>
          <a:xfrm>
            <a:off x="5000625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3880" name="Google Shape;3880;p123"/>
          <p:cNvSpPr/>
          <p:nvPr/>
        </p:nvSpPr>
        <p:spPr>
          <a:xfrm>
            <a:off x="5000625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3881" name="Google Shape;3881;p123"/>
          <p:cNvSpPr/>
          <p:nvPr/>
        </p:nvSpPr>
        <p:spPr>
          <a:xfrm>
            <a:off x="7846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3882" name="Google Shape;3882;p123"/>
          <p:cNvSpPr/>
          <p:nvPr/>
        </p:nvSpPr>
        <p:spPr>
          <a:xfrm>
            <a:off x="7836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alemanha</a:t>
            </a:r>
            <a:endParaRPr/>
          </a:p>
        </p:txBody>
      </p:sp>
      <p:sp>
        <p:nvSpPr>
          <p:cNvPr id="3883" name="Google Shape;3883;p123"/>
          <p:cNvSpPr/>
          <p:nvPr/>
        </p:nvSpPr>
        <p:spPr>
          <a:xfrm>
            <a:off x="7836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884" name="Google Shape;3884;p123"/>
          <p:cNvSpPr/>
          <p:nvPr/>
        </p:nvSpPr>
        <p:spPr>
          <a:xfrm>
            <a:off x="3487388" y="-12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inicio</a:t>
            </a:r>
            <a:endParaRPr/>
          </a:p>
        </p:txBody>
      </p:sp>
      <p:sp>
        <p:nvSpPr>
          <p:cNvPr id="3885" name="Google Shape;3885;p123"/>
          <p:cNvSpPr/>
          <p:nvPr/>
        </p:nvSpPr>
        <p:spPr>
          <a:xfrm>
            <a:off x="3747038" y="427850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3886" name="Google Shape;3886;p123"/>
          <p:cNvSpPr/>
          <p:nvPr/>
        </p:nvSpPr>
        <p:spPr>
          <a:xfrm>
            <a:off x="3503963" y="18247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fim</a:t>
            </a:r>
            <a:endParaRPr/>
          </a:p>
        </p:txBody>
      </p:sp>
      <p:sp>
        <p:nvSpPr>
          <p:cNvPr id="3887" name="Google Shape;3887;p123"/>
          <p:cNvSpPr/>
          <p:nvPr/>
        </p:nvSpPr>
        <p:spPr>
          <a:xfrm>
            <a:off x="3780188" y="2243875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888" name="Google Shape;3888;p123"/>
          <p:cNvSpPr/>
          <p:nvPr/>
        </p:nvSpPr>
        <p:spPr>
          <a:xfrm>
            <a:off x="3503963" y="9123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meio</a:t>
            </a:r>
            <a:endParaRPr/>
          </a:p>
        </p:txBody>
      </p:sp>
      <p:sp>
        <p:nvSpPr>
          <p:cNvPr id="3889" name="Google Shape;3889;p123"/>
          <p:cNvSpPr/>
          <p:nvPr/>
        </p:nvSpPr>
        <p:spPr>
          <a:xfrm>
            <a:off x="3763613" y="1340238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890" name="Google Shape;3890;p123"/>
          <p:cNvSpPr/>
          <p:nvPr/>
        </p:nvSpPr>
        <p:spPr>
          <a:xfrm>
            <a:off x="3552350" y="3596750"/>
            <a:ext cx="951600" cy="51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tamanho</a:t>
            </a:r>
            <a:endParaRPr/>
          </a:p>
        </p:txBody>
      </p:sp>
      <p:sp>
        <p:nvSpPr>
          <p:cNvPr id="3891" name="Google Shape;3891;p123"/>
          <p:cNvSpPr/>
          <p:nvPr/>
        </p:nvSpPr>
        <p:spPr>
          <a:xfrm>
            <a:off x="3729975" y="3819475"/>
            <a:ext cx="6072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3892" name="Google Shape;3892;p123"/>
          <p:cNvSpPr/>
          <p:nvPr/>
        </p:nvSpPr>
        <p:spPr>
          <a:xfrm>
            <a:off x="4600575" y="2728975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3893" name="Google Shape;3893;p123"/>
          <p:cNvSpPr/>
          <p:nvPr/>
        </p:nvSpPr>
        <p:spPr>
          <a:xfrm>
            <a:off x="4819650" y="3243325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3894" name="Google Shape;3894;p123"/>
          <p:cNvSpPr/>
          <p:nvPr/>
        </p:nvSpPr>
        <p:spPr>
          <a:xfrm>
            <a:off x="6200775" y="3243325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3895" name="Google Shape;3895;p123"/>
          <p:cNvSpPr/>
          <p:nvPr/>
        </p:nvSpPr>
        <p:spPr>
          <a:xfrm>
            <a:off x="6343650" y="371957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896" name="Google Shape;3896;p123"/>
          <p:cNvSpPr/>
          <p:nvPr/>
        </p:nvSpPr>
        <p:spPr>
          <a:xfrm>
            <a:off x="6334125" y="41863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porto_rico</a:t>
            </a:r>
            <a:endParaRPr/>
          </a:p>
        </p:txBody>
      </p:sp>
      <p:sp>
        <p:nvSpPr>
          <p:cNvPr id="3897" name="Google Shape;3897;p123"/>
          <p:cNvSpPr/>
          <p:nvPr/>
        </p:nvSpPr>
        <p:spPr>
          <a:xfrm>
            <a:off x="6334125" y="4653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898" name="Google Shape;3898;p123"/>
          <p:cNvSpPr/>
          <p:nvPr/>
        </p:nvSpPr>
        <p:spPr>
          <a:xfrm>
            <a:off x="7655775" y="3243325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3899" name="Google Shape;3899;p123"/>
          <p:cNvSpPr/>
          <p:nvPr/>
        </p:nvSpPr>
        <p:spPr>
          <a:xfrm>
            <a:off x="4962525" y="371957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900" name="Google Shape;3900;p123"/>
          <p:cNvSpPr/>
          <p:nvPr/>
        </p:nvSpPr>
        <p:spPr>
          <a:xfrm>
            <a:off x="4953000" y="41863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3901" name="Google Shape;3901;p123"/>
          <p:cNvSpPr/>
          <p:nvPr/>
        </p:nvSpPr>
        <p:spPr>
          <a:xfrm>
            <a:off x="4953000" y="4653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3902" name="Google Shape;3902;p123"/>
          <p:cNvSpPr/>
          <p:nvPr/>
        </p:nvSpPr>
        <p:spPr>
          <a:xfrm>
            <a:off x="7798650" y="371957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3903" name="Google Shape;3903;p123"/>
          <p:cNvSpPr/>
          <p:nvPr/>
        </p:nvSpPr>
        <p:spPr>
          <a:xfrm>
            <a:off x="7789125" y="41863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alemanha</a:t>
            </a:r>
            <a:endParaRPr/>
          </a:p>
        </p:txBody>
      </p:sp>
      <p:sp>
        <p:nvSpPr>
          <p:cNvPr id="3904" name="Google Shape;3904;p123"/>
          <p:cNvSpPr/>
          <p:nvPr/>
        </p:nvSpPr>
        <p:spPr>
          <a:xfrm>
            <a:off x="7789125" y="4653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8" name="Shape 3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9" name="Google Shape;3909;p124"/>
          <p:cNvSpPr txBox="1"/>
          <p:nvPr/>
        </p:nvSpPr>
        <p:spPr>
          <a:xfrm>
            <a:off x="-66150" y="0"/>
            <a:ext cx="34857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93C47D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intercala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93C47D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93C47D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93C47D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93C47D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93C47D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93C47D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93C47D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93C47D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93C47D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tamanho 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-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93C47D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93C47D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   </a:t>
            </a:r>
            <a:r>
              <a:rPr lang="pt-BR" sz="700">
                <a:solidFill>
                  <a:srgbClr val="603000"/>
                </a:solidFill>
                <a:highlight>
                  <a:srgbClr val="93C47D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tamanho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93C47D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93C47D"/>
                </a:highlight>
              </a:rPr>
              <a:t>// vetor auxiliar</a:t>
            </a:r>
            <a:endParaRPr sz="7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93C47D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93C47D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93C47D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93C47D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93C47D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93C47D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93C47D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93C47D"/>
                </a:highlight>
              </a:rPr>
              <a:t>and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93C47D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           </a:t>
            </a:r>
            <a:r>
              <a:rPr b="1" lang="pt-BR" sz="700">
                <a:solidFill>
                  <a:srgbClr val="800000"/>
                </a:solidFill>
                <a:highlight>
                  <a:srgbClr val="93C47D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93C47D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               aux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93C47D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93C47D"/>
                </a:highlight>
              </a:rPr>
              <a:t>// copia trecho1 em aux[]</a:t>
            </a:r>
            <a:endParaRPr sz="7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               i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93C47D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93C47D"/>
                </a:highlight>
              </a:rPr>
              <a:t>// avança em trecho1</a:t>
            </a:r>
            <a:endParaRPr sz="7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           </a:t>
            </a:r>
            <a:r>
              <a:rPr lang="pt-BR" sz="700">
                <a:solidFill>
                  <a:srgbClr val="800080"/>
                </a:solidFill>
                <a:highlight>
                  <a:srgbClr val="93C47D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           </a:t>
            </a:r>
            <a:r>
              <a:rPr b="1" lang="pt-BR" sz="700">
                <a:solidFill>
                  <a:srgbClr val="800000"/>
                </a:solidFill>
                <a:highlight>
                  <a:srgbClr val="93C47D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93C47D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93C47D"/>
                </a:highlight>
              </a:rPr>
              <a:t>//</a:t>
            </a:r>
            <a:endParaRPr sz="7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               aux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93C47D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93C47D"/>
                </a:highlight>
              </a:rPr>
              <a:t>// copia trecho2 em aux[]</a:t>
            </a:r>
            <a:endParaRPr sz="7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               j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93C47D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93C47D"/>
                </a:highlight>
              </a:rPr>
              <a:t>// avanca em trecho2</a:t>
            </a:r>
            <a:endParaRPr sz="7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           </a:t>
            </a:r>
            <a:r>
              <a:rPr lang="pt-BR" sz="700">
                <a:solidFill>
                  <a:srgbClr val="800080"/>
                </a:solidFill>
                <a:highlight>
                  <a:srgbClr val="93C47D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93C47D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93C47D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93C47D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&gt;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93C47D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93C47D"/>
                </a:highlight>
              </a:rPr>
              <a:t>// terminou o trecho1</a:t>
            </a:r>
            <a:endParaRPr sz="7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           aux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93C47D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           j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93C47D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93C47D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93C47D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93C47D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93C47D"/>
                </a:highlight>
              </a:rPr>
              <a:t>// terminou o trecho2</a:t>
            </a:r>
            <a:endParaRPr sz="7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           aux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93C47D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           i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93C47D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93C47D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93C47D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   </a:t>
            </a:r>
            <a:r>
              <a:rPr lang="pt-BR" sz="700">
                <a:solidFill>
                  <a:srgbClr val="696969"/>
                </a:solidFill>
                <a:highlight>
                  <a:srgbClr val="93C47D"/>
                </a:highlight>
              </a:rPr>
              <a:t>// terminando: copiar de aux[] em a[inicio:fim]</a:t>
            </a:r>
            <a:endParaRPr sz="7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93C47D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93C47D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93C47D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93C47D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93C47D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93C47D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       meuVetorDeTimes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inicio 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93C47D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93C47D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93C47D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93C47D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mergesort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93C47D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93C47D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93C47D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93C47D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93C47D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meio</a:t>
            </a:r>
            <a:r>
              <a:rPr lang="pt-BR" sz="700">
                <a:solidFill>
                  <a:srgbClr val="800080"/>
                </a:solidFill>
                <a:highlight>
                  <a:srgbClr val="93C47D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93C47D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93C47D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       meio 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/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93C47D"/>
                </a:highlight>
              </a:rPr>
              <a:t>2</a:t>
            </a:r>
            <a:r>
              <a:rPr lang="pt-BR" sz="700">
                <a:solidFill>
                  <a:srgbClr val="800080"/>
                </a:solidFill>
                <a:highlight>
                  <a:srgbClr val="93C47D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       mergesort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93C47D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       mergesort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93C47D"/>
                </a:highlight>
              </a:rPr>
              <a:t>1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93C47D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       intercala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93C47D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93C47D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93C47D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3910" name="Google Shape;3910;p124"/>
          <p:cNvSpPr/>
          <p:nvPr/>
        </p:nvSpPr>
        <p:spPr>
          <a:xfrm>
            <a:off x="4648200" y="0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3911" name="Google Shape;3911;p124"/>
          <p:cNvSpPr/>
          <p:nvPr/>
        </p:nvSpPr>
        <p:spPr>
          <a:xfrm>
            <a:off x="5281575" y="10572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2" name="Google Shape;3912;p124"/>
          <p:cNvSpPr/>
          <p:nvPr/>
        </p:nvSpPr>
        <p:spPr>
          <a:xfrm>
            <a:off x="5281575" y="15429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3" name="Google Shape;3913;p124"/>
          <p:cNvSpPr/>
          <p:nvPr/>
        </p:nvSpPr>
        <p:spPr>
          <a:xfrm>
            <a:off x="4867275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3914" name="Google Shape;3914;p124"/>
          <p:cNvSpPr/>
          <p:nvPr/>
        </p:nvSpPr>
        <p:spPr>
          <a:xfrm>
            <a:off x="6248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3915" name="Google Shape;3915;p124"/>
          <p:cNvSpPr/>
          <p:nvPr/>
        </p:nvSpPr>
        <p:spPr>
          <a:xfrm>
            <a:off x="6391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916" name="Google Shape;3916;p124"/>
          <p:cNvSpPr/>
          <p:nvPr/>
        </p:nvSpPr>
        <p:spPr>
          <a:xfrm>
            <a:off x="6381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porto_rico</a:t>
            </a:r>
            <a:endParaRPr/>
          </a:p>
        </p:txBody>
      </p:sp>
      <p:sp>
        <p:nvSpPr>
          <p:cNvPr id="3917" name="Google Shape;3917;p124"/>
          <p:cNvSpPr/>
          <p:nvPr/>
        </p:nvSpPr>
        <p:spPr>
          <a:xfrm>
            <a:off x="6381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918" name="Google Shape;3918;p124"/>
          <p:cNvSpPr/>
          <p:nvPr/>
        </p:nvSpPr>
        <p:spPr>
          <a:xfrm>
            <a:off x="7703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3919" name="Google Shape;3919;p124"/>
          <p:cNvSpPr/>
          <p:nvPr/>
        </p:nvSpPr>
        <p:spPr>
          <a:xfrm>
            <a:off x="5010150" y="990600"/>
            <a:ext cx="914400" cy="22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920" name="Google Shape;3920;p124"/>
          <p:cNvSpPr/>
          <p:nvPr/>
        </p:nvSpPr>
        <p:spPr>
          <a:xfrm>
            <a:off x="5000625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3921" name="Google Shape;3921;p124"/>
          <p:cNvSpPr/>
          <p:nvPr/>
        </p:nvSpPr>
        <p:spPr>
          <a:xfrm>
            <a:off x="5000625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3922" name="Google Shape;3922;p124"/>
          <p:cNvSpPr/>
          <p:nvPr/>
        </p:nvSpPr>
        <p:spPr>
          <a:xfrm>
            <a:off x="7846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3923" name="Google Shape;3923;p124"/>
          <p:cNvSpPr/>
          <p:nvPr/>
        </p:nvSpPr>
        <p:spPr>
          <a:xfrm>
            <a:off x="7836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alemanha</a:t>
            </a:r>
            <a:endParaRPr/>
          </a:p>
        </p:txBody>
      </p:sp>
      <p:sp>
        <p:nvSpPr>
          <p:cNvPr id="3924" name="Google Shape;3924;p124"/>
          <p:cNvSpPr/>
          <p:nvPr/>
        </p:nvSpPr>
        <p:spPr>
          <a:xfrm>
            <a:off x="7836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925" name="Google Shape;3925;p124"/>
          <p:cNvSpPr/>
          <p:nvPr/>
        </p:nvSpPr>
        <p:spPr>
          <a:xfrm>
            <a:off x="3487388" y="-12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inicio</a:t>
            </a:r>
            <a:endParaRPr/>
          </a:p>
        </p:txBody>
      </p:sp>
      <p:sp>
        <p:nvSpPr>
          <p:cNvPr id="3926" name="Google Shape;3926;p124"/>
          <p:cNvSpPr/>
          <p:nvPr/>
        </p:nvSpPr>
        <p:spPr>
          <a:xfrm>
            <a:off x="3747038" y="427850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3927" name="Google Shape;3927;p124"/>
          <p:cNvSpPr/>
          <p:nvPr/>
        </p:nvSpPr>
        <p:spPr>
          <a:xfrm>
            <a:off x="3503963" y="18247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fim</a:t>
            </a:r>
            <a:endParaRPr/>
          </a:p>
        </p:txBody>
      </p:sp>
      <p:sp>
        <p:nvSpPr>
          <p:cNvPr id="3928" name="Google Shape;3928;p124"/>
          <p:cNvSpPr/>
          <p:nvPr/>
        </p:nvSpPr>
        <p:spPr>
          <a:xfrm>
            <a:off x="3780188" y="2243875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929" name="Google Shape;3929;p124"/>
          <p:cNvSpPr/>
          <p:nvPr/>
        </p:nvSpPr>
        <p:spPr>
          <a:xfrm>
            <a:off x="3503963" y="9123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meio</a:t>
            </a:r>
            <a:endParaRPr/>
          </a:p>
        </p:txBody>
      </p:sp>
      <p:sp>
        <p:nvSpPr>
          <p:cNvPr id="3930" name="Google Shape;3930;p124"/>
          <p:cNvSpPr/>
          <p:nvPr/>
        </p:nvSpPr>
        <p:spPr>
          <a:xfrm>
            <a:off x="3763613" y="1340238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931" name="Google Shape;3931;p124"/>
          <p:cNvSpPr/>
          <p:nvPr/>
        </p:nvSpPr>
        <p:spPr>
          <a:xfrm>
            <a:off x="3552350" y="3596750"/>
            <a:ext cx="951600" cy="51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tamanho</a:t>
            </a:r>
            <a:endParaRPr/>
          </a:p>
        </p:txBody>
      </p:sp>
      <p:sp>
        <p:nvSpPr>
          <p:cNvPr id="3932" name="Google Shape;3932;p124"/>
          <p:cNvSpPr/>
          <p:nvPr/>
        </p:nvSpPr>
        <p:spPr>
          <a:xfrm>
            <a:off x="3729975" y="3819475"/>
            <a:ext cx="6072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3933" name="Google Shape;3933;p124"/>
          <p:cNvSpPr/>
          <p:nvPr/>
        </p:nvSpPr>
        <p:spPr>
          <a:xfrm>
            <a:off x="4600575" y="2728975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3934" name="Google Shape;3934;p124"/>
          <p:cNvSpPr/>
          <p:nvPr/>
        </p:nvSpPr>
        <p:spPr>
          <a:xfrm>
            <a:off x="4819650" y="3243325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3935" name="Google Shape;3935;p124"/>
          <p:cNvSpPr/>
          <p:nvPr/>
        </p:nvSpPr>
        <p:spPr>
          <a:xfrm>
            <a:off x="6200775" y="3243325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3936" name="Google Shape;3936;p124"/>
          <p:cNvSpPr/>
          <p:nvPr/>
        </p:nvSpPr>
        <p:spPr>
          <a:xfrm>
            <a:off x="6343650" y="371957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937" name="Google Shape;3937;p124"/>
          <p:cNvSpPr/>
          <p:nvPr/>
        </p:nvSpPr>
        <p:spPr>
          <a:xfrm>
            <a:off x="6334125" y="41863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porto_rico</a:t>
            </a:r>
            <a:endParaRPr/>
          </a:p>
        </p:txBody>
      </p:sp>
      <p:sp>
        <p:nvSpPr>
          <p:cNvPr id="3938" name="Google Shape;3938;p124"/>
          <p:cNvSpPr/>
          <p:nvPr/>
        </p:nvSpPr>
        <p:spPr>
          <a:xfrm>
            <a:off x="6334125" y="4653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939" name="Google Shape;3939;p124"/>
          <p:cNvSpPr/>
          <p:nvPr/>
        </p:nvSpPr>
        <p:spPr>
          <a:xfrm>
            <a:off x="7655775" y="3243325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3940" name="Google Shape;3940;p124"/>
          <p:cNvSpPr/>
          <p:nvPr/>
        </p:nvSpPr>
        <p:spPr>
          <a:xfrm>
            <a:off x="4962525" y="371957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941" name="Google Shape;3941;p124"/>
          <p:cNvSpPr/>
          <p:nvPr/>
        </p:nvSpPr>
        <p:spPr>
          <a:xfrm>
            <a:off x="4953000" y="41863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3942" name="Google Shape;3942;p124"/>
          <p:cNvSpPr/>
          <p:nvPr/>
        </p:nvSpPr>
        <p:spPr>
          <a:xfrm>
            <a:off x="4953000" y="4653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3943" name="Google Shape;3943;p124"/>
          <p:cNvSpPr/>
          <p:nvPr/>
        </p:nvSpPr>
        <p:spPr>
          <a:xfrm>
            <a:off x="7798650" y="371957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3944" name="Google Shape;3944;p124"/>
          <p:cNvSpPr/>
          <p:nvPr/>
        </p:nvSpPr>
        <p:spPr>
          <a:xfrm>
            <a:off x="7789125" y="41863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alemanha</a:t>
            </a:r>
            <a:endParaRPr/>
          </a:p>
        </p:txBody>
      </p:sp>
      <p:sp>
        <p:nvSpPr>
          <p:cNvPr id="3945" name="Google Shape;3945;p124"/>
          <p:cNvSpPr/>
          <p:nvPr/>
        </p:nvSpPr>
        <p:spPr>
          <a:xfrm>
            <a:off x="7789125" y="4653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9" name="Shape 3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0" name="Google Shape;3950;p125"/>
          <p:cNvSpPr/>
          <p:nvPr/>
        </p:nvSpPr>
        <p:spPr>
          <a:xfrm>
            <a:off x="3390900" y="0"/>
            <a:ext cx="1181100" cy="77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TAMANHO</a:t>
            </a:r>
            <a:endParaRPr/>
          </a:p>
        </p:txBody>
      </p:sp>
      <p:sp>
        <p:nvSpPr>
          <p:cNvPr id="3951" name="Google Shape;3951;p125"/>
          <p:cNvSpPr/>
          <p:nvPr/>
        </p:nvSpPr>
        <p:spPr>
          <a:xfrm>
            <a:off x="3702900" y="371475"/>
            <a:ext cx="557100" cy="32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3952" name="Google Shape;3952;p125"/>
          <p:cNvSpPr txBox="1"/>
          <p:nvPr/>
        </p:nvSpPr>
        <p:spPr>
          <a:xfrm>
            <a:off x="0" y="0"/>
            <a:ext cx="3724200" cy="3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800000"/>
                </a:solidFill>
                <a:highlight>
                  <a:srgbClr val="93C47D"/>
                </a:highlight>
              </a:rPr>
              <a:t>int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1100">
                <a:solidFill>
                  <a:srgbClr val="400000"/>
                </a:solidFill>
                <a:highlight>
                  <a:srgbClr val="93C47D"/>
                </a:highlight>
              </a:rPr>
              <a:t>main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()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1100">
                <a:solidFill>
                  <a:srgbClr val="800080"/>
                </a:solidFill>
                <a:highlight>
                  <a:srgbClr val="93C47D"/>
                </a:highlight>
              </a:rPr>
              <a:t>{</a:t>
            </a:r>
            <a:endParaRPr sz="11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   </a:t>
            </a:r>
            <a:r>
              <a:rPr b="1" lang="pt-BR" sz="1100">
                <a:solidFill>
                  <a:srgbClr val="800000"/>
                </a:solidFill>
                <a:highlight>
                  <a:srgbClr val="93C47D"/>
                </a:highlight>
              </a:rPr>
              <a:t>int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tamanho</a:t>
            </a:r>
            <a:r>
              <a:rPr lang="pt-BR" sz="1100">
                <a:solidFill>
                  <a:srgbClr val="800080"/>
                </a:solidFill>
                <a:highlight>
                  <a:srgbClr val="93C47D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   </a:t>
            </a:r>
            <a:r>
              <a:rPr lang="pt-BR" sz="1100">
                <a:solidFill>
                  <a:srgbClr val="603000"/>
                </a:solidFill>
                <a:highlight>
                  <a:srgbClr val="93C47D"/>
                </a:highlight>
              </a:rPr>
              <a:t>cin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&gt;&gt;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tamanho</a:t>
            </a:r>
            <a:r>
              <a:rPr lang="pt-BR" sz="1100">
                <a:solidFill>
                  <a:srgbClr val="800080"/>
                </a:solidFill>
                <a:highlight>
                  <a:srgbClr val="93C47D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   </a:t>
            </a:r>
            <a:r>
              <a:rPr lang="pt-BR" sz="1100">
                <a:solidFill>
                  <a:srgbClr val="603000"/>
                </a:solidFill>
                <a:highlight>
                  <a:srgbClr val="93C47D"/>
                </a:highlight>
              </a:rPr>
              <a:t>time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meuVetorDeTimes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[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tamanho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]</a:t>
            </a:r>
            <a:r>
              <a:rPr lang="pt-BR" sz="1100">
                <a:solidFill>
                  <a:srgbClr val="800080"/>
                </a:solidFill>
                <a:highlight>
                  <a:srgbClr val="93C47D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   lerVetorDeTimes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(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meuVetorDeTimes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,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tamanho 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)</a:t>
            </a:r>
            <a:r>
              <a:rPr lang="pt-BR" sz="1100">
                <a:solidFill>
                  <a:srgbClr val="800080"/>
                </a:solidFill>
                <a:highlight>
                  <a:srgbClr val="93C47D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   </a:t>
            </a:r>
            <a:r>
              <a:rPr b="1" lang="pt-BR" sz="1100">
                <a:solidFill>
                  <a:srgbClr val="800000"/>
                </a:solidFill>
                <a:highlight>
                  <a:srgbClr val="93C47D"/>
                </a:highlight>
              </a:rPr>
              <a:t>int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identificador</a:t>
            </a:r>
            <a:r>
              <a:rPr lang="pt-BR" sz="1100">
                <a:solidFill>
                  <a:srgbClr val="800080"/>
                </a:solidFill>
                <a:highlight>
                  <a:srgbClr val="93C47D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   </a:t>
            </a:r>
            <a:r>
              <a:rPr lang="pt-BR" sz="1100">
                <a:solidFill>
                  <a:srgbClr val="603000"/>
                </a:solidFill>
                <a:highlight>
                  <a:srgbClr val="93C47D"/>
                </a:highlight>
              </a:rPr>
              <a:t>cin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&gt;&gt;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identificador</a:t>
            </a:r>
            <a:r>
              <a:rPr lang="pt-BR" sz="1100">
                <a:solidFill>
                  <a:srgbClr val="800080"/>
                </a:solidFill>
                <a:highlight>
                  <a:srgbClr val="93C47D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   mergesort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(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meuVetorDeTimes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,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1100">
                <a:solidFill>
                  <a:srgbClr val="008C00"/>
                </a:solidFill>
                <a:highlight>
                  <a:srgbClr val="93C47D"/>
                </a:highlight>
              </a:rPr>
              <a:t>0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,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tamanho 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-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1100">
                <a:solidFill>
                  <a:srgbClr val="008C00"/>
                </a:solidFill>
                <a:highlight>
                  <a:srgbClr val="93C47D"/>
                </a:highlight>
              </a:rPr>
              <a:t>1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)</a:t>
            </a:r>
            <a:r>
              <a:rPr lang="pt-BR" sz="1100">
                <a:solidFill>
                  <a:srgbClr val="800080"/>
                </a:solidFill>
                <a:highlight>
                  <a:srgbClr val="93C47D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   </a:t>
            </a:r>
            <a:r>
              <a:rPr b="1" lang="pt-BR" sz="1100">
                <a:solidFill>
                  <a:srgbClr val="800000"/>
                </a:solidFill>
                <a:highlight>
                  <a:srgbClr val="93C47D"/>
                </a:highlight>
              </a:rPr>
              <a:t>int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posicao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procuraTime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identificador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tamanho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1100">
                <a:solidFill>
                  <a:srgbClr val="603000"/>
                </a:solidFill>
                <a:highlight>
                  <a:srgbClr val="FFFFFF"/>
                </a:highlight>
              </a:rPr>
              <a:t>cout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&lt;&lt;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posicao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&lt;&lt;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603000"/>
                </a:solidFill>
                <a:highlight>
                  <a:srgbClr val="FFFFFF"/>
                </a:highlight>
              </a:rPr>
              <a:t>endl</a:t>
            </a: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11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posicao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&gt;=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1100">
                <a:solidFill>
                  <a:srgbClr val="603000"/>
                </a:solidFill>
                <a:highlight>
                  <a:srgbClr val="FFFFFF"/>
                </a:highlight>
              </a:rPr>
              <a:t>cout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&lt;&lt;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posicao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].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nome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&lt;&lt;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pt-BR" sz="1100">
                <a:solidFill>
                  <a:srgbClr val="0000E6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&lt;&lt;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posicao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].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gols_marcados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&lt;&lt;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603000"/>
                </a:solidFill>
                <a:highlight>
                  <a:srgbClr val="FFFFFF"/>
                </a:highlight>
              </a:rPr>
              <a:t>endl</a:t>
            </a: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1100">
                <a:solidFill>
                  <a:srgbClr val="800000"/>
                </a:solidFill>
                <a:highlight>
                  <a:srgbClr val="FFFFFF"/>
                </a:highlight>
              </a:rPr>
              <a:t>return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3953" name="Google Shape;3953;p125"/>
          <p:cNvSpPr/>
          <p:nvPr/>
        </p:nvSpPr>
        <p:spPr>
          <a:xfrm>
            <a:off x="3495675" y="923925"/>
            <a:ext cx="1076400" cy="86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identificador</a:t>
            </a:r>
            <a:endParaRPr/>
          </a:p>
        </p:txBody>
      </p:sp>
      <p:sp>
        <p:nvSpPr>
          <p:cNvPr id="3954" name="Google Shape;3954;p125"/>
          <p:cNvSpPr/>
          <p:nvPr/>
        </p:nvSpPr>
        <p:spPr>
          <a:xfrm>
            <a:off x="3771900" y="1343025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3955" name="Google Shape;3955;p125"/>
          <p:cNvSpPr/>
          <p:nvPr/>
        </p:nvSpPr>
        <p:spPr>
          <a:xfrm>
            <a:off x="7808100" y="2656850"/>
            <a:ext cx="1076400" cy="917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posicao</a:t>
            </a:r>
            <a:endParaRPr/>
          </a:p>
        </p:txBody>
      </p:sp>
      <p:sp>
        <p:nvSpPr>
          <p:cNvPr id="3956" name="Google Shape;3956;p125"/>
          <p:cNvSpPr/>
          <p:nvPr/>
        </p:nvSpPr>
        <p:spPr>
          <a:xfrm>
            <a:off x="8185200" y="3115700"/>
            <a:ext cx="352500" cy="37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7" name="Google Shape;3957;p125"/>
          <p:cNvSpPr/>
          <p:nvPr/>
        </p:nvSpPr>
        <p:spPr>
          <a:xfrm>
            <a:off x="4648200" y="0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3958" name="Google Shape;3958;p125"/>
          <p:cNvSpPr/>
          <p:nvPr/>
        </p:nvSpPr>
        <p:spPr>
          <a:xfrm>
            <a:off x="5281575" y="10572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9" name="Google Shape;3959;p125"/>
          <p:cNvSpPr/>
          <p:nvPr/>
        </p:nvSpPr>
        <p:spPr>
          <a:xfrm>
            <a:off x="5281575" y="15429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0" name="Google Shape;3960;p125"/>
          <p:cNvSpPr/>
          <p:nvPr/>
        </p:nvSpPr>
        <p:spPr>
          <a:xfrm>
            <a:off x="4867275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3961" name="Google Shape;3961;p125"/>
          <p:cNvSpPr/>
          <p:nvPr/>
        </p:nvSpPr>
        <p:spPr>
          <a:xfrm>
            <a:off x="6248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3962" name="Google Shape;3962;p125"/>
          <p:cNvSpPr/>
          <p:nvPr/>
        </p:nvSpPr>
        <p:spPr>
          <a:xfrm>
            <a:off x="6391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963" name="Google Shape;3963;p125"/>
          <p:cNvSpPr/>
          <p:nvPr/>
        </p:nvSpPr>
        <p:spPr>
          <a:xfrm>
            <a:off x="6381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porto_rico</a:t>
            </a:r>
            <a:endParaRPr/>
          </a:p>
        </p:txBody>
      </p:sp>
      <p:sp>
        <p:nvSpPr>
          <p:cNvPr id="3964" name="Google Shape;3964;p125"/>
          <p:cNvSpPr/>
          <p:nvPr/>
        </p:nvSpPr>
        <p:spPr>
          <a:xfrm>
            <a:off x="6381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965" name="Google Shape;3965;p125"/>
          <p:cNvSpPr/>
          <p:nvPr/>
        </p:nvSpPr>
        <p:spPr>
          <a:xfrm>
            <a:off x="7703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3966" name="Google Shape;3966;p125"/>
          <p:cNvSpPr/>
          <p:nvPr/>
        </p:nvSpPr>
        <p:spPr>
          <a:xfrm>
            <a:off x="5010150" y="990600"/>
            <a:ext cx="914400" cy="22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967" name="Google Shape;3967;p125"/>
          <p:cNvSpPr/>
          <p:nvPr/>
        </p:nvSpPr>
        <p:spPr>
          <a:xfrm>
            <a:off x="5000625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3968" name="Google Shape;3968;p125"/>
          <p:cNvSpPr/>
          <p:nvPr/>
        </p:nvSpPr>
        <p:spPr>
          <a:xfrm>
            <a:off x="5000625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3969" name="Google Shape;3969;p125"/>
          <p:cNvSpPr/>
          <p:nvPr/>
        </p:nvSpPr>
        <p:spPr>
          <a:xfrm>
            <a:off x="7846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3970" name="Google Shape;3970;p125"/>
          <p:cNvSpPr/>
          <p:nvPr/>
        </p:nvSpPr>
        <p:spPr>
          <a:xfrm>
            <a:off x="7836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alemanha</a:t>
            </a:r>
            <a:endParaRPr/>
          </a:p>
        </p:txBody>
      </p:sp>
      <p:sp>
        <p:nvSpPr>
          <p:cNvPr id="3971" name="Google Shape;3971;p125"/>
          <p:cNvSpPr/>
          <p:nvPr/>
        </p:nvSpPr>
        <p:spPr>
          <a:xfrm>
            <a:off x="7836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5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126"/>
          <p:cNvSpPr/>
          <p:nvPr/>
        </p:nvSpPr>
        <p:spPr>
          <a:xfrm>
            <a:off x="3390900" y="0"/>
            <a:ext cx="1181100" cy="77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TAMANHO</a:t>
            </a:r>
            <a:endParaRPr/>
          </a:p>
        </p:txBody>
      </p:sp>
      <p:sp>
        <p:nvSpPr>
          <p:cNvPr id="3977" name="Google Shape;3977;p126"/>
          <p:cNvSpPr/>
          <p:nvPr/>
        </p:nvSpPr>
        <p:spPr>
          <a:xfrm>
            <a:off x="3702900" y="371475"/>
            <a:ext cx="557100" cy="32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3978" name="Google Shape;3978;p126"/>
          <p:cNvSpPr txBox="1"/>
          <p:nvPr/>
        </p:nvSpPr>
        <p:spPr>
          <a:xfrm>
            <a:off x="155425" y="2531050"/>
            <a:ext cx="39150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93C47D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procuraTime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93C47D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93C47D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identificador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93C47D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tamanho 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93C47D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timeInexistente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-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posicao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posicao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posicao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posicao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identificador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return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posicao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return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timeInexistente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rgbClr val="800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004A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800000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3979" name="Google Shape;3979;p126"/>
          <p:cNvSpPr/>
          <p:nvPr/>
        </p:nvSpPr>
        <p:spPr>
          <a:xfrm>
            <a:off x="3495675" y="923925"/>
            <a:ext cx="1076400" cy="86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identificador</a:t>
            </a:r>
            <a:endParaRPr/>
          </a:p>
        </p:txBody>
      </p:sp>
      <p:sp>
        <p:nvSpPr>
          <p:cNvPr id="3980" name="Google Shape;3980;p126"/>
          <p:cNvSpPr/>
          <p:nvPr/>
        </p:nvSpPr>
        <p:spPr>
          <a:xfrm>
            <a:off x="3771900" y="1343025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3981" name="Google Shape;3981;p126"/>
          <p:cNvSpPr/>
          <p:nvPr/>
        </p:nvSpPr>
        <p:spPr>
          <a:xfrm>
            <a:off x="4648200" y="0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3982" name="Google Shape;3982;p126"/>
          <p:cNvSpPr/>
          <p:nvPr/>
        </p:nvSpPr>
        <p:spPr>
          <a:xfrm>
            <a:off x="5281575" y="10572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3" name="Google Shape;3983;p126"/>
          <p:cNvSpPr/>
          <p:nvPr/>
        </p:nvSpPr>
        <p:spPr>
          <a:xfrm>
            <a:off x="5281575" y="15429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4" name="Google Shape;3984;p126"/>
          <p:cNvSpPr/>
          <p:nvPr/>
        </p:nvSpPr>
        <p:spPr>
          <a:xfrm>
            <a:off x="4867275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3985" name="Google Shape;3985;p126"/>
          <p:cNvSpPr/>
          <p:nvPr/>
        </p:nvSpPr>
        <p:spPr>
          <a:xfrm>
            <a:off x="6248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3986" name="Google Shape;3986;p126"/>
          <p:cNvSpPr/>
          <p:nvPr/>
        </p:nvSpPr>
        <p:spPr>
          <a:xfrm>
            <a:off x="6391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987" name="Google Shape;3987;p126"/>
          <p:cNvSpPr/>
          <p:nvPr/>
        </p:nvSpPr>
        <p:spPr>
          <a:xfrm>
            <a:off x="6381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porto_rico</a:t>
            </a:r>
            <a:endParaRPr/>
          </a:p>
        </p:txBody>
      </p:sp>
      <p:sp>
        <p:nvSpPr>
          <p:cNvPr id="3988" name="Google Shape;3988;p126"/>
          <p:cNvSpPr/>
          <p:nvPr/>
        </p:nvSpPr>
        <p:spPr>
          <a:xfrm>
            <a:off x="6381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989" name="Google Shape;3989;p126"/>
          <p:cNvSpPr/>
          <p:nvPr/>
        </p:nvSpPr>
        <p:spPr>
          <a:xfrm>
            <a:off x="7703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3990" name="Google Shape;3990;p126"/>
          <p:cNvSpPr/>
          <p:nvPr/>
        </p:nvSpPr>
        <p:spPr>
          <a:xfrm>
            <a:off x="5010150" y="990600"/>
            <a:ext cx="914400" cy="22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991" name="Google Shape;3991;p126"/>
          <p:cNvSpPr/>
          <p:nvPr/>
        </p:nvSpPr>
        <p:spPr>
          <a:xfrm>
            <a:off x="5000625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3992" name="Google Shape;3992;p126"/>
          <p:cNvSpPr/>
          <p:nvPr/>
        </p:nvSpPr>
        <p:spPr>
          <a:xfrm>
            <a:off x="5000625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3993" name="Google Shape;3993;p126"/>
          <p:cNvSpPr/>
          <p:nvPr/>
        </p:nvSpPr>
        <p:spPr>
          <a:xfrm>
            <a:off x="7846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3994" name="Google Shape;3994;p126"/>
          <p:cNvSpPr/>
          <p:nvPr/>
        </p:nvSpPr>
        <p:spPr>
          <a:xfrm>
            <a:off x="7836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alemanha</a:t>
            </a:r>
            <a:endParaRPr/>
          </a:p>
        </p:txBody>
      </p:sp>
      <p:sp>
        <p:nvSpPr>
          <p:cNvPr id="3995" name="Google Shape;3995;p126"/>
          <p:cNvSpPr/>
          <p:nvPr/>
        </p:nvSpPr>
        <p:spPr>
          <a:xfrm>
            <a:off x="7836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9" name="Shape 3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0" name="Google Shape;4000;p127"/>
          <p:cNvSpPr/>
          <p:nvPr/>
        </p:nvSpPr>
        <p:spPr>
          <a:xfrm>
            <a:off x="3390900" y="0"/>
            <a:ext cx="1181100" cy="77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TAMANHO</a:t>
            </a:r>
            <a:endParaRPr/>
          </a:p>
        </p:txBody>
      </p:sp>
      <p:sp>
        <p:nvSpPr>
          <p:cNvPr id="4001" name="Google Shape;4001;p127"/>
          <p:cNvSpPr/>
          <p:nvPr/>
        </p:nvSpPr>
        <p:spPr>
          <a:xfrm>
            <a:off x="3702900" y="371475"/>
            <a:ext cx="557100" cy="32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4002" name="Google Shape;4002;p127"/>
          <p:cNvSpPr txBox="1"/>
          <p:nvPr/>
        </p:nvSpPr>
        <p:spPr>
          <a:xfrm>
            <a:off x="155425" y="2531050"/>
            <a:ext cx="39150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93C47D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procuraTime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93C47D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93C47D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identificador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93C47D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tamanho 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93C47D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93C47D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timeInexistente 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-</a:t>
            </a:r>
            <a:r>
              <a:rPr lang="pt-BR" sz="700">
                <a:solidFill>
                  <a:srgbClr val="008C00"/>
                </a:solidFill>
                <a:highlight>
                  <a:srgbClr val="93C47D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93C47D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posicao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posicao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posicao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posicao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identificador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return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posicao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return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timeInexistente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rgbClr val="800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004A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800000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4003" name="Google Shape;4003;p127"/>
          <p:cNvSpPr/>
          <p:nvPr/>
        </p:nvSpPr>
        <p:spPr>
          <a:xfrm>
            <a:off x="3495675" y="923925"/>
            <a:ext cx="1076400" cy="86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identificador</a:t>
            </a:r>
            <a:endParaRPr/>
          </a:p>
        </p:txBody>
      </p:sp>
      <p:sp>
        <p:nvSpPr>
          <p:cNvPr id="4004" name="Google Shape;4004;p127"/>
          <p:cNvSpPr/>
          <p:nvPr/>
        </p:nvSpPr>
        <p:spPr>
          <a:xfrm>
            <a:off x="3771900" y="1343025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4005" name="Google Shape;4005;p127"/>
          <p:cNvSpPr/>
          <p:nvPr/>
        </p:nvSpPr>
        <p:spPr>
          <a:xfrm>
            <a:off x="155425" y="170200"/>
            <a:ext cx="1559100" cy="69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timeInexistente</a:t>
            </a:r>
            <a:endParaRPr sz="1200"/>
          </a:p>
        </p:txBody>
      </p:sp>
      <p:sp>
        <p:nvSpPr>
          <p:cNvPr id="4006" name="Google Shape;4006;p127"/>
          <p:cNvSpPr/>
          <p:nvPr/>
        </p:nvSpPr>
        <p:spPr>
          <a:xfrm>
            <a:off x="758725" y="442925"/>
            <a:ext cx="352500" cy="37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-1</a:t>
            </a:r>
            <a:endParaRPr sz="1100"/>
          </a:p>
        </p:txBody>
      </p:sp>
      <p:sp>
        <p:nvSpPr>
          <p:cNvPr id="4007" name="Google Shape;4007;p127"/>
          <p:cNvSpPr/>
          <p:nvPr/>
        </p:nvSpPr>
        <p:spPr>
          <a:xfrm>
            <a:off x="4648200" y="0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4008" name="Google Shape;4008;p127"/>
          <p:cNvSpPr/>
          <p:nvPr/>
        </p:nvSpPr>
        <p:spPr>
          <a:xfrm>
            <a:off x="5281575" y="10572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9" name="Google Shape;4009;p127"/>
          <p:cNvSpPr/>
          <p:nvPr/>
        </p:nvSpPr>
        <p:spPr>
          <a:xfrm>
            <a:off x="5281575" y="15429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0" name="Google Shape;4010;p127"/>
          <p:cNvSpPr/>
          <p:nvPr/>
        </p:nvSpPr>
        <p:spPr>
          <a:xfrm>
            <a:off x="4867275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4011" name="Google Shape;4011;p127"/>
          <p:cNvSpPr/>
          <p:nvPr/>
        </p:nvSpPr>
        <p:spPr>
          <a:xfrm>
            <a:off x="6248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4012" name="Google Shape;4012;p127"/>
          <p:cNvSpPr/>
          <p:nvPr/>
        </p:nvSpPr>
        <p:spPr>
          <a:xfrm>
            <a:off x="6391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4013" name="Google Shape;4013;p127"/>
          <p:cNvSpPr/>
          <p:nvPr/>
        </p:nvSpPr>
        <p:spPr>
          <a:xfrm>
            <a:off x="6381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porto_rico</a:t>
            </a:r>
            <a:endParaRPr/>
          </a:p>
        </p:txBody>
      </p:sp>
      <p:sp>
        <p:nvSpPr>
          <p:cNvPr id="4014" name="Google Shape;4014;p127"/>
          <p:cNvSpPr/>
          <p:nvPr/>
        </p:nvSpPr>
        <p:spPr>
          <a:xfrm>
            <a:off x="6381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4015" name="Google Shape;4015;p127"/>
          <p:cNvSpPr/>
          <p:nvPr/>
        </p:nvSpPr>
        <p:spPr>
          <a:xfrm>
            <a:off x="7703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4016" name="Google Shape;4016;p127"/>
          <p:cNvSpPr/>
          <p:nvPr/>
        </p:nvSpPr>
        <p:spPr>
          <a:xfrm>
            <a:off x="5010150" y="990600"/>
            <a:ext cx="914400" cy="22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4017" name="Google Shape;4017;p127"/>
          <p:cNvSpPr/>
          <p:nvPr/>
        </p:nvSpPr>
        <p:spPr>
          <a:xfrm>
            <a:off x="5000625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4018" name="Google Shape;4018;p127"/>
          <p:cNvSpPr/>
          <p:nvPr/>
        </p:nvSpPr>
        <p:spPr>
          <a:xfrm>
            <a:off x="5000625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4019" name="Google Shape;4019;p127"/>
          <p:cNvSpPr/>
          <p:nvPr/>
        </p:nvSpPr>
        <p:spPr>
          <a:xfrm>
            <a:off x="7846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4020" name="Google Shape;4020;p127"/>
          <p:cNvSpPr/>
          <p:nvPr/>
        </p:nvSpPr>
        <p:spPr>
          <a:xfrm>
            <a:off x="7836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alemanha</a:t>
            </a:r>
            <a:endParaRPr/>
          </a:p>
        </p:txBody>
      </p:sp>
      <p:sp>
        <p:nvSpPr>
          <p:cNvPr id="4021" name="Google Shape;4021;p127"/>
          <p:cNvSpPr/>
          <p:nvPr/>
        </p:nvSpPr>
        <p:spPr>
          <a:xfrm>
            <a:off x="7836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5" name="Shape 4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6" name="Google Shape;4026;p128"/>
          <p:cNvSpPr/>
          <p:nvPr/>
        </p:nvSpPr>
        <p:spPr>
          <a:xfrm>
            <a:off x="3390900" y="0"/>
            <a:ext cx="1181100" cy="77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TAMANHO</a:t>
            </a:r>
            <a:endParaRPr/>
          </a:p>
        </p:txBody>
      </p:sp>
      <p:sp>
        <p:nvSpPr>
          <p:cNvPr id="4027" name="Google Shape;4027;p128"/>
          <p:cNvSpPr/>
          <p:nvPr/>
        </p:nvSpPr>
        <p:spPr>
          <a:xfrm>
            <a:off x="3702900" y="371475"/>
            <a:ext cx="557100" cy="32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4028" name="Google Shape;4028;p128"/>
          <p:cNvSpPr txBox="1"/>
          <p:nvPr/>
        </p:nvSpPr>
        <p:spPr>
          <a:xfrm>
            <a:off x="155425" y="2531050"/>
            <a:ext cx="39150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93C47D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procuraTime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93C47D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93C47D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identificador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93C47D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tamanho 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93C47D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93C47D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timeInexistente 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-</a:t>
            </a:r>
            <a:r>
              <a:rPr lang="pt-BR" sz="700">
                <a:solidFill>
                  <a:srgbClr val="008C00"/>
                </a:solidFill>
                <a:highlight>
                  <a:srgbClr val="93C47D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93C47D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posicao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CFE2F3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posicao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posicao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posicao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identificador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return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posicao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return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timeInexistente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rgbClr val="800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004A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800000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4029" name="Google Shape;4029;p128"/>
          <p:cNvSpPr/>
          <p:nvPr/>
        </p:nvSpPr>
        <p:spPr>
          <a:xfrm>
            <a:off x="3495675" y="923925"/>
            <a:ext cx="1076400" cy="86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identificador</a:t>
            </a:r>
            <a:endParaRPr/>
          </a:p>
        </p:txBody>
      </p:sp>
      <p:sp>
        <p:nvSpPr>
          <p:cNvPr id="4030" name="Google Shape;4030;p128"/>
          <p:cNvSpPr/>
          <p:nvPr/>
        </p:nvSpPr>
        <p:spPr>
          <a:xfrm>
            <a:off x="3771900" y="1343025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4031" name="Google Shape;4031;p128"/>
          <p:cNvSpPr/>
          <p:nvPr/>
        </p:nvSpPr>
        <p:spPr>
          <a:xfrm>
            <a:off x="155425" y="170200"/>
            <a:ext cx="1559100" cy="69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timeInexistente</a:t>
            </a:r>
            <a:endParaRPr sz="1200"/>
          </a:p>
        </p:txBody>
      </p:sp>
      <p:sp>
        <p:nvSpPr>
          <p:cNvPr id="4032" name="Google Shape;4032;p128"/>
          <p:cNvSpPr/>
          <p:nvPr/>
        </p:nvSpPr>
        <p:spPr>
          <a:xfrm>
            <a:off x="758725" y="442925"/>
            <a:ext cx="352500" cy="37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-1</a:t>
            </a:r>
            <a:endParaRPr sz="1100"/>
          </a:p>
        </p:txBody>
      </p:sp>
      <p:sp>
        <p:nvSpPr>
          <p:cNvPr id="4033" name="Google Shape;4033;p128"/>
          <p:cNvSpPr/>
          <p:nvPr/>
        </p:nvSpPr>
        <p:spPr>
          <a:xfrm>
            <a:off x="1953800" y="199825"/>
            <a:ext cx="999000" cy="688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posicao</a:t>
            </a:r>
            <a:endParaRPr/>
          </a:p>
        </p:txBody>
      </p:sp>
      <p:sp>
        <p:nvSpPr>
          <p:cNvPr id="4034" name="Google Shape;4034;p128"/>
          <p:cNvSpPr/>
          <p:nvPr/>
        </p:nvSpPr>
        <p:spPr>
          <a:xfrm>
            <a:off x="2257225" y="503250"/>
            <a:ext cx="392100" cy="32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4035" name="Google Shape;4035;p128"/>
          <p:cNvSpPr/>
          <p:nvPr/>
        </p:nvSpPr>
        <p:spPr>
          <a:xfrm>
            <a:off x="791875" y="1375525"/>
            <a:ext cx="1609500" cy="6459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posição </a:t>
            </a:r>
            <a:r>
              <a:rPr lang="pt-BR"/>
              <a:t>&lt; tamanho</a:t>
            </a:r>
            <a:endParaRPr/>
          </a:p>
        </p:txBody>
      </p:sp>
      <p:sp>
        <p:nvSpPr>
          <p:cNvPr id="4036" name="Google Shape;4036;p128"/>
          <p:cNvSpPr/>
          <p:nvPr/>
        </p:nvSpPr>
        <p:spPr>
          <a:xfrm>
            <a:off x="1072575" y="1708550"/>
            <a:ext cx="1181100" cy="22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2857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true</a:t>
            </a:r>
            <a:endParaRPr/>
          </a:p>
        </p:txBody>
      </p:sp>
      <p:sp>
        <p:nvSpPr>
          <p:cNvPr id="4037" name="Google Shape;4037;p128"/>
          <p:cNvSpPr/>
          <p:nvPr/>
        </p:nvSpPr>
        <p:spPr>
          <a:xfrm>
            <a:off x="4648200" y="0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4038" name="Google Shape;4038;p128"/>
          <p:cNvSpPr/>
          <p:nvPr/>
        </p:nvSpPr>
        <p:spPr>
          <a:xfrm>
            <a:off x="5281575" y="10572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9" name="Google Shape;4039;p128"/>
          <p:cNvSpPr/>
          <p:nvPr/>
        </p:nvSpPr>
        <p:spPr>
          <a:xfrm>
            <a:off x="5281575" y="15429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0" name="Google Shape;4040;p128"/>
          <p:cNvSpPr/>
          <p:nvPr/>
        </p:nvSpPr>
        <p:spPr>
          <a:xfrm>
            <a:off x="4867275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4041" name="Google Shape;4041;p128"/>
          <p:cNvSpPr/>
          <p:nvPr/>
        </p:nvSpPr>
        <p:spPr>
          <a:xfrm>
            <a:off x="6248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4042" name="Google Shape;4042;p128"/>
          <p:cNvSpPr/>
          <p:nvPr/>
        </p:nvSpPr>
        <p:spPr>
          <a:xfrm>
            <a:off x="6391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4043" name="Google Shape;4043;p128"/>
          <p:cNvSpPr/>
          <p:nvPr/>
        </p:nvSpPr>
        <p:spPr>
          <a:xfrm>
            <a:off x="6381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porto_rico</a:t>
            </a:r>
            <a:endParaRPr/>
          </a:p>
        </p:txBody>
      </p:sp>
      <p:sp>
        <p:nvSpPr>
          <p:cNvPr id="4044" name="Google Shape;4044;p128"/>
          <p:cNvSpPr/>
          <p:nvPr/>
        </p:nvSpPr>
        <p:spPr>
          <a:xfrm>
            <a:off x="6381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4045" name="Google Shape;4045;p128"/>
          <p:cNvSpPr/>
          <p:nvPr/>
        </p:nvSpPr>
        <p:spPr>
          <a:xfrm>
            <a:off x="7703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4046" name="Google Shape;4046;p128"/>
          <p:cNvSpPr/>
          <p:nvPr/>
        </p:nvSpPr>
        <p:spPr>
          <a:xfrm>
            <a:off x="5010150" y="990600"/>
            <a:ext cx="914400" cy="22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4047" name="Google Shape;4047;p128"/>
          <p:cNvSpPr/>
          <p:nvPr/>
        </p:nvSpPr>
        <p:spPr>
          <a:xfrm>
            <a:off x="5000625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4048" name="Google Shape;4048;p128"/>
          <p:cNvSpPr/>
          <p:nvPr/>
        </p:nvSpPr>
        <p:spPr>
          <a:xfrm>
            <a:off x="5000625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4049" name="Google Shape;4049;p128"/>
          <p:cNvSpPr/>
          <p:nvPr/>
        </p:nvSpPr>
        <p:spPr>
          <a:xfrm>
            <a:off x="7846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4050" name="Google Shape;4050;p128"/>
          <p:cNvSpPr/>
          <p:nvPr/>
        </p:nvSpPr>
        <p:spPr>
          <a:xfrm>
            <a:off x="7836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alemanha</a:t>
            </a:r>
            <a:endParaRPr/>
          </a:p>
        </p:txBody>
      </p:sp>
      <p:sp>
        <p:nvSpPr>
          <p:cNvPr id="4051" name="Google Shape;4051;p128"/>
          <p:cNvSpPr/>
          <p:nvPr/>
        </p:nvSpPr>
        <p:spPr>
          <a:xfrm>
            <a:off x="7836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5" name="Shape 4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6" name="Google Shape;4056;p129"/>
          <p:cNvSpPr/>
          <p:nvPr/>
        </p:nvSpPr>
        <p:spPr>
          <a:xfrm>
            <a:off x="103600" y="1375525"/>
            <a:ext cx="3182400" cy="5043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meuVetorDeTimes[</a:t>
            </a:r>
            <a:r>
              <a:rPr lang="pt-BR" sz="900"/>
              <a:t>posição].identificador == identificador</a:t>
            </a:r>
            <a:endParaRPr sz="900"/>
          </a:p>
        </p:txBody>
      </p:sp>
      <p:sp>
        <p:nvSpPr>
          <p:cNvPr id="4057" name="Google Shape;4057;p129"/>
          <p:cNvSpPr/>
          <p:nvPr/>
        </p:nvSpPr>
        <p:spPr>
          <a:xfrm>
            <a:off x="3390900" y="0"/>
            <a:ext cx="1181100" cy="77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TAMANHO</a:t>
            </a:r>
            <a:endParaRPr/>
          </a:p>
        </p:txBody>
      </p:sp>
      <p:sp>
        <p:nvSpPr>
          <p:cNvPr id="4058" name="Google Shape;4058;p129"/>
          <p:cNvSpPr/>
          <p:nvPr/>
        </p:nvSpPr>
        <p:spPr>
          <a:xfrm>
            <a:off x="3702900" y="371475"/>
            <a:ext cx="557100" cy="32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4059" name="Google Shape;4059;p129"/>
          <p:cNvSpPr txBox="1"/>
          <p:nvPr/>
        </p:nvSpPr>
        <p:spPr>
          <a:xfrm>
            <a:off x="155425" y="2531050"/>
            <a:ext cx="39150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93C47D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procuraTime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93C47D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93C47D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identificador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93C47D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tamanho 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93C47D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93C47D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timeInexistente 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-</a:t>
            </a:r>
            <a:r>
              <a:rPr lang="pt-BR" sz="700">
                <a:solidFill>
                  <a:srgbClr val="008C00"/>
                </a:solidFill>
                <a:highlight>
                  <a:srgbClr val="93C47D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93C47D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posicao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CFE2F3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posicao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posicao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posicao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identificador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return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posicao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return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timeInexistente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rgbClr val="800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004A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800000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4060" name="Google Shape;4060;p129"/>
          <p:cNvSpPr/>
          <p:nvPr/>
        </p:nvSpPr>
        <p:spPr>
          <a:xfrm>
            <a:off x="3495675" y="92392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identificador</a:t>
            </a:r>
            <a:endParaRPr/>
          </a:p>
        </p:txBody>
      </p:sp>
      <p:sp>
        <p:nvSpPr>
          <p:cNvPr id="4061" name="Google Shape;4061;p129"/>
          <p:cNvSpPr/>
          <p:nvPr/>
        </p:nvSpPr>
        <p:spPr>
          <a:xfrm>
            <a:off x="3771900" y="1343025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4062" name="Google Shape;4062;p129"/>
          <p:cNvSpPr/>
          <p:nvPr/>
        </p:nvSpPr>
        <p:spPr>
          <a:xfrm>
            <a:off x="155425" y="170200"/>
            <a:ext cx="1559100" cy="69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timeInexistente</a:t>
            </a:r>
            <a:endParaRPr sz="1200"/>
          </a:p>
        </p:txBody>
      </p:sp>
      <p:sp>
        <p:nvSpPr>
          <p:cNvPr id="4063" name="Google Shape;4063;p129"/>
          <p:cNvSpPr/>
          <p:nvPr/>
        </p:nvSpPr>
        <p:spPr>
          <a:xfrm>
            <a:off x="758725" y="442925"/>
            <a:ext cx="352500" cy="37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-1</a:t>
            </a:r>
            <a:endParaRPr sz="1100"/>
          </a:p>
        </p:txBody>
      </p:sp>
      <p:sp>
        <p:nvSpPr>
          <p:cNvPr id="4064" name="Google Shape;4064;p129"/>
          <p:cNvSpPr/>
          <p:nvPr/>
        </p:nvSpPr>
        <p:spPr>
          <a:xfrm>
            <a:off x="1953800" y="199825"/>
            <a:ext cx="999000" cy="688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posicao</a:t>
            </a:r>
            <a:endParaRPr/>
          </a:p>
        </p:txBody>
      </p:sp>
      <p:sp>
        <p:nvSpPr>
          <p:cNvPr id="4065" name="Google Shape;4065;p129"/>
          <p:cNvSpPr/>
          <p:nvPr/>
        </p:nvSpPr>
        <p:spPr>
          <a:xfrm>
            <a:off x="2257225" y="503250"/>
            <a:ext cx="392100" cy="32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4066" name="Google Shape;4066;p129"/>
          <p:cNvSpPr/>
          <p:nvPr/>
        </p:nvSpPr>
        <p:spPr>
          <a:xfrm>
            <a:off x="1104250" y="1584163"/>
            <a:ext cx="1181100" cy="22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false</a:t>
            </a:r>
            <a:endParaRPr/>
          </a:p>
        </p:txBody>
      </p:sp>
      <p:sp>
        <p:nvSpPr>
          <p:cNvPr id="4067" name="Google Shape;4067;p129"/>
          <p:cNvSpPr/>
          <p:nvPr/>
        </p:nvSpPr>
        <p:spPr>
          <a:xfrm>
            <a:off x="4648200" y="0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4068" name="Google Shape;4068;p129"/>
          <p:cNvSpPr/>
          <p:nvPr/>
        </p:nvSpPr>
        <p:spPr>
          <a:xfrm>
            <a:off x="5281575" y="10572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9" name="Google Shape;4069;p129"/>
          <p:cNvSpPr/>
          <p:nvPr/>
        </p:nvSpPr>
        <p:spPr>
          <a:xfrm>
            <a:off x="5281575" y="15429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0" name="Google Shape;4070;p129"/>
          <p:cNvSpPr/>
          <p:nvPr/>
        </p:nvSpPr>
        <p:spPr>
          <a:xfrm>
            <a:off x="4867275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4071" name="Google Shape;4071;p129"/>
          <p:cNvSpPr/>
          <p:nvPr/>
        </p:nvSpPr>
        <p:spPr>
          <a:xfrm>
            <a:off x="6248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4072" name="Google Shape;4072;p129"/>
          <p:cNvSpPr/>
          <p:nvPr/>
        </p:nvSpPr>
        <p:spPr>
          <a:xfrm>
            <a:off x="6391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4073" name="Google Shape;4073;p129"/>
          <p:cNvSpPr/>
          <p:nvPr/>
        </p:nvSpPr>
        <p:spPr>
          <a:xfrm>
            <a:off x="6381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porto_rico</a:t>
            </a:r>
            <a:endParaRPr/>
          </a:p>
        </p:txBody>
      </p:sp>
      <p:sp>
        <p:nvSpPr>
          <p:cNvPr id="4074" name="Google Shape;4074;p129"/>
          <p:cNvSpPr/>
          <p:nvPr/>
        </p:nvSpPr>
        <p:spPr>
          <a:xfrm>
            <a:off x="6381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4075" name="Google Shape;4075;p129"/>
          <p:cNvSpPr/>
          <p:nvPr/>
        </p:nvSpPr>
        <p:spPr>
          <a:xfrm>
            <a:off x="7703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4076" name="Google Shape;4076;p129"/>
          <p:cNvSpPr/>
          <p:nvPr/>
        </p:nvSpPr>
        <p:spPr>
          <a:xfrm>
            <a:off x="5010150" y="990600"/>
            <a:ext cx="914400" cy="228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4077" name="Google Shape;4077;p129"/>
          <p:cNvSpPr/>
          <p:nvPr/>
        </p:nvSpPr>
        <p:spPr>
          <a:xfrm>
            <a:off x="5000625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4078" name="Google Shape;4078;p129"/>
          <p:cNvSpPr/>
          <p:nvPr/>
        </p:nvSpPr>
        <p:spPr>
          <a:xfrm>
            <a:off x="5000625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4079" name="Google Shape;4079;p129"/>
          <p:cNvSpPr/>
          <p:nvPr/>
        </p:nvSpPr>
        <p:spPr>
          <a:xfrm>
            <a:off x="7846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4080" name="Google Shape;4080;p129"/>
          <p:cNvSpPr/>
          <p:nvPr/>
        </p:nvSpPr>
        <p:spPr>
          <a:xfrm>
            <a:off x="7836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alemanha</a:t>
            </a:r>
            <a:endParaRPr/>
          </a:p>
        </p:txBody>
      </p:sp>
      <p:sp>
        <p:nvSpPr>
          <p:cNvPr id="4081" name="Google Shape;4081;p129"/>
          <p:cNvSpPr/>
          <p:nvPr/>
        </p:nvSpPr>
        <p:spPr>
          <a:xfrm>
            <a:off x="7836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5" name="Shape 4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6" name="Google Shape;4086;p130"/>
          <p:cNvSpPr/>
          <p:nvPr/>
        </p:nvSpPr>
        <p:spPr>
          <a:xfrm>
            <a:off x="3390900" y="0"/>
            <a:ext cx="1181100" cy="77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TAMANHO</a:t>
            </a:r>
            <a:endParaRPr/>
          </a:p>
        </p:txBody>
      </p:sp>
      <p:sp>
        <p:nvSpPr>
          <p:cNvPr id="4087" name="Google Shape;4087;p130"/>
          <p:cNvSpPr/>
          <p:nvPr/>
        </p:nvSpPr>
        <p:spPr>
          <a:xfrm>
            <a:off x="3702900" y="371475"/>
            <a:ext cx="557100" cy="32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4088" name="Google Shape;4088;p130"/>
          <p:cNvSpPr txBox="1"/>
          <p:nvPr/>
        </p:nvSpPr>
        <p:spPr>
          <a:xfrm>
            <a:off x="155425" y="2531050"/>
            <a:ext cx="39150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93C47D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procuraTime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93C47D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93C47D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identificador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93C47D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tamanho 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93C47D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93C47D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timeInexistente 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-</a:t>
            </a:r>
            <a:r>
              <a:rPr lang="pt-BR" sz="700">
                <a:solidFill>
                  <a:srgbClr val="008C00"/>
                </a:solidFill>
                <a:highlight>
                  <a:srgbClr val="93C47D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93C47D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posicao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CFE2F3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posicao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posicao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posicao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identificador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return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posicao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return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timeInexistente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rgbClr val="800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004A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800000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4089" name="Google Shape;4089;p130"/>
          <p:cNvSpPr/>
          <p:nvPr/>
        </p:nvSpPr>
        <p:spPr>
          <a:xfrm>
            <a:off x="3495675" y="923925"/>
            <a:ext cx="1076400" cy="86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identificador</a:t>
            </a:r>
            <a:endParaRPr/>
          </a:p>
        </p:txBody>
      </p:sp>
      <p:sp>
        <p:nvSpPr>
          <p:cNvPr id="4090" name="Google Shape;4090;p130"/>
          <p:cNvSpPr/>
          <p:nvPr/>
        </p:nvSpPr>
        <p:spPr>
          <a:xfrm>
            <a:off x="3771900" y="1343025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4091" name="Google Shape;4091;p130"/>
          <p:cNvSpPr/>
          <p:nvPr/>
        </p:nvSpPr>
        <p:spPr>
          <a:xfrm>
            <a:off x="155425" y="170200"/>
            <a:ext cx="1559100" cy="69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timeInexistente</a:t>
            </a:r>
            <a:endParaRPr sz="1200"/>
          </a:p>
        </p:txBody>
      </p:sp>
      <p:sp>
        <p:nvSpPr>
          <p:cNvPr id="4092" name="Google Shape;4092;p130"/>
          <p:cNvSpPr/>
          <p:nvPr/>
        </p:nvSpPr>
        <p:spPr>
          <a:xfrm>
            <a:off x="758725" y="442925"/>
            <a:ext cx="352500" cy="37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-1</a:t>
            </a:r>
            <a:endParaRPr sz="1100"/>
          </a:p>
        </p:txBody>
      </p:sp>
      <p:sp>
        <p:nvSpPr>
          <p:cNvPr id="4093" name="Google Shape;4093;p130"/>
          <p:cNvSpPr/>
          <p:nvPr/>
        </p:nvSpPr>
        <p:spPr>
          <a:xfrm>
            <a:off x="1953800" y="199825"/>
            <a:ext cx="999000" cy="688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posicao</a:t>
            </a:r>
            <a:endParaRPr/>
          </a:p>
        </p:txBody>
      </p:sp>
      <p:sp>
        <p:nvSpPr>
          <p:cNvPr id="4094" name="Google Shape;4094;p130"/>
          <p:cNvSpPr/>
          <p:nvPr/>
        </p:nvSpPr>
        <p:spPr>
          <a:xfrm>
            <a:off x="2257225" y="503250"/>
            <a:ext cx="392100" cy="32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4095" name="Google Shape;4095;p130"/>
          <p:cNvSpPr/>
          <p:nvPr/>
        </p:nvSpPr>
        <p:spPr>
          <a:xfrm>
            <a:off x="4648200" y="0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4096" name="Google Shape;4096;p130"/>
          <p:cNvSpPr/>
          <p:nvPr/>
        </p:nvSpPr>
        <p:spPr>
          <a:xfrm>
            <a:off x="5281575" y="10572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7" name="Google Shape;4097;p130"/>
          <p:cNvSpPr/>
          <p:nvPr/>
        </p:nvSpPr>
        <p:spPr>
          <a:xfrm>
            <a:off x="5281575" y="15429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8" name="Google Shape;4098;p130"/>
          <p:cNvSpPr/>
          <p:nvPr/>
        </p:nvSpPr>
        <p:spPr>
          <a:xfrm>
            <a:off x="4867275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4099" name="Google Shape;4099;p130"/>
          <p:cNvSpPr/>
          <p:nvPr/>
        </p:nvSpPr>
        <p:spPr>
          <a:xfrm>
            <a:off x="6248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4100" name="Google Shape;4100;p130"/>
          <p:cNvSpPr/>
          <p:nvPr/>
        </p:nvSpPr>
        <p:spPr>
          <a:xfrm>
            <a:off x="6391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4101" name="Google Shape;4101;p130"/>
          <p:cNvSpPr/>
          <p:nvPr/>
        </p:nvSpPr>
        <p:spPr>
          <a:xfrm>
            <a:off x="6381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porto_rico</a:t>
            </a:r>
            <a:endParaRPr/>
          </a:p>
        </p:txBody>
      </p:sp>
      <p:sp>
        <p:nvSpPr>
          <p:cNvPr id="4102" name="Google Shape;4102;p130"/>
          <p:cNvSpPr/>
          <p:nvPr/>
        </p:nvSpPr>
        <p:spPr>
          <a:xfrm>
            <a:off x="6381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4103" name="Google Shape;4103;p130"/>
          <p:cNvSpPr/>
          <p:nvPr/>
        </p:nvSpPr>
        <p:spPr>
          <a:xfrm>
            <a:off x="7703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4104" name="Google Shape;4104;p130"/>
          <p:cNvSpPr/>
          <p:nvPr/>
        </p:nvSpPr>
        <p:spPr>
          <a:xfrm>
            <a:off x="5010150" y="990600"/>
            <a:ext cx="914400" cy="22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4105" name="Google Shape;4105;p130"/>
          <p:cNvSpPr/>
          <p:nvPr/>
        </p:nvSpPr>
        <p:spPr>
          <a:xfrm>
            <a:off x="5000625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4106" name="Google Shape;4106;p130"/>
          <p:cNvSpPr/>
          <p:nvPr/>
        </p:nvSpPr>
        <p:spPr>
          <a:xfrm>
            <a:off x="5000625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4107" name="Google Shape;4107;p130"/>
          <p:cNvSpPr/>
          <p:nvPr/>
        </p:nvSpPr>
        <p:spPr>
          <a:xfrm>
            <a:off x="7846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4108" name="Google Shape;4108;p130"/>
          <p:cNvSpPr/>
          <p:nvPr/>
        </p:nvSpPr>
        <p:spPr>
          <a:xfrm>
            <a:off x="7836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alemanha</a:t>
            </a:r>
            <a:endParaRPr/>
          </a:p>
        </p:txBody>
      </p:sp>
      <p:sp>
        <p:nvSpPr>
          <p:cNvPr id="4109" name="Google Shape;4109;p130"/>
          <p:cNvSpPr/>
          <p:nvPr/>
        </p:nvSpPr>
        <p:spPr>
          <a:xfrm>
            <a:off x="7836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3" name="Shape 4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4" name="Google Shape;4114;p131"/>
          <p:cNvSpPr/>
          <p:nvPr/>
        </p:nvSpPr>
        <p:spPr>
          <a:xfrm>
            <a:off x="3390900" y="0"/>
            <a:ext cx="1181100" cy="77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TAMANHO</a:t>
            </a:r>
            <a:endParaRPr/>
          </a:p>
        </p:txBody>
      </p:sp>
      <p:sp>
        <p:nvSpPr>
          <p:cNvPr id="4115" name="Google Shape;4115;p131"/>
          <p:cNvSpPr/>
          <p:nvPr/>
        </p:nvSpPr>
        <p:spPr>
          <a:xfrm>
            <a:off x="3702900" y="371475"/>
            <a:ext cx="557100" cy="32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4116" name="Google Shape;4116;p131"/>
          <p:cNvSpPr txBox="1"/>
          <p:nvPr/>
        </p:nvSpPr>
        <p:spPr>
          <a:xfrm>
            <a:off x="155425" y="2531050"/>
            <a:ext cx="39150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93C47D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procuraTime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93C47D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93C47D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identificador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93C47D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tamanho 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93C47D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93C47D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timeInexistente 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-</a:t>
            </a:r>
            <a:r>
              <a:rPr lang="pt-BR" sz="700">
                <a:solidFill>
                  <a:srgbClr val="008C00"/>
                </a:solidFill>
                <a:highlight>
                  <a:srgbClr val="93C47D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93C47D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  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D9D2E9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D9D2E9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D9D2E9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posicao </a:t>
            </a:r>
            <a:r>
              <a:rPr lang="pt-BR" sz="700">
                <a:solidFill>
                  <a:srgbClr val="808030"/>
                </a:solidFill>
                <a:highlight>
                  <a:srgbClr val="D9D2E9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D9D2E9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D9D2E9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posicao </a:t>
            </a:r>
            <a:r>
              <a:rPr lang="pt-BR" sz="700">
                <a:solidFill>
                  <a:srgbClr val="808030"/>
                </a:solidFill>
                <a:highlight>
                  <a:srgbClr val="D9D2E9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D9D2E9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posicao</a:t>
            </a:r>
            <a:r>
              <a:rPr lang="pt-BR" sz="700">
                <a:solidFill>
                  <a:srgbClr val="808030"/>
                </a:solidFill>
                <a:highlight>
                  <a:srgbClr val="D9D2E9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D9D2E9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D9D2E9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D9D2E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</a:t>
            </a:r>
            <a:r>
              <a:rPr b="1" lang="pt-BR" sz="700">
                <a:solidFill>
                  <a:srgbClr val="800000"/>
                </a:solidFill>
              </a:rPr>
              <a:t>if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(</a:t>
            </a:r>
            <a:r>
              <a:rPr lang="pt-BR" sz="700">
                <a:solidFill>
                  <a:schemeClr val="dk1"/>
                </a:solidFill>
              </a:rPr>
              <a:t> meuVetorDeTimes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posicao</a:t>
            </a:r>
            <a:r>
              <a:rPr lang="pt-BR" sz="700">
                <a:solidFill>
                  <a:srgbClr val="808030"/>
                </a:solidFill>
              </a:rPr>
              <a:t>].</a:t>
            </a:r>
            <a:r>
              <a:rPr lang="pt-BR" sz="700">
                <a:solidFill>
                  <a:schemeClr val="dk1"/>
                </a:solidFill>
              </a:rPr>
              <a:t>identificador </a:t>
            </a:r>
            <a:r>
              <a:rPr lang="pt-BR" sz="700">
                <a:solidFill>
                  <a:srgbClr val="808030"/>
                </a:solidFill>
              </a:rPr>
              <a:t>==</a:t>
            </a:r>
            <a:r>
              <a:rPr lang="pt-BR" sz="700">
                <a:solidFill>
                  <a:schemeClr val="dk1"/>
                </a:solidFill>
              </a:rPr>
              <a:t> identificador </a:t>
            </a:r>
            <a:r>
              <a:rPr lang="pt-BR" sz="700">
                <a:solidFill>
                  <a:srgbClr val="808030"/>
                </a:solidFill>
              </a:rPr>
              <a:t>)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0080"/>
                </a:solidFill>
              </a:rPr>
              <a:t>{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    </a:t>
            </a:r>
            <a:r>
              <a:rPr b="1" lang="pt-BR" sz="700">
                <a:solidFill>
                  <a:srgbClr val="800000"/>
                </a:solidFill>
              </a:rPr>
              <a:t>return</a:t>
            </a:r>
            <a:r>
              <a:rPr lang="pt-BR" sz="700">
                <a:solidFill>
                  <a:schemeClr val="dk1"/>
                </a:solidFill>
              </a:rPr>
              <a:t> posicao</a:t>
            </a:r>
            <a:r>
              <a:rPr lang="pt-BR" sz="700">
                <a:solidFill>
                  <a:srgbClr val="800080"/>
                </a:solidFill>
              </a:rPr>
              <a:t>;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</a:t>
            </a:r>
            <a:r>
              <a:rPr lang="pt-BR" sz="700">
                <a:solidFill>
                  <a:srgbClr val="800080"/>
                </a:solidFill>
              </a:rPr>
              <a:t>}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rgbClr val="800080"/>
                </a:solidFill>
              </a:rPr>
              <a:t>}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return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timeInexistente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rgbClr val="800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004A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800000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4117" name="Google Shape;4117;p131"/>
          <p:cNvSpPr/>
          <p:nvPr/>
        </p:nvSpPr>
        <p:spPr>
          <a:xfrm>
            <a:off x="3495675" y="923925"/>
            <a:ext cx="1076400" cy="86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identificador</a:t>
            </a:r>
            <a:endParaRPr/>
          </a:p>
        </p:txBody>
      </p:sp>
      <p:sp>
        <p:nvSpPr>
          <p:cNvPr id="4118" name="Google Shape;4118;p131"/>
          <p:cNvSpPr/>
          <p:nvPr/>
        </p:nvSpPr>
        <p:spPr>
          <a:xfrm>
            <a:off x="3771900" y="1343025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4119" name="Google Shape;4119;p131"/>
          <p:cNvSpPr/>
          <p:nvPr/>
        </p:nvSpPr>
        <p:spPr>
          <a:xfrm>
            <a:off x="155425" y="170200"/>
            <a:ext cx="1559100" cy="69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timeInexistente</a:t>
            </a:r>
            <a:endParaRPr sz="1200"/>
          </a:p>
        </p:txBody>
      </p:sp>
      <p:sp>
        <p:nvSpPr>
          <p:cNvPr id="4120" name="Google Shape;4120;p131"/>
          <p:cNvSpPr/>
          <p:nvPr/>
        </p:nvSpPr>
        <p:spPr>
          <a:xfrm>
            <a:off x="758725" y="442925"/>
            <a:ext cx="352500" cy="37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-1</a:t>
            </a:r>
            <a:endParaRPr sz="1100"/>
          </a:p>
        </p:txBody>
      </p:sp>
      <p:sp>
        <p:nvSpPr>
          <p:cNvPr id="4121" name="Google Shape;4121;p131"/>
          <p:cNvSpPr/>
          <p:nvPr/>
        </p:nvSpPr>
        <p:spPr>
          <a:xfrm>
            <a:off x="1953800" y="199825"/>
            <a:ext cx="999000" cy="688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posicao</a:t>
            </a:r>
            <a:endParaRPr/>
          </a:p>
        </p:txBody>
      </p:sp>
      <p:sp>
        <p:nvSpPr>
          <p:cNvPr id="4122" name="Google Shape;4122;p131"/>
          <p:cNvSpPr/>
          <p:nvPr/>
        </p:nvSpPr>
        <p:spPr>
          <a:xfrm>
            <a:off x="2257225" y="503250"/>
            <a:ext cx="392100" cy="32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4123" name="Google Shape;4123;p131"/>
          <p:cNvSpPr/>
          <p:nvPr/>
        </p:nvSpPr>
        <p:spPr>
          <a:xfrm>
            <a:off x="791875" y="1375525"/>
            <a:ext cx="1609500" cy="6459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posição &lt; tamanho</a:t>
            </a:r>
            <a:endParaRPr/>
          </a:p>
        </p:txBody>
      </p:sp>
      <p:sp>
        <p:nvSpPr>
          <p:cNvPr id="4124" name="Google Shape;4124;p131"/>
          <p:cNvSpPr/>
          <p:nvPr/>
        </p:nvSpPr>
        <p:spPr>
          <a:xfrm>
            <a:off x="1072575" y="1708550"/>
            <a:ext cx="1181100" cy="22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2857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true</a:t>
            </a:r>
            <a:endParaRPr/>
          </a:p>
        </p:txBody>
      </p:sp>
      <p:sp>
        <p:nvSpPr>
          <p:cNvPr id="4125" name="Google Shape;4125;p131"/>
          <p:cNvSpPr/>
          <p:nvPr/>
        </p:nvSpPr>
        <p:spPr>
          <a:xfrm>
            <a:off x="4648200" y="0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4126" name="Google Shape;4126;p131"/>
          <p:cNvSpPr/>
          <p:nvPr/>
        </p:nvSpPr>
        <p:spPr>
          <a:xfrm>
            <a:off x="5281575" y="10572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7" name="Google Shape;4127;p131"/>
          <p:cNvSpPr/>
          <p:nvPr/>
        </p:nvSpPr>
        <p:spPr>
          <a:xfrm>
            <a:off x="5281575" y="15429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8" name="Google Shape;4128;p131"/>
          <p:cNvSpPr/>
          <p:nvPr/>
        </p:nvSpPr>
        <p:spPr>
          <a:xfrm>
            <a:off x="4867275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4129" name="Google Shape;4129;p131"/>
          <p:cNvSpPr/>
          <p:nvPr/>
        </p:nvSpPr>
        <p:spPr>
          <a:xfrm>
            <a:off x="6248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4130" name="Google Shape;4130;p131"/>
          <p:cNvSpPr/>
          <p:nvPr/>
        </p:nvSpPr>
        <p:spPr>
          <a:xfrm>
            <a:off x="6391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4131" name="Google Shape;4131;p131"/>
          <p:cNvSpPr/>
          <p:nvPr/>
        </p:nvSpPr>
        <p:spPr>
          <a:xfrm>
            <a:off x="6381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porto_rico</a:t>
            </a:r>
            <a:endParaRPr/>
          </a:p>
        </p:txBody>
      </p:sp>
      <p:sp>
        <p:nvSpPr>
          <p:cNvPr id="4132" name="Google Shape;4132;p131"/>
          <p:cNvSpPr/>
          <p:nvPr/>
        </p:nvSpPr>
        <p:spPr>
          <a:xfrm>
            <a:off x="6381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4133" name="Google Shape;4133;p131"/>
          <p:cNvSpPr/>
          <p:nvPr/>
        </p:nvSpPr>
        <p:spPr>
          <a:xfrm>
            <a:off x="7703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4134" name="Google Shape;4134;p131"/>
          <p:cNvSpPr/>
          <p:nvPr/>
        </p:nvSpPr>
        <p:spPr>
          <a:xfrm>
            <a:off x="5010150" y="990600"/>
            <a:ext cx="914400" cy="22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4135" name="Google Shape;4135;p131"/>
          <p:cNvSpPr/>
          <p:nvPr/>
        </p:nvSpPr>
        <p:spPr>
          <a:xfrm>
            <a:off x="5000625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4136" name="Google Shape;4136;p131"/>
          <p:cNvSpPr/>
          <p:nvPr/>
        </p:nvSpPr>
        <p:spPr>
          <a:xfrm>
            <a:off x="5000625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4137" name="Google Shape;4137;p131"/>
          <p:cNvSpPr/>
          <p:nvPr/>
        </p:nvSpPr>
        <p:spPr>
          <a:xfrm>
            <a:off x="7846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4138" name="Google Shape;4138;p131"/>
          <p:cNvSpPr/>
          <p:nvPr/>
        </p:nvSpPr>
        <p:spPr>
          <a:xfrm>
            <a:off x="7836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alemanha</a:t>
            </a:r>
            <a:endParaRPr/>
          </a:p>
        </p:txBody>
      </p:sp>
      <p:sp>
        <p:nvSpPr>
          <p:cNvPr id="4139" name="Google Shape;4139;p131"/>
          <p:cNvSpPr/>
          <p:nvPr/>
        </p:nvSpPr>
        <p:spPr>
          <a:xfrm>
            <a:off x="7836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/>
          <p:nvPr/>
        </p:nvSpPr>
        <p:spPr>
          <a:xfrm>
            <a:off x="3390900" y="0"/>
            <a:ext cx="1181100" cy="77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TAMANHO</a:t>
            </a:r>
            <a:endParaRPr/>
          </a:p>
        </p:txBody>
      </p:sp>
      <p:sp>
        <p:nvSpPr>
          <p:cNvPr id="171" name="Google Shape;171;p24"/>
          <p:cNvSpPr/>
          <p:nvPr/>
        </p:nvSpPr>
        <p:spPr>
          <a:xfrm>
            <a:off x="3702900" y="371475"/>
            <a:ext cx="557100" cy="32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172" name="Google Shape;172;p24"/>
          <p:cNvSpPr/>
          <p:nvPr/>
        </p:nvSpPr>
        <p:spPr>
          <a:xfrm>
            <a:off x="4648200" y="0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173" name="Google Shape;173;p24"/>
          <p:cNvSpPr/>
          <p:nvPr/>
        </p:nvSpPr>
        <p:spPr>
          <a:xfrm>
            <a:off x="5281575" y="10572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4"/>
          <p:cNvSpPr/>
          <p:nvPr/>
        </p:nvSpPr>
        <p:spPr>
          <a:xfrm>
            <a:off x="5281575" y="15429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4"/>
          <p:cNvSpPr/>
          <p:nvPr/>
        </p:nvSpPr>
        <p:spPr>
          <a:xfrm>
            <a:off x="4867275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176" name="Google Shape;176;p24"/>
          <p:cNvSpPr/>
          <p:nvPr/>
        </p:nvSpPr>
        <p:spPr>
          <a:xfrm>
            <a:off x="5010150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4"/>
          <p:cNvSpPr/>
          <p:nvPr/>
        </p:nvSpPr>
        <p:spPr>
          <a:xfrm>
            <a:off x="5000625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4"/>
          <p:cNvSpPr/>
          <p:nvPr/>
        </p:nvSpPr>
        <p:spPr>
          <a:xfrm>
            <a:off x="5000625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4"/>
          <p:cNvSpPr/>
          <p:nvPr/>
        </p:nvSpPr>
        <p:spPr>
          <a:xfrm>
            <a:off x="6248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180" name="Google Shape;180;p24"/>
          <p:cNvSpPr/>
          <p:nvPr/>
        </p:nvSpPr>
        <p:spPr>
          <a:xfrm>
            <a:off x="6391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4"/>
          <p:cNvSpPr/>
          <p:nvPr/>
        </p:nvSpPr>
        <p:spPr>
          <a:xfrm>
            <a:off x="6381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4"/>
          <p:cNvSpPr/>
          <p:nvPr/>
        </p:nvSpPr>
        <p:spPr>
          <a:xfrm>
            <a:off x="6381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4"/>
          <p:cNvSpPr/>
          <p:nvPr/>
        </p:nvSpPr>
        <p:spPr>
          <a:xfrm>
            <a:off x="7703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184" name="Google Shape;184;p24"/>
          <p:cNvSpPr/>
          <p:nvPr/>
        </p:nvSpPr>
        <p:spPr>
          <a:xfrm>
            <a:off x="7846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4"/>
          <p:cNvSpPr/>
          <p:nvPr/>
        </p:nvSpPr>
        <p:spPr>
          <a:xfrm>
            <a:off x="7836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4"/>
          <p:cNvSpPr/>
          <p:nvPr/>
        </p:nvSpPr>
        <p:spPr>
          <a:xfrm>
            <a:off x="7836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4"/>
          <p:cNvSpPr txBox="1"/>
          <p:nvPr/>
        </p:nvSpPr>
        <p:spPr>
          <a:xfrm>
            <a:off x="0" y="0"/>
            <a:ext cx="30957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800000"/>
                </a:solidFill>
                <a:highlight>
                  <a:srgbClr val="93C47D"/>
                </a:highlight>
              </a:rPr>
              <a:t>void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lerVetorDeTimes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(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1100">
                <a:solidFill>
                  <a:srgbClr val="603000"/>
                </a:solidFill>
                <a:highlight>
                  <a:srgbClr val="93C47D"/>
                </a:highlight>
              </a:rPr>
              <a:t>time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meuVetorDeTimes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[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],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b="1" lang="pt-BR" sz="1100">
                <a:solidFill>
                  <a:srgbClr val="800000"/>
                </a:solidFill>
                <a:highlight>
                  <a:srgbClr val="93C47D"/>
                </a:highlight>
              </a:rPr>
              <a:t>int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tamanho 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)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1100">
                <a:solidFill>
                  <a:srgbClr val="800080"/>
                </a:solidFill>
                <a:highlight>
                  <a:srgbClr val="93C47D"/>
                </a:highlight>
              </a:rPr>
              <a:t>{</a:t>
            </a:r>
            <a:endParaRPr sz="11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1100">
                <a:solidFill>
                  <a:srgbClr val="800000"/>
                </a:solidFill>
                <a:highlight>
                  <a:srgbClr val="FFFFFF"/>
                </a:highlight>
              </a:rPr>
              <a:t>for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11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i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i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tamanho</a:t>
            </a: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i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1100">
                <a:solidFill>
                  <a:srgbClr val="603000"/>
                </a:solidFill>
                <a:highlight>
                  <a:srgbClr val="FFFFFF"/>
                </a:highlight>
              </a:rPr>
              <a:t>cin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&gt;&gt;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].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identificador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&gt;&gt;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].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nome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&gt;&gt;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].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gols_marcados</a:t>
            </a: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8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3" name="Shape 4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4" name="Google Shape;4144;p132"/>
          <p:cNvSpPr/>
          <p:nvPr/>
        </p:nvSpPr>
        <p:spPr>
          <a:xfrm>
            <a:off x="3390900" y="0"/>
            <a:ext cx="1181100" cy="77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TAMANHO</a:t>
            </a:r>
            <a:endParaRPr/>
          </a:p>
        </p:txBody>
      </p:sp>
      <p:sp>
        <p:nvSpPr>
          <p:cNvPr id="4145" name="Google Shape;4145;p132"/>
          <p:cNvSpPr/>
          <p:nvPr/>
        </p:nvSpPr>
        <p:spPr>
          <a:xfrm>
            <a:off x="3702900" y="371475"/>
            <a:ext cx="557100" cy="32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4146" name="Google Shape;4146;p132"/>
          <p:cNvSpPr txBox="1"/>
          <p:nvPr/>
        </p:nvSpPr>
        <p:spPr>
          <a:xfrm>
            <a:off x="155425" y="2531050"/>
            <a:ext cx="39150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93C47D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procuraTime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93C47D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93C47D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identificador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93C47D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tamanho 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93C47D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93C47D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timeInexistente 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-</a:t>
            </a:r>
            <a:r>
              <a:rPr lang="pt-BR" sz="700">
                <a:solidFill>
                  <a:srgbClr val="008C00"/>
                </a:solidFill>
                <a:highlight>
                  <a:srgbClr val="93C47D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93C47D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  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D9D2E9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D9D2E9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D9D2E9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posicao </a:t>
            </a:r>
            <a:r>
              <a:rPr lang="pt-BR" sz="700">
                <a:solidFill>
                  <a:srgbClr val="808030"/>
                </a:solidFill>
                <a:highlight>
                  <a:srgbClr val="D9D2E9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D9D2E9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D9D2E9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posicao </a:t>
            </a:r>
            <a:r>
              <a:rPr lang="pt-BR" sz="700">
                <a:solidFill>
                  <a:srgbClr val="808030"/>
                </a:solidFill>
                <a:highlight>
                  <a:srgbClr val="D9D2E9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D9D2E9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posicao</a:t>
            </a:r>
            <a:r>
              <a:rPr lang="pt-BR" sz="700">
                <a:solidFill>
                  <a:srgbClr val="808030"/>
                </a:solidFill>
                <a:highlight>
                  <a:srgbClr val="D9D2E9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D9D2E9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D9D2E9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D9D2E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    </a:t>
            </a:r>
            <a:r>
              <a:rPr b="1" lang="pt-BR" sz="700">
                <a:solidFill>
                  <a:srgbClr val="800000"/>
                </a:solidFill>
                <a:highlight>
                  <a:srgbClr val="D9D2E9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D9D2E9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D9D2E9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posicao</a:t>
            </a:r>
            <a:r>
              <a:rPr lang="pt-BR" sz="700">
                <a:solidFill>
                  <a:srgbClr val="808030"/>
                </a:solidFill>
                <a:highlight>
                  <a:srgbClr val="D9D2E9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  <a:highlight>
                  <a:srgbClr val="D9D2E9"/>
                </a:highlight>
              </a:rPr>
              <a:t>==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identificador </a:t>
            </a:r>
            <a:r>
              <a:rPr lang="pt-BR" sz="700">
                <a:solidFill>
                  <a:srgbClr val="808030"/>
                </a:solidFill>
                <a:highlight>
                  <a:srgbClr val="D9D2E9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D9D2E9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D9D2E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    </a:t>
            </a:r>
            <a:r>
              <a:rPr b="1" lang="pt-BR" sz="700">
                <a:solidFill>
                  <a:srgbClr val="800000"/>
                </a:solidFill>
              </a:rPr>
              <a:t>return</a:t>
            </a:r>
            <a:r>
              <a:rPr lang="pt-BR" sz="700">
                <a:solidFill>
                  <a:schemeClr val="dk1"/>
                </a:solidFill>
              </a:rPr>
              <a:t> posicao</a:t>
            </a:r>
            <a:r>
              <a:rPr lang="pt-BR" sz="700">
                <a:solidFill>
                  <a:srgbClr val="800080"/>
                </a:solidFill>
              </a:rPr>
              <a:t>;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</a:t>
            </a:r>
            <a:r>
              <a:rPr lang="pt-BR" sz="700">
                <a:solidFill>
                  <a:srgbClr val="800080"/>
                </a:solidFill>
              </a:rPr>
              <a:t>}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rgbClr val="800080"/>
                </a:solidFill>
              </a:rPr>
              <a:t>}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return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timeInexistente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rgbClr val="800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004A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800000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4147" name="Google Shape;4147;p132"/>
          <p:cNvSpPr/>
          <p:nvPr/>
        </p:nvSpPr>
        <p:spPr>
          <a:xfrm>
            <a:off x="3495675" y="92392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identificador</a:t>
            </a:r>
            <a:endParaRPr/>
          </a:p>
        </p:txBody>
      </p:sp>
      <p:sp>
        <p:nvSpPr>
          <p:cNvPr id="4148" name="Google Shape;4148;p132"/>
          <p:cNvSpPr/>
          <p:nvPr/>
        </p:nvSpPr>
        <p:spPr>
          <a:xfrm>
            <a:off x="3771900" y="1343025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4149" name="Google Shape;4149;p132"/>
          <p:cNvSpPr/>
          <p:nvPr/>
        </p:nvSpPr>
        <p:spPr>
          <a:xfrm>
            <a:off x="155425" y="170200"/>
            <a:ext cx="1559100" cy="69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timeInexistente</a:t>
            </a:r>
            <a:endParaRPr sz="1200"/>
          </a:p>
        </p:txBody>
      </p:sp>
      <p:sp>
        <p:nvSpPr>
          <p:cNvPr id="4150" name="Google Shape;4150;p132"/>
          <p:cNvSpPr/>
          <p:nvPr/>
        </p:nvSpPr>
        <p:spPr>
          <a:xfrm>
            <a:off x="758725" y="442925"/>
            <a:ext cx="352500" cy="37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-1</a:t>
            </a:r>
            <a:endParaRPr sz="1100"/>
          </a:p>
        </p:txBody>
      </p:sp>
      <p:sp>
        <p:nvSpPr>
          <p:cNvPr id="4151" name="Google Shape;4151;p132"/>
          <p:cNvSpPr/>
          <p:nvPr/>
        </p:nvSpPr>
        <p:spPr>
          <a:xfrm>
            <a:off x="1953800" y="199825"/>
            <a:ext cx="999000" cy="688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posicao</a:t>
            </a:r>
            <a:endParaRPr/>
          </a:p>
        </p:txBody>
      </p:sp>
      <p:sp>
        <p:nvSpPr>
          <p:cNvPr id="4152" name="Google Shape;4152;p132"/>
          <p:cNvSpPr/>
          <p:nvPr/>
        </p:nvSpPr>
        <p:spPr>
          <a:xfrm>
            <a:off x="2257225" y="503250"/>
            <a:ext cx="392100" cy="32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4153" name="Google Shape;4153;p132"/>
          <p:cNvSpPr/>
          <p:nvPr/>
        </p:nvSpPr>
        <p:spPr>
          <a:xfrm>
            <a:off x="103600" y="1375525"/>
            <a:ext cx="3182400" cy="5043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meuVetorDeTimes[posição].identificador == identificador</a:t>
            </a:r>
            <a:endParaRPr sz="900"/>
          </a:p>
        </p:txBody>
      </p:sp>
      <p:sp>
        <p:nvSpPr>
          <p:cNvPr id="4154" name="Google Shape;4154;p132"/>
          <p:cNvSpPr/>
          <p:nvPr/>
        </p:nvSpPr>
        <p:spPr>
          <a:xfrm>
            <a:off x="1104250" y="1584163"/>
            <a:ext cx="1181100" cy="22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false</a:t>
            </a:r>
            <a:endParaRPr/>
          </a:p>
        </p:txBody>
      </p:sp>
      <p:sp>
        <p:nvSpPr>
          <p:cNvPr id="4155" name="Google Shape;4155;p132"/>
          <p:cNvSpPr/>
          <p:nvPr/>
        </p:nvSpPr>
        <p:spPr>
          <a:xfrm>
            <a:off x="4648200" y="0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4156" name="Google Shape;4156;p132"/>
          <p:cNvSpPr/>
          <p:nvPr/>
        </p:nvSpPr>
        <p:spPr>
          <a:xfrm>
            <a:off x="5281575" y="10572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7" name="Google Shape;4157;p132"/>
          <p:cNvSpPr/>
          <p:nvPr/>
        </p:nvSpPr>
        <p:spPr>
          <a:xfrm>
            <a:off x="5281575" y="15429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8" name="Google Shape;4158;p132"/>
          <p:cNvSpPr/>
          <p:nvPr/>
        </p:nvSpPr>
        <p:spPr>
          <a:xfrm>
            <a:off x="4867275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4159" name="Google Shape;4159;p132"/>
          <p:cNvSpPr/>
          <p:nvPr/>
        </p:nvSpPr>
        <p:spPr>
          <a:xfrm>
            <a:off x="6248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4160" name="Google Shape;4160;p132"/>
          <p:cNvSpPr/>
          <p:nvPr/>
        </p:nvSpPr>
        <p:spPr>
          <a:xfrm>
            <a:off x="6391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4161" name="Google Shape;4161;p132"/>
          <p:cNvSpPr/>
          <p:nvPr/>
        </p:nvSpPr>
        <p:spPr>
          <a:xfrm>
            <a:off x="6381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porto_rico</a:t>
            </a:r>
            <a:endParaRPr/>
          </a:p>
        </p:txBody>
      </p:sp>
      <p:sp>
        <p:nvSpPr>
          <p:cNvPr id="4162" name="Google Shape;4162;p132"/>
          <p:cNvSpPr/>
          <p:nvPr/>
        </p:nvSpPr>
        <p:spPr>
          <a:xfrm>
            <a:off x="6381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4163" name="Google Shape;4163;p132"/>
          <p:cNvSpPr/>
          <p:nvPr/>
        </p:nvSpPr>
        <p:spPr>
          <a:xfrm>
            <a:off x="7703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4164" name="Google Shape;4164;p132"/>
          <p:cNvSpPr/>
          <p:nvPr/>
        </p:nvSpPr>
        <p:spPr>
          <a:xfrm>
            <a:off x="5010150" y="990600"/>
            <a:ext cx="914400" cy="22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4165" name="Google Shape;4165;p132"/>
          <p:cNvSpPr/>
          <p:nvPr/>
        </p:nvSpPr>
        <p:spPr>
          <a:xfrm>
            <a:off x="5000625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4166" name="Google Shape;4166;p132"/>
          <p:cNvSpPr/>
          <p:nvPr/>
        </p:nvSpPr>
        <p:spPr>
          <a:xfrm>
            <a:off x="5000625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4167" name="Google Shape;4167;p132"/>
          <p:cNvSpPr/>
          <p:nvPr/>
        </p:nvSpPr>
        <p:spPr>
          <a:xfrm>
            <a:off x="7846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4168" name="Google Shape;4168;p132"/>
          <p:cNvSpPr/>
          <p:nvPr/>
        </p:nvSpPr>
        <p:spPr>
          <a:xfrm>
            <a:off x="7836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alemanha</a:t>
            </a:r>
            <a:endParaRPr/>
          </a:p>
        </p:txBody>
      </p:sp>
      <p:sp>
        <p:nvSpPr>
          <p:cNvPr id="4169" name="Google Shape;4169;p132"/>
          <p:cNvSpPr/>
          <p:nvPr/>
        </p:nvSpPr>
        <p:spPr>
          <a:xfrm>
            <a:off x="7836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3" name="Shape 4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4" name="Google Shape;4174;p133"/>
          <p:cNvSpPr/>
          <p:nvPr/>
        </p:nvSpPr>
        <p:spPr>
          <a:xfrm>
            <a:off x="3390900" y="0"/>
            <a:ext cx="1181100" cy="77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TAMANHO</a:t>
            </a:r>
            <a:endParaRPr/>
          </a:p>
        </p:txBody>
      </p:sp>
      <p:sp>
        <p:nvSpPr>
          <p:cNvPr id="4175" name="Google Shape;4175;p133"/>
          <p:cNvSpPr/>
          <p:nvPr/>
        </p:nvSpPr>
        <p:spPr>
          <a:xfrm>
            <a:off x="3702900" y="371475"/>
            <a:ext cx="557100" cy="32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4176" name="Google Shape;4176;p133"/>
          <p:cNvSpPr txBox="1"/>
          <p:nvPr/>
        </p:nvSpPr>
        <p:spPr>
          <a:xfrm>
            <a:off x="155425" y="2531050"/>
            <a:ext cx="39150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93C47D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procuraTime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93C47D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93C47D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identificador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93C47D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tamanho 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93C47D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93C47D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timeInexistente 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-</a:t>
            </a:r>
            <a:r>
              <a:rPr lang="pt-BR" sz="700">
                <a:solidFill>
                  <a:srgbClr val="008C00"/>
                </a:solidFill>
                <a:highlight>
                  <a:srgbClr val="93C47D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93C47D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D9D2E9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D9D2E9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D9D2E9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posicao </a:t>
            </a:r>
            <a:r>
              <a:rPr lang="pt-BR" sz="700">
                <a:solidFill>
                  <a:srgbClr val="808030"/>
                </a:solidFill>
                <a:highlight>
                  <a:srgbClr val="D9D2E9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D9D2E9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D9D2E9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posicao </a:t>
            </a:r>
            <a:r>
              <a:rPr lang="pt-BR" sz="700">
                <a:solidFill>
                  <a:srgbClr val="808030"/>
                </a:solidFill>
                <a:highlight>
                  <a:srgbClr val="D9D2E9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D9D2E9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posicao</a:t>
            </a:r>
            <a:r>
              <a:rPr lang="pt-BR" sz="700">
                <a:solidFill>
                  <a:srgbClr val="808030"/>
                </a:solidFill>
                <a:highlight>
                  <a:srgbClr val="D9D2E9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D9D2E9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D9D2E9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D9D2E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D9D2E9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D9D2E9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D9D2E9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posicao</a:t>
            </a:r>
            <a:r>
              <a:rPr lang="pt-BR" sz="700">
                <a:solidFill>
                  <a:srgbClr val="808030"/>
                </a:solidFill>
                <a:highlight>
                  <a:srgbClr val="D9D2E9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  <a:highlight>
                  <a:srgbClr val="D9D2E9"/>
                </a:highlight>
              </a:rPr>
              <a:t>==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identificador </a:t>
            </a:r>
            <a:r>
              <a:rPr lang="pt-BR" sz="700">
                <a:solidFill>
                  <a:srgbClr val="808030"/>
                </a:solidFill>
                <a:highlight>
                  <a:srgbClr val="D9D2E9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D9D2E9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D9D2E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b="1" lang="pt-BR" sz="700">
                <a:solidFill>
                  <a:srgbClr val="800000"/>
                </a:solidFill>
              </a:rPr>
              <a:t>return</a:t>
            </a:r>
            <a:r>
              <a:rPr lang="pt-BR" sz="700">
                <a:solidFill>
                  <a:schemeClr val="dk1"/>
                </a:solidFill>
              </a:rPr>
              <a:t> posicao</a:t>
            </a:r>
            <a:r>
              <a:rPr lang="pt-BR" sz="700">
                <a:solidFill>
                  <a:srgbClr val="800080"/>
                </a:solidFill>
              </a:rPr>
              <a:t>;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</a:rPr>
              <a:t>}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D9D2E9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D9D2E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return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timeInexistente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rgbClr val="800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004A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800000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4177" name="Google Shape;4177;p133"/>
          <p:cNvSpPr/>
          <p:nvPr/>
        </p:nvSpPr>
        <p:spPr>
          <a:xfrm>
            <a:off x="3495675" y="92392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identificador</a:t>
            </a:r>
            <a:endParaRPr/>
          </a:p>
        </p:txBody>
      </p:sp>
      <p:sp>
        <p:nvSpPr>
          <p:cNvPr id="4178" name="Google Shape;4178;p133"/>
          <p:cNvSpPr/>
          <p:nvPr/>
        </p:nvSpPr>
        <p:spPr>
          <a:xfrm>
            <a:off x="3771900" y="1343025"/>
            <a:ext cx="557100" cy="324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4179" name="Google Shape;4179;p133"/>
          <p:cNvSpPr/>
          <p:nvPr/>
        </p:nvSpPr>
        <p:spPr>
          <a:xfrm>
            <a:off x="155425" y="170200"/>
            <a:ext cx="1559100" cy="69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timeInexistente</a:t>
            </a:r>
            <a:endParaRPr sz="1200"/>
          </a:p>
        </p:txBody>
      </p:sp>
      <p:sp>
        <p:nvSpPr>
          <p:cNvPr id="4180" name="Google Shape;4180;p133"/>
          <p:cNvSpPr/>
          <p:nvPr/>
        </p:nvSpPr>
        <p:spPr>
          <a:xfrm>
            <a:off x="758725" y="442925"/>
            <a:ext cx="352500" cy="37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-1</a:t>
            </a:r>
            <a:endParaRPr sz="1100"/>
          </a:p>
        </p:txBody>
      </p:sp>
      <p:sp>
        <p:nvSpPr>
          <p:cNvPr id="4181" name="Google Shape;4181;p133"/>
          <p:cNvSpPr/>
          <p:nvPr/>
        </p:nvSpPr>
        <p:spPr>
          <a:xfrm>
            <a:off x="1953800" y="199825"/>
            <a:ext cx="999000" cy="688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posicao</a:t>
            </a:r>
            <a:endParaRPr/>
          </a:p>
        </p:txBody>
      </p:sp>
      <p:sp>
        <p:nvSpPr>
          <p:cNvPr id="4182" name="Google Shape;4182;p133"/>
          <p:cNvSpPr/>
          <p:nvPr/>
        </p:nvSpPr>
        <p:spPr>
          <a:xfrm>
            <a:off x="2257225" y="503250"/>
            <a:ext cx="392100" cy="32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4183" name="Google Shape;4183;p133"/>
          <p:cNvSpPr/>
          <p:nvPr/>
        </p:nvSpPr>
        <p:spPr>
          <a:xfrm>
            <a:off x="4648200" y="0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4184" name="Google Shape;4184;p133"/>
          <p:cNvSpPr/>
          <p:nvPr/>
        </p:nvSpPr>
        <p:spPr>
          <a:xfrm>
            <a:off x="5281575" y="10572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5" name="Google Shape;4185;p133"/>
          <p:cNvSpPr/>
          <p:nvPr/>
        </p:nvSpPr>
        <p:spPr>
          <a:xfrm>
            <a:off x="5281575" y="15429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6" name="Google Shape;4186;p133"/>
          <p:cNvSpPr/>
          <p:nvPr/>
        </p:nvSpPr>
        <p:spPr>
          <a:xfrm>
            <a:off x="4867275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4187" name="Google Shape;4187;p133"/>
          <p:cNvSpPr/>
          <p:nvPr/>
        </p:nvSpPr>
        <p:spPr>
          <a:xfrm>
            <a:off x="6248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4188" name="Google Shape;4188;p133"/>
          <p:cNvSpPr/>
          <p:nvPr/>
        </p:nvSpPr>
        <p:spPr>
          <a:xfrm>
            <a:off x="6391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4189" name="Google Shape;4189;p133"/>
          <p:cNvSpPr/>
          <p:nvPr/>
        </p:nvSpPr>
        <p:spPr>
          <a:xfrm>
            <a:off x="6381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porto_rico</a:t>
            </a:r>
            <a:endParaRPr/>
          </a:p>
        </p:txBody>
      </p:sp>
      <p:sp>
        <p:nvSpPr>
          <p:cNvPr id="4190" name="Google Shape;4190;p133"/>
          <p:cNvSpPr/>
          <p:nvPr/>
        </p:nvSpPr>
        <p:spPr>
          <a:xfrm>
            <a:off x="6381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4191" name="Google Shape;4191;p133"/>
          <p:cNvSpPr/>
          <p:nvPr/>
        </p:nvSpPr>
        <p:spPr>
          <a:xfrm>
            <a:off x="7703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4192" name="Google Shape;4192;p133"/>
          <p:cNvSpPr/>
          <p:nvPr/>
        </p:nvSpPr>
        <p:spPr>
          <a:xfrm>
            <a:off x="5010150" y="990600"/>
            <a:ext cx="914400" cy="22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4193" name="Google Shape;4193;p133"/>
          <p:cNvSpPr/>
          <p:nvPr/>
        </p:nvSpPr>
        <p:spPr>
          <a:xfrm>
            <a:off x="5000625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4194" name="Google Shape;4194;p133"/>
          <p:cNvSpPr/>
          <p:nvPr/>
        </p:nvSpPr>
        <p:spPr>
          <a:xfrm>
            <a:off x="5000625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4195" name="Google Shape;4195;p133"/>
          <p:cNvSpPr/>
          <p:nvPr/>
        </p:nvSpPr>
        <p:spPr>
          <a:xfrm>
            <a:off x="7846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4196" name="Google Shape;4196;p133"/>
          <p:cNvSpPr/>
          <p:nvPr/>
        </p:nvSpPr>
        <p:spPr>
          <a:xfrm>
            <a:off x="7836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alemanha</a:t>
            </a:r>
            <a:endParaRPr/>
          </a:p>
        </p:txBody>
      </p:sp>
      <p:sp>
        <p:nvSpPr>
          <p:cNvPr id="4197" name="Google Shape;4197;p133"/>
          <p:cNvSpPr/>
          <p:nvPr/>
        </p:nvSpPr>
        <p:spPr>
          <a:xfrm>
            <a:off x="7836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1" name="Shape 4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2" name="Google Shape;4202;p134"/>
          <p:cNvSpPr/>
          <p:nvPr/>
        </p:nvSpPr>
        <p:spPr>
          <a:xfrm>
            <a:off x="3390900" y="0"/>
            <a:ext cx="1181100" cy="77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TAMANHO</a:t>
            </a:r>
            <a:endParaRPr/>
          </a:p>
        </p:txBody>
      </p:sp>
      <p:sp>
        <p:nvSpPr>
          <p:cNvPr id="4203" name="Google Shape;4203;p134"/>
          <p:cNvSpPr/>
          <p:nvPr/>
        </p:nvSpPr>
        <p:spPr>
          <a:xfrm>
            <a:off x="3702900" y="371475"/>
            <a:ext cx="557100" cy="32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4204" name="Google Shape;4204;p134"/>
          <p:cNvSpPr txBox="1"/>
          <p:nvPr/>
        </p:nvSpPr>
        <p:spPr>
          <a:xfrm>
            <a:off x="155425" y="2531050"/>
            <a:ext cx="39150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93C47D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procuraTime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93C47D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93C47D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identificador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93C47D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tamanho 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93C47D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93C47D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timeInexistente 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-</a:t>
            </a:r>
            <a:r>
              <a:rPr lang="pt-BR" sz="700">
                <a:solidFill>
                  <a:srgbClr val="008C00"/>
                </a:solidFill>
                <a:highlight>
                  <a:srgbClr val="93C47D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93C47D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EAD1DC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EAD1DC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EAD1DC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posicao </a:t>
            </a:r>
            <a:r>
              <a:rPr lang="pt-BR" sz="700">
                <a:solidFill>
                  <a:srgbClr val="808030"/>
                </a:solidFill>
                <a:highlight>
                  <a:srgbClr val="EAD1DC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EAD1DC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EAD1DC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posicao </a:t>
            </a:r>
            <a:r>
              <a:rPr lang="pt-BR" sz="700">
                <a:solidFill>
                  <a:srgbClr val="808030"/>
                </a:solidFill>
                <a:highlight>
                  <a:srgbClr val="EAD1DC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EAD1DC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posicao</a:t>
            </a:r>
            <a:r>
              <a:rPr lang="pt-BR" sz="700">
                <a:solidFill>
                  <a:srgbClr val="808030"/>
                </a:solidFill>
                <a:highlight>
                  <a:srgbClr val="EAD1DC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EAD1DC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EAD1DC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EAD1D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</a:t>
            </a:r>
            <a:r>
              <a:rPr b="1" lang="pt-BR" sz="700">
                <a:solidFill>
                  <a:srgbClr val="800000"/>
                </a:solidFill>
              </a:rPr>
              <a:t>if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(</a:t>
            </a:r>
            <a:r>
              <a:rPr lang="pt-BR" sz="700">
                <a:solidFill>
                  <a:schemeClr val="dk1"/>
                </a:solidFill>
              </a:rPr>
              <a:t> meuVetorDeTimes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posicao</a:t>
            </a:r>
            <a:r>
              <a:rPr lang="pt-BR" sz="700">
                <a:solidFill>
                  <a:srgbClr val="808030"/>
                </a:solidFill>
              </a:rPr>
              <a:t>].</a:t>
            </a:r>
            <a:r>
              <a:rPr lang="pt-BR" sz="700">
                <a:solidFill>
                  <a:schemeClr val="dk1"/>
                </a:solidFill>
              </a:rPr>
              <a:t>identificador </a:t>
            </a:r>
            <a:r>
              <a:rPr lang="pt-BR" sz="700">
                <a:solidFill>
                  <a:srgbClr val="808030"/>
                </a:solidFill>
              </a:rPr>
              <a:t>==</a:t>
            </a:r>
            <a:r>
              <a:rPr lang="pt-BR" sz="700">
                <a:solidFill>
                  <a:schemeClr val="dk1"/>
                </a:solidFill>
              </a:rPr>
              <a:t> identificador </a:t>
            </a:r>
            <a:r>
              <a:rPr lang="pt-BR" sz="700">
                <a:solidFill>
                  <a:srgbClr val="808030"/>
                </a:solidFill>
              </a:rPr>
              <a:t>)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0080"/>
                </a:solidFill>
              </a:rPr>
              <a:t>{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    </a:t>
            </a:r>
            <a:r>
              <a:rPr b="1" lang="pt-BR" sz="700">
                <a:solidFill>
                  <a:srgbClr val="800000"/>
                </a:solidFill>
              </a:rPr>
              <a:t>return</a:t>
            </a:r>
            <a:r>
              <a:rPr lang="pt-BR" sz="700">
                <a:solidFill>
                  <a:schemeClr val="dk1"/>
                </a:solidFill>
              </a:rPr>
              <a:t> posicao</a:t>
            </a:r>
            <a:r>
              <a:rPr lang="pt-BR" sz="700">
                <a:solidFill>
                  <a:srgbClr val="800080"/>
                </a:solidFill>
              </a:rPr>
              <a:t>;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</a:t>
            </a:r>
            <a:r>
              <a:rPr lang="pt-BR" sz="700">
                <a:solidFill>
                  <a:srgbClr val="800080"/>
                </a:solidFill>
              </a:rPr>
              <a:t>}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rgbClr val="800080"/>
                </a:solidFill>
              </a:rPr>
              <a:t>}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return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timeInexistente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rgbClr val="800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004A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800000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4205" name="Google Shape;4205;p134"/>
          <p:cNvSpPr/>
          <p:nvPr/>
        </p:nvSpPr>
        <p:spPr>
          <a:xfrm>
            <a:off x="3495675" y="92392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identificador</a:t>
            </a:r>
            <a:endParaRPr/>
          </a:p>
        </p:txBody>
      </p:sp>
      <p:sp>
        <p:nvSpPr>
          <p:cNvPr id="4206" name="Google Shape;4206;p134"/>
          <p:cNvSpPr/>
          <p:nvPr/>
        </p:nvSpPr>
        <p:spPr>
          <a:xfrm>
            <a:off x="3771900" y="1343025"/>
            <a:ext cx="557100" cy="324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4207" name="Google Shape;4207;p134"/>
          <p:cNvSpPr/>
          <p:nvPr/>
        </p:nvSpPr>
        <p:spPr>
          <a:xfrm>
            <a:off x="155425" y="170200"/>
            <a:ext cx="1559100" cy="69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timeInexistente</a:t>
            </a:r>
            <a:endParaRPr sz="1200"/>
          </a:p>
        </p:txBody>
      </p:sp>
      <p:sp>
        <p:nvSpPr>
          <p:cNvPr id="4208" name="Google Shape;4208;p134"/>
          <p:cNvSpPr/>
          <p:nvPr/>
        </p:nvSpPr>
        <p:spPr>
          <a:xfrm>
            <a:off x="758725" y="442925"/>
            <a:ext cx="352500" cy="37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-1</a:t>
            </a:r>
            <a:endParaRPr sz="1100"/>
          </a:p>
        </p:txBody>
      </p:sp>
      <p:sp>
        <p:nvSpPr>
          <p:cNvPr id="4209" name="Google Shape;4209;p134"/>
          <p:cNvSpPr/>
          <p:nvPr/>
        </p:nvSpPr>
        <p:spPr>
          <a:xfrm>
            <a:off x="1953800" y="199825"/>
            <a:ext cx="999000" cy="688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posicao</a:t>
            </a:r>
            <a:endParaRPr/>
          </a:p>
        </p:txBody>
      </p:sp>
      <p:sp>
        <p:nvSpPr>
          <p:cNvPr id="4210" name="Google Shape;4210;p134"/>
          <p:cNvSpPr/>
          <p:nvPr/>
        </p:nvSpPr>
        <p:spPr>
          <a:xfrm>
            <a:off x="2257225" y="503250"/>
            <a:ext cx="392100" cy="32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4211" name="Google Shape;4211;p134"/>
          <p:cNvSpPr/>
          <p:nvPr/>
        </p:nvSpPr>
        <p:spPr>
          <a:xfrm>
            <a:off x="4648200" y="0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4212" name="Google Shape;4212;p134"/>
          <p:cNvSpPr/>
          <p:nvPr/>
        </p:nvSpPr>
        <p:spPr>
          <a:xfrm>
            <a:off x="5281575" y="10572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3" name="Google Shape;4213;p134"/>
          <p:cNvSpPr/>
          <p:nvPr/>
        </p:nvSpPr>
        <p:spPr>
          <a:xfrm>
            <a:off x="5281575" y="15429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4" name="Google Shape;4214;p134"/>
          <p:cNvSpPr/>
          <p:nvPr/>
        </p:nvSpPr>
        <p:spPr>
          <a:xfrm>
            <a:off x="4867275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4215" name="Google Shape;4215;p134"/>
          <p:cNvSpPr/>
          <p:nvPr/>
        </p:nvSpPr>
        <p:spPr>
          <a:xfrm>
            <a:off x="6248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4216" name="Google Shape;4216;p134"/>
          <p:cNvSpPr/>
          <p:nvPr/>
        </p:nvSpPr>
        <p:spPr>
          <a:xfrm>
            <a:off x="6391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4217" name="Google Shape;4217;p134"/>
          <p:cNvSpPr/>
          <p:nvPr/>
        </p:nvSpPr>
        <p:spPr>
          <a:xfrm>
            <a:off x="6381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porto_rico</a:t>
            </a:r>
            <a:endParaRPr/>
          </a:p>
        </p:txBody>
      </p:sp>
      <p:sp>
        <p:nvSpPr>
          <p:cNvPr id="4218" name="Google Shape;4218;p134"/>
          <p:cNvSpPr/>
          <p:nvPr/>
        </p:nvSpPr>
        <p:spPr>
          <a:xfrm>
            <a:off x="6381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4219" name="Google Shape;4219;p134"/>
          <p:cNvSpPr/>
          <p:nvPr/>
        </p:nvSpPr>
        <p:spPr>
          <a:xfrm>
            <a:off x="7703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4220" name="Google Shape;4220;p134"/>
          <p:cNvSpPr/>
          <p:nvPr/>
        </p:nvSpPr>
        <p:spPr>
          <a:xfrm>
            <a:off x="5010150" y="990600"/>
            <a:ext cx="914400" cy="22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4221" name="Google Shape;4221;p134"/>
          <p:cNvSpPr/>
          <p:nvPr/>
        </p:nvSpPr>
        <p:spPr>
          <a:xfrm>
            <a:off x="5000625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4222" name="Google Shape;4222;p134"/>
          <p:cNvSpPr/>
          <p:nvPr/>
        </p:nvSpPr>
        <p:spPr>
          <a:xfrm>
            <a:off x="5000625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4223" name="Google Shape;4223;p134"/>
          <p:cNvSpPr/>
          <p:nvPr/>
        </p:nvSpPr>
        <p:spPr>
          <a:xfrm>
            <a:off x="7846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4224" name="Google Shape;4224;p134"/>
          <p:cNvSpPr/>
          <p:nvPr/>
        </p:nvSpPr>
        <p:spPr>
          <a:xfrm>
            <a:off x="7836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alemanha</a:t>
            </a:r>
            <a:endParaRPr/>
          </a:p>
        </p:txBody>
      </p:sp>
      <p:sp>
        <p:nvSpPr>
          <p:cNvPr id="4225" name="Google Shape;4225;p134"/>
          <p:cNvSpPr/>
          <p:nvPr/>
        </p:nvSpPr>
        <p:spPr>
          <a:xfrm>
            <a:off x="7836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9" name="Shape 4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0" name="Google Shape;4230;p135"/>
          <p:cNvSpPr/>
          <p:nvPr/>
        </p:nvSpPr>
        <p:spPr>
          <a:xfrm>
            <a:off x="3390900" y="0"/>
            <a:ext cx="1181100" cy="77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TAMANHO</a:t>
            </a:r>
            <a:endParaRPr/>
          </a:p>
        </p:txBody>
      </p:sp>
      <p:sp>
        <p:nvSpPr>
          <p:cNvPr id="4231" name="Google Shape;4231;p135"/>
          <p:cNvSpPr/>
          <p:nvPr/>
        </p:nvSpPr>
        <p:spPr>
          <a:xfrm>
            <a:off x="3702900" y="371475"/>
            <a:ext cx="557100" cy="32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4232" name="Google Shape;4232;p135"/>
          <p:cNvSpPr txBox="1"/>
          <p:nvPr/>
        </p:nvSpPr>
        <p:spPr>
          <a:xfrm>
            <a:off x="155425" y="2531050"/>
            <a:ext cx="39150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93C47D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procuraTime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93C47D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93C47D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identificador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93C47D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tamanho 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93C47D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93C47D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timeInexistente 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-</a:t>
            </a:r>
            <a:r>
              <a:rPr lang="pt-BR" sz="700">
                <a:solidFill>
                  <a:srgbClr val="008C00"/>
                </a:solidFill>
                <a:highlight>
                  <a:srgbClr val="93C47D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93C47D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EAD1DC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EAD1DC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EAD1DC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posicao </a:t>
            </a:r>
            <a:r>
              <a:rPr lang="pt-BR" sz="700">
                <a:solidFill>
                  <a:srgbClr val="808030"/>
                </a:solidFill>
                <a:highlight>
                  <a:srgbClr val="EAD1DC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EAD1DC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EAD1DC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posicao </a:t>
            </a:r>
            <a:r>
              <a:rPr lang="pt-BR" sz="700">
                <a:solidFill>
                  <a:srgbClr val="808030"/>
                </a:solidFill>
                <a:highlight>
                  <a:srgbClr val="EAD1DC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EAD1DC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posicao</a:t>
            </a:r>
            <a:r>
              <a:rPr lang="pt-BR" sz="700">
                <a:solidFill>
                  <a:srgbClr val="808030"/>
                </a:solidFill>
                <a:highlight>
                  <a:srgbClr val="EAD1DC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EAD1DC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EAD1DC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EAD1D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EAD1DC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EAD1DC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EAD1DC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posicao</a:t>
            </a:r>
            <a:r>
              <a:rPr lang="pt-BR" sz="700">
                <a:solidFill>
                  <a:srgbClr val="808030"/>
                </a:solidFill>
                <a:highlight>
                  <a:srgbClr val="EAD1DC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  <a:highlight>
                  <a:srgbClr val="EAD1DC"/>
                </a:highlight>
              </a:rPr>
              <a:t>==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identificador </a:t>
            </a:r>
            <a:r>
              <a:rPr lang="pt-BR" sz="700">
                <a:solidFill>
                  <a:srgbClr val="808030"/>
                </a:solidFill>
                <a:highlight>
                  <a:srgbClr val="EAD1DC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EAD1DC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EAD1D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    </a:t>
            </a:r>
            <a:r>
              <a:rPr b="1" lang="pt-BR" sz="700">
                <a:solidFill>
                  <a:srgbClr val="800000"/>
                </a:solidFill>
              </a:rPr>
              <a:t>return</a:t>
            </a:r>
            <a:r>
              <a:rPr lang="pt-BR" sz="700">
                <a:solidFill>
                  <a:schemeClr val="dk1"/>
                </a:solidFill>
              </a:rPr>
              <a:t> posicao</a:t>
            </a:r>
            <a:r>
              <a:rPr lang="pt-BR" sz="700">
                <a:solidFill>
                  <a:srgbClr val="800080"/>
                </a:solidFill>
              </a:rPr>
              <a:t>;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</a:t>
            </a:r>
            <a:r>
              <a:rPr lang="pt-BR" sz="700">
                <a:solidFill>
                  <a:srgbClr val="800080"/>
                </a:solidFill>
              </a:rPr>
              <a:t>}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rgbClr val="800080"/>
                </a:solidFill>
              </a:rPr>
              <a:t>}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return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timeInexistente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rgbClr val="800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004A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800000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4233" name="Google Shape;4233;p135"/>
          <p:cNvSpPr/>
          <p:nvPr/>
        </p:nvSpPr>
        <p:spPr>
          <a:xfrm>
            <a:off x="3495675" y="92392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identificador</a:t>
            </a:r>
            <a:endParaRPr/>
          </a:p>
        </p:txBody>
      </p:sp>
      <p:sp>
        <p:nvSpPr>
          <p:cNvPr id="4234" name="Google Shape;4234;p135"/>
          <p:cNvSpPr/>
          <p:nvPr/>
        </p:nvSpPr>
        <p:spPr>
          <a:xfrm>
            <a:off x="3771900" y="1343025"/>
            <a:ext cx="557100" cy="3240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4235" name="Google Shape;4235;p135"/>
          <p:cNvSpPr/>
          <p:nvPr/>
        </p:nvSpPr>
        <p:spPr>
          <a:xfrm>
            <a:off x="155425" y="170200"/>
            <a:ext cx="1559100" cy="69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timeInexistente</a:t>
            </a:r>
            <a:endParaRPr sz="1200"/>
          </a:p>
        </p:txBody>
      </p:sp>
      <p:sp>
        <p:nvSpPr>
          <p:cNvPr id="4236" name="Google Shape;4236;p135"/>
          <p:cNvSpPr/>
          <p:nvPr/>
        </p:nvSpPr>
        <p:spPr>
          <a:xfrm>
            <a:off x="758725" y="442925"/>
            <a:ext cx="352500" cy="37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-1</a:t>
            </a:r>
            <a:endParaRPr sz="1100"/>
          </a:p>
        </p:txBody>
      </p:sp>
      <p:sp>
        <p:nvSpPr>
          <p:cNvPr id="4237" name="Google Shape;4237;p135"/>
          <p:cNvSpPr/>
          <p:nvPr/>
        </p:nvSpPr>
        <p:spPr>
          <a:xfrm>
            <a:off x="1953800" y="199825"/>
            <a:ext cx="999000" cy="688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posicao</a:t>
            </a:r>
            <a:endParaRPr/>
          </a:p>
        </p:txBody>
      </p:sp>
      <p:sp>
        <p:nvSpPr>
          <p:cNvPr id="4238" name="Google Shape;4238;p135"/>
          <p:cNvSpPr/>
          <p:nvPr/>
        </p:nvSpPr>
        <p:spPr>
          <a:xfrm>
            <a:off x="2257225" y="503250"/>
            <a:ext cx="392100" cy="32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4239" name="Google Shape;4239;p135"/>
          <p:cNvSpPr/>
          <p:nvPr/>
        </p:nvSpPr>
        <p:spPr>
          <a:xfrm>
            <a:off x="4648200" y="0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4240" name="Google Shape;4240;p135"/>
          <p:cNvSpPr/>
          <p:nvPr/>
        </p:nvSpPr>
        <p:spPr>
          <a:xfrm>
            <a:off x="5281575" y="10572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1" name="Google Shape;4241;p135"/>
          <p:cNvSpPr/>
          <p:nvPr/>
        </p:nvSpPr>
        <p:spPr>
          <a:xfrm>
            <a:off x="5281575" y="15429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2" name="Google Shape;4242;p135"/>
          <p:cNvSpPr/>
          <p:nvPr/>
        </p:nvSpPr>
        <p:spPr>
          <a:xfrm>
            <a:off x="4867275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4243" name="Google Shape;4243;p135"/>
          <p:cNvSpPr/>
          <p:nvPr/>
        </p:nvSpPr>
        <p:spPr>
          <a:xfrm>
            <a:off x="6248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4244" name="Google Shape;4244;p135"/>
          <p:cNvSpPr/>
          <p:nvPr/>
        </p:nvSpPr>
        <p:spPr>
          <a:xfrm>
            <a:off x="6391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4245" name="Google Shape;4245;p135"/>
          <p:cNvSpPr/>
          <p:nvPr/>
        </p:nvSpPr>
        <p:spPr>
          <a:xfrm>
            <a:off x="6381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porto_rico</a:t>
            </a:r>
            <a:endParaRPr/>
          </a:p>
        </p:txBody>
      </p:sp>
      <p:sp>
        <p:nvSpPr>
          <p:cNvPr id="4246" name="Google Shape;4246;p135"/>
          <p:cNvSpPr/>
          <p:nvPr/>
        </p:nvSpPr>
        <p:spPr>
          <a:xfrm>
            <a:off x="6381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4247" name="Google Shape;4247;p135"/>
          <p:cNvSpPr/>
          <p:nvPr/>
        </p:nvSpPr>
        <p:spPr>
          <a:xfrm>
            <a:off x="7703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4248" name="Google Shape;4248;p135"/>
          <p:cNvSpPr/>
          <p:nvPr/>
        </p:nvSpPr>
        <p:spPr>
          <a:xfrm>
            <a:off x="5010150" y="990600"/>
            <a:ext cx="914400" cy="22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4249" name="Google Shape;4249;p135"/>
          <p:cNvSpPr/>
          <p:nvPr/>
        </p:nvSpPr>
        <p:spPr>
          <a:xfrm>
            <a:off x="5000625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4250" name="Google Shape;4250;p135"/>
          <p:cNvSpPr/>
          <p:nvPr/>
        </p:nvSpPr>
        <p:spPr>
          <a:xfrm>
            <a:off x="5000625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4251" name="Google Shape;4251;p135"/>
          <p:cNvSpPr/>
          <p:nvPr/>
        </p:nvSpPr>
        <p:spPr>
          <a:xfrm>
            <a:off x="7846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4252" name="Google Shape;4252;p135"/>
          <p:cNvSpPr/>
          <p:nvPr/>
        </p:nvSpPr>
        <p:spPr>
          <a:xfrm>
            <a:off x="7836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alemanha</a:t>
            </a:r>
            <a:endParaRPr/>
          </a:p>
        </p:txBody>
      </p:sp>
      <p:sp>
        <p:nvSpPr>
          <p:cNvPr id="4253" name="Google Shape;4253;p135"/>
          <p:cNvSpPr/>
          <p:nvPr/>
        </p:nvSpPr>
        <p:spPr>
          <a:xfrm>
            <a:off x="7836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4254" name="Google Shape;4254;p135"/>
          <p:cNvSpPr/>
          <p:nvPr/>
        </p:nvSpPr>
        <p:spPr>
          <a:xfrm>
            <a:off x="103600" y="1375525"/>
            <a:ext cx="3182400" cy="5043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meuVetorDeTimes[posição].identificador == identificador</a:t>
            </a:r>
            <a:endParaRPr sz="900"/>
          </a:p>
        </p:txBody>
      </p:sp>
      <p:sp>
        <p:nvSpPr>
          <p:cNvPr id="4255" name="Google Shape;4255;p135"/>
          <p:cNvSpPr/>
          <p:nvPr/>
        </p:nvSpPr>
        <p:spPr>
          <a:xfrm>
            <a:off x="1104250" y="1584163"/>
            <a:ext cx="1181100" cy="22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2857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true</a:t>
            </a:r>
            <a:endParaRPr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9" name="Shape 4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0" name="Google Shape;4260;p136"/>
          <p:cNvSpPr/>
          <p:nvPr/>
        </p:nvSpPr>
        <p:spPr>
          <a:xfrm>
            <a:off x="3390900" y="0"/>
            <a:ext cx="1181100" cy="77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TAMANHO</a:t>
            </a:r>
            <a:endParaRPr/>
          </a:p>
        </p:txBody>
      </p:sp>
      <p:sp>
        <p:nvSpPr>
          <p:cNvPr id="4261" name="Google Shape;4261;p136"/>
          <p:cNvSpPr/>
          <p:nvPr/>
        </p:nvSpPr>
        <p:spPr>
          <a:xfrm>
            <a:off x="3702900" y="371475"/>
            <a:ext cx="557100" cy="32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4262" name="Google Shape;4262;p136"/>
          <p:cNvSpPr txBox="1"/>
          <p:nvPr/>
        </p:nvSpPr>
        <p:spPr>
          <a:xfrm>
            <a:off x="155425" y="2531050"/>
            <a:ext cx="39150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93C47D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procuraTime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93C47D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93C47D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identificador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93C47D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tamanho 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93C47D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93C47D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timeInexistente 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93C47D"/>
                </a:highlight>
              </a:rPr>
              <a:t>-</a:t>
            </a:r>
            <a:r>
              <a:rPr lang="pt-BR" sz="700">
                <a:solidFill>
                  <a:srgbClr val="008C00"/>
                </a:solidFill>
                <a:highlight>
                  <a:srgbClr val="93C47D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93C47D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93C47D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EAD1DC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EAD1DC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EAD1DC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posicao </a:t>
            </a:r>
            <a:r>
              <a:rPr lang="pt-BR" sz="700">
                <a:solidFill>
                  <a:srgbClr val="808030"/>
                </a:solidFill>
                <a:highlight>
                  <a:srgbClr val="EAD1DC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EAD1DC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EAD1DC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posicao </a:t>
            </a:r>
            <a:r>
              <a:rPr lang="pt-BR" sz="700">
                <a:solidFill>
                  <a:srgbClr val="808030"/>
                </a:solidFill>
                <a:highlight>
                  <a:srgbClr val="EAD1DC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EAD1DC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posicao</a:t>
            </a:r>
            <a:r>
              <a:rPr lang="pt-BR" sz="700">
                <a:solidFill>
                  <a:srgbClr val="808030"/>
                </a:solidFill>
                <a:highlight>
                  <a:srgbClr val="EAD1DC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EAD1DC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EAD1DC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EAD1D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EAD1DC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EAD1DC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EAD1DC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posicao</a:t>
            </a:r>
            <a:r>
              <a:rPr lang="pt-BR" sz="700">
                <a:solidFill>
                  <a:srgbClr val="808030"/>
                </a:solidFill>
                <a:highlight>
                  <a:srgbClr val="EAD1DC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  <a:highlight>
                  <a:srgbClr val="EAD1DC"/>
                </a:highlight>
              </a:rPr>
              <a:t>==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identificador </a:t>
            </a:r>
            <a:r>
              <a:rPr lang="pt-BR" sz="700">
                <a:solidFill>
                  <a:srgbClr val="808030"/>
                </a:solidFill>
                <a:highlight>
                  <a:srgbClr val="EAD1DC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EAD1DC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EAD1D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EAD1DC"/>
                </a:highlight>
              </a:rPr>
              <a:t>return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posicao</a:t>
            </a:r>
            <a:r>
              <a:rPr lang="pt-BR" sz="700">
                <a:solidFill>
                  <a:srgbClr val="800080"/>
                </a:solidFill>
                <a:highlight>
                  <a:srgbClr val="EAD1DC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EAD1D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</a:t>
            </a:r>
            <a:r>
              <a:rPr lang="pt-BR" sz="700">
                <a:solidFill>
                  <a:srgbClr val="800080"/>
                </a:solidFill>
              </a:rPr>
              <a:t>}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rgbClr val="800080"/>
                </a:solidFill>
              </a:rPr>
              <a:t>}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return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timeInexistente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rgbClr val="800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004A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800000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4263" name="Google Shape;4263;p136"/>
          <p:cNvSpPr/>
          <p:nvPr/>
        </p:nvSpPr>
        <p:spPr>
          <a:xfrm>
            <a:off x="3495675" y="92392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identificador</a:t>
            </a:r>
            <a:endParaRPr/>
          </a:p>
        </p:txBody>
      </p:sp>
      <p:sp>
        <p:nvSpPr>
          <p:cNvPr id="4264" name="Google Shape;4264;p136"/>
          <p:cNvSpPr/>
          <p:nvPr/>
        </p:nvSpPr>
        <p:spPr>
          <a:xfrm>
            <a:off x="3771900" y="1343025"/>
            <a:ext cx="557100" cy="324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4265" name="Google Shape;4265;p136"/>
          <p:cNvSpPr/>
          <p:nvPr/>
        </p:nvSpPr>
        <p:spPr>
          <a:xfrm>
            <a:off x="155425" y="170200"/>
            <a:ext cx="1559100" cy="69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timeInexistente</a:t>
            </a:r>
            <a:endParaRPr sz="1200"/>
          </a:p>
        </p:txBody>
      </p:sp>
      <p:sp>
        <p:nvSpPr>
          <p:cNvPr id="4266" name="Google Shape;4266;p136"/>
          <p:cNvSpPr/>
          <p:nvPr/>
        </p:nvSpPr>
        <p:spPr>
          <a:xfrm>
            <a:off x="758725" y="442925"/>
            <a:ext cx="352500" cy="37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-1</a:t>
            </a:r>
            <a:endParaRPr sz="1100"/>
          </a:p>
        </p:txBody>
      </p:sp>
      <p:sp>
        <p:nvSpPr>
          <p:cNvPr id="4267" name="Google Shape;4267;p136"/>
          <p:cNvSpPr/>
          <p:nvPr/>
        </p:nvSpPr>
        <p:spPr>
          <a:xfrm>
            <a:off x="1953800" y="199825"/>
            <a:ext cx="999000" cy="688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posicao</a:t>
            </a:r>
            <a:endParaRPr/>
          </a:p>
        </p:txBody>
      </p:sp>
      <p:sp>
        <p:nvSpPr>
          <p:cNvPr id="4268" name="Google Shape;4268;p136"/>
          <p:cNvSpPr/>
          <p:nvPr/>
        </p:nvSpPr>
        <p:spPr>
          <a:xfrm>
            <a:off x="2257225" y="503250"/>
            <a:ext cx="392100" cy="32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4269" name="Google Shape;4269;p136"/>
          <p:cNvSpPr/>
          <p:nvPr/>
        </p:nvSpPr>
        <p:spPr>
          <a:xfrm>
            <a:off x="4648200" y="0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4270" name="Google Shape;4270;p136"/>
          <p:cNvSpPr/>
          <p:nvPr/>
        </p:nvSpPr>
        <p:spPr>
          <a:xfrm>
            <a:off x="5281575" y="10572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1" name="Google Shape;4271;p136"/>
          <p:cNvSpPr/>
          <p:nvPr/>
        </p:nvSpPr>
        <p:spPr>
          <a:xfrm>
            <a:off x="5281575" y="15429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2" name="Google Shape;4272;p136"/>
          <p:cNvSpPr/>
          <p:nvPr/>
        </p:nvSpPr>
        <p:spPr>
          <a:xfrm>
            <a:off x="4867275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4273" name="Google Shape;4273;p136"/>
          <p:cNvSpPr/>
          <p:nvPr/>
        </p:nvSpPr>
        <p:spPr>
          <a:xfrm>
            <a:off x="6248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4274" name="Google Shape;4274;p136"/>
          <p:cNvSpPr/>
          <p:nvPr/>
        </p:nvSpPr>
        <p:spPr>
          <a:xfrm>
            <a:off x="6391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4275" name="Google Shape;4275;p136"/>
          <p:cNvSpPr/>
          <p:nvPr/>
        </p:nvSpPr>
        <p:spPr>
          <a:xfrm>
            <a:off x="6381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porto_rico</a:t>
            </a:r>
            <a:endParaRPr/>
          </a:p>
        </p:txBody>
      </p:sp>
      <p:sp>
        <p:nvSpPr>
          <p:cNvPr id="4276" name="Google Shape;4276;p136"/>
          <p:cNvSpPr/>
          <p:nvPr/>
        </p:nvSpPr>
        <p:spPr>
          <a:xfrm>
            <a:off x="6381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4277" name="Google Shape;4277;p136"/>
          <p:cNvSpPr/>
          <p:nvPr/>
        </p:nvSpPr>
        <p:spPr>
          <a:xfrm>
            <a:off x="7703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4278" name="Google Shape;4278;p136"/>
          <p:cNvSpPr/>
          <p:nvPr/>
        </p:nvSpPr>
        <p:spPr>
          <a:xfrm>
            <a:off x="5010150" y="990600"/>
            <a:ext cx="914400" cy="22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4279" name="Google Shape;4279;p136"/>
          <p:cNvSpPr/>
          <p:nvPr/>
        </p:nvSpPr>
        <p:spPr>
          <a:xfrm>
            <a:off x="5000625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4280" name="Google Shape;4280;p136"/>
          <p:cNvSpPr/>
          <p:nvPr/>
        </p:nvSpPr>
        <p:spPr>
          <a:xfrm>
            <a:off x="5000625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4281" name="Google Shape;4281;p136"/>
          <p:cNvSpPr/>
          <p:nvPr/>
        </p:nvSpPr>
        <p:spPr>
          <a:xfrm>
            <a:off x="7846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4282" name="Google Shape;4282;p136"/>
          <p:cNvSpPr/>
          <p:nvPr/>
        </p:nvSpPr>
        <p:spPr>
          <a:xfrm>
            <a:off x="7836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alemanha</a:t>
            </a:r>
            <a:endParaRPr/>
          </a:p>
        </p:txBody>
      </p:sp>
      <p:sp>
        <p:nvSpPr>
          <p:cNvPr id="4283" name="Google Shape;4283;p136"/>
          <p:cNvSpPr/>
          <p:nvPr/>
        </p:nvSpPr>
        <p:spPr>
          <a:xfrm>
            <a:off x="7836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7" name="Shape 4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8" name="Google Shape;4288;p137"/>
          <p:cNvSpPr/>
          <p:nvPr/>
        </p:nvSpPr>
        <p:spPr>
          <a:xfrm>
            <a:off x="3390900" y="0"/>
            <a:ext cx="1181100" cy="77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TAMANHO</a:t>
            </a:r>
            <a:endParaRPr/>
          </a:p>
        </p:txBody>
      </p:sp>
      <p:sp>
        <p:nvSpPr>
          <p:cNvPr id="4289" name="Google Shape;4289;p137"/>
          <p:cNvSpPr/>
          <p:nvPr/>
        </p:nvSpPr>
        <p:spPr>
          <a:xfrm>
            <a:off x="3702900" y="371475"/>
            <a:ext cx="557100" cy="32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4290" name="Google Shape;4290;p137"/>
          <p:cNvSpPr txBox="1"/>
          <p:nvPr/>
        </p:nvSpPr>
        <p:spPr>
          <a:xfrm>
            <a:off x="0" y="0"/>
            <a:ext cx="3724200" cy="3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800000"/>
                </a:solidFill>
                <a:highlight>
                  <a:srgbClr val="93C47D"/>
                </a:highlight>
              </a:rPr>
              <a:t>int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1100">
                <a:solidFill>
                  <a:srgbClr val="400000"/>
                </a:solidFill>
                <a:highlight>
                  <a:srgbClr val="93C47D"/>
                </a:highlight>
              </a:rPr>
              <a:t>main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()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1100">
                <a:solidFill>
                  <a:srgbClr val="800080"/>
                </a:solidFill>
                <a:highlight>
                  <a:srgbClr val="93C47D"/>
                </a:highlight>
              </a:rPr>
              <a:t>{</a:t>
            </a:r>
            <a:endParaRPr sz="11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   </a:t>
            </a:r>
            <a:r>
              <a:rPr b="1" lang="pt-BR" sz="1100">
                <a:solidFill>
                  <a:srgbClr val="800000"/>
                </a:solidFill>
                <a:highlight>
                  <a:srgbClr val="93C47D"/>
                </a:highlight>
              </a:rPr>
              <a:t>int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tamanho</a:t>
            </a:r>
            <a:r>
              <a:rPr lang="pt-BR" sz="1100">
                <a:solidFill>
                  <a:srgbClr val="800080"/>
                </a:solidFill>
                <a:highlight>
                  <a:srgbClr val="93C47D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   </a:t>
            </a:r>
            <a:r>
              <a:rPr lang="pt-BR" sz="1100">
                <a:solidFill>
                  <a:srgbClr val="603000"/>
                </a:solidFill>
                <a:highlight>
                  <a:srgbClr val="93C47D"/>
                </a:highlight>
              </a:rPr>
              <a:t>cin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&gt;&gt;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tamanho</a:t>
            </a:r>
            <a:r>
              <a:rPr lang="pt-BR" sz="1100">
                <a:solidFill>
                  <a:srgbClr val="800080"/>
                </a:solidFill>
                <a:highlight>
                  <a:srgbClr val="93C47D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   </a:t>
            </a:r>
            <a:r>
              <a:rPr lang="pt-BR" sz="1100">
                <a:solidFill>
                  <a:srgbClr val="603000"/>
                </a:solidFill>
                <a:highlight>
                  <a:srgbClr val="93C47D"/>
                </a:highlight>
              </a:rPr>
              <a:t>time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meuVetorDeTimes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[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tamanho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]</a:t>
            </a:r>
            <a:r>
              <a:rPr lang="pt-BR" sz="1100">
                <a:solidFill>
                  <a:srgbClr val="800080"/>
                </a:solidFill>
                <a:highlight>
                  <a:srgbClr val="93C47D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   lerVetorDeTimes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(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meuVetorDeTimes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,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tamanho 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)</a:t>
            </a:r>
            <a:r>
              <a:rPr lang="pt-BR" sz="1100">
                <a:solidFill>
                  <a:srgbClr val="800080"/>
                </a:solidFill>
                <a:highlight>
                  <a:srgbClr val="93C47D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   </a:t>
            </a:r>
            <a:r>
              <a:rPr b="1" lang="pt-BR" sz="1100">
                <a:solidFill>
                  <a:srgbClr val="800000"/>
                </a:solidFill>
                <a:highlight>
                  <a:srgbClr val="93C47D"/>
                </a:highlight>
              </a:rPr>
              <a:t>int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identificador</a:t>
            </a:r>
            <a:r>
              <a:rPr lang="pt-BR" sz="1100">
                <a:solidFill>
                  <a:srgbClr val="800080"/>
                </a:solidFill>
                <a:highlight>
                  <a:srgbClr val="93C47D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   </a:t>
            </a:r>
            <a:r>
              <a:rPr lang="pt-BR" sz="1100">
                <a:solidFill>
                  <a:srgbClr val="603000"/>
                </a:solidFill>
                <a:highlight>
                  <a:srgbClr val="93C47D"/>
                </a:highlight>
              </a:rPr>
              <a:t>cin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&gt;&gt;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identificador</a:t>
            </a:r>
            <a:r>
              <a:rPr lang="pt-BR" sz="1100">
                <a:solidFill>
                  <a:srgbClr val="800080"/>
                </a:solidFill>
                <a:highlight>
                  <a:srgbClr val="93C47D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   mergesort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(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meuVetorDeTimes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,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1100">
                <a:solidFill>
                  <a:srgbClr val="008C00"/>
                </a:solidFill>
                <a:highlight>
                  <a:srgbClr val="93C47D"/>
                </a:highlight>
              </a:rPr>
              <a:t>0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,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tamanho 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-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1100">
                <a:solidFill>
                  <a:srgbClr val="008C00"/>
                </a:solidFill>
                <a:highlight>
                  <a:srgbClr val="93C47D"/>
                </a:highlight>
              </a:rPr>
              <a:t>1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)</a:t>
            </a:r>
            <a:r>
              <a:rPr lang="pt-BR" sz="1100">
                <a:solidFill>
                  <a:srgbClr val="800080"/>
                </a:solidFill>
                <a:highlight>
                  <a:srgbClr val="93C47D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   </a:t>
            </a:r>
            <a:r>
              <a:rPr b="1" lang="pt-BR" sz="1100">
                <a:solidFill>
                  <a:srgbClr val="800000"/>
                </a:solidFill>
                <a:highlight>
                  <a:srgbClr val="93C47D"/>
                </a:highlight>
              </a:rPr>
              <a:t>int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posicao </a:t>
            </a:r>
            <a:r>
              <a:rPr lang="pt-BR" sz="1100">
                <a:solidFill>
                  <a:srgbClr val="808030"/>
                </a:solidFill>
                <a:highlight>
                  <a:srgbClr val="EAD1DC"/>
                </a:highlight>
              </a:rPr>
              <a:t>=</a:t>
            </a:r>
            <a:r>
              <a:rPr lang="pt-BR" sz="1100">
                <a:solidFill>
                  <a:schemeClr val="dk1"/>
                </a:solidFill>
                <a:highlight>
                  <a:srgbClr val="EAD1DC"/>
                </a:highlight>
              </a:rPr>
              <a:t> procuraTime</a:t>
            </a:r>
            <a:r>
              <a:rPr lang="pt-BR" sz="1100">
                <a:solidFill>
                  <a:srgbClr val="808030"/>
                </a:solidFill>
                <a:highlight>
                  <a:srgbClr val="EAD1DC"/>
                </a:highlight>
              </a:rPr>
              <a:t>(</a:t>
            </a:r>
            <a:r>
              <a:rPr lang="pt-BR" sz="1100">
                <a:solidFill>
                  <a:schemeClr val="dk1"/>
                </a:solidFill>
                <a:highlight>
                  <a:srgbClr val="EAD1DC"/>
                </a:highlight>
              </a:rPr>
              <a:t> meuVetorDeTimes</a:t>
            </a:r>
            <a:r>
              <a:rPr lang="pt-BR" sz="1100">
                <a:solidFill>
                  <a:srgbClr val="808030"/>
                </a:solidFill>
                <a:highlight>
                  <a:srgbClr val="EAD1DC"/>
                </a:highlight>
              </a:rPr>
              <a:t>,</a:t>
            </a:r>
            <a:r>
              <a:rPr lang="pt-BR" sz="1100">
                <a:solidFill>
                  <a:schemeClr val="dk1"/>
                </a:solidFill>
                <a:highlight>
                  <a:srgbClr val="EAD1DC"/>
                </a:highlight>
              </a:rPr>
              <a:t> identificador</a:t>
            </a:r>
            <a:r>
              <a:rPr lang="pt-BR" sz="1100">
                <a:solidFill>
                  <a:srgbClr val="808030"/>
                </a:solidFill>
                <a:highlight>
                  <a:srgbClr val="EAD1DC"/>
                </a:highlight>
              </a:rPr>
              <a:t>,</a:t>
            </a:r>
            <a:r>
              <a:rPr lang="pt-BR" sz="1100">
                <a:solidFill>
                  <a:schemeClr val="dk1"/>
                </a:solidFill>
                <a:highlight>
                  <a:srgbClr val="EAD1DC"/>
                </a:highlight>
              </a:rPr>
              <a:t> tamanho </a:t>
            </a:r>
            <a:r>
              <a:rPr lang="pt-BR" sz="1100">
                <a:solidFill>
                  <a:srgbClr val="808030"/>
                </a:solidFill>
                <a:highlight>
                  <a:srgbClr val="EAD1DC"/>
                </a:highlight>
              </a:rPr>
              <a:t>)</a:t>
            </a:r>
            <a:r>
              <a:rPr lang="pt-BR" sz="1100">
                <a:solidFill>
                  <a:srgbClr val="800080"/>
                </a:solidFill>
                <a:highlight>
                  <a:srgbClr val="EAD1DC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EAD1D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1100">
                <a:solidFill>
                  <a:srgbClr val="603000"/>
                </a:solidFill>
                <a:highlight>
                  <a:srgbClr val="FFFFFF"/>
                </a:highlight>
              </a:rPr>
              <a:t>cout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&lt;&lt;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posicao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&lt;&lt;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603000"/>
                </a:solidFill>
                <a:highlight>
                  <a:srgbClr val="FFFFFF"/>
                </a:highlight>
              </a:rPr>
              <a:t>endl</a:t>
            </a: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11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posicao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&gt;=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1100">
                <a:solidFill>
                  <a:srgbClr val="603000"/>
                </a:solidFill>
                <a:highlight>
                  <a:srgbClr val="FFFFFF"/>
                </a:highlight>
              </a:rPr>
              <a:t>cout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&lt;&lt;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posicao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].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nome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&lt;&lt;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pt-BR" sz="1100">
                <a:solidFill>
                  <a:srgbClr val="0000E6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&lt;&lt;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posicao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].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gols_marcados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&lt;&lt;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603000"/>
                </a:solidFill>
                <a:highlight>
                  <a:srgbClr val="FFFFFF"/>
                </a:highlight>
              </a:rPr>
              <a:t>endl</a:t>
            </a: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1100">
                <a:solidFill>
                  <a:srgbClr val="800000"/>
                </a:solidFill>
                <a:highlight>
                  <a:srgbClr val="FFFFFF"/>
                </a:highlight>
              </a:rPr>
              <a:t>return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4291" name="Google Shape;4291;p137"/>
          <p:cNvSpPr/>
          <p:nvPr/>
        </p:nvSpPr>
        <p:spPr>
          <a:xfrm>
            <a:off x="3495675" y="923925"/>
            <a:ext cx="1076400" cy="86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identificador</a:t>
            </a:r>
            <a:endParaRPr/>
          </a:p>
        </p:txBody>
      </p:sp>
      <p:sp>
        <p:nvSpPr>
          <p:cNvPr id="4292" name="Google Shape;4292;p137"/>
          <p:cNvSpPr/>
          <p:nvPr/>
        </p:nvSpPr>
        <p:spPr>
          <a:xfrm>
            <a:off x="3771900" y="1343025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4293" name="Google Shape;4293;p137"/>
          <p:cNvSpPr/>
          <p:nvPr/>
        </p:nvSpPr>
        <p:spPr>
          <a:xfrm>
            <a:off x="7808100" y="2656850"/>
            <a:ext cx="1076400" cy="9177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posicao</a:t>
            </a:r>
            <a:endParaRPr/>
          </a:p>
        </p:txBody>
      </p:sp>
      <p:sp>
        <p:nvSpPr>
          <p:cNvPr id="4294" name="Google Shape;4294;p137"/>
          <p:cNvSpPr/>
          <p:nvPr/>
        </p:nvSpPr>
        <p:spPr>
          <a:xfrm>
            <a:off x="8185200" y="3115700"/>
            <a:ext cx="352500" cy="3774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4295" name="Google Shape;4295;p137"/>
          <p:cNvSpPr/>
          <p:nvPr/>
        </p:nvSpPr>
        <p:spPr>
          <a:xfrm>
            <a:off x="4648200" y="0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4296" name="Google Shape;4296;p137"/>
          <p:cNvSpPr/>
          <p:nvPr/>
        </p:nvSpPr>
        <p:spPr>
          <a:xfrm>
            <a:off x="5281575" y="10572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7" name="Google Shape;4297;p137"/>
          <p:cNvSpPr/>
          <p:nvPr/>
        </p:nvSpPr>
        <p:spPr>
          <a:xfrm>
            <a:off x="5281575" y="15429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8" name="Google Shape;4298;p137"/>
          <p:cNvSpPr/>
          <p:nvPr/>
        </p:nvSpPr>
        <p:spPr>
          <a:xfrm>
            <a:off x="4867275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4299" name="Google Shape;4299;p137"/>
          <p:cNvSpPr/>
          <p:nvPr/>
        </p:nvSpPr>
        <p:spPr>
          <a:xfrm>
            <a:off x="6248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4300" name="Google Shape;4300;p137"/>
          <p:cNvSpPr/>
          <p:nvPr/>
        </p:nvSpPr>
        <p:spPr>
          <a:xfrm>
            <a:off x="6391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4301" name="Google Shape;4301;p137"/>
          <p:cNvSpPr/>
          <p:nvPr/>
        </p:nvSpPr>
        <p:spPr>
          <a:xfrm>
            <a:off x="6381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porto_rico</a:t>
            </a:r>
            <a:endParaRPr/>
          </a:p>
        </p:txBody>
      </p:sp>
      <p:sp>
        <p:nvSpPr>
          <p:cNvPr id="4302" name="Google Shape;4302;p137"/>
          <p:cNvSpPr/>
          <p:nvPr/>
        </p:nvSpPr>
        <p:spPr>
          <a:xfrm>
            <a:off x="6381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4303" name="Google Shape;4303;p137"/>
          <p:cNvSpPr/>
          <p:nvPr/>
        </p:nvSpPr>
        <p:spPr>
          <a:xfrm>
            <a:off x="7703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4304" name="Google Shape;4304;p137"/>
          <p:cNvSpPr/>
          <p:nvPr/>
        </p:nvSpPr>
        <p:spPr>
          <a:xfrm>
            <a:off x="5010150" y="990600"/>
            <a:ext cx="914400" cy="22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4305" name="Google Shape;4305;p137"/>
          <p:cNvSpPr/>
          <p:nvPr/>
        </p:nvSpPr>
        <p:spPr>
          <a:xfrm>
            <a:off x="5000625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4306" name="Google Shape;4306;p137"/>
          <p:cNvSpPr/>
          <p:nvPr/>
        </p:nvSpPr>
        <p:spPr>
          <a:xfrm>
            <a:off x="5000625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4307" name="Google Shape;4307;p137"/>
          <p:cNvSpPr/>
          <p:nvPr/>
        </p:nvSpPr>
        <p:spPr>
          <a:xfrm>
            <a:off x="7846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4308" name="Google Shape;4308;p137"/>
          <p:cNvSpPr/>
          <p:nvPr/>
        </p:nvSpPr>
        <p:spPr>
          <a:xfrm>
            <a:off x="7836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alemanha</a:t>
            </a:r>
            <a:endParaRPr/>
          </a:p>
        </p:txBody>
      </p:sp>
      <p:sp>
        <p:nvSpPr>
          <p:cNvPr id="4309" name="Google Shape;4309;p137"/>
          <p:cNvSpPr/>
          <p:nvPr/>
        </p:nvSpPr>
        <p:spPr>
          <a:xfrm>
            <a:off x="7836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3" name="Shape 4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4" name="Google Shape;4314;p138"/>
          <p:cNvSpPr/>
          <p:nvPr/>
        </p:nvSpPr>
        <p:spPr>
          <a:xfrm>
            <a:off x="3390900" y="0"/>
            <a:ext cx="1181100" cy="77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TAMANHO</a:t>
            </a:r>
            <a:endParaRPr/>
          </a:p>
        </p:txBody>
      </p:sp>
      <p:sp>
        <p:nvSpPr>
          <p:cNvPr id="4315" name="Google Shape;4315;p138"/>
          <p:cNvSpPr/>
          <p:nvPr/>
        </p:nvSpPr>
        <p:spPr>
          <a:xfrm>
            <a:off x="3702900" y="371475"/>
            <a:ext cx="557100" cy="32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4316" name="Google Shape;4316;p138"/>
          <p:cNvSpPr txBox="1"/>
          <p:nvPr/>
        </p:nvSpPr>
        <p:spPr>
          <a:xfrm>
            <a:off x="0" y="0"/>
            <a:ext cx="3724200" cy="3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800000"/>
                </a:solidFill>
                <a:highlight>
                  <a:srgbClr val="93C47D"/>
                </a:highlight>
              </a:rPr>
              <a:t>int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1100">
                <a:solidFill>
                  <a:srgbClr val="400000"/>
                </a:solidFill>
                <a:highlight>
                  <a:srgbClr val="93C47D"/>
                </a:highlight>
              </a:rPr>
              <a:t>main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()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1100">
                <a:solidFill>
                  <a:srgbClr val="800080"/>
                </a:solidFill>
                <a:highlight>
                  <a:srgbClr val="93C47D"/>
                </a:highlight>
              </a:rPr>
              <a:t>{</a:t>
            </a:r>
            <a:endParaRPr sz="11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   </a:t>
            </a:r>
            <a:r>
              <a:rPr b="1" lang="pt-BR" sz="1100">
                <a:solidFill>
                  <a:srgbClr val="800000"/>
                </a:solidFill>
                <a:highlight>
                  <a:srgbClr val="93C47D"/>
                </a:highlight>
              </a:rPr>
              <a:t>int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tamanho</a:t>
            </a:r>
            <a:r>
              <a:rPr lang="pt-BR" sz="1100">
                <a:solidFill>
                  <a:srgbClr val="800080"/>
                </a:solidFill>
                <a:highlight>
                  <a:srgbClr val="93C47D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   </a:t>
            </a:r>
            <a:r>
              <a:rPr lang="pt-BR" sz="1100">
                <a:solidFill>
                  <a:srgbClr val="603000"/>
                </a:solidFill>
                <a:highlight>
                  <a:srgbClr val="93C47D"/>
                </a:highlight>
              </a:rPr>
              <a:t>cin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&gt;&gt;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tamanho</a:t>
            </a:r>
            <a:r>
              <a:rPr lang="pt-BR" sz="1100">
                <a:solidFill>
                  <a:srgbClr val="800080"/>
                </a:solidFill>
                <a:highlight>
                  <a:srgbClr val="93C47D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   </a:t>
            </a:r>
            <a:r>
              <a:rPr lang="pt-BR" sz="1100">
                <a:solidFill>
                  <a:srgbClr val="603000"/>
                </a:solidFill>
                <a:highlight>
                  <a:srgbClr val="93C47D"/>
                </a:highlight>
              </a:rPr>
              <a:t>time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meuVetorDeTimes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[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tamanho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]</a:t>
            </a:r>
            <a:r>
              <a:rPr lang="pt-BR" sz="1100">
                <a:solidFill>
                  <a:srgbClr val="800080"/>
                </a:solidFill>
                <a:highlight>
                  <a:srgbClr val="93C47D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   lerVetorDeTimes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(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meuVetorDeTimes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,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tamanho 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)</a:t>
            </a:r>
            <a:r>
              <a:rPr lang="pt-BR" sz="1100">
                <a:solidFill>
                  <a:srgbClr val="800080"/>
                </a:solidFill>
                <a:highlight>
                  <a:srgbClr val="93C47D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   </a:t>
            </a:r>
            <a:r>
              <a:rPr b="1" lang="pt-BR" sz="1100">
                <a:solidFill>
                  <a:srgbClr val="800000"/>
                </a:solidFill>
                <a:highlight>
                  <a:srgbClr val="93C47D"/>
                </a:highlight>
              </a:rPr>
              <a:t>int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identificador</a:t>
            </a:r>
            <a:r>
              <a:rPr lang="pt-BR" sz="1100">
                <a:solidFill>
                  <a:srgbClr val="800080"/>
                </a:solidFill>
                <a:highlight>
                  <a:srgbClr val="93C47D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   </a:t>
            </a:r>
            <a:r>
              <a:rPr lang="pt-BR" sz="1100">
                <a:solidFill>
                  <a:srgbClr val="603000"/>
                </a:solidFill>
                <a:highlight>
                  <a:srgbClr val="93C47D"/>
                </a:highlight>
              </a:rPr>
              <a:t>cin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&gt;&gt;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identificador</a:t>
            </a:r>
            <a:r>
              <a:rPr lang="pt-BR" sz="1100">
                <a:solidFill>
                  <a:srgbClr val="800080"/>
                </a:solidFill>
                <a:highlight>
                  <a:srgbClr val="93C47D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   mergesort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(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meuVetorDeTimes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,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1100">
                <a:solidFill>
                  <a:srgbClr val="008C00"/>
                </a:solidFill>
                <a:highlight>
                  <a:srgbClr val="93C47D"/>
                </a:highlight>
              </a:rPr>
              <a:t>0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,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tamanho 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-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1100">
                <a:solidFill>
                  <a:srgbClr val="008C00"/>
                </a:solidFill>
                <a:highlight>
                  <a:srgbClr val="93C47D"/>
                </a:highlight>
              </a:rPr>
              <a:t>1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)</a:t>
            </a:r>
            <a:r>
              <a:rPr lang="pt-BR" sz="1100">
                <a:solidFill>
                  <a:srgbClr val="800080"/>
                </a:solidFill>
                <a:highlight>
                  <a:srgbClr val="93C47D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   </a:t>
            </a:r>
            <a:r>
              <a:rPr b="1" lang="pt-BR" sz="1100">
                <a:solidFill>
                  <a:srgbClr val="800000"/>
                </a:solidFill>
                <a:highlight>
                  <a:srgbClr val="93C47D"/>
                </a:highlight>
              </a:rPr>
              <a:t>int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posicao 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=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procuraTime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(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meuVetorDeTimes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,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identificador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,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tamanho 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)</a:t>
            </a:r>
            <a:r>
              <a:rPr lang="pt-BR" sz="1100">
                <a:solidFill>
                  <a:srgbClr val="800080"/>
                </a:solidFill>
                <a:highlight>
                  <a:srgbClr val="93C47D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   </a:t>
            </a:r>
            <a:r>
              <a:rPr lang="pt-BR" sz="1100">
                <a:solidFill>
                  <a:srgbClr val="603000"/>
                </a:solidFill>
                <a:highlight>
                  <a:srgbClr val="93C47D"/>
                </a:highlight>
              </a:rPr>
              <a:t>cout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&lt;&lt;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posicao 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&lt;&lt;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1100">
                <a:solidFill>
                  <a:srgbClr val="603000"/>
                </a:solidFill>
                <a:highlight>
                  <a:srgbClr val="93C47D"/>
                </a:highlight>
              </a:rPr>
              <a:t>endl</a:t>
            </a:r>
            <a:r>
              <a:rPr lang="pt-BR" sz="1100">
                <a:solidFill>
                  <a:srgbClr val="800080"/>
                </a:solidFill>
                <a:highlight>
                  <a:srgbClr val="93C47D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11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posicao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&gt;=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1100">
                <a:solidFill>
                  <a:srgbClr val="603000"/>
                </a:solidFill>
                <a:highlight>
                  <a:srgbClr val="FFFFFF"/>
                </a:highlight>
              </a:rPr>
              <a:t>cout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&lt;&lt;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posicao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].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nome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&lt;&lt;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pt-BR" sz="1100">
                <a:solidFill>
                  <a:srgbClr val="0000E6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&lt;&lt;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posicao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].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gols_marcados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&lt;&lt;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603000"/>
                </a:solidFill>
                <a:highlight>
                  <a:srgbClr val="FFFFFF"/>
                </a:highlight>
              </a:rPr>
              <a:t>endl</a:t>
            </a: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1100">
                <a:solidFill>
                  <a:srgbClr val="800000"/>
                </a:solidFill>
                <a:highlight>
                  <a:srgbClr val="FFFFFF"/>
                </a:highlight>
              </a:rPr>
              <a:t>return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4317" name="Google Shape;4317;p138"/>
          <p:cNvSpPr/>
          <p:nvPr/>
        </p:nvSpPr>
        <p:spPr>
          <a:xfrm>
            <a:off x="3495675" y="923925"/>
            <a:ext cx="1076400" cy="86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identificador</a:t>
            </a:r>
            <a:endParaRPr/>
          </a:p>
        </p:txBody>
      </p:sp>
      <p:sp>
        <p:nvSpPr>
          <p:cNvPr id="4318" name="Google Shape;4318;p138"/>
          <p:cNvSpPr/>
          <p:nvPr/>
        </p:nvSpPr>
        <p:spPr>
          <a:xfrm>
            <a:off x="3771900" y="1343025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4319" name="Google Shape;4319;p138"/>
          <p:cNvSpPr/>
          <p:nvPr/>
        </p:nvSpPr>
        <p:spPr>
          <a:xfrm>
            <a:off x="7808100" y="2656850"/>
            <a:ext cx="1076400" cy="917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posicao</a:t>
            </a:r>
            <a:endParaRPr/>
          </a:p>
        </p:txBody>
      </p:sp>
      <p:sp>
        <p:nvSpPr>
          <p:cNvPr id="4320" name="Google Shape;4320;p138"/>
          <p:cNvSpPr/>
          <p:nvPr/>
        </p:nvSpPr>
        <p:spPr>
          <a:xfrm>
            <a:off x="8185200" y="3115700"/>
            <a:ext cx="352500" cy="37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4321" name="Google Shape;4321;p138"/>
          <p:cNvSpPr/>
          <p:nvPr/>
        </p:nvSpPr>
        <p:spPr>
          <a:xfrm>
            <a:off x="4648200" y="0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4322" name="Google Shape;4322;p138"/>
          <p:cNvSpPr/>
          <p:nvPr/>
        </p:nvSpPr>
        <p:spPr>
          <a:xfrm>
            <a:off x="5281575" y="10572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3" name="Google Shape;4323;p138"/>
          <p:cNvSpPr/>
          <p:nvPr/>
        </p:nvSpPr>
        <p:spPr>
          <a:xfrm>
            <a:off x="5281575" y="15429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4" name="Google Shape;4324;p138"/>
          <p:cNvSpPr/>
          <p:nvPr/>
        </p:nvSpPr>
        <p:spPr>
          <a:xfrm>
            <a:off x="4867275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4325" name="Google Shape;4325;p138"/>
          <p:cNvSpPr/>
          <p:nvPr/>
        </p:nvSpPr>
        <p:spPr>
          <a:xfrm>
            <a:off x="6248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4326" name="Google Shape;4326;p138"/>
          <p:cNvSpPr/>
          <p:nvPr/>
        </p:nvSpPr>
        <p:spPr>
          <a:xfrm>
            <a:off x="6391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4327" name="Google Shape;4327;p138"/>
          <p:cNvSpPr/>
          <p:nvPr/>
        </p:nvSpPr>
        <p:spPr>
          <a:xfrm>
            <a:off x="6381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porto_rico</a:t>
            </a:r>
            <a:endParaRPr/>
          </a:p>
        </p:txBody>
      </p:sp>
      <p:sp>
        <p:nvSpPr>
          <p:cNvPr id="4328" name="Google Shape;4328;p138"/>
          <p:cNvSpPr/>
          <p:nvPr/>
        </p:nvSpPr>
        <p:spPr>
          <a:xfrm>
            <a:off x="6381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4329" name="Google Shape;4329;p138"/>
          <p:cNvSpPr/>
          <p:nvPr/>
        </p:nvSpPr>
        <p:spPr>
          <a:xfrm>
            <a:off x="7703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4330" name="Google Shape;4330;p138"/>
          <p:cNvSpPr/>
          <p:nvPr/>
        </p:nvSpPr>
        <p:spPr>
          <a:xfrm>
            <a:off x="5010150" y="990600"/>
            <a:ext cx="914400" cy="22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4331" name="Google Shape;4331;p138"/>
          <p:cNvSpPr/>
          <p:nvPr/>
        </p:nvSpPr>
        <p:spPr>
          <a:xfrm>
            <a:off x="5000625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4332" name="Google Shape;4332;p138"/>
          <p:cNvSpPr/>
          <p:nvPr/>
        </p:nvSpPr>
        <p:spPr>
          <a:xfrm>
            <a:off x="5000625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4333" name="Google Shape;4333;p138"/>
          <p:cNvSpPr/>
          <p:nvPr/>
        </p:nvSpPr>
        <p:spPr>
          <a:xfrm>
            <a:off x="7846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4334" name="Google Shape;4334;p138"/>
          <p:cNvSpPr/>
          <p:nvPr/>
        </p:nvSpPr>
        <p:spPr>
          <a:xfrm>
            <a:off x="7836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alemanha</a:t>
            </a:r>
            <a:endParaRPr/>
          </a:p>
        </p:txBody>
      </p:sp>
      <p:sp>
        <p:nvSpPr>
          <p:cNvPr id="4335" name="Google Shape;4335;p138"/>
          <p:cNvSpPr/>
          <p:nvPr/>
        </p:nvSpPr>
        <p:spPr>
          <a:xfrm>
            <a:off x="7836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4336" name="Google Shape;4336;p138"/>
          <p:cNvSpPr/>
          <p:nvPr/>
        </p:nvSpPr>
        <p:spPr>
          <a:xfrm>
            <a:off x="4803075" y="3322925"/>
            <a:ext cx="2306100" cy="710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cout&lt;&lt;posicao&lt;&lt;endl</a:t>
            </a:r>
            <a:endParaRPr/>
          </a:p>
        </p:txBody>
      </p:sp>
      <p:sp>
        <p:nvSpPr>
          <p:cNvPr id="4337" name="Google Shape;4337;p138"/>
          <p:cNvSpPr/>
          <p:nvPr/>
        </p:nvSpPr>
        <p:spPr>
          <a:xfrm>
            <a:off x="5483925" y="3678150"/>
            <a:ext cx="9990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1" name="Shape 4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2" name="Google Shape;4342;p139"/>
          <p:cNvSpPr/>
          <p:nvPr/>
        </p:nvSpPr>
        <p:spPr>
          <a:xfrm>
            <a:off x="3390900" y="0"/>
            <a:ext cx="1181100" cy="77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TAMANHO</a:t>
            </a:r>
            <a:endParaRPr/>
          </a:p>
        </p:txBody>
      </p:sp>
      <p:sp>
        <p:nvSpPr>
          <p:cNvPr id="4343" name="Google Shape;4343;p139"/>
          <p:cNvSpPr/>
          <p:nvPr/>
        </p:nvSpPr>
        <p:spPr>
          <a:xfrm>
            <a:off x="3702900" y="371475"/>
            <a:ext cx="557100" cy="32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4344" name="Google Shape;4344;p139"/>
          <p:cNvSpPr txBox="1"/>
          <p:nvPr/>
        </p:nvSpPr>
        <p:spPr>
          <a:xfrm>
            <a:off x="0" y="0"/>
            <a:ext cx="3724200" cy="3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800000"/>
                </a:solidFill>
                <a:highlight>
                  <a:srgbClr val="93C47D"/>
                </a:highlight>
              </a:rPr>
              <a:t>int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1100">
                <a:solidFill>
                  <a:srgbClr val="400000"/>
                </a:solidFill>
                <a:highlight>
                  <a:srgbClr val="93C47D"/>
                </a:highlight>
              </a:rPr>
              <a:t>main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()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1100">
                <a:solidFill>
                  <a:srgbClr val="800080"/>
                </a:solidFill>
                <a:highlight>
                  <a:srgbClr val="93C47D"/>
                </a:highlight>
              </a:rPr>
              <a:t>{</a:t>
            </a:r>
            <a:endParaRPr sz="11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   </a:t>
            </a:r>
            <a:r>
              <a:rPr b="1" lang="pt-BR" sz="1100">
                <a:solidFill>
                  <a:srgbClr val="800000"/>
                </a:solidFill>
                <a:highlight>
                  <a:srgbClr val="93C47D"/>
                </a:highlight>
              </a:rPr>
              <a:t>int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tamanho</a:t>
            </a:r>
            <a:r>
              <a:rPr lang="pt-BR" sz="1100">
                <a:solidFill>
                  <a:srgbClr val="800080"/>
                </a:solidFill>
                <a:highlight>
                  <a:srgbClr val="93C47D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   </a:t>
            </a:r>
            <a:r>
              <a:rPr lang="pt-BR" sz="1100">
                <a:solidFill>
                  <a:srgbClr val="603000"/>
                </a:solidFill>
                <a:highlight>
                  <a:srgbClr val="93C47D"/>
                </a:highlight>
              </a:rPr>
              <a:t>cin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&gt;&gt;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tamanho</a:t>
            </a:r>
            <a:r>
              <a:rPr lang="pt-BR" sz="1100">
                <a:solidFill>
                  <a:srgbClr val="800080"/>
                </a:solidFill>
                <a:highlight>
                  <a:srgbClr val="93C47D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   </a:t>
            </a:r>
            <a:r>
              <a:rPr lang="pt-BR" sz="1100">
                <a:solidFill>
                  <a:srgbClr val="603000"/>
                </a:solidFill>
                <a:highlight>
                  <a:srgbClr val="93C47D"/>
                </a:highlight>
              </a:rPr>
              <a:t>time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meuVetorDeTimes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[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tamanho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]</a:t>
            </a:r>
            <a:r>
              <a:rPr lang="pt-BR" sz="1100">
                <a:solidFill>
                  <a:srgbClr val="800080"/>
                </a:solidFill>
                <a:highlight>
                  <a:srgbClr val="93C47D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   lerVetorDeTimes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(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meuVetorDeTimes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,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tamanho 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)</a:t>
            </a:r>
            <a:r>
              <a:rPr lang="pt-BR" sz="1100">
                <a:solidFill>
                  <a:srgbClr val="800080"/>
                </a:solidFill>
                <a:highlight>
                  <a:srgbClr val="93C47D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   </a:t>
            </a:r>
            <a:r>
              <a:rPr b="1" lang="pt-BR" sz="1100">
                <a:solidFill>
                  <a:srgbClr val="800000"/>
                </a:solidFill>
                <a:highlight>
                  <a:srgbClr val="93C47D"/>
                </a:highlight>
              </a:rPr>
              <a:t>int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identificador</a:t>
            </a:r>
            <a:r>
              <a:rPr lang="pt-BR" sz="1100">
                <a:solidFill>
                  <a:srgbClr val="800080"/>
                </a:solidFill>
                <a:highlight>
                  <a:srgbClr val="93C47D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   </a:t>
            </a:r>
            <a:r>
              <a:rPr lang="pt-BR" sz="1100">
                <a:solidFill>
                  <a:srgbClr val="603000"/>
                </a:solidFill>
                <a:highlight>
                  <a:srgbClr val="93C47D"/>
                </a:highlight>
              </a:rPr>
              <a:t>cin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&gt;&gt;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identificador</a:t>
            </a:r>
            <a:r>
              <a:rPr lang="pt-BR" sz="1100">
                <a:solidFill>
                  <a:srgbClr val="800080"/>
                </a:solidFill>
                <a:highlight>
                  <a:srgbClr val="93C47D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   mergesort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(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meuVetorDeTimes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,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1100">
                <a:solidFill>
                  <a:srgbClr val="008C00"/>
                </a:solidFill>
                <a:highlight>
                  <a:srgbClr val="93C47D"/>
                </a:highlight>
              </a:rPr>
              <a:t>0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,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tamanho 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-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1100">
                <a:solidFill>
                  <a:srgbClr val="008C00"/>
                </a:solidFill>
                <a:highlight>
                  <a:srgbClr val="93C47D"/>
                </a:highlight>
              </a:rPr>
              <a:t>1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)</a:t>
            </a:r>
            <a:r>
              <a:rPr lang="pt-BR" sz="1100">
                <a:solidFill>
                  <a:srgbClr val="800080"/>
                </a:solidFill>
                <a:highlight>
                  <a:srgbClr val="93C47D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   </a:t>
            </a:r>
            <a:r>
              <a:rPr b="1" lang="pt-BR" sz="1100">
                <a:solidFill>
                  <a:srgbClr val="800000"/>
                </a:solidFill>
                <a:highlight>
                  <a:srgbClr val="93C47D"/>
                </a:highlight>
              </a:rPr>
              <a:t>int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posicao 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=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procuraTime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(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meuVetorDeTimes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,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identificador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,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tamanho 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)</a:t>
            </a:r>
            <a:r>
              <a:rPr lang="pt-BR" sz="1100">
                <a:solidFill>
                  <a:srgbClr val="800080"/>
                </a:solidFill>
                <a:highlight>
                  <a:srgbClr val="93C47D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   </a:t>
            </a:r>
            <a:r>
              <a:rPr lang="pt-BR" sz="1100">
                <a:solidFill>
                  <a:srgbClr val="603000"/>
                </a:solidFill>
                <a:highlight>
                  <a:srgbClr val="93C47D"/>
                </a:highlight>
              </a:rPr>
              <a:t>cout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&lt;&lt;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posicao 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&lt;&lt;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1100">
                <a:solidFill>
                  <a:srgbClr val="603000"/>
                </a:solidFill>
                <a:highlight>
                  <a:srgbClr val="93C47D"/>
                </a:highlight>
              </a:rPr>
              <a:t>endl</a:t>
            </a:r>
            <a:r>
              <a:rPr lang="pt-BR" sz="1100">
                <a:solidFill>
                  <a:srgbClr val="800080"/>
                </a:solidFill>
                <a:highlight>
                  <a:srgbClr val="93C47D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   </a:t>
            </a:r>
            <a:r>
              <a:rPr b="1" lang="pt-BR" sz="1100">
                <a:solidFill>
                  <a:srgbClr val="800000"/>
                </a:solidFill>
                <a:highlight>
                  <a:srgbClr val="93C47D"/>
                </a:highlight>
              </a:rPr>
              <a:t>if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(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posicao 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&gt;=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1100">
                <a:solidFill>
                  <a:srgbClr val="008C00"/>
                </a:solidFill>
                <a:highlight>
                  <a:srgbClr val="93C47D"/>
                </a:highlight>
              </a:rPr>
              <a:t>0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)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1100">
                <a:solidFill>
                  <a:srgbClr val="800080"/>
                </a:solidFill>
                <a:highlight>
                  <a:srgbClr val="93C47D"/>
                </a:highlight>
              </a:rPr>
              <a:t>{</a:t>
            </a:r>
            <a:endParaRPr sz="11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1100">
                <a:solidFill>
                  <a:srgbClr val="603000"/>
                </a:solidFill>
                <a:highlight>
                  <a:srgbClr val="FFFFFF"/>
                </a:highlight>
              </a:rPr>
              <a:t>cout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&lt;&lt;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posicao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].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nome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&lt;&lt;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pt-BR" sz="1100">
                <a:solidFill>
                  <a:srgbClr val="0000E6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&lt;&lt;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posicao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].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gols_marcados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&lt;&lt;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603000"/>
                </a:solidFill>
                <a:highlight>
                  <a:srgbClr val="FFFFFF"/>
                </a:highlight>
              </a:rPr>
              <a:t>endl</a:t>
            </a: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1100">
                <a:solidFill>
                  <a:srgbClr val="800000"/>
                </a:solidFill>
                <a:highlight>
                  <a:srgbClr val="FFFFFF"/>
                </a:highlight>
              </a:rPr>
              <a:t>return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4345" name="Google Shape;4345;p139"/>
          <p:cNvSpPr/>
          <p:nvPr/>
        </p:nvSpPr>
        <p:spPr>
          <a:xfrm>
            <a:off x="3495675" y="923925"/>
            <a:ext cx="1076400" cy="86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identificador</a:t>
            </a:r>
            <a:endParaRPr/>
          </a:p>
        </p:txBody>
      </p:sp>
      <p:sp>
        <p:nvSpPr>
          <p:cNvPr id="4346" name="Google Shape;4346;p139"/>
          <p:cNvSpPr/>
          <p:nvPr/>
        </p:nvSpPr>
        <p:spPr>
          <a:xfrm>
            <a:off x="3771900" y="1343025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4347" name="Google Shape;4347;p139"/>
          <p:cNvSpPr/>
          <p:nvPr/>
        </p:nvSpPr>
        <p:spPr>
          <a:xfrm>
            <a:off x="7808100" y="2656850"/>
            <a:ext cx="1076400" cy="917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posicao</a:t>
            </a:r>
            <a:endParaRPr/>
          </a:p>
        </p:txBody>
      </p:sp>
      <p:sp>
        <p:nvSpPr>
          <p:cNvPr id="4348" name="Google Shape;4348;p139"/>
          <p:cNvSpPr/>
          <p:nvPr/>
        </p:nvSpPr>
        <p:spPr>
          <a:xfrm>
            <a:off x="8185200" y="3115700"/>
            <a:ext cx="352500" cy="37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4349" name="Google Shape;4349;p139"/>
          <p:cNvSpPr/>
          <p:nvPr/>
        </p:nvSpPr>
        <p:spPr>
          <a:xfrm>
            <a:off x="4648200" y="0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4350" name="Google Shape;4350;p139"/>
          <p:cNvSpPr/>
          <p:nvPr/>
        </p:nvSpPr>
        <p:spPr>
          <a:xfrm>
            <a:off x="5281575" y="10572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1" name="Google Shape;4351;p139"/>
          <p:cNvSpPr/>
          <p:nvPr/>
        </p:nvSpPr>
        <p:spPr>
          <a:xfrm>
            <a:off x="5281575" y="15429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2" name="Google Shape;4352;p139"/>
          <p:cNvSpPr/>
          <p:nvPr/>
        </p:nvSpPr>
        <p:spPr>
          <a:xfrm>
            <a:off x="4867275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4353" name="Google Shape;4353;p139"/>
          <p:cNvSpPr/>
          <p:nvPr/>
        </p:nvSpPr>
        <p:spPr>
          <a:xfrm>
            <a:off x="6248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4354" name="Google Shape;4354;p139"/>
          <p:cNvSpPr/>
          <p:nvPr/>
        </p:nvSpPr>
        <p:spPr>
          <a:xfrm>
            <a:off x="6391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4355" name="Google Shape;4355;p139"/>
          <p:cNvSpPr/>
          <p:nvPr/>
        </p:nvSpPr>
        <p:spPr>
          <a:xfrm>
            <a:off x="6381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porto_rico</a:t>
            </a:r>
            <a:endParaRPr/>
          </a:p>
        </p:txBody>
      </p:sp>
      <p:sp>
        <p:nvSpPr>
          <p:cNvPr id="4356" name="Google Shape;4356;p139"/>
          <p:cNvSpPr/>
          <p:nvPr/>
        </p:nvSpPr>
        <p:spPr>
          <a:xfrm>
            <a:off x="6381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4357" name="Google Shape;4357;p139"/>
          <p:cNvSpPr/>
          <p:nvPr/>
        </p:nvSpPr>
        <p:spPr>
          <a:xfrm>
            <a:off x="7703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4358" name="Google Shape;4358;p139"/>
          <p:cNvSpPr/>
          <p:nvPr/>
        </p:nvSpPr>
        <p:spPr>
          <a:xfrm>
            <a:off x="5010150" y="990600"/>
            <a:ext cx="914400" cy="22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4359" name="Google Shape;4359;p139"/>
          <p:cNvSpPr/>
          <p:nvPr/>
        </p:nvSpPr>
        <p:spPr>
          <a:xfrm>
            <a:off x="5000625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4360" name="Google Shape;4360;p139"/>
          <p:cNvSpPr/>
          <p:nvPr/>
        </p:nvSpPr>
        <p:spPr>
          <a:xfrm>
            <a:off x="5000625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4361" name="Google Shape;4361;p139"/>
          <p:cNvSpPr/>
          <p:nvPr/>
        </p:nvSpPr>
        <p:spPr>
          <a:xfrm>
            <a:off x="7846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4362" name="Google Shape;4362;p139"/>
          <p:cNvSpPr/>
          <p:nvPr/>
        </p:nvSpPr>
        <p:spPr>
          <a:xfrm>
            <a:off x="7836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alemanha</a:t>
            </a:r>
            <a:endParaRPr/>
          </a:p>
        </p:txBody>
      </p:sp>
      <p:sp>
        <p:nvSpPr>
          <p:cNvPr id="4363" name="Google Shape;4363;p139"/>
          <p:cNvSpPr/>
          <p:nvPr/>
        </p:nvSpPr>
        <p:spPr>
          <a:xfrm>
            <a:off x="7836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4364" name="Google Shape;4364;p139"/>
          <p:cNvSpPr/>
          <p:nvPr/>
        </p:nvSpPr>
        <p:spPr>
          <a:xfrm>
            <a:off x="4803075" y="3322925"/>
            <a:ext cx="2306100" cy="710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posicao &gt; 0</a:t>
            </a:r>
            <a:endParaRPr/>
          </a:p>
        </p:txBody>
      </p:sp>
      <p:sp>
        <p:nvSpPr>
          <p:cNvPr id="4365" name="Google Shape;4365;p139"/>
          <p:cNvSpPr/>
          <p:nvPr/>
        </p:nvSpPr>
        <p:spPr>
          <a:xfrm>
            <a:off x="5483925" y="3678150"/>
            <a:ext cx="9990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true</a:t>
            </a:r>
            <a:endParaRPr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9" name="Shape 4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0" name="Google Shape;4370;p140"/>
          <p:cNvSpPr/>
          <p:nvPr/>
        </p:nvSpPr>
        <p:spPr>
          <a:xfrm>
            <a:off x="3390900" y="0"/>
            <a:ext cx="1181100" cy="77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TAMANHO</a:t>
            </a:r>
            <a:endParaRPr/>
          </a:p>
        </p:txBody>
      </p:sp>
      <p:sp>
        <p:nvSpPr>
          <p:cNvPr id="4371" name="Google Shape;4371;p140"/>
          <p:cNvSpPr/>
          <p:nvPr/>
        </p:nvSpPr>
        <p:spPr>
          <a:xfrm>
            <a:off x="3702900" y="371475"/>
            <a:ext cx="557100" cy="32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4372" name="Google Shape;4372;p140"/>
          <p:cNvSpPr txBox="1"/>
          <p:nvPr/>
        </p:nvSpPr>
        <p:spPr>
          <a:xfrm>
            <a:off x="0" y="0"/>
            <a:ext cx="3724200" cy="3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800000"/>
                </a:solidFill>
                <a:highlight>
                  <a:srgbClr val="93C47D"/>
                </a:highlight>
              </a:rPr>
              <a:t>int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1100">
                <a:solidFill>
                  <a:srgbClr val="400000"/>
                </a:solidFill>
                <a:highlight>
                  <a:srgbClr val="93C47D"/>
                </a:highlight>
              </a:rPr>
              <a:t>main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()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1100">
                <a:solidFill>
                  <a:srgbClr val="800080"/>
                </a:solidFill>
                <a:highlight>
                  <a:srgbClr val="93C47D"/>
                </a:highlight>
              </a:rPr>
              <a:t>{</a:t>
            </a:r>
            <a:endParaRPr sz="11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   </a:t>
            </a:r>
            <a:r>
              <a:rPr b="1" lang="pt-BR" sz="1100">
                <a:solidFill>
                  <a:srgbClr val="800000"/>
                </a:solidFill>
                <a:highlight>
                  <a:srgbClr val="93C47D"/>
                </a:highlight>
              </a:rPr>
              <a:t>int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tamanho</a:t>
            </a:r>
            <a:r>
              <a:rPr lang="pt-BR" sz="1100">
                <a:solidFill>
                  <a:srgbClr val="800080"/>
                </a:solidFill>
                <a:highlight>
                  <a:srgbClr val="93C47D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   </a:t>
            </a:r>
            <a:r>
              <a:rPr lang="pt-BR" sz="1100">
                <a:solidFill>
                  <a:srgbClr val="603000"/>
                </a:solidFill>
                <a:highlight>
                  <a:srgbClr val="93C47D"/>
                </a:highlight>
              </a:rPr>
              <a:t>cin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&gt;&gt;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tamanho</a:t>
            </a:r>
            <a:r>
              <a:rPr lang="pt-BR" sz="1100">
                <a:solidFill>
                  <a:srgbClr val="800080"/>
                </a:solidFill>
                <a:highlight>
                  <a:srgbClr val="93C47D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   </a:t>
            </a:r>
            <a:r>
              <a:rPr lang="pt-BR" sz="1100">
                <a:solidFill>
                  <a:srgbClr val="603000"/>
                </a:solidFill>
                <a:highlight>
                  <a:srgbClr val="93C47D"/>
                </a:highlight>
              </a:rPr>
              <a:t>time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meuVetorDeTimes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[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tamanho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]</a:t>
            </a:r>
            <a:r>
              <a:rPr lang="pt-BR" sz="1100">
                <a:solidFill>
                  <a:srgbClr val="800080"/>
                </a:solidFill>
                <a:highlight>
                  <a:srgbClr val="93C47D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   lerVetorDeTimes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(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meuVetorDeTimes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,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tamanho 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)</a:t>
            </a:r>
            <a:r>
              <a:rPr lang="pt-BR" sz="1100">
                <a:solidFill>
                  <a:srgbClr val="800080"/>
                </a:solidFill>
                <a:highlight>
                  <a:srgbClr val="93C47D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   </a:t>
            </a:r>
            <a:r>
              <a:rPr b="1" lang="pt-BR" sz="1100">
                <a:solidFill>
                  <a:srgbClr val="800000"/>
                </a:solidFill>
                <a:highlight>
                  <a:srgbClr val="93C47D"/>
                </a:highlight>
              </a:rPr>
              <a:t>int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identificador</a:t>
            </a:r>
            <a:r>
              <a:rPr lang="pt-BR" sz="1100">
                <a:solidFill>
                  <a:srgbClr val="800080"/>
                </a:solidFill>
                <a:highlight>
                  <a:srgbClr val="93C47D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   </a:t>
            </a:r>
            <a:r>
              <a:rPr lang="pt-BR" sz="1100">
                <a:solidFill>
                  <a:srgbClr val="603000"/>
                </a:solidFill>
                <a:highlight>
                  <a:srgbClr val="93C47D"/>
                </a:highlight>
              </a:rPr>
              <a:t>cin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&gt;&gt;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identificador</a:t>
            </a:r>
            <a:r>
              <a:rPr lang="pt-BR" sz="1100">
                <a:solidFill>
                  <a:srgbClr val="800080"/>
                </a:solidFill>
                <a:highlight>
                  <a:srgbClr val="93C47D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   mergesort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(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meuVetorDeTimes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,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1100">
                <a:solidFill>
                  <a:srgbClr val="008C00"/>
                </a:solidFill>
                <a:highlight>
                  <a:srgbClr val="93C47D"/>
                </a:highlight>
              </a:rPr>
              <a:t>0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,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tamanho 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-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1100">
                <a:solidFill>
                  <a:srgbClr val="008C00"/>
                </a:solidFill>
                <a:highlight>
                  <a:srgbClr val="93C47D"/>
                </a:highlight>
              </a:rPr>
              <a:t>1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)</a:t>
            </a:r>
            <a:r>
              <a:rPr lang="pt-BR" sz="1100">
                <a:solidFill>
                  <a:srgbClr val="800080"/>
                </a:solidFill>
                <a:highlight>
                  <a:srgbClr val="93C47D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   </a:t>
            </a:r>
            <a:r>
              <a:rPr b="1" lang="pt-BR" sz="1100">
                <a:solidFill>
                  <a:srgbClr val="800000"/>
                </a:solidFill>
                <a:highlight>
                  <a:srgbClr val="93C47D"/>
                </a:highlight>
              </a:rPr>
              <a:t>int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posicao 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=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procuraTime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(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meuVetorDeTimes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,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identificador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,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tamanho 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)</a:t>
            </a:r>
            <a:r>
              <a:rPr lang="pt-BR" sz="1100">
                <a:solidFill>
                  <a:srgbClr val="800080"/>
                </a:solidFill>
                <a:highlight>
                  <a:srgbClr val="93C47D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   </a:t>
            </a:r>
            <a:r>
              <a:rPr lang="pt-BR" sz="1100">
                <a:solidFill>
                  <a:srgbClr val="603000"/>
                </a:solidFill>
                <a:highlight>
                  <a:srgbClr val="93C47D"/>
                </a:highlight>
              </a:rPr>
              <a:t>cout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&lt;&lt;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posicao 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&lt;&lt;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1100">
                <a:solidFill>
                  <a:srgbClr val="603000"/>
                </a:solidFill>
                <a:highlight>
                  <a:srgbClr val="93C47D"/>
                </a:highlight>
              </a:rPr>
              <a:t>endl</a:t>
            </a:r>
            <a:r>
              <a:rPr lang="pt-BR" sz="1100">
                <a:solidFill>
                  <a:srgbClr val="800080"/>
                </a:solidFill>
                <a:highlight>
                  <a:srgbClr val="93C47D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   </a:t>
            </a:r>
            <a:r>
              <a:rPr b="1" lang="pt-BR" sz="1100">
                <a:solidFill>
                  <a:srgbClr val="800000"/>
                </a:solidFill>
                <a:highlight>
                  <a:srgbClr val="93C47D"/>
                </a:highlight>
              </a:rPr>
              <a:t>if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(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posicao 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&gt;=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1100">
                <a:solidFill>
                  <a:srgbClr val="008C00"/>
                </a:solidFill>
                <a:highlight>
                  <a:srgbClr val="93C47D"/>
                </a:highlight>
              </a:rPr>
              <a:t>0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)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1100">
                <a:solidFill>
                  <a:srgbClr val="800080"/>
                </a:solidFill>
                <a:highlight>
                  <a:srgbClr val="93C47D"/>
                </a:highlight>
              </a:rPr>
              <a:t>{</a:t>
            </a:r>
            <a:endParaRPr sz="11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       </a:t>
            </a:r>
            <a:r>
              <a:rPr lang="pt-BR" sz="1100">
                <a:solidFill>
                  <a:srgbClr val="603000"/>
                </a:solidFill>
                <a:highlight>
                  <a:srgbClr val="93C47D"/>
                </a:highlight>
              </a:rPr>
              <a:t>cout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&lt;&lt;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meuVetorDeTimes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[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posicao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].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nome 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&lt;&lt;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1100">
                <a:solidFill>
                  <a:srgbClr val="800000"/>
                </a:solidFill>
                <a:highlight>
                  <a:srgbClr val="93C47D"/>
                </a:highlight>
              </a:rPr>
              <a:t>"</a:t>
            </a:r>
            <a:r>
              <a:rPr lang="pt-BR" sz="1100">
                <a:solidFill>
                  <a:srgbClr val="0000E6"/>
                </a:solidFill>
                <a:highlight>
                  <a:srgbClr val="93C47D"/>
                </a:highlight>
              </a:rPr>
              <a:t> </a:t>
            </a:r>
            <a:r>
              <a:rPr lang="pt-BR" sz="1100">
                <a:solidFill>
                  <a:srgbClr val="800000"/>
                </a:solidFill>
                <a:highlight>
                  <a:srgbClr val="93C47D"/>
                </a:highlight>
              </a:rPr>
              <a:t>"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&lt;&lt;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meuVetorDeTimes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[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posicao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].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gols_marcados 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&lt;&lt;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1100">
                <a:solidFill>
                  <a:srgbClr val="603000"/>
                </a:solidFill>
                <a:highlight>
                  <a:srgbClr val="93C47D"/>
                </a:highlight>
              </a:rPr>
              <a:t>endl</a:t>
            </a:r>
            <a:r>
              <a:rPr lang="pt-BR" sz="1100">
                <a:solidFill>
                  <a:srgbClr val="800080"/>
                </a:solidFill>
                <a:highlight>
                  <a:srgbClr val="93C47D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1100">
                <a:solidFill>
                  <a:srgbClr val="800000"/>
                </a:solidFill>
                <a:highlight>
                  <a:srgbClr val="FFFFFF"/>
                </a:highlight>
              </a:rPr>
              <a:t>return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4373" name="Google Shape;4373;p140"/>
          <p:cNvSpPr/>
          <p:nvPr/>
        </p:nvSpPr>
        <p:spPr>
          <a:xfrm>
            <a:off x="3495675" y="923925"/>
            <a:ext cx="1076400" cy="86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identificador</a:t>
            </a:r>
            <a:endParaRPr/>
          </a:p>
        </p:txBody>
      </p:sp>
      <p:sp>
        <p:nvSpPr>
          <p:cNvPr id="4374" name="Google Shape;4374;p140"/>
          <p:cNvSpPr/>
          <p:nvPr/>
        </p:nvSpPr>
        <p:spPr>
          <a:xfrm>
            <a:off x="3771900" y="1343025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4375" name="Google Shape;4375;p140"/>
          <p:cNvSpPr/>
          <p:nvPr/>
        </p:nvSpPr>
        <p:spPr>
          <a:xfrm>
            <a:off x="7808100" y="2656850"/>
            <a:ext cx="1076400" cy="917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posicao</a:t>
            </a:r>
            <a:endParaRPr/>
          </a:p>
        </p:txBody>
      </p:sp>
      <p:sp>
        <p:nvSpPr>
          <p:cNvPr id="4376" name="Google Shape;4376;p140"/>
          <p:cNvSpPr/>
          <p:nvPr/>
        </p:nvSpPr>
        <p:spPr>
          <a:xfrm>
            <a:off x="8185200" y="3115700"/>
            <a:ext cx="352500" cy="37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4377" name="Google Shape;4377;p140"/>
          <p:cNvSpPr/>
          <p:nvPr/>
        </p:nvSpPr>
        <p:spPr>
          <a:xfrm>
            <a:off x="4648200" y="0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4378" name="Google Shape;4378;p140"/>
          <p:cNvSpPr/>
          <p:nvPr/>
        </p:nvSpPr>
        <p:spPr>
          <a:xfrm>
            <a:off x="5281575" y="10572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9" name="Google Shape;4379;p140"/>
          <p:cNvSpPr/>
          <p:nvPr/>
        </p:nvSpPr>
        <p:spPr>
          <a:xfrm>
            <a:off x="5281575" y="15429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0" name="Google Shape;4380;p140"/>
          <p:cNvSpPr/>
          <p:nvPr/>
        </p:nvSpPr>
        <p:spPr>
          <a:xfrm>
            <a:off x="4867275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4381" name="Google Shape;4381;p140"/>
          <p:cNvSpPr/>
          <p:nvPr/>
        </p:nvSpPr>
        <p:spPr>
          <a:xfrm>
            <a:off x="6248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4382" name="Google Shape;4382;p140"/>
          <p:cNvSpPr/>
          <p:nvPr/>
        </p:nvSpPr>
        <p:spPr>
          <a:xfrm>
            <a:off x="6391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4383" name="Google Shape;4383;p140"/>
          <p:cNvSpPr/>
          <p:nvPr/>
        </p:nvSpPr>
        <p:spPr>
          <a:xfrm>
            <a:off x="6381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porto_rico</a:t>
            </a:r>
            <a:endParaRPr/>
          </a:p>
        </p:txBody>
      </p:sp>
      <p:sp>
        <p:nvSpPr>
          <p:cNvPr id="4384" name="Google Shape;4384;p140"/>
          <p:cNvSpPr/>
          <p:nvPr/>
        </p:nvSpPr>
        <p:spPr>
          <a:xfrm>
            <a:off x="6381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4385" name="Google Shape;4385;p140"/>
          <p:cNvSpPr/>
          <p:nvPr/>
        </p:nvSpPr>
        <p:spPr>
          <a:xfrm>
            <a:off x="7703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4386" name="Google Shape;4386;p140"/>
          <p:cNvSpPr/>
          <p:nvPr/>
        </p:nvSpPr>
        <p:spPr>
          <a:xfrm>
            <a:off x="5010150" y="990600"/>
            <a:ext cx="914400" cy="22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4387" name="Google Shape;4387;p140"/>
          <p:cNvSpPr/>
          <p:nvPr/>
        </p:nvSpPr>
        <p:spPr>
          <a:xfrm>
            <a:off x="5000625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4388" name="Google Shape;4388;p140"/>
          <p:cNvSpPr/>
          <p:nvPr/>
        </p:nvSpPr>
        <p:spPr>
          <a:xfrm>
            <a:off x="5000625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4389" name="Google Shape;4389;p140"/>
          <p:cNvSpPr/>
          <p:nvPr/>
        </p:nvSpPr>
        <p:spPr>
          <a:xfrm>
            <a:off x="7846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4390" name="Google Shape;4390;p140"/>
          <p:cNvSpPr/>
          <p:nvPr/>
        </p:nvSpPr>
        <p:spPr>
          <a:xfrm>
            <a:off x="7836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alemanha</a:t>
            </a:r>
            <a:endParaRPr/>
          </a:p>
        </p:txBody>
      </p:sp>
      <p:sp>
        <p:nvSpPr>
          <p:cNvPr id="4391" name="Google Shape;4391;p140"/>
          <p:cNvSpPr/>
          <p:nvPr/>
        </p:nvSpPr>
        <p:spPr>
          <a:xfrm>
            <a:off x="7836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4392" name="Google Shape;4392;p140"/>
          <p:cNvSpPr/>
          <p:nvPr/>
        </p:nvSpPr>
        <p:spPr>
          <a:xfrm>
            <a:off x="3384975" y="3322925"/>
            <a:ext cx="3724200" cy="710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cout &lt;&lt; meuVetorDeTimes[posicao].nome &lt;&lt; " " &lt;&lt; meuVetorDeTimes[posicao].gols_marcados &lt;&lt; endl;</a:t>
            </a:r>
            <a:endParaRPr sz="1000"/>
          </a:p>
        </p:txBody>
      </p:sp>
      <p:sp>
        <p:nvSpPr>
          <p:cNvPr id="4393" name="Google Shape;4393;p140"/>
          <p:cNvSpPr/>
          <p:nvPr/>
        </p:nvSpPr>
        <p:spPr>
          <a:xfrm>
            <a:off x="4151800" y="3692950"/>
            <a:ext cx="17244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alemanha 2</a:t>
            </a:r>
            <a:endParaRPr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7" name="Shape 4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8" name="Google Shape;4398;p141"/>
          <p:cNvSpPr/>
          <p:nvPr/>
        </p:nvSpPr>
        <p:spPr>
          <a:xfrm>
            <a:off x="3390900" y="0"/>
            <a:ext cx="1181100" cy="77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TAMANHO</a:t>
            </a:r>
            <a:endParaRPr/>
          </a:p>
        </p:txBody>
      </p:sp>
      <p:sp>
        <p:nvSpPr>
          <p:cNvPr id="4399" name="Google Shape;4399;p141"/>
          <p:cNvSpPr/>
          <p:nvPr/>
        </p:nvSpPr>
        <p:spPr>
          <a:xfrm>
            <a:off x="3702900" y="371475"/>
            <a:ext cx="557100" cy="32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4400" name="Google Shape;4400;p141"/>
          <p:cNvSpPr txBox="1"/>
          <p:nvPr/>
        </p:nvSpPr>
        <p:spPr>
          <a:xfrm>
            <a:off x="0" y="0"/>
            <a:ext cx="37242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800000"/>
                </a:solidFill>
                <a:highlight>
                  <a:srgbClr val="93C47D"/>
                </a:highlight>
              </a:rPr>
              <a:t>int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1100">
                <a:solidFill>
                  <a:srgbClr val="400000"/>
                </a:solidFill>
                <a:highlight>
                  <a:srgbClr val="93C47D"/>
                </a:highlight>
              </a:rPr>
              <a:t>main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()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1100">
                <a:solidFill>
                  <a:srgbClr val="800080"/>
                </a:solidFill>
                <a:highlight>
                  <a:srgbClr val="93C47D"/>
                </a:highlight>
              </a:rPr>
              <a:t>{</a:t>
            </a:r>
            <a:endParaRPr sz="11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   </a:t>
            </a:r>
            <a:r>
              <a:rPr b="1" lang="pt-BR" sz="1100">
                <a:solidFill>
                  <a:srgbClr val="800000"/>
                </a:solidFill>
                <a:highlight>
                  <a:srgbClr val="93C47D"/>
                </a:highlight>
              </a:rPr>
              <a:t>int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tamanho</a:t>
            </a:r>
            <a:r>
              <a:rPr lang="pt-BR" sz="1100">
                <a:solidFill>
                  <a:srgbClr val="800080"/>
                </a:solidFill>
                <a:highlight>
                  <a:srgbClr val="93C47D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   </a:t>
            </a:r>
            <a:r>
              <a:rPr lang="pt-BR" sz="1100">
                <a:solidFill>
                  <a:srgbClr val="603000"/>
                </a:solidFill>
                <a:highlight>
                  <a:srgbClr val="93C47D"/>
                </a:highlight>
              </a:rPr>
              <a:t>cin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&gt;&gt;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tamanho</a:t>
            </a:r>
            <a:r>
              <a:rPr lang="pt-BR" sz="1100">
                <a:solidFill>
                  <a:srgbClr val="800080"/>
                </a:solidFill>
                <a:highlight>
                  <a:srgbClr val="93C47D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   </a:t>
            </a:r>
            <a:r>
              <a:rPr lang="pt-BR" sz="1100">
                <a:solidFill>
                  <a:srgbClr val="603000"/>
                </a:solidFill>
                <a:highlight>
                  <a:srgbClr val="93C47D"/>
                </a:highlight>
              </a:rPr>
              <a:t>time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meuVetorDeTimes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[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tamanho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]</a:t>
            </a:r>
            <a:r>
              <a:rPr lang="pt-BR" sz="1100">
                <a:solidFill>
                  <a:srgbClr val="800080"/>
                </a:solidFill>
                <a:highlight>
                  <a:srgbClr val="93C47D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   lerVetorDeTimes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(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meuVetorDeTimes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,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tamanho 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)</a:t>
            </a:r>
            <a:r>
              <a:rPr lang="pt-BR" sz="1100">
                <a:solidFill>
                  <a:srgbClr val="800080"/>
                </a:solidFill>
                <a:highlight>
                  <a:srgbClr val="93C47D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   </a:t>
            </a:r>
            <a:r>
              <a:rPr b="1" lang="pt-BR" sz="1100">
                <a:solidFill>
                  <a:srgbClr val="800000"/>
                </a:solidFill>
                <a:highlight>
                  <a:srgbClr val="93C47D"/>
                </a:highlight>
              </a:rPr>
              <a:t>int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identificador</a:t>
            </a:r>
            <a:r>
              <a:rPr lang="pt-BR" sz="1100">
                <a:solidFill>
                  <a:srgbClr val="800080"/>
                </a:solidFill>
                <a:highlight>
                  <a:srgbClr val="93C47D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   </a:t>
            </a:r>
            <a:r>
              <a:rPr lang="pt-BR" sz="1100">
                <a:solidFill>
                  <a:srgbClr val="603000"/>
                </a:solidFill>
                <a:highlight>
                  <a:srgbClr val="93C47D"/>
                </a:highlight>
              </a:rPr>
              <a:t>cin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&gt;&gt;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identificador</a:t>
            </a:r>
            <a:r>
              <a:rPr lang="pt-BR" sz="1100">
                <a:solidFill>
                  <a:srgbClr val="800080"/>
                </a:solidFill>
                <a:highlight>
                  <a:srgbClr val="93C47D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   mergesort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(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meuVetorDeTimes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,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1100">
                <a:solidFill>
                  <a:srgbClr val="008C00"/>
                </a:solidFill>
                <a:highlight>
                  <a:srgbClr val="93C47D"/>
                </a:highlight>
              </a:rPr>
              <a:t>0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,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tamanho 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-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1100">
                <a:solidFill>
                  <a:srgbClr val="008C00"/>
                </a:solidFill>
                <a:highlight>
                  <a:srgbClr val="93C47D"/>
                </a:highlight>
              </a:rPr>
              <a:t>1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)</a:t>
            </a:r>
            <a:r>
              <a:rPr lang="pt-BR" sz="1100">
                <a:solidFill>
                  <a:srgbClr val="800080"/>
                </a:solidFill>
                <a:highlight>
                  <a:srgbClr val="93C47D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   </a:t>
            </a:r>
            <a:r>
              <a:rPr b="1" lang="pt-BR" sz="1100">
                <a:solidFill>
                  <a:srgbClr val="800000"/>
                </a:solidFill>
                <a:highlight>
                  <a:srgbClr val="93C47D"/>
                </a:highlight>
              </a:rPr>
              <a:t>int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posicao 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=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procuraTime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(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meuVetorDeTimes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,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identificador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,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tamanho 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)</a:t>
            </a:r>
            <a:r>
              <a:rPr lang="pt-BR" sz="1100">
                <a:solidFill>
                  <a:srgbClr val="800080"/>
                </a:solidFill>
                <a:highlight>
                  <a:srgbClr val="93C47D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   </a:t>
            </a:r>
            <a:r>
              <a:rPr lang="pt-BR" sz="1100">
                <a:solidFill>
                  <a:srgbClr val="603000"/>
                </a:solidFill>
                <a:highlight>
                  <a:srgbClr val="93C47D"/>
                </a:highlight>
              </a:rPr>
              <a:t>cout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&lt;&lt;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posicao 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&lt;&lt;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1100">
                <a:solidFill>
                  <a:srgbClr val="603000"/>
                </a:solidFill>
                <a:highlight>
                  <a:srgbClr val="93C47D"/>
                </a:highlight>
              </a:rPr>
              <a:t>endl</a:t>
            </a:r>
            <a:r>
              <a:rPr lang="pt-BR" sz="1100">
                <a:solidFill>
                  <a:srgbClr val="800080"/>
                </a:solidFill>
                <a:highlight>
                  <a:srgbClr val="93C47D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   </a:t>
            </a:r>
            <a:r>
              <a:rPr b="1" lang="pt-BR" sz="1100">
                <a:solidFill>
                  <a:srgbClr val="800000"/>
                </a:solidFill>
                <a:highlight>
                  <a:srgbClr val="93C47D"/>
                </a:highlight>
              </a:rPr>
              <a:t>if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(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posicao 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&gt;=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1100">
                <a:solidFill>
                  <a:srgbClr val="008C00"/>
                </a:solidFill>
                <a:highlight>
                  <a:srgbClr val="93C47D"/>
                </a:highlight>
              </a:rPr>
              <a:t>0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)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1100">
                <a:solidFill>
                  <a:srgbClr val="800080"/>
                </a:solidFill>
                <a:highlight>
                  <a:srgbClr val="93C47D"/>
                </a:highlight>
              </a:rPr>
              <a:t>{</a:t>
            </a:r>
            <a:endParaRPr sz="11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       </a:t>
            </a:r>
            <a:r>
              <a:rPr lang="pt-BR" sz="1100">
                <a:solidFill>
                  <a:srgbClr val="603000"/>
                </a:solidFill>
                <a:highlight>
                  <a:srgbClr val="93C47D"/>
                </a:highlight>
              </a:rPr>
              <a:t>cout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&lt;&lt;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meuVetorDeTimes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[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posicao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].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nome 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&lt;&lt;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1100">
                <a:solidFill>
                  <a:srgbClr val="800000"/>
                </a:solidFill>
                <a:highlight>
                  <a:srgbClr val="93C47D"/>
                </a:highlight>
              </a:rPr>
              <a:t>"</a:t>
            </a:r>
            <a:r>
              <a:rPr lang="pt-BR" sz="1100">
                <a:solidFill>
                  <a:srgbClr val="0000E6"/>
                </a:solidFill>
                <a:highlight>
                  <a:srgbClr val="93C47D"/>
                </a:highlight>
              </a:rPr>
              <a:t> </a:t>
            </a:r>
            <a:r>
              <a:rPr lang="pt-BR" sz="1100">
                <a:solidFill>
                  <a:srgbClr val="800000"/>
                </a:solidFill>
                <a:highlight>
                  <a:srgbClr val="93C47D"/>
                </a:highlight>
              </a:rPr>
              <a:t>"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&lt;&lt;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meuVetorDeTimes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[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posicao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].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gols_marcados 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&lt;&lt;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1100">
                <a:solidFill>
                  <a:srgbClr val="603000"/>
                </a:solidFill>
                <a:highlight>
                  <a:srgbClr val="93C47D"/>
                </a:highlight>
              </a:rPr>
              <a:t>endl</a:t>
            </a:r>
            <a:r>
              <a:rPr lang="pt-BR" sz="1100">
                <a:solidFill>
                  <a:srgbClr val="800080"/>
                </a:solidFill>
                <a:highlight>
                  <a:srgbClr val="93C47D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   </a:t>
            </a:r>
            <a:r>
              <a:rPr lang="pt-BR" sz="1100">
                <a:solidFill>
                  <a:srgbClr val="800080"/>
                </a:solidFill>
                <a:highlight>
                  <a:srgbClr val="93C47D"/>
                </a:highlight>
              </a:rPr>
              <a:t>}</a:t>
            </a:r>
            <a:endParaRPr sz="11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   </a:t>
            </a:r>
            <a:r>
              <a:rPr b="1" lang="pt-BR" sz="1100">
                <a:solidFill>
                  <a:srgbClr val="800000"/>
                </a:solidFill>
                <a:highlight>
                  <a:srgbClr val="93C47D"/>
                </a:highlight>
              </a:rPr>
              <a:t>return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1100">
                <a:solidFill>
                  <a:srgbClr val="008C00"/>
                </a:solidFill>
                <a:highlight>
                  <a:srgbClr val="93C47D"/>
                </a:highlight>
              </a:rPr>
              <a:t>0</a:t>
            </a:r>
            <a:r>
              <a:rPr lang="pt-BR" sz="1100">
                <a:solidFill>
                  <a:srgbClr val="800080"/>
                </a:solidFill>
                <a:highlight>
                  <a:srgbClr val="93C47D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800080"/>
                </a:solidFill>
                <a:highlight>
                  <a:srgbClr val="93C47D"/>
                </a:highlight>
              </a:rPr>
              <a:t>}</a:t>
            </a:r>
            <a:endParaRPr sz="11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4401" name="Google Shape;4401;p141"/>
          <p:cNvSpPr/>
          <p:nvPr/>
        </p:nvSpPr>
        <p:spPr>
          <a:xfrm>
            <a:off x="3495675" y="923925"/>
            <a:ext cx="1076400" cy="86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identificador</a:t>
            </a:r>
            <a:endParaRPr/>
          </a:p>
        </p:txBody>
      </p:sp>
      <p:sp>
        <p:nvSpPr>
          <p:cNvPr id="4402" name="Google Shape;4402;p141"/>
          <p:cNvSpPr/>
          <p:nvPr/>
        </p:nvSpPr>
        <p:spPr>
          <a:xfrm>
            <a:off x="3771900" y="1343025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4403" name="Google Shape;4403;p141"/>
          <p:cNvSpPr/>
          <p:nvPr/>
        </p:nvSpPr>
        <p:spPr>
          <a:xfrm>
            <a:off x="7808100" y="2656850"/>
            <a:ext cx="1076400" cy="917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posicao</a:t>
            </a:r>
            <a:endParaRPr/>
          </a:p>
        </p:txBody>
      </p:sp>
      <p:sp>
        <p:nvSpPr>
          <p:cNvPr id="4404" name="Google Shape;4404;p141"/>
          <p:cNvSpPr/>
          <p:nvPr/>
        </p:nvSpPr>
        <p:spPr>
          <a:xfrm>
            <a:off x="8185200" y="3115700"/>
            <a:ext cx="352500" cy="37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4405" name="Google Shape;4405;p141"/>
          <p:cNvSpPr/>
          <p:nvPr/>
        </p:nvSpPr>
        <p:spPr>
          <a:xfrm>
            <a:off x="4648200" y="0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4406" name="Google Shape;4406;p141"/>
          <p:cNvSpPr/>
          <p:nvPr/>
        </p:nvSpPr>
        <p:spPr>
          <a:xfrm>
            <a:off x="5281575" y="10572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7" name="Google Shape;4407;p141"/>
          <p:cNvSpPr/>
          <p:nvPr/>
        </p:nvSpPr>
        <p:spPr>
          <a:xfrm>
            <a:off x="5281575" y="15429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8" name="Google Shape;4408;p141"/>
          <p:cNvSpPr/>
          <p:nvPr/>
        </p:nvSpPr>
        <p:spPr>
          <a:xfrm>
            <a:off x="4867275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4409" name="Google Shape;4409;p141"/>
          <p:cNvSpPr/>
          <p:nvPr/>
        </p:nvSpPr>
        <p:spPr>
          <a:xfrm>
            <a:off x="6248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4410" name="Google Shape;4410;p141"/>
          <p:cNvSpPr/>
          <p:nvPr/>
        </p:nvSpPr>
        <p:spPr>
          <a:xfrm>
            <a:off x="6391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4411" name="Google Shape;4411;p141"/>
          <p:cNvSpPr/>
          <p:nvPr/>
        </p:nvSpPr>
        <p:spPr>
          <a:xfrm>
            <a:off x="6381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porto_rico</a:t>
            </a:r>
            <a:endParaRPr/>
          </a:p>
        </p:txBody>
      </p:sp>
      <p:sp>
        <p:nvSpPr>
          <p:cNvPr id="4412" name="Google Shape;4412;p141"/>
          <p:cNvSpPr/>
          <p:nvPr/>
        </p:nvSpPr>
        <p:spPr>
          <a:xfrm>
            <a:off x="6381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4413" name="Google Shape;4413;p141"/>
          <p:cNvSpPr/>
          <p:nvPr/>
        </p:nvSpPr>
        <p:spPr>
          <a:xfrm>
            <a:off x="7703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4414" name="Google Shape;4414;p141"/>
          <p:cNvSpPr/>
          <p:nvPr/>
        </p:nvSpPr>
        <p:spPr>
          <a:xfrm>
            <a:off x="5010150" y="990600"/>
            <a:ext cx="914400" cy="22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4415" name="Google Shape;4415;p141"/>
          <p:cNvSpPr/>
          <p:nvPr/>
        </p:nvSpPr>
        <p:spPr>
          <a:xfrm>
            <a:off x="5000625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4416" name="Google Shape;4416;p141"/>
          <p:cNvSpPr/>
          <p:nvPr/>
        </p:nvSpPr>
        <p:spPr>
          <a:xfrm>
            <a:off x="5000625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4417" name="Google Shape;4417;p141"/>
          <p:cNvSpPr/>
          <p:nvPr/>
        </p:nvSpPr>
        <p:spPr>
          <a:xfrm>
            <a:off x="7846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4418" name="Google Shape;4418;p141"/>
          <p:cNvSpPr/>
          <p:nvPr/>
        </p:nvSpPr>
        <p:spPr>
          <a:xfrm>
            <a:off x="7836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alemanha</a:t>
            </a:r>
            <a:endParaRPr/>
          </a:p>
        </p:txBody>
      </p:sp>
      <p:sp>
        <p:nvSpPr>
          <p:cNvPr id="4419" name="Google Shape;4419;p141"/>
          <p:cNvSpPr/>
          <p:nvPr/>
        </p:nvSpPr>
        <p:spPr>
          <a:xfrm>
            <a:off x="7836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/>
          <p:nvPr/>
        </p:nvSpPr>
        <p:spPr>
          <a:xfrm>
            <a:off x="3390900" y="0"/>
            <a:ext cx="1181100" cy="77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TAMANHO</a:t>
            </a:r>
            <a:endParaRPr/>
          </a:p>
        </p:txBody>
      </p:sp>
      <p:sp>
        <p:nvSpPr>
          <p:cNvPr id="193" name="Google Shape;193;p25"/>
          <p:cNvSpPr/>
          <p:nvPr/>
        </p:nvSpPr>
        <p:spPr>
          <a:xfrm>
            <a:off x="3702900" y="371475"/>
            <a:ext cx="557100" cy="32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194" name="Google Shape;194;p25"/>
          <p:cNvSpPr/>
          <p:nvPr/>
        </p:nvSpPr>
        <p:spPr>
          <a:xfrm>
            <a:off x="4648200" y="0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195" name="Google Shape;195;p25"/>
          <p:cNvSpPr/>
          <p:nvPr/>
        </p:nvSpPr>
        <p:spPr>
          <a:xfrm>
            <a:off x="5281575" y="10572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5"/>
          <p:cNvSpPr/>
          <p:nvPr/>
        </p:nvSpPr>
        <p:spPr>
          <a:xfrm>
            <a:off x="5281575" y="15429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5"/>
          <p:cNvSpPr/>
          <p:nvPr/>
        </p:nvSpPr>
        <p:spPr>
          <a:xfrm>
            <a:off x="4867275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198" name="Google Shape;198;p25"/>
          <p:cNvSpPr/>
          <p:nvPr/>
        </p:nvSpPr>
        <p:spPr>
          <a:xfrm>
            <a:off x="5010150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5"/>
          <p:cNvSpPr/>
          <p:nvPr/>
        </p:nvSpPr>
        <p:spPr>
          <a:xfrm>
            <a:off x="5000625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5"/>
          <p:cNvSpPr/>
          <p:nvPr/>
        </p:nvSpPr>
        <p:spPr>
          <a:xfrm>
            <a:off x="5000625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5"/>
          <p:cNvSpPr/>
          <p:nvPr/>
        </p:nvSpPr>
        <p:spPr>
          <a:xfrm>
            <a:off x="6248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202" name="Google Shape;202;p25"/>
          <p:cNvSpPr/>
          <p:nvPr/>
        </p:nvSpPr>
        <p:spPr>
          <a:xfrm>
            <a:off x="6391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5"/>
          <p:cNvSpPr/>
          <p:nvPr/>
        </p:nvSpPr>
        <p:spPr>
          <a:xfrm>
            <a:off x="6381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5"/>
          <p:cNvSpPr/>
          <p:nvPr/>
        </p:nvSpPr>
        <p:spPr>
          <a:xfrm>
            <a:off x="6381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5"/>
          <p:cNvSpPr/>
          <p:nvPr/>
        </p:nvSpPr>
        <p:spPr>
          <a:xfrm>
            <a:off x="7703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206" name="Google Shape;206;p25"/>
          <p:cNvSpPr/>
          <p:nvPr/>
        </p:nvSpPr>
        <p:spPr>
          <a:xfrm>
            <a:off x="7846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5"/>
          <p:cNvSpPr/>
          <p:nvPr/>
        </p:nvSpPr>
        <p:spPr>
          <a:xfrm>
            <a:off x="7836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5"/>
          <p:cNvSpPr/>
          <p:nvPr/>
        </p:nvSpPr>
        <p:spPr>
          <a:xfrm>
            <a:off x="7836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5"/>
          <p:cNvSpPr txBox="1"/>
          <p:nvPr/>
        </p:nvSpPr>
        <p:spPr>
          <a:xfrm>
            <a:off x="0" y="0"/>
            <a:ext cx="30957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800000"/>
                </a:solidFill>
                <a:highlight>
                  <a:srgbClr val="93C47D"/>
                </a:highlight>
              </a:rPr>
              <a:t>void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lerVetorDeTimes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(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1100">
                <a:solidFill>
                  <a:srgbClr val="603000"/>
                </a:solidFill>
                <a:highlight>
                  <a:srgbClr val="93C47D"/>
                </a:highlight>
              </a:rPr>
              <a:t>time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meuVetorDeTimes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[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],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b="1" lang="pt-BR" sz="1100">
                <a:solidFill>
                  <a:srgbClr val="800000"/>
                </a:solidFill>
                <a:highlight>
                  <a:srgbClr val="93C47D"/>
                </a:highlight>
              </a:rPr>
              <a:t>int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tamanho 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)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1100">
                <a:solidFill>
                  <a:srgbClr val="800080"/>
                </a:solidFill>
                <a:highlight>
                  <a:srgbClr val="93C47D"/>
                </a:highlight>
              </a:rPr>
              <a:t>{</a:t>
            </a:r>
            <a:endParaRPr sz="11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   </a:t>
            </a:r>
            <a:r>
              <a:rPr b="1" lang="pt-BR" sz="1100">
                <a:solidFill>
                  <a:srgbClr val="800000"/>
                </a:solidFill>
                <a:highlight>
                  <a:srgbClr val="CFE2F3"/>
                </a:highlight>
              </a:rPr>
              <a:t>for</a:t>
            </a:r>
            <a:r>
              <a:rPr lang="pt-BR" sz="11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11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11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1100">
                <a:solidFill>
                  <a:schemeClr val="dk1"/>
                </a:solidFill>
                <a:highlight>
                  <a:srgbClr val="CFE2F3"/>
                </a:highlight>
              </a:rPr>
              <a:t> i </a:t>
            </a:r>
            <a:r>
              <a:rPr lang="pt-BR" sz="11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11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1100">
                <a:solidFill>
                  <a:srgbClr val="008C00"/>
                </a:solidFill>
                <a:highlight>
                  <a:srgbClr val="CFE2F3"/>
                </a:highlight>
              </a:rPr>
              <a:t>0</a:t>
            </a:r>
            <a:r>
              <a:rPr lang="pt-BR" sz="11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r>
              <a:rPr lang="pt-BR" sz="1100">
                <a:solidFill>
                  <a:schemeClr val="dk1"/>
                </a:solidFill>
                <a:highlight>
                  <a:srgbClr val="CFE2F3"/>
                </a:highlight>
              </a:rPr>
              <a:t> i </a:t>
            </a:r>
            <a:r>
              <a:rPr lang="pt-BR" sz="1100">
                <a:solidFill>
                  <a:srgbClr val="808030"/>
                </a:solidFill>
                <a:highlight>
                  <a:srgbClr val="CFE2F3"/>
                </a:highlight>
              </a:rPr>
              <a:t>&lt;</a:t>
            </a:r>
            <a:r>
              <a:rPr lang="pt-BR" sz="1100">
                <a:solidFill>
                  <a:schemeClr val="dk1"/>
                </a:solidFill>
                <a:highlight>
                  <a:srgbClr val="CFE2F3"/>
                </a:highlight>
              </a:rPr>
              <a:t> tamanho</a:t>
            </a:r>
            <a:r>
              <a:rPr lang="pt-BR" sz="11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r>
              <a:rPr lang="pt-BR" sz="1100">
                <a:solidFill>
                  <a:schemeClr val="dk1"/>
                </a:solidFill>
                <a:highlight>
                  <a:srgbClr val="CFE2F3"/>
                </a:highlight>
              </a:rPr>
              <a:t> i</a:t>
            </a:r>
            <a:r>
              <a:rPr lang="pt-BR" sz="1100">
                <a:solidFill>
                  <a:srgbClr val="808030"/>
                </a:solidFill>
                <a:highlight>
                  <a:srgbClr val="CFE2F3"/>
                </a:highlight>
              </a:rPr>
              <a:t>++</a:t>
            </a:r>
            <a:r>
              <a:rPr lang="pt-BR" sz="11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11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11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11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1100">
                <a:solidFill>
                  <a:srgbClr val="603000"/>
                </a:solidFill>
                <a:highlight>
                  <a:srgbClr val="FFFFFF"/>
                </a:highlight>
              </a:rPr>
              <a:t>cin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&gt;&gt;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].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identificador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&gt;&gt;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].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nome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&gt;&gt;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].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gols_marcados</a:t>
            </a: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800000"/>
              </a:solidFill>
              <a:highlight>
                <a:srgbClr val="FFFFFF"/>
              </a:highlight>
            </a:endParaRPr>
          </a:p>
        </p:txBody>
      </p:sp>
      <p:sp>
        <p:nvSpPr>
          <p:cNvPr id="210" name="Google Shape;210;p25"/>
          <p:cNvSpPr/>
          <p:nvPr/>
        </p:nvSpPr>
        <p:spPr>
          <a:xfrm>
            <a:off x="504825" y="3067050"/>
            <a:ext cx="857400" cy="952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</a:t>
            </a:r>
            <a:endParaRPr/>
          </a:p>
        </p:txBody>
      </p:sp>
      <p:sp>
        <p:nvSpPr>
          <p:cNvPr id="211" name="Google Shape;211;p25"/>
          <p:cNvSpPr/>
          <p:nvPr/>
        </p:nvSpPr>
        <p:spPr>
          <a:xfrm>
            <a:off x="762000" y="3562350"/>
            <a:ext cx="352500" cy="371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212" name="Google Shape;212;p25"/>
          <p:cNvSpPr/>
          <p:nvPr/>
        </p:nvSpPr>
        <p:spPr>
          <a:xfrm>
            <a:off x="1495425" y="3105150"/>
            <a:ext cx="1247700" cy="952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 &lt; tamanho</a:t>
            </a:r>
            <a:endParaRPr/>
          </a:p>
        </p:txBody>
      </p:sp>
      <p:sp>
        <p:nvSpPr>
          <p:cNvPr id="213" name="Google Shape;213;p25"/>
          <p:cNvSpPr/>
          <p:nvPr/>
        </p:nvSpPr>
        <p:spPr>
          <a:xfrm>
            <a:off x="1662075" y="3586050"/>
            <a:ext cx="914400" cy="32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true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/>
          <p:nvPr/>
        </p:nvSpPr>
        <p:spPr>
          <a:xfrm>
            <a:off x="3390900" y="0"/>
            <a:ext cx="1181100" cy="77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TAMANHO</a:t>
            </a:r>
            <a:endParaRPr/>
          </a:p>
        </p:txBody>
      </p:sp>
      <p:sp>
        <p:nvSpPr>
          <p:cNvPr id="219" name="Google Shape;219;p26"/>
          <p:cNvSpPr/>
          <p:nvPr/>
        </p:nvSpPr>
        <p:spPr>
          <a:xfrm>
            <a:off x="3702900" y="371475"/>
            <a:ext cx="557100" cy="32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220" name="Google Shape;220;p26"/>
          <p:cNvSpPr/>
          <p:nvPr/>
        </p:nvSpPr>
        <p:spPr>
          <a:xfrm>
            <a:off x="4648200" y="0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221" name="Google Shape;221;p26"/>
          <p:cNvSpPr/>
          <p:nvPr/>
        </p:nvSpPr>
        <p:spPr>
          <a:xfrm>
            <a:off x="5281575" y="10572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6"/>
          <p:cNvSpPr/>
          <p:nvPr/>
        </p:nvSpPr>
        <p:spPr>
          <a:xfrm>
            <a:off x="5281575" y="15429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6"/>
          <p:cNvSpPr/>
          <p:nvPr/>
        </p:nvSpPr>
        <p:spPr>
          <a:xfrm>
            <a:off x="4867275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224" name="Google Shape;224;p26"/>
          <p:cNvSpPr/>
          <p:nvPr/>
        </p:nvSpPr>
        <p:spPr>
          <a:xfrm>
            <a:off x="5010150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25" name="Google Shape;225;p26"/>
          <p:cNvSpPr/>
          <p:nvPr/>
        </p:nvSpPr>
        <p:spPr>
          <a:xfrm>
            <a:off x="5000625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226" name="Google Shape;226;p26"/>
          <p:cNvSpPr/>
          <p:nvPr/>
        </p:nvSpPr>
        <p:spPr>
          <a:xfrm>
            <a:off x="5000625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227" name="Google Shape;227;p26"/>
          <p:cNvSpPr/>
          <p:nvPr/>
        </p:nvSpPr>
        <p:spPr>
          <a:xfrm>
            <a:off x="6248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228" name="Google Shape;228;p26"/>
          <p:cNvSpPr/>
          <p:nvPr/>
        </p:nvSpPr>
        <p:spPr>
          <a:xfrm>
            <a:off x="6391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6"/>
          <p:cNvSpPr/>
          <p:nvPr/>
        </p:nvSpPr>
        <p:spPr>
          <a:xfrm>
            <a:off x="6381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6"/>
          <p:cNvSpPr/>
          <p:nvPr/>
        </p:nvSpPr>
        <p:spPr>
          <a:xfrm>
            <a:off x="6381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6"/>
          <p:cNvSpPr/>
          <p:nvPr/>
        </p:nvSpPr>
        <p:spPr>
          <a:xfrm>
            <a:off x="7703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232" name="Google Shape;232;p26"/>
          <p:cNvSpPr/>
          <p:nvPr/>
        </p:nvSpPr>
        <p:spPr>
          <a:xfrm>
            <a:off x="7846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6"/>
          <p:cNvSpPr/>
          <p:nvPr/>
        </p:nvSpPr>
        <p:spPr>
          <a:xfrm>
            <a:off x="7836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6"/>
          <p:cNvSpPr/>
          <p:nvPr/>
        </p:nvSpPr>
        <p:spPr>
          <a:xfrm>
            <a:off x="7836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6"/>
          <p:cNvSpPr txBox="1"/>
          <p:nvPr/>
        </p:nvSpPr>
        <p:spPr>
          <a:xfrm>
            <a:off x="0" y="0"/>
            <a:ext cx="30957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800000"/>
                </a:solidFill>
                <a:highlight>
                  <a:srgbClr val="93C47D"/>
                </a:highlight>
              </a:rPr>
              <a:t>void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lerVetorDeTimes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(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1100">
                <a:solidFill>
                  <a:srgbClr val="603000"/>
                </a:solidFill>
                <a:highlight>
                  <a:srgbClr val="93C47D"/>
                </a:highlight>
              </a:rPr>
              <a:t>time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meuVetorDeTimes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[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],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b="1" lang="pt-BR" sz="1100">
                <a:solidFill>
                  <a:srgbClr val="800000"/>
                </a:solidFill>
                <a:highlight>
                  <a:srgbClr val="93C47D"/>
                </a:highlight>
              </a:rPr>
              <a:t>int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tamanho 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)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1100">
                <a:solidFill>
                  <a:srgbClr val="800080"/>
                </a:solidFill>
                <a:highlight>
                  <a:srgbClr val="93C47D"/>
                </a:highlight>
              </a:rPr>
              <a:t>{</a:t>
            </a:r>
            <a:endParaRPr sz="11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   </a:t>
            </a:r>
            <a:r>
              <a:rPr b="1" lang="pt-BR" sz="1100">
                <a:solidFill>
                  <a:srgbClr val="800000"/>
                </a:solidFill>
                <a:highlight>
                  <a:srgbClr val="CFE2F3"/>
                </a:highlight>
              </a:rPr>
              <a:t>for</a:t>
            </a:r>
            <a:r>
              <a:rPr lang="pt-BR" sz="11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11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11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1100">
                <a:solidFill>
                  <a:schemeClr val="dk1"/>
                </a:solidFill>
                <a:highlight>
                  <a:srgbClr val="CFE2F3"/>
                </a:highlight>
              </a:rPr>
              <a:t> i </a:t>
            </a:r>
            <a:r>
              <a:rPr lang="pt-BR" sz="11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11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1100">
                <a:solidFill>
                  <a:srgbClr val="008C00"/>
                </a:solidFill>
                <a:highlight>
                  <a:srgbClr val="CFE2F3"/>
                </a:highlight>
              </a:rPr>
              <a:t>0</a:t>
            </a:r>
            <a:r>
              <a:rPr lang="pt-BR" sz="11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r>
              <a:rPr lang="pt-BR" sz="1100">
                <a:solidFill>
                  <a:schemeClr val="dk1"/>
                </a:solidFill>
                <a:highlight>
                  <a:srgbClr val="CFE2F3"/>
                </a:highlight>
              </a:rPr>
              <a:t> i </a:t>
            </a:r>
            <a:r>
              <a:rPr lang="pt-BR" sz="1100">
                <a:solidFill>
                  <a:srgbClr val="808030"/>
                </a:solidFill>
                <a:highlight>
                  <a:srgbClr val="CFE2F3"/>
                </a:highlight>
              </a:rPr>
              <a:t>&lt;</a:t>
            </a:r>
            <a:r>
              <a:rPr lang="pt-BR" sz="1100">
                <a:solidFill>
                  <a:schemeClr val="dk1"/>
                </a:solidFill>
                <a:highlight>
                  <a:srgbClr val="CFE2F3"/>
                </a:highlight>
              </a:rPr>
              <a:t> tamanho</a:t>
            </a:r>
            <a:r>
              <a:rPr lang="pt-BR" sz="11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r>
              <a:rPr lang="pt-BR" sz="1100">
                <a:solidFill>
                  <a:schemeClr val="dk1"/>
                </a:solidFill>
                <a:highlight>
                  <a:srgbClr val="CFE2F3"/>
                </a:highlight>
              </a:rPr>
              <a:t> i</a:t>
            </a:r>
            <a:r>
              <a:rPr lang="pt-BR" sz="1100">
                <a:solidFill>
                  <a:srgbClr val="808030"/>
                </a:solidFill>
                <a:highlight>
                  <a:srgbClr val="CFE2F3"/>
                </a:highlight>
              </a:rPr>
              <a:t>++</a:t>
            </a:r>
            <a:r>
              <a:rPr lang="pt-BR" sz="11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11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11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11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11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lang="pt-BR" sz="1100">
                <a:solidFill>
                  <a:srgbClr val="603000"/>
                </a:solidFill>
                <a:highlight>
                  <a:srgbClr val="CFE2F3"/>
                </a:highlight>
              </a:rPr>
              <a:t>cin</a:t>
            </a:r>
            <a:r>
              <a:rPr lang="pt-BR" sz="11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CFE2F3"/>
                </a:highlight>
              </a:rPr>
              <a:t>&gt;&gt;</a:t>
            </a:r>
            <a:r>
              <a:rPr lang="pt-BR" sz="11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11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1100">
                <a:solidFill>
                  <a:schemeClr val="dk1"/>
                </a:solidFill>
                <a:highlight>
                  <a:srgbClr val="CFE2F3"/>
                </a:highlight>
              </a:rPr>
              <a:t>i</a:t>
            </a:r>
            <a:r>
              <a:rPr lang="pt-BR" sz="1100">
                <a:solidFill>
                  <a:srgbClr val="808030"/>
                </a:solidFill>
                <a:highlight>
                  <a:srgbClr val="CFE2F3"/>
                </a:highlight>
              </a:rPr>
              <a:t>].</a:t>
            </a:r>
            <a:r>
              <a:rPr lang="pt-BR" sz="1100">
                <a:solidFill>
                  <a:schemeClr val="dk1"/>
                </a:solidFill>
                <a:highlight>
                  <a:srgbClr val="CFE2F3"/>
                </a:highlight>
              </a:rPr>
              <a:t>identificador </a:t>
            </a:r>
            <a:r>
              <a:rPr lang="pt-BR" sz="1100">
                <a:solidFill>
                  <a:srgbClr val="808030"/>
                </a:solidFill>
                <a:highlight>
                  <a:srgbClr val="CFE2F3"/>
                </a:highlight>
              </a:rPr>
              <a:t>&gt;&gt;</a:t>
            </a:r>
            <a:r>
              <a:rPr lang="pt-BR" sz="11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11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1100">
                <a:solidFill>
                  <a:schemeClr val="dk1"/>
                </a:solidFill>
                <a:highlight>
                  <a:srgbClr val="CFE2F3"/>
                </a:highlight>
              </a:rPr>
              <a:t>i</a:t>
            </a:r>
            <a:r>
              <a:rPr lang="pt-BR" sz="1100">
                <a:solidFill>
                  <a:srgbClr val="808030"/>
                </a:solidFill>
                <a:highlight>
                  <a:srgbClr val="CFE2F3"/>
                </a:highlight>
              </a:rPr>
              <a:t>].</a:t>
            </a:r>
            <a:r>
              <a:rPr lang="pt-BR" sz="1100">
                <a:solidFill>
                  <a:schemeClr val="dk1"/>
                </a:solidFill>
                <a:highlight>
                  <a:srgbClr val="CFE2F3"/>
                </a:highlight>
              </a:rPr>
              <a:t>nome </a:t>
            </a:r>
            <a:r>
              <a:rPr lang="pt-BR" sz="1100">
                <a:solidFill>
                  <a:srgbClr val="808030"/>
                </a:solidFill>
                <a:highlight>
                  <a:srgbClr val="CFE2F3"/>
                </a:highlight>
              </a:rPr>
              <a:t>&gt;&gt;</a:t>
            </a:r>
            <a:r>
              <a:rPr lang="pt-BR" sz="11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11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1100">
                <a:solidFill>
                  <a:schemeClr val="dk1"/>
                </a:solidFill>
                <a:highlight>
                  <a:srgbClr val="CFE2F3"/>
                </a:highlight>
              </a:rPr>
              <a:t>i</a:t>
            </a:r>
            <a:r>
              <a:rPr lang="pt-BR" sz="1100">
                <a:solidFill>
                  <a:srgbClr val="808030"/>
                </a:solidFill>
                <a:highlight>
                  <a:srgbClr val="CFE2F3"/>
                </a:highlight>
              </a:rPr>
              <a:t>].</a:t>
            </a:r>
            <a:r>
              <a:rPr lang="pt-BR" sz="1100">
                <a:solidFill>
                  <a:schemeClr val="dk1"/>
                </a:solidFill>
                <a:highlight>
                  <a:srgbClr val="CFE2F3"/>
                </a:highlight>
              </a:rPr>
              <a:t>gols_marcados</a:t>
            </a:r>
            <a:r>
              <a:rPr lang="pt-BR" sz="11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800000"/>
              </a:solidFill>
              <a:highlight>
                <a:srgbClr val="FFFFFF"/>
              </a:highlight>
            </a:endParaRPr>
          </a:p>
        </p:txBody>
      </p:sp>
      <p:sp>
        <p:nvSpPr>
          <p:cNvPr id="236" name="Google Shape;236;p26"/>
          <p:cNvSpPr/>
          <p:nvPr/>
        </p:nvSpPr>
        <p:spPr>
          <a:xfrm>
            <a:off x="504825" y="3067050"/>
            <a:ext cx="857400" cy="952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</a:t>
            </a:r>
            <a:endParaRPr/>
          </a:p>
        </p:txBody>
      </p:sp>
      <p:sp>
        <p:nvSpPr>
          <p:cNvPr id="237" name="Google Shape;237;p26"/>
          <p:cNvSpPr/>
          <p:nvPr/>
        </p:nvSpPr>
        <p:spPr>
          <a:xfrm>
            <a:off x="762000" y="3562350"/>
            <a:ext cx="352500" cy="371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238" name="Google Shape;238;p26"/>
          <p:cNvSpPr/>
          <p:nvPr/>
        </p:nvSpPr>
        <p:spPr>
          <a:xfrm>
            <a:off x="2114625" y="2914650"/>
            <a:ext cx="6686400" cy="110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cin &gt;&gt; meuVetorDeTimes[i].identificador &gt;&gt; meuVetorDeTimes[i].nome &gt;&gt; meuVetorDeTimes[i].gols_marcados;</a:t>
            </a:r>
            <a:endParaRPr sz="1000"/>
          </a:p>
        </p:txBody>
      </p:sp>
      <p:sp>
        <p:nvSpPr>
          <p:cNvPr id="239" name="Google Shape;239;p26"/>
          <p:cNvSpPr/>
          <p:nvPr/>
        </p:nvSpPr>
        <p:spPr>
          <a:xfrm>
            <a:off x="2452688" y="3605100"/>
            <a:ext cx="11811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40" name="Google Shape;240;p26"/>
          <p:cNvSpPr/>
          <p:nvPr/>
        </p:nvSpPr>
        <p:spPr>
          <a:xfrm>
            <a:off x="4486275" y="3605100"/>
            <a:ext cx="19431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241" name="Google Shape;241;p26"/>
          <p:cNvSpPr/>
          <p:nvPr/>
        </p:nvSpPr>
        <p:spPr>
          <a:xfrm>
            <a:off x="7281863" y="3605100"/>
            <a:ext cx="11811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7"/>
          <p:cNvSpPr/>
          <p:nvPr/>
        </p:nvSpPr>
        <p:spPr>
          <a:xfrm>
            <a:off x="3390900" y="0"/>
            <a:ext cx="1181100" cy="77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TAMANHO</a:t>
            </a:r>
            <a:endParaRPr/>
          </a:p>
        </p:txBody>
      </p:sp>
      <p:sp>
        <p:nvSpPr>
          <p:cNvPr id="247" name="Google Shape;247;p27"/>
          <p:cNvSpPr/>
          <p:nvPr/>
        </p:nvSpPr>
        <p:spPr>
          <a:xfrm>
            <a:off x="3702900" y="371475"/>
            <a:ext cx="557100" cy="32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248" name="Google Shape;248;p27"/>
          <p:cNvSpPr/>
          <p:nvPr/>
        </p:nvSpPr>
        <p:spPr>
          <a:xfrm>
            <a:off x="4648200" y="0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249" name="Google Shape;249;p27"/>
          <p:cNvSpPr/>
          <p:nvPr/>
        </p:nvSpPr>
        <p:spPr>
          <a:xfrm>
            <a:off x="5281575" y="10572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7"/>
          <p:cNvSpPr/>
          <p:nvPr/>
        </p:nvSpPr>
        <p:spPr>
          <a:xfrm>
            <a:off x="5281575" y="15429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7"/>
          <p:cNvSpPr/>
          <p:nvPr/>
        </p:nvSpPr>
        <p:spPr>
          <a:xfrm>
            <a:off x="4867275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252" name="Google Shape;252;p27"/>
          <p:cNvSpPr/>
          <p:nvPr/>
        </p:nvSpPr>
        <p:spPr>
          <a:xfrm>
            <a:off x="6248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253" name="Google Shape;253;p27"/>
          <p:cNvSpPr/>
          <p:nvPr/>
        </p:nvSpPr>
        <p:spPr>
          <a:xfrm>
            <a:off x="6391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7"/>
          <p:cNvSpPr/>
          <p:nvPr/>
        </p:nvSpPr>
        <p:spPr>
          <a:xfrm>
            <a:off x="6381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7"/>
          <p:cNvSpPr/>
          <p:nvPr/>
        </p:nvSpPr>
        <p:spPr>
          <a:xfrm>
            <a:off x="6381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7"/>
          <p:cNvSpPr/>
          <p:nvPr/>
        </p:nvSpPr>
        <p:spPr>
          <a:xfrm>
            <a:off x="7703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257" name="Google Shape;257;p27"/>
          <p:cNvSpPr/>
          <p:nvPr/>
        </p:nvSpPr>
        <p:spPr>
          <a:xfrm>
            <a:off x="7846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7"/>
          <p:cNvSpPr/>
          <p:nvPr/>
        </p:nvSpPr>
        <p:spPr>
          <a:xfrm>
            <a:off x="7836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7"/>
          <p:cNvSpPr/>
          <p:nvPr/>
        </p:nvSpPr>
        <p:spPr>
          <a:xfrm>
            <a:off x="7836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7"/>
          <p:cNvSpPr txBox="1"/>
          <p:nvPr/>
        </p:nvSpPr>
        <p:spPr>
          <a:xfrm>
            <a:off x="0" y="0"/>
            <a:ext cx="30957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800000"/>
                </a:solidFill>
                <a:highlight>
                  <a:srgbClr val="93C47D"/>
                </a:highlight>
              </a:rPr>
              <a:t>void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lerVetorDeTimes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(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1100">
                <a:solidFill>
                  <a:srgbClr val="603000"/>
                </a:solidFill>
                <a:highlight>
                  <a:srgbClr val="93C47D"/>
                </a:highlight>
              </a:rPr>
              <a:t>time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meuVetorDeTimes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[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],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b="1" lang="pt-BR" sz="1100">
                <a:solidFill>
                  <a:srgbClr val="800000"/>
                </a:solidFill>
                <a:highlight>
                  <a:srgbClr val="93C47D"/>
                </a:highlight>
              </a:rPr>
              <a:t>int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tamanho 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)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1100">
                <a:solidFill>
                  <a:srgbClr val="800080"/>
                </a:solidFill>
                <a:highlight>
                  <a:srgbClr val="93C47D"/>
                </a:highlight>
              </a:rPr>
              <a:t>{</a:t>
            </a:r>
            <a:endParaRPr sz="11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   </a:t>
            </a:r>
            <a:r>
              <a:rPr b="1" lang="pt-BR" sz="1100">
                <a:solidFill>
                  <a:srgbClr val="800000"/>
                </a:solidFill>
                <a:highlight>
                  <a:srgbClr val="F6B26B"/>
                </a:highlight>
              </a:rPr>
              <a:t>for</a:t>
            </a:r>
            <a:r>
              <a:rPr lang="pt-BR" sz="1100">
                <a:solidFill>
                  <a:schemeClr val="dk1"/>
                </a:solidFill>
                <a:highlight>
                  <a:srgbClr val="F6B26B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F6B26B"/>
                </a:highlight>
              </a:rPr>
              <a:t>(</a:t>
            </a:r>
            <a:r>
              <a:rPr lang="pt-BR" sz="1100">
                <a:solidFill>
                  <a:schemeClr val="dk1"/>
                </a:solidFill>
                <a:highlight>
                  <a:srgbClr val="F6B26B"/>
                </a:highlight>
              </a:rPr>
              <a:t> </a:t>
            </a:r>
            <a:r>
              <a:rPr b="1" lang="pt-BR" sz="1100">
                <a:solidFill>
                  <a:srgbClr val="800000"/>
                </a:solidFill>
                <a:highlight>
                  <a:srgbClr val="F6B26B"/>
                </a:highlight>
              </a:rPr>
              <a:t>int</a:t>
            </a:r>
            <a:r>
              <a:rPr lang="pt-BR" sz="1100">
                <a:solidFill>
                  <a:schemeClr val="dk1"/>
                </a:solidFill>
                <a:highlight>
                  <a:srgbClr val="F6B26B"/>
                </a:highlight>
              </a:rPr>
              <a:t> i </a:t>
            </a:r>
            <a:r>
              <a:rPr lang="pt-BR" sz="1100">
                <a:solidFill>
                  <a:srgbClr val="808030"/>
                </a:solidFill>
                <a:highlight>
                  <a:srgbClr val="F6B26B"/>
                </a:highlight>
              </a:rPr>
              <a:t>=</a:t>
            </a:r>
            <a:r>
              <a:rPr lang="pt-BR" sz="1100">
                <a:solidFill>
                  <a:schemeClr val="dk1"/>
                </a:solidFill>
                <a:highlight>
                  <a:srgbClr val="F6B26B"/>
                </a:highlight>
              </a:rPr>
              <a:t> </a:t>
            </a:r>
            <a:r>
              <a:rPr lang="pt-BR" sz="1100">
                <a:solidFill>
                  <a:srgbClr val="008C00"/>
                </a:solidFill>
                <a:highlight>
                  <a:srgbClr val="F6B26B"/>
                </a:highlight>
              </a:rPr>
              <a:t>0</a:t>
            </a:r>
            <a:r>
              <a:rPr lang="pt-BR" sz="1100">
                <a:solidFill>
                  <a:srgbClr val="800080"/>
                </a:solidFill>
                <a:highlight>
                  <a:srgbClr val="F6B26B"/>
                </a:highlight>
              </a:rPr>
              <a:t>;</a:t>
            </a:r>
            <a:r>
              <a:rPr lang="pt-BR" sz="1100">
                <a:solidFill>
                  <a:schemeClr val="dk1"/>
                </a:solidFill>
                <a:highlight>
                  <a:srgbClr val="F6B26B"/>
                </a:highlight>
              </a:rPr>
              <a:t> i </a:t>
            </a:r>
            <a:r>
              <a:rPr lang="pt-BR" sz="1100">
                <a:solidFill>
                  <a:srgbClr val="808030"/>
                </a:solidFill>
                <a:highlight>
                  <a:srgbClr val="F6B26B"/>
                </a:highlight>
              </a:rPr>
              <a:t>&lt;</a:t>
            </a:r>
            <a:r>
              <a:rPr lang="pt-BR" sz="1100">
                <a:solidFill>
                  <a:schemeClr val="dk1"/>
                </a:solidFill>
                <a:highlight>
                  <a:srgbClr val="F6B26B"/>
                </a:highlight>
              </a:rPr>
              <a:t> tamanho</a:t>
            </a:r>
            <a:r>
              <a:rPr lang="pt-BR" sz="1100">
                <a:solidFill>
                  <a:srgbClr val="800080"/>
                </a:solidFill>
                <a:highlight>
                  <a:srgbClr val="F6B26B"/>
                </a:highlight>
              </a:rPr>
              <a:t>;</a:t>
            </a:r>
            <a:r>
              <a:rPr lang="pt-BR" sz="1100">
                <a:solidFill>
                  <a:schemeClr val="dk1"/>
                </a:solidFill>
                <a:highlight>
                  <a:srgbClr val="F6B26B"/>
                </a:highlight>
              </a:rPr>
              <a:t> i</a:t>
            </a:r>
            <a:r>
              <a:rPr lang="pt-BR" sz="1100">
                <a:solidFill>
                  <a:srgbClr val="808030"/>
                </a:solidFill>
                <a:highlight>
                  <a:srgbClr val="F6B26B"/>
                </a:highlight>
              </a:rPr>
              <a:t>++</a:t>
            </a:r>
            <a:r>
              <a:rPr lang="pt-BR" sz="1100">
                <a:solidFill>
                  <a:schemeClr val="dk1"/>
                </a:solidFill>
                <a:highlight>
                  <a:srgbClr val="F6B26B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F6B26B"/>
                </a:highlight>
              </a:rPr>
              <a:t>)</a:t>
            </a:r>
            <a:r>
              <a:rPr lang="pt-BR" sz="1100">
                <a:solidFill>
                  <a:schemeClr val="dk1"/>
                </a:solidFill>
                <a:highlight>
                  <a:srgbClr val="F6B26B"/>
                </a:highlight>
              </a:rPr>
              <a:t> </a:t>
            </a:r>
            <a:r>
              <a:rPr lang="pt-BR" sz="1100">
                <a:solidFill>
                  <a:srgbClr val="800080"/>
                </a:solidFill>
                <a:highlight>
                  <a:srgbClr val="F6B26B"/>
                </a:highlight>
              </a:rPr>
              <a:t>{</a:t>
            </a:r>
            <a:endParaRPr sz="1100">
              <a:solidFill>
                <a:schemeClr val="dk1"/>
              </a:solidFill>
              <a:highlight>
                <a:srgbClr val="F6B26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1100">
                <a:solidFill>
                  <a:srgbClr val="603000"/>
                </a:solidFill>
                <a:highlight>
                  <a:srgbClr val="FFFFFF"/>
                </a:highlight>
              </a:rPr>
              <a:t>cin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&gt;&gt;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].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identificador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&gt;&gt;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].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nome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&gt;&gt;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].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gols_marcados</a:t>
            </a: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800000"/>
              </a:solidFill>
              <a:highlight>
                <a:srgbClr val="FFFFFF"/>
              </a:highlight>
            </a:endParaRPr>
          </a:p>
        </p:txBody>
      </p:sp>
      <p:sp>
        <p:nvSpPr>
          <p:cNvPr id="261" name="Google Shape;261;p27"/>
          <p:cNvSpPr/>
          <p:nvPr/>
        </p:nvSpPr>
        <p:spPr>
          <a:xfrm>
            <a:off x="504825" y="3067050"/>
            <a:ext cx="857400" cy="952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</a:t>
            </a:r>
            <a:endParaRPr/>
          </a:p>
        </p:txBody>
      </p:sp>
      <p:sp>
        <p:nvSpPr>
          <p:cNvPr id="262" name="Google Shape;262;p27"/>
          <p:cNvSpPr/>
          <p:nvPr/>
        </p:nvSpPr>
        <p:spPr>
          <a:xfrm>
            <a:off x="762000" y="3562350"/>
            <a:ext cx="352500" cy="371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63" name="Google Shape;263;p27"/>
          <p:cNvSpPr/>
          <p:nvPr/>
        </p:nvSpPr>
        <p:spPr>
          <a:xfrm>
            <a:off x="1495425" y="3105150"/>
            <a:ext cx="1247700" cy="952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 &lt; tamanho</a:t>
            </a:r>
            <a:endParaRPr/>
          </a:p>
        </p:txBody>
      </p:sp>
      <p:sp>
        <p:nvSpPr>
          <p:cNvPr id="264" name="Google Shape;264;p27"/>
          <p:cNvSpPr/>
          <p:nvPr/>
        </p:nvSpPr>
        <p:spPr>
          <a:xfrm>
            <a:off x="1662075" y="3586050"/>
            <a:ext cx="914400" cy="32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true</a:t>
            </a:r>
            <a:endParaRPr/>
          </a:p>
        </p:txBody>
      </p:sp>
      <p:sp>
        <p:nvSpPr>
          <p:cNvPr id="265" name="Google Shape;265;p27"/>
          <p:cNvSpPr/>
          <p:nvPr/>
        </p:nvSpPr>
        <p:spPr>
          <a:xfrm>
            <a:off x="5010150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66" name="Google Shape;266;p27"/>
          <p:cNvSpPr/>
          <p:nvPr/>
        </p:nvSpPr>
        <p:spPr>
          <a:xfrm>
            <a:off x="5000625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267" name="Google Shape;267;p27"/>
          <p:cNvSpPr/>
          <p:nvPr/>
        </p:nvSpPr>
        <p:spPr>
          <a:xfrm>
            <a:off x="5000625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8"/>
          <p:cNvSpPr/>
          <p:nvPr/>
        </p:nvSpPr>
        <p:spPr>
          <a:xfrm>
            <a:off x="3390900" y="0"/>
            <a:ext cx="1181100" cy="77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TAMANHO</a:t>
            </a:r>
            <a:endParaRPr/>
          </a:p>
        </p:txBody>
      </p:sp>
      <p:sp>
        <p:nvSpPr>
          <p:cNvPr id="273" name="Google Shape;273;p28"/>
          <p:cNvSpPr/>
          <p:nvPr/>
        </p:nvSpPr>
        <p:spPr>
          <a:xfrm>
            <a:off x="3702900" y="371475"/>
            <a:ext cx="557100" cy="32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274" name="Google Shape;274;p28"/>
          <p:cNvSpPr/>
          <p:nvPr/>
        </p:nvSpPr>
        <p:spPr>
          <a:xfrm>
            <a:off x="4648200" y="0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275" name="Google Shape;275;p28"/>
          <p:cNvSpPr/>
          <p:nvPr/>
        </p:nvSpPr>
        <p:spPr>
          <a:xfrm>
            <a:off x="5281575" y="10572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8"/>
          <p:cNvSpPr/>
          <p:nvPr/>
        </p:nvSpPr>
        <p:spPr>
          <a:xfrm>
            <a:off x="5281575" y="15429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8"/>
          <p:cNvSpPr/>
          <p:nvPr/>
        </p:nvSpPr>
        <p:spPr>
          <a:xfrm>
            <a:off x="4867275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278" name="Google Shape;278;p28"/>
          <p:cNvSpPr/>
          <p:nvPr/>
        </p:nvSpPr>
        <p:spPr>
          <a:xfrm>
            <a:off x="6248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279" name="Google Shape;279;p28"/>
          <p:cNvSpPr/>
          <p:nvPr/>
        </p:nvSpPr>
        <p:spPr>
          <a:xfrm>
            <a:off x="6391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280" name="Google Shape;280;p28"/>
          <p:cNvSpPr/>
          <p:nvPr/>
        </p:nvSpPr>
        <p:spPr>
          <a:xfrm>
            <a:off x="6381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alemanha</a:t>
            </a:r>
            <a:endParaRPr/>
          </a:p>
        </p:txBody>
      </p:sp>
      <p:sp>
        <p:nvSpPr>
          <p:cNvPr id="281" name="Google Shape;281;p28"/>
          <p:cNvSpPr/>
          <p:nvPr/>
        </p:nvSpPr>
        <p:spPr>
          <a:xfrm>
            <a:off x="6381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82" name="Google Shape;282;p28"/>
          <p:cNvSpPr/>
          <p:nvPr/>
        </p:nvSpPr>
        <p:spPr>
          <a:xfrm>
            <a:off x="7703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283" name="Google Shape;283;p28"/>
          <p:cNvSpPr/>
          <p:nvPr/>
        </p:nvSpPr>
        <p:spPr>
          <a:xfrm>
            <a:off x="7846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8"/>
          <p:cNvSpPr/>
          <p:nvPr/>
        </p:nvSpPr>
        <p:spPr>
          <a:xfrm>
            <a:off x="7836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8"/>
          <p:cNvSpPr/>
          <p:nvPr/>
        </p:nvSpPr>
        <p:spPr>
          <a:xfrm>
            <a:off x="7836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8"/>
          <p:cNvSpPr txBox="1"/>
          <p:nvPr/>
        </p:nvSpPr>
        <p:spPr>
          <a:xfrm>
            <a:off x="0" y="0"/>
            <a:ext cx="30957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800000"/>
                </a:solidFill>
                <a:highlight>
                  <a:srgbClr val="93C47D"/>
                </a:highlight>
              </a:rPr>
              <a:t>void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lerVetorDeTimes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(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1100">
                <a:solidFill>
                  <a:srgbClr val="603000"/>
                </a:solidFill>
                <a:highlight>
                  <a:srgbClr val="93C47D"/>
                </a:highlight>
              </a:rPr>
              <a:t>time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meuVetorDeTimes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[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],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b="1" lang="pt-BR" sz="1100">
                <a:solidFill>
                  <a:srgbClr val="800000"/>
                </a:solidFill>
                <a:highlight>
                  <a:srgbClr val="93C47D"/>
                </a:highlight>
              </a:rPr>
              <a:t>int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tamanho 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)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1100">
                <a:solidFill>
                  <a:srgbClr val="800080"/>
                </a:solidFill>
                <a:highlight>
                  <a:srgbClr val="93C47D"/>
                </a:highlight>
              </a:rPr>
              <a:t>{</a:t>
            </a:r>
            <a:endParaRPr sz="11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   </a:t>
            </a:r>
            <a:r>
              <a:rPr b="1" lang="pt-BR" sz="1100">
                <a:solidFill>
                  <a:srgbClr val="800000"/>
                </a:solidFill>
                <a:highlight>
                  <a:srgbClr val="F6B26B"/>
                </a:highlight>
              </a:rPr>
              <a:t>for</a:t>
            </a:r>
            <a:r>
              <a:rPr lang="pt-BR" sz="1100">
                <a:solidFill>
                  <a:schemeClr val="dk1"/>
                </a:solidFill>
                <a:highlight>
                  <a:srgbClr val="F6B26B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F6B26B"/>
                </a:highlight>
              </a:rPr>
              <a:t>(</a:t>
            </a:r>
            <a:r>
              <a:rPr lang="pt-BR" sz="1100">
                <a:solidFill>
                  <a:schemeClr val="dk1"/>
                </a:solidFill>
                <a:highlight>
                  <a:srgbClr val="F6B26B"/>
                </a:highlight>
              </a:rPr>
              <a:t> </a:t>
            </a:r>
            <a:r>
              <a:rPr b="1" lang="pt-BR" sz="1100">
                <a:solidFill>
                  <a:srgbClr val="800000"/>
                </a:solidFill>
                <a:highlight>
                  <a:srgbClr val="F6B26B"/>
                </a:highlight>
              </a:rPr>
              <a:t>int</a:t>
            </a:r>
            <a:r>
              <a:rPr lang="pt-BR" sz="1100">
                <a:solidFill>
                  <a:schemeClr val="dk1"/>
                </a:solidFill>
                <a:highlight>
                  <a:srgbClr val="F6B26B"/>
                </a:highlight>
              </a:rPr>
              <a:t> i </a:t>
            </a:r>
            <a:r>
              <a:rPr lang="pt-BR" sz="1100">
                <a:solidFill>
                  <a:srgbClr val="808030"/>
                </a:solidFill>
                <a:highlight>
                  <a:srgbClr val="F6B26B"/>
                </a:highlight>
              </a:rPr>
              <a:t>=</a:t>
            </a:r>
            <a:r>
              <a:rPr lang="pt-BR" sz="1100">
                <a:solidFill>
                  <a:schemeClr val="dk1"/>
                </a:solidFill>
                <a:highlight>
                  <a:srgbClr val="F6B26B"/>
                </a:highlight>
              </a:rPr>
              <a:t> </a:t>
            </a:r>
            <a:r>
              <a:rPr lang="pt-BR" sz="1100">
                <a:solidFill>
                  <a:srgbClr val="008C00"/>
                </a:solidFill>
                <a:highlight>
                  <a:srgbClr val="F6B26B"/>
                </a:highlight>
              </a:rPr>
              <a:t>0</a:t>
            </a:r>
            <a:r>
              <a:rPr lang="pt-BR" sz="1100">
                <a:solidFill>
                  <a:srgbClr val="800080"/>
                </a:solidFill>
                <a:highlight>
                  <a:srgbClr val="F6B26B"/>
                </a:highlight>
              </a:rPr>
              <a:t>;</a:t>
            </a:r>
            <a:r>
              <a:rPr lang="pt-BR" sz="1100">
                <a:solidFill>
                  <a:schemeClr val="dk1"/>
                </a:solidFill>
                <a:highlight>
                  <a:srgbClr val="F6B26B"/>
                </a:highlight>
              </a:rPr>
              <a:t> i </a:t>
            </a:r>
            <a:r>
              <a:rPr lang="pt-BR" sz="1100">
                <a:solidFill>
                  <a:srgbClr val="808030"/>
                </a:solidFill>
                <a:highlight>
                  <a:srgbClr val="F6B26B"/>
                </a:highlight>
              </a:rPr>
              <a:t>&lt;</a:t>
            </a:r>
            <a:r>
              <a:rPr lang="pt-BR" sz="1100">
                <a:solidFill>
                  <a:schemeClr val="dk1"/>
                </a:solidFill>
                <a:highlight>
                  <a:srgbClr val="F6B26B"/>
                </a:highlight>
              </a:rPr>
              <a:t> tamanho</a:t>
            </a:r>
            <a:r>
              <a:rPr lang="pt-BR" sz="1100">
                <a:solidFill>
                  <a:srgbClr val="800080"/>
                </a:solidFill>
                <a:highlight>
                  <a:srgbClr val="F6B26B"/>
                </a:highlight>
              </a:rPr>
              <a:t>;</a:t>
            </a:r>
            <a:r>
              <a:rPr lang="pt-BR" sz="1100">
                <a:solidFill>
                  <a:schemeClr val="dk1"/>
                </a:solidFill>
                <a:highlight>
                  <a:srgbClr val="F6B26B"/>
                </a:highlight>
              </a:rPr>
              <a:t> i</a:t>
            </a:r>
            <a:r>
              <a:rPr lang="pt-BR" sz="1100">
                <a:solidFill>
                  <a:srgbClr val="808030"/>
                </a:solidFill>
                <a:highlight>
                  <a:srgbClr val="F6B26B"/>
                </a:highlight>
              </a:rPr>
              <a:t>++</a:t>
            </a:r>
            <a:r>
              <a:rPr lang="pt-BR" sz="1100">
                <a:solidFill>
                  <a:schemeClr val="dk1"/>
                </a:solidFill>
                <a:highlight>
                  <a:srgbClr val="F6B26B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F6B26B"/>
                </a:highlight>
              </a:rPr>
              <a:t>)</a:t>
            </a:r>
            <a:r>
              <a:rPr lang="pt-BR" sz="1100">
                <a:solidFill>
                  <a:schemeClr val="dk1"/>
                </a:solidFill>
                <a:highlight>
                  <a:srgbClr val="F6B26B"/>
                </a:highlight>
              </a:rPr>
              <a:t> </a:t>
            </a:r>
            <a:r>
              <a:rPr lang="pt-BR" sz="1100">
                <a:solidFill>
                  <a:srgbClr val="800080"/>
                </a:solidFill>
                <a:highlight>
                  <a:srgbClr val="F6B26B"/>
                </a:highlight>
              </a:rPr>
              <a:t>{</a:t>
            </a:r>
            <a:endParaRPr sz="1100">
              <a:solidFill>
                <a:schemeClr val="dk1"/>
              </a:solidFill>
              <a:highlight>
                <a:srgbClr val="F6B26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1100">
                <a:solidFill>
                  <a:schemeClr val="dk1"/>
                </a:solidFill>
                <a:highlight>
                  <a:srgbClr val="F6B26B"/>
                </a:highlight>
              </a:rPr>
              <a:t>    </a:t>
            </a:r>
            <a:r>
              <a:rPr lang="pt-BR" sz="1100">
                <a:solidFill>
                  <a:srgbClr val="603000"/>
                </a:solidFill>
                <a:highlight>
                  <a:srgbClr val="F6B26B"/>
                </a:highlight>
              </a:rPr>
              <a:t>cin</a:t>
            </a:r>
            <a:r>
              <a:rPr lang="pt-BR" sz="1100">
                <a:solidFill>
                  <a:schemeClr val="dk1"/>
                </a:solidFill>
                <a:highlight>
                  <a:srgbClr val="F6B26B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F6B26B"/>
                </a:highlight>
              </a:rPr>
              <a:t>&gt;&gt;</a:t>
            </a:r>
            <a:r>
              <a:rPr lang="pt-BR" sz="1100">
                <a:solidFill>
                  <a:schemeClr val="dk1"/>
                </a:solidFill>
                <a:highlight>
                  <a:srgbClr val="F6B26B"/>
                </a:highlight>
              </a:rPr>
              <a:t> meuVetorDeTimes</a:t>
            </a:r>
            <a:r>
              <a:rPr lang="pt-BR" sz="1100">
                <a:solidFill>
                  <a:srgbClr val="808030"/>
                </a:solidFill>
                <a:highlight>
                  <a:srgbClr val="F6B26B"/>
                </a:highlight>
              </a:rPr>
              <a:t>[</a:t>
            </a:r>
            <a:r>
              <a:rPr lang="pt-BR" sz="1100">
                <a:solidFill>
                  <a:schemeClr val="dk1"/>
                </a:solidFill>
                <a:highlight>
                  <a:srgbClr val="F6B26B"/>
                </a:highlight>
              </a:rPr>
              <a:t>i</a:t>
            </a:r>
            <a:r>
              <a:rPr lang="pt-BR" sz="1100">
                <a:solidFill>
                  <a:srgbClr val="808030"/>
                </a:solidFill>
                <a:highlight>
                  <a:srgbClr val="F6B26B"/>
                </a:highlight>
              </a:rPr>
              <a:t>].</a:t>
            </a:r>
            <a:r>
              <a:rPr lang="pt-BR" sz="1100">
                <a:solidFill>
                  <a:schemeClr val="dk1"/>
                </a:solidFill>
                <a:highlight>
                  <a:srgbClr val="F6B26B"/>
                </a:highlight>
              </a:rPr>
              <a:t>identificador </a:t>
            </a:r>
            <a:r>
              <a:rPr lang="pt-BR" sz="1100">
                <a:solidFill>
                  <a:srgbClr val="808030"/>
                </a:solidFill>
                <a:highlight>
                  <a:srgbClr val="F6B26B"/>
                </a:highlight>
              </a:rPr>
              <a:t>&gt;&gt;</a:t>
            </a:r>
            <a:r>
              <a:rPr lang="pt-BR" sz="1100">
                <a:solidFill>
                  <a:schemeClr val="dk1"/>
                </a:solidFill>
                <a:highlight>
                  <a:srgbClr val="F6B26B"/>
                </a:highlight>
              </a:rPr>
              <a:t> meuVetorDeTimes</a:t>
            </a:r>
            <a:r>
              <a:rPr lang="pt-BR" sz="1100">
                <a:solidFill>
                  <a:srgbClr val="808030"/>
                </a:solidFill>
                <a:highlight>
                  <a:srgbClr val="F6B26B"/>
                </a:highlight>
              </a:rPr>
              <a:t>[</a:t>
            </a:r>
            <a:r>
              <a:rPr lang="pt-BR" sz="1100">
                <a:solidFill>
                  <a:schemeClr val="dk1"/>
                </a:solidFill>
                <a:highlight>
                  <a:srgbClr val="F6B26B"/>
                </a:highlight>
              </a:rPr>
              <a:t>i</a:t>
            </a:r>
            <a:r>
              <a:rPr lang="pt-BR" sz="1100">
                <a:solidFill>
                  <a:srgbClr val="808030"/>
                </a:solidFill>
                <a:highlight>
                  <a:srgbClr val="F6B26B"/>
                </a:highlight>
              </a:rPr>
              <a:t>].</a:t>
            </a:r>
            <a:r>
              <a:rPr lang="pt-BR" sz="1100">
                <a:solidFill>
                  <a:schemeClr val="dk1"/>
                </a:solidFill>
                <a:highlight>
                  <a:srgbClr val="F6B26B"/>
                </a:highlight>
              </a:rPr>
              <a:t>nome </a:t>
            </a:r>
            <a:r>
              <a:rPr lang="pt-BR" sz="1100">
                <a:solidFill>
                  <a:srgbClr val="808030"/>
                </a:solidFill>
                <a:highlight>
                  <a:srgbClr val="F6B26B"/>
                </a:highlight>
              </a:rPr>
              <a:t>&gt;&gt;</a:t>
            </a:r>
            <a:r>
              <a:rPr lang="pt-BR" sz="1100">
                <a:solidFill>
                  <a:schemeClr val="dk1"/>
                </a:solidFill>
                <a:highlight>
                  <a:srgbClr val="F6B26B"/>
                </a:highlight>
              </a:rPr>
              <a:t> meuVetorDeTimes</a:t>
            </a:r>
            <a:r>
              <a:rPr lang="pt-BR" sz="1100">
                <a:solidFill>
                  <a:srgbClr val="808030"/>
                </a:solidFill>
                <a:highlight>
                  <a:srgbClr val="F6B26B"/>
                </a:highlight>
              </a:rPr>
              <a:t>[</a:t>
            </a:r>
            <a:r>
              <a:rPr lang="pt-BR" sz="1100">
                <a:solidFill>
                  <a:schemeClr val="dk1"/>
                </a:solidFill>
                <a:highlight>
                  <a:srgbClr val="F6B26B"/>
                </a:highlight>
              </a:rPr>
              <a:t>i</a:t>
            </a:r>
            <a:r>
              <a:rPr lang="pt-BR" sz="1100">
                <a:solidFill>
                  <a:srgbClr val="808030"/>
                </a:solidFill>
                <a:highlight>
                  <a:srgbClr val="F6B26B"/>
                </a:highlight>
              </a:rPr>
              <a:t>].</a:t>
            </a:r>
            <a:r>
              <a:rPr lang="pt-BR" sz="1100">
                <a:solidFill>
                  <a:schemeClr val="dk1"/>
                </a:solidFill>
                <a:highlight>
                  <a:srgbClr val="F6B26B"/>
                </a:highlight>
              </a:rPr>
              <a:t>gols_marcados</a:t>
            </a:r>
            <a:r>
              <a:rPr lang="pt-BR" sz="1100">
                <a:solidFill>
                  <a:srgbClr val="800080"/>
                </a:solidFill>
                <a:highlight>
                  <a:srgbClr val="F6B26B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F6B26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800000"/>
              </a:solidFill>
              <a:highlight>
                <a:srgbClr val="FFFFFF"/>
              </a:highlight>
            </a:endParaRPr>
          </a:p>
        </p:txBody>
      </p:sp>
      <p:sp>
        <p:nvSpPr>
          <p:cNvPr id="287" name="Google Shape;287;p28"/>
          <p:cNvSpPr/>
          <p:nvPr/>
        </p:nvSpPr>
        <p:spPr>
          <a:xfrm>
            <a:off x="504825" y="3067050"/>
            <a:ext cx="857400" cy="952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</a:t>
            </a:r>
            <a:endParaRPr/>
          </a:p>
        </p:txBody>
      </p:sp>
      <p:sp>
        <p:nvSpPr>
          <p:cNvPr id="288" name="Google Shape;288;p28"/>
          <p:cNvSpPr/>
          <p:nvPr/>
        </p:nvSpPr>
        <p:spPr>
          <a:xfrm>
            <a:off x="762000" y="3562350"/>
            <a:ext cx="352500" cy="371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89" name="Google Shape;289;p28"/>
          <p:cNvSpPr/>
          <p:nvPr/>
        </p:nvSpPr>
        <p:spPr>
          <a:xfrm>
            <a:off x="2114625" y="2914650"/>
            <a:ext cx="6686400" cy="110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cin &gt;&gt; meuVetorDeTimes[i].identificador &gt;&gt; meuVetorDeTimes[i].nome &gt;&gt; meuVetorDeTimes[i].gols_marcados;</a:t>
            </a:r>
            <a:endParaRPr sz="1000"/>
          </a:p>
        </p:txBody>
      </p:sp>
      <p:sp>
        <p:nvSpPr>
          <p:cNvPr id="290" name="Google Shape;290;p28"/>
          <p:cNvSpPr/>
          <p:nvPr/>
        </p:nvSpPr>
        <p:spPr>
          <a:xfrm>
            <a:off x="2452688" y="3605100"/>
            <a:ext cx="11811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291" name="Google Shape;291;p28"/>
          <p:cNvSpPr/>
          <p:nvPr/>
        </p:nvSpPr>
        <p:spPr>
          <a:xfrm>
            <a:off x="4486275" y="3605100"/>
            <a:ext cx="19431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alemanha</a:t>
            </a:r>
            <a:endParaRPr/>
          </a:p>
        </p:txBody>
      </p:sp>
      <p:sp>
        <p:nvSpPr>
          <p:cNvPr id="292" name="Google Shape;292;p28"/>
          <p:cNvSpPr/>
          <p:nvPr/>
        </p:nvSpPr>
        <p:spPr>
          <a:xfrm>
            <a:off x="7281863" y="3605100"/>
            <a:ext cx="11811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93" name="Google Shape;293;p28"/>
          <p:cNvSpPr/>
          <p:nvPr/>
        </p:nvSpPr>
        <p:spPr>
          <a:xfrm>
            <a:off x="5010150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94" name="Google Shape;294;p28"/>
          <p:cNvSpPr/>
          <p:nvPr/>
        </p:nvSpPr>
        <p:spPr>
          <a:xfrm>
            <a:off x="5000625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295" name="Google Shape;295;p28"/>
          <p:cNvSpPr/>
          <p:nvPr/>
        </p:nvSpPr>
        <p:spPr>
          <a:xfrm>
            <a:off x="5000625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9"/>
          <p:cNvSpPr/>
          <p:nvPr/>
        </p:nvSpPr>
        <p:spPr>
          <a:xfrm>
            <a:off x="3390900" y="0"/>
            <a:ext cx="1181100" cy="77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TAMANHO</a:t>
            </a:r>
            <a:endParaRPr/>
          </a:p>
        </p:txBody>
      </p:sp>
      <p:sp>
        <p:nvSpPr>
          <p:cNvPr id="301" name="Google Shape;301;p29"/>
          <p:cNvSpPr/>
          <p:nvPr/>
        </p:nvSpPr>
        <p:spPr>
          <a:xfrm>
            <a:off x="3702900" y="371475"/>
            <a:ext cx="557100" cy="32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302" name="Google Shape;302;p29"/>
          <p:cNvSpPr/>
          <p:nvPr/>
        </p:nvSpPr>
        <p:spPr>
          <a:xfrm>
            <a:off x="4648200" y="0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303" name="Google Shape;303;p29"/>
          <p:cNvSpPr/>
          <p:nvPr/>
        </p:nvSpPr>
        <p:spPr>
          <a:xfrm>
            <a:off x="5281575" y="10572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9"/>
          <p:cNvSpPr/>
          <p:nvPr/>
        </p:nvSpPr>
        <p:spPr>
          <a:xfrm>
            <a:off x="5281575" y="15429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9"/>
          <p:cNvSpPr/>
          <p:nvPr/>
        </p:nvSpPr>
        <p:spPr>
          <a:xfrm>
            <a:off x="4867275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306" name="Google Shape;306;p29"/>
          <p:cNvSpPr/>
          <p:nvPr/>
        </p:nvSpPr>
        <p:spPr>
          <a:xfrm>
            <a:off x="6248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307" name="Google Shape;307;p29"/>
          <p:cNvSpPr/>
          <p:nvPr/>
        </p:nvSpPr>
        <p:spPr>
          <a:xfrm>
            <a:off x="6391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308" name="Google Shape;308;p29"/>
          <p:cNvSpPr/>
          <p:nvPr/>
        </p:nvSpPr>
        <p:spPr>
          <a:xfrm>
            <a:off x="6381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alemanha</a:t>
            </a:r>
            <a:endParaRPr/>
          </a:p>
        </p:txBody>
      </p:sp>
      <p:sp>
        <p:nvSpPr>
          <p:cNvPr id="309" name="Google Shape;309;p29"/>
          <p:cNvSpPr/>
          <p:nvPr/>
        </p:nvSpPr>
        <p:spPr>
          <a:xfrm>
            <a:off x="6381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10" name="Google Shape;310;p29"/>
          <p:cNvSpPr/>
          <p:nvPr/>
        </p:nvSpPr>
        <p:spPr>
          <a:xfrm>
            <a:off x="7703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311" name="Google Shape;311;p29"/>
          <p:cNvSpPr/>
          <p:nvPr/>
        </p:nvSpPr>
        <p:spPr>
          <a:xfrm>
            <a:off x="7846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9"/>
          <p:cNvSpPr/>
          <p:nvPr/>
        </p:nvSpPr>
        <p:spPr>
          <a:xfrm>
            <a:off x="7836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9"/>
          <p:cNvSpPr/>
          <p:nvPr/>
        </p:nvSpPr>
        <p:spPr>
          <a:xfrm>
            <a:off x="7836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9"/>
          <p:cNvSpPr txBox="1"/>
          <p:nvPr/>
        </p:nvSpPr>
        <p:spPr>
          <a:xfrm>
            <a:off x="0" y="0"/>
            <a:ext cx="30957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800000"/>
                </a:solidFill>
                <a:highlight>
                  <a:srgbClr val="93C47D"/>
                </a:highlight>
              </a:rPr>
              <a:t>void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lerVetorDeTimes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(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1100">
                <a:solidFill>
                  <a:srgbClr val="603000"/>
                </a:solidFill>
                <a:highlight>
                  <a:srgbClr val="93C47D"/>
                </a:highlight>
              </a:rPr>
              <a:t>time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meuVetorDeTimes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[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],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b="1" lang="pt-BR" sz="1100">
                <a:solidFill>
                  <a:srgbClr val="800000"/>
                </a:solidFill>
                <a:highlight>
                  <a:srgbClr val="93C47D"/>
                </a:highlight>
              </a:rPr>
              <a:t>int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tamanho 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)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1100">
                <a:solidFill>
                  <a:srgbClr val="800080"/>
                </a:solidFill>
                <a:highlight>
                  <a:srgbClr val="93C47D"/>
                </a:highlight>
              </a:rPr>
              <a:t>{</a:t>
            </a:r>
            <a:endParaRPr sz="11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   </a:t>
            </a:r>
            <a:r>
              <a:rPr b="1" lang="pt-BR" sz="1100">
                <a:solidFill>
                  <a:srgbClr val="800000"/>
                </a:solidFill>
                <a:highlight>
                  <a:srgbClr val="EAD1DC"/>
                </a:highlight>
              </a:rPr>
              <a:t>for</a:t>
            </a:r>
            <a:r>
              <a:rPr lang="pt-BR" sz="1100">
                <a:solidFill>
                  <a:schemeClr val="dk1"/>
                </a:solidFill>
                <a:highlight>
                  <a:srgbClr val="EAD1DC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EAD1DC"/>
                </a:highlight>
              </a:rPr>
              <a:t>(</a:t>
            </a:r>
            <a:r>
              <a:rPr lang="pt-BR" sz="1100">
                <a:solidFill>
                  <a:schemeClr val="dk1"/>
                </a:solidFill>
                <a:highlight>
                  <a:srgbClr val="EAD1DC"/>
                </a:highlight>
              </a:rPr>
              <a:t> </a:t>
            </a:r>
            <a:r>
              <a:rPr b="1" lang="pt-BR" sz="1100">
                <a:solidFill>
                  <a:srgbClr val="800000"/>
                </a:solidFill>
                <a:highlight>
                  <a:srgbClr val="EAD1DC"/>
                </a:highlight>
              </a:rPr>
              <a:t>int</a:t>
            </a:r>
            <a:r>
              <a:rPr lang="pt-BR" sz="1100">
                <a:solidFill>
                  <a:schemeClr val="dk1"/>
                </a:solidFill>
                <a:highlight>
                  <a:srgbClr val="EAD1DC"/>
                </a:highlight>
              </a:rPr>
              <a:t> i </a:t>
            </a:r>
            <a:r>
              <a:rPr lang="pt-BR" sz="1100">
                <a:solidFill>
                  <a:srgbClr val="808030"/>
                </a:solidFill>
                <a:highlight>
                  <a:srgbClr val="EAD1DC"/>
                </a:highlight>
              </a:rPr>
              <a:t>=</a:t>
            </a:r>
            <a:r>
              <a:rPr lang="pt-BR" sz="1100">
                <a:solidFill>
                  <a:schemeClr val="dk1"/>
                </a:solidFill>
                <a:highlight>
                  <a:srgbClr val="EAD1DC"/>
                </a:highlight>
              </a:rPr>
              <a:t> </a:t>
            </a:r>
            <a:r>
              <a:rPr lang="pt-BR" sz="1100">
                <a:solidFill>
                  <a:srgbClr val="008C00"/>
                </a:solidFill>
                <a:highlight>
                  <a:srgbClr val="EAD1DC"/>
                </a:highlight>
              </a:rPr>
              <a:t>0</a:t>
            </a:r>
            <a:r>
              <a:rPr lang="pt-BR" sz="1100">
                <a:solidFill>
                  <a:srgbClr val="800080"/>
                </a:solidFill>
                <a:highlight>
                  <a:srgbClr val="EAD1DC"/>
                </a:highlight>
              </a:rPr>
              <a:t>;</a:t>
            </a:r>
            <a:r>
              <a:rPr lang="pt-BR" sz="1100">
                <a:solidFill>
                  <a:schemeClr val="dk1"/>
                </a:solidFill>
                <a:highlight>
                  <a:srgbClr val="EAD1DC"/>
                </a:highlight>
              </a:rPr>
              <a:t> i </a:t>
            </a:r>
            <a:r>
              <a:rPr lang="pt-BR" sz="1100">
                <a:solidFill>
                  <a:srgbClr val="808030"/>
                </a:solidFill>
                <a:highlight>
                  <a:srgbClr val="EAD1DC"/>
                </a:highlight>
              </a:rPr>
              <a:t>&lt;</a:t>
            </a:r>
            <a:r>
              <a:rPr lang="pt-BR" sz="1100">
                <a:solidFill>
                  <a:schemeClr val="dk1"/>
                </a:solidFill>
                <a:highlight>
                  <a:srgbClr val="EAD1DC"/>
                </a:highlight>
              </a:rPr>
              <a:t> tamanho</a:t>
            </a:r>
            <a:r>
              <a:rPr lang="pt-BR" sz="1100">
                <a:solidFill>
                  <a:srgbClr val="800080"/>
                </a:solidFill>
                <a:highlight>
                  <a:srgbClr val="EAD1DC"/>
                </a:highlight>
              </a:rPr>
              <a:t>;</a:t>
            </a:r>
            <a:r>
              <a:rPr lang="pt-BR" sz="1100">
                <a:solidFill>
                  <a:schemeClr val="dk1"/>
                </a:solidFill>
                <a:highlight>
                  <a:srgbClr val="EAD1DC"/>
                </a:highlight>
              </a:rPr>
              <a:t> i</a:t>
            </a:r>
            <a:r>
              <a:rPr lang="pt-BR" sz="1100">
                <a:solidFill>
                  <a:srgbClr val="808030"/>
                </a:solidFill>
                <a:highlight>
                  <a:srgbClr val="EAD1DC"/>
                </a:highlight>
              </a:rPr>
              <a:t>++</a:t>
            </a:r>
            <a:r>
              <a:rPr lang="pt-BR" sz="1100">
                <a:solidFill>
                  <a:schemeClr val="dk1"/>
                </a:solidFill>
                <a:highlight>
                  <a:srgbClr val="EAD1DC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EAD1DC"/>
                </a:highlight>
              </a:rPr>
              <a:t>)</a:t>
            </a:r>
            <a:r>
              <a:rPr lang="pt-BR" sz="1100">
                <a:solidFill>
                  <a:schemeClr val="dk1"/>
                </a:solidFill>
                <a:highlight>
                  <a:srgbClr val="EAD1DC"/>
                </a:highlight>
              </a:rPr>
              <a:t> </a:t>
            </a:r>
            <a:r>
              <a:rPr lang="pt-BR" sz="1100">
                <a:solidFill>
                  <a:srgbClr val="800080"/>
                </a:solidFill>
                <a:highlight>
                  <a:srgbClr val="EAD1DC"/>
                </a:highlight>
              </a:rPr>
              <a:t>{</a:t>
            </a:r>
            <a:endParaRPr sz="1100">
              <a:solidFill>
                <a:schemeClr val="dk1"/>
              </a:solidFill>
              <a:highlight>
                <a:srgbClr val="EAD1D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        </a:t>
            </a:r>
            <a:r>
              <a:rPr lang="pt-BR" sz="1100">
                <a:solidFill>
                  <a:srgbClr val="603000"/>
                </a:solidFill>
              </a:rPr>
              <a:t>cin</a:t>
            </a:r>
            <a:r>
              <a:rPr lang="pt-BR" sz="1100">
                <a:solidFill>
                  <a:schemeClr val="dk1"/>
                </a:solidFill>
              </a:rPr>
              <a:t> </a:t>
            </a:r>
            <a:r>
              <a:rPr lang="pt-BR" sz="1100">
                <a:solidFill>
                  <a:srgbClr val="808030"/>
                </a:solidFill>
              </a:rPr>
              <a:t>&gt;&gt;</a:t>
            </a:r>
            <a:r>
              <a:rPr lang="pt-BR" sz="1100">
                <a:solidFill>
                  <a:schemeClr val="dk1"/>
                </a:solidFill>
              </a:rPr>
              <a:t> meuVetorDeTimes</a:t>
            </a:r>
            <a:r>
              <a:rPr lang="pt-BR" sz="1100">
                <a:solidFill>
                  <a:srgbClr val="808030"/>
                </a:solidFill>
              </a:rPr>
              <a:t>[</a:t>
            </a:r>
            <a:r>
              <a:rPr lang="pt-BR" sz="1100">
                <a:solidFill>
                  <a:schemeClr val="dk1"/>
                </a:solidFill>
              </a:rPr>
              <a:t>i</a:t>
            </a:r>
            <a:r>
              <a:rPr lang="pt-BR" sz="1100">
                <a:solidFill>
                  <a:srgbClr val="808030"/>
                </a:solidFill>
              </a:rPr>
              <a:t>].</a:t>
            </a:r>
            <a:r>
              <a:rPr lang="pt-BR" sz="1100">
                <a:solidFill>
                  <a:schemeClr val="dk1"/>
                </a:solidFill>
              </a:rPr>
              <a:t>identificador </a:t>
            </a:r>
            <a:r>
              <a:rPr lang="pt-BR" sz="1100">
                <a:solidFill>
                  <a:srgbClr val="808030"/>
                </a:solidFill>
              </a:rPr>
              <a:t>&gt;&gt;</a:t>
            </a:r>
            <a:r>
              <a:rPr lang="pt-BR" sz="1100">
                <a:solidFill>
                  <a:schemeClr val="dk1"/>
                </a:solidFill>
              </a:rPr>
              <a:t> meuVetorDeTimes</a:t>
            </a:r>
            <a:r>
              <a:rPr lang="pt-BR" sz="1100">
                <a:solidFill>
                  <a:srgbClr val="808030"/>
                </a:solidFill>
              </a:rPr>
              <a:t>[</a:t>
            </a:r>
            <a:r>
              <a:rPr lang="pt-BR" sz="1100">
                <a:solidFill>
                  <a:schemeClr val="dk1"/>
                </a:solidFill>
              </a:rPr>
              <a:t>i</a:t>
            </a:r>
            <a:r>
              <a:rPr lang="pt-BR" sz="1100">
                <a:solidFill>
                  <a:srgbClr val="808030"/>
                </a:solidFill>
              </a:rPr>
              <a:t>].</a:t>
            </a:r>
            <a:r>
              <a:rPr lang="pt-BR" sz="1100">
                <a:solidFill>
                  <a:schemeClr val="dk1"/>
                </a:solidFill>
              </a:rPr>
              <a:t>nome </a:t>
            </a:r>
            <a:r>
              <a:rPr lang="pt-BR" sz="1100">
                <a:solidFill>
                  <a:srgbClr val="808030"/>
                </a:solidFill>
              </a:rPr>
              <a:t>&gt;&gt;</a:t>
            </a:r>
            <a:r>
              <a:rPr lang="pt-BR" sz="1100">
                <a:solidFill>
                  <a:schemeClr val="dk1"/>
                </a:solidFill>
              </a:rPr>
              <a:t> meuVetorDeTimes</a:t>
            </a:r>
            <a:r>
              <a:rPr lang="pt-BR" sz="1100">
                <a:solidFill>
                  <a:srgbClr val="808030"/>
                </a:solidFill>
              </a:rPr>
              <a:t>[</a:t>
            </a:r>
            <a:r>
              <a:rPr lang="pt-BR" sz="1100">
                <a:solidFill>
                  <a:schemeClr val="dk1"/>
                </a:solidFill>
              </a:rPr>
              <a:t>i</a:t>
            </a:r>
            <a:r>
              <a:rPr lang="pt-BR" sz="1100">
                <a:solidFill>
                  <a:srgbClr val="808030"/>
                </a:solidFill>
              </a:rPr>
              <a:t>].</a:t>
            </a:r>
            <a:r>
              <a:rPr lang="pt-BR" sz="1100">
                <a:solidFill>
                  <a:schemeClr val="dk1"/>
                </a:solidFill>
              </a:rPr>
              <a:t>gols_marcados</a:t>
            </a:r>
            <a:r>
              <a:rPr lang="pt-BR" sz="1100">
                <a:solidFill>
                  <a:srgbClr val="800080"/>
                </a:solidFill>
              </a:rPr>
              <a:t>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800000"/>
              </a:solidFill>
              <a:highlight>
                <a:srgbClr val="FFFFFF"/>
              </a:highlight>
            </a:endParaRPr>
          </a:p>
        </p:txBody>
      </p:sp>
      <p:sp>
        <p:nvSpPr>
          <p:cNvPr id="315" name="Google Shape;315;p29"/>
          <p:cNvSpPr/>
          <p:nvPr/>
        </p:nvSpPr>
        <p:spPr>
          <a:xfrm>
            <a:off x="504825" y="3067050"/>
            <a:ext cx="857400" cy="952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</a:t>
            </a:r>
            <a:endParaRPr/>
          </a:p>
        </p:txBody>
      </p:sp>
      <p:sp>
        <p:nvSpPr>
          <p:cNvPr id="316" name="Google Shape;316;p29"/>
          <p:cNvSpPr/>
          <p:nvPr/>
        </p:nvSpPr>
        <p:spPr>
          <a:xfrm>
            <a:off x="762000" y="3562350"/>
            <a:ext cx="352500" cy="371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rgbClr val="EAD1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17" name="Google Shape;317;p29"/>
          <p:cNvSpPr/>
          <p:nvPr/>
        </p:nvSpPr>
        <p:spPr>
          <a:xfrm>
            <a:off x="5010150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18" name="Google Shape;318;p29"/>
          <p:cNvSpPr/>
          <p:nvPr/>
        </p:nvSpPr>
        <p:spPr>
          <a:xfrm>
            <a:off x="5000625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319" name="Google Shape;319;p29"/>
          <p:cNvSpPr/>
          <p:nvPr/>
        </p:nvSpPr>
        <p:spPr>
          <a:xfrm>
            <a:off x="5000625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320" name="Google Shape;320;p29"/>
          <p:cNvSpPr/>
          <p:nvPr/>
        </p:nvSpPr>
        <p:spPr>
          <a:xfrm>
            <a:off x="1495425" y="3105150"/>
            <a:ext cx="1247700" cy="952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 &lt; tamanho</a:t>
            </a:r>
            <a:endParaRPr/>
          </a:p>
        </p:txBody>
      </p:sp>
      <p:sp>
        <p:nvSpPr>
          <p:cNvPr id="321" name="Google Shape;321;p29"/>
          <p:cNvSpPr/>
          <p:nvPr/>
        </p:nvSpPr>
        <p:spPr>
          <a:xfrm>
            <a:off x="1662075" y="3586050"/>
            <a:ext cx="914400" cy="32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true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0"/>
          <p:cNvSpPr/>
          <p:nvPr/>
        </p:nvSpPr>
        <p:spPr>
          <a:xfrm>
            <a:off x="3390900" y="0"/>
            <a:ext cx="1181100" cy="77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TAMANHO</a:t>
            </a:r>
            <a:endParaRPr/>
          </a:p>
        </p:txBody>
      </p:sp>
      <p:sp>
        <p:nvSpPr>
          <p:cNvPr id="327" name="Google Shape;327;p30"/>
          <p:cNvSpPr/>
          <p:nvPr/>
        </p:nvSpPr>
        <p:spPr>
          <a:xfrm>
            <a:off x="3702900" y="371475"/>
            <a:ext cx="557100" cy="32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328" name="Google Shape;328;p30"/>
          <p:cNvSpPr/>
          <p:nvPr/>
        </p:nvSpPr>
        <p:spPr>
          <a:xfrm>
            <a:off x="4648200" y="0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329" name="Google Shape;329;p30"/>
          <p:cNvSpPr/>
          <p:nvPr/>
        </p:nvSpPr>
        <p:spPr>
          <a:xfrm>
            <a:off x="5281575" y="10572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0"/>
          <p:cNvSpPr/>
          <p:nvPr/>
        </p:nvSpPr>
        <p:spPr>
          <a:xfrm>
            <a:off x="5281575" y="15429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0"/>
          <p:cNvSpPr/>
          <p:nvPr/>
        </p:nvSpPr>
        <p:spPr>
          <a:xfrm>
            <a:off x="4867275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332" name="Google Shape;332;p30"/>
          <p:cNvSpPr/>
          <p:nvPr/>
        </p:nvSpPr>
        <p:spPr>
          <a:xfrm>
            <a:off x="6248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333" name="Google Shape;333;p30"/>
          <p:cNvSpPr/>
          <p:nvPr/>
        </p:nvSpPr>
        <p:spPr>
          <a:xfrm>
            <a:off x="6391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334" name="Google Shape;334;p30"/>
          <p:cNvSpPr/>
          <p:nvPr/>
        </p:nvSpPr>
        <p:spPr>
          <a:xfrm>
            <a:off x="6381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alemanha</a:t>
            </a:r>
            <a:endParaRPr/>
          </a:p>
        </p:txBody>
      </p:sp>
      <p:sp>
        <p:nvSpPr>
          <p:cNvPr id="335" name="Google Shape;335;p30"/>
          <p:cNvSpPr/>
          <p:nvPr/>
        </p:nvSpPr>
        <p:spPr>
          <a:xfrm>
            <a:off x="6381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36" name="Google Shape;336;p30"/>
          <p:cNvSpPr/>
          <p:nvPr/>
        </p:nvSpPr>
        <p:spPr>
          <a:xfrm>
            <a:off x="7703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337" name="Google Shape;337;p30"/>
          <p:cNvSpPr/>
          <p:nvPr/>
        </p:nvSpPr>
        <p:spPr>
          <a:xfrm>
            <a:off x="7846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rgbClr val="EAD1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38" name="Google Shape;338;p30"/>
          <p:cNvSpPr/>
          <p:nvPr/>
        </p:nvSpPr>
        <p:spPr>
          <a:xfrm>
            <a:off x="7836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rgbClr val="EAD1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porto_rico</a:t>
            </a:r>
            <a:endParaRPr/>
          </a:p>
        </p:txBody>
      </p:sp>
      <p:sp>
        <p:nvSpPr>
          <p:cNvPr id="339" name="Google Shape;339;p30"/>
          <p:cNvSpPr/>
          <p:nvPr/>
        </p:nvSpPr>
        <p:spPr>
          <a:xfrm>
            <a:off x="7836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rgbClr val="EAD1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40" name="Google Shape;340;p30"/>
          <p:cNvSpPr txBox="1"/>
          <p:nvPr/>
        </p:nvSpPr>
        <p:spPr>
          <a:xfrm>
            <a:off x="0" y="0"/>
            <a:ext cx="30957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800000"/>
                </a:solidFill>
                <a:highlight>
                  <a:srgbClr val="93C47D"/>
                </a:highlight>
              </a:rPr>
              <a:t>void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lerVetorDeTimes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(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1100">
                <a:solidFill>
                  <a:srgbClr val="603000"/>
                </a:solidFill>
                <a:highlight>
                  <a:srgbClr val="93C47D"/>
                </a:highlight>
              </a:rPr>
              <a:t>time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meuVetorDeTimes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[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],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b="1" lang="pt-BR" sz="1100">
                <a:solidFill>
                  <a:srgbClr val="800000"/>
                </a:solidFill>
                <a:highlight>
                  <a:srgbClr val="93C47D"/>
                </a:highlight>
              </a:rPr>
              <a:t>int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tamanho 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)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1100">
                <a:solidFill>
                  <a:srgbClr val="800080"/>
                </a:solidFill>
                <a:highlight>
                  <a:srgbClr val="93C47D"/>
                </a:highlight>
              </a:rPr>
              <a:t>{</a:t>
            </a:r>
            <a:endParaRPr sz="11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   </a:t>
            </a:r>
            <a:r>
              <a:rPr b="1" lang="pt-BR" sz="1100">
                <a:solidFill>
                  <a:srgbClr val="800000"/>
                </a:solidFill>
                <a:highlight>
                  <a:srgbClr val="EAD1DC"/>
                </a:highlight>
              </a:rPr>
              <a:t>for</a:t>
            </a:r>
            <a:r>
              <a:rPr lang="pt-BR" sz="1100">
                <a:solidFill>
                  <a:schemeClr val="dk1"/>
                </a:solidFill>
                <a:highlight>
                  <a:srgbClr val="EAD1DC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EAD1DC"/>
                </a:highlight>
              </a:rPr>
              <a:t>(</a:t>
            </a:r>
            <a:r>
              <a:rPr lang="pt-BR" sz="1100">
                <a:solidFill>
                  <a:schemeClr val="dk1"/>
                </a:solidFill>
                <a:highlight>
                  <a:srgbClr val="EAD1DC"/>
                </a:highlight>
              </a:rPr>
              <a:t> </a:t>
            </a:r>
            <a:r>
              <a:rPr b="1" lang="pt-BR" sz="1100">
                <a:solidFill>
                  <a:srgbClr val="800000"/>
                </a:solidFill>
                <a:highlight>
                  <a:srgbClr val="EAD1DC"/>
                </a:highlight>
              </a:rPr>
              <a:t>int</a:t>
            </a:r>
            <a:r>
              <a:rPr lang="pt-BR" sz="1100">
                <a:solidFill>
                  <a:schemeClr val="dk1"/>
                </a:solidFill>
                <a:highlight>
                  <a:srgbClr val="EAD1DC"/>
                </a:highlight>
              </a:rPr>
              <a:t> i </a:t>
            </a:r>
            <a:r>
              <a:rPr lang="pt-BR" sz="1100">
                <a:solidFill>
                  <a:srgbClr val="808030"/>
                </a:solidFill>
                <a:highlight>
                  <a:srgbClr val="EAD1DC"/>
                </a:highlight>
              </a:rPr>
              <a:t>=</a:t>
            </a:r>
            <a:r>
              <a:rPr lang="pt-BR" sz="1100">
                <a:solidFill>
                  <a:schemeClr val="dk1"/>
                </a:solidFill>
                <a:highlight>
                  <a:srgbClr val="EAD1DC"/>
                </a:highlight>
              </a:rPr>
              <a:t> </a:t>
            </a:r>
            <a:r>
              <a:rPr lang="pt-BR" sz="1100">
                <a:solidFill>
                  <a:srgbClr val="008C00"/>
                </a:solidFill>
                <a:highlight>
                  <a:srgbClr val="EAD1DC"/>
                </a:highlight>
              </a:rPr>
              <a:t>0</a:t>
            </a:r>
            <a:r>
              <a:rPr lang="pt-BR" sz="1100">
                <a:solidFill>
                  <a:srgbClr val="800080"/>
                </a:solidFill>
                <a:highlight>
                  <a:srgbClr val="EAD1DC"/>
                </a:highlight>
              </a:rPr>
              <a:t>;</a:t>
            </a:r>
            <a:r>
              <a:rPr lang="pt-BR" sz="1100">
                <a:solidFill>
                  <a:schemeClr val="dk1"/>
                </a:solidFill>
                <a:highlight>
                  <a:srgbClr val="EAD1DC"/>
                </a:highlight>
              </a:rPr>
              <a:t> i </a:t>
            </a:r>
            <a:r>
              <a:rPr lang="pt-BR" sz="1100">
                <a:solidFill>
                  <a:srgbClr val="808030"/>
                </a:solidFill>
                <a:highlight>
                  <a:srgbClr val="EAD1DC"/>
                </a:highlight>
              </a:rPr>
              <a:t>&lt;</a:t>
            </a:r>
            <a:r>
              <a:rPr lang="pt-BR" sz="1100">
                <a:solidFill>
                  <a:schemeClr val="dk1"/>
                </a:solidFill>
                <a:highlight>
                  <a:srgbClr val="EAD1DC"/>
                </a:highlight>
              </a:rPr>
              <a:t> tamanho</a:t>
            </a:r>
            <a:r>
              <a:rPr lang="pt-BR" sz="1100">
                <a:solidFill>
                  <a:srgbClr val="800080"/>
                </a:solidFill>
                <a:highlight>
                  <a:srgbClr val="EAD1DC"/>
                </a:highlight>
              </a:rPr>
              <a:t>;</a:t>
            </a:r>
            <a:r>
              <a:rPr lang="pt-BR" sz="1100">
                <a:solidFill>
                  <a:schemeClr val="dk1"/>
                </a:solidFill>
                <a:highlight>
                  <a:srgbClr val="EAD1DC"/>
                </a:highlight>
              </a:rPr>
              <a:t> i</a:t>
            </a:r>
            <a:r>
              <a:rPr lang="pt-BR" sz="1100">
                <a:solidFill>
                  <a:srgbClr val="808030"/>
                </a:solidFill>
                <a:highlight>
                  <a:srgbClr val="EAD1DC"/>
                </a:highlight>
              </a:rPr>
              <a:t>++</a:t>
            </a:r>
            <a:r>
              <a:rPr lang="pt-BR" sz="1100">
                <a:solidFill>
                  <a:schemeClr val="dk1"/>
                </a:solidFill>
                <a:highlight>
                  <a:srgbClr val="EAD1DC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EAD1DC"/>
                </a:highlight>
              </a:rPr>
              <a:t>)</a:t>
            </a:r>
            <a:r>
              <a:rPr lang="pt-BR" sz="1100">
                <a:solidFill>
                  <a:schemeClr val="dk1"/>
                </a:solidFill>
                <a:highlight>
                  <a:srgbClr val="EAD1DC"/>
                </a:highlight>
              </a:rPr>
              <a:t> </a:t>
            </a:r>
            <a:r>
              <a:rPr lang="pt-BR" sz="1100">
                <a:solidFill>
                  <a:srgbClr val="800080"/>
                </a:solidFill>
                <a:highlight>
                  <a:srgbClr val="EAD1DC"/>
                </a:highlight>
              </a:rPr>
              <a:t>{</a:t>
            </a:r>
            <a:endParaRPr sz="1100">
              <a:solidFill>
                <a:schemeClr val="dk1"/>
              </a:solidFill>
              <a:highlight>
                <a:srgbClr val="EAD1D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    </a:t>
            </a:r>
            <a:r>
              <a:rPr lang="pt-BR" sz="1100">
                <a:solidFill>
                  <a:schemeClr val="dk1"/>
                </a:solidFill>
                <a:highlight>
                  <a:srgbClr val="EAD1DC"/>
                </a:highlight>
              </a:rPr>
              <a:t>    </a:t>
            </a:r>
            <a:r>
              <a:rPr lang="pt-BR" sz="1100">
                <a:solidFill>
                  <a:srgbClr val="603000"/>
                </a:solidFill>
                <a:highlight>
                  <a:srgbClr val="EAD1DC"/>
                </a:highlight>
              </a:rPr>
              <a:t>cin</a:t>
            </a:r>
            <a:r>
              <a:rPr lang="pt-BR" sz="1100">
                <a:solidFill>
                  <a:schemeClr val="dk1"/>
                </a:solidFill>
                <a:highlight>
                  <a:srgbClr val="EAD1DC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EAD1DC"/>
                </a:highlight>
              </a:rPr>
              <a:t>&gt;&gt;</a:t>
            </a:r>
            <a:r>
              <a:rPr lang="pt-BR" sz="1100">
                <a:solidFill>
                  <a:schemeClr val="dk1"/>
                </a:solidFill>
                <a:highlight>
                  <a:srgbClr val="EAD1DC"/>
                </a:highlight>
              </a:rPr>
              <a:t> meuVetorDeTimes</a:t>
            </a:r>
            <a:r>
              <a:rPr lang="pt-BR" sz="1100">
                <a:solidFill>
                  <a:srgbClr val="808030"/>
                </a:solidFill>
                <a:highlight>
                  <a:srgbClr val="EAD1DC"/>
                </a:highlight>
              </a:rPr>
              <a:t>[</a:t>
            </a:r>
            <a:r>
              <a:rPr lang="pt-BR" sz="1100">
                <a:solidFill>
                  <a:schemeClr val="dk1"/>
                </a:solidFill>
                <a:highlight>
                  <a:srgbClr val="EAD1DC"/>
                </a:highlight>
              </a:rPr>
              <a:t>i</a:t>
            </a:r>
            <a:r>
              <a:rPr lang="pt-BR" sz="1100">
                <a:solidFill>
                  <a:srgbClr val="808030"/>
                </a:solidFill>
                <a:highlight>
                  <a:srgbClr val="EAD1DC"/>
                </a:highlight>
              </a:rPr>
              <a:t>].</a:t>
            </a:r>
            <a:r>
              <a:rPr lang="pt-BR" sz="1100">
                <a:solidFill>
                  <a:schemeClr val="dk1"/>
                </a:solidFill>
                <a:highlight>
                  <a:srgbClr val="EAD1DC"/>
                </a:highlight>
              </a:rPr>
              <a:t>identificador </a:t>
            </a:r>
            <a:r>
              <a:rPr lang="pt-BR" sz="1100">
                <a:solidFill>
                  <a:srgbClr val="808030"/>
                </a:solidFill>
                <a:highlight>
                  <a:srgbClr val="EAD1DC"/>
                </a:highlight>
              </a:rPr>
              <a:t>&gt;&gt;</a:t>
            </a:r>
            <a:r>
              <a:rPr lang="pt-BR" sz="1100">
                <a:solidFill>
                  <a:schemeClr val="dk1"/>
                </a:solidFill>
                <a:highlight>
                  <a:srgbClr val="EAD1DC"/>
                </a:highlight>
              </a:rPr>
              <a:t> meuVetorDeTimes</a:t>
            </a:r>
            <a:r>
              <a:rPr lang="pt-BR" sz="1100">
                <a:solidFill>
                  <a:srgbClr val="808030"/>
                </a:solidFill>
                <a:highlight>
                  <a:srgbClr val="EAD1DC"/>
                </a:highlight>
              </a:rPr>
              <a:t>[</a:t>
            </a:r>
            <a:r>
              <a:rPr lang="pt-BR" sz="1100">
                <a:solidFill>
                  <a:schemeClr val="dk1"/>
                </a:solidFill>
                <a:highlight>
                  <a:srgbClr val="EAD1DC"/>
                </a:highlight>
              </a:rPr>
              <a:t>i</a:t>
            </a:r>
            <a:r>
              <a:rPr lang="pt-BR" sz="1100">
                <a:solidFill>
                  <a:srgbClr val="808030"/>
                </a:solidFill>
                <a:highlight>
                  <a:srgbClr val="EAD1DC"/>
                </a:highlight>
              </a:rPr>
              <a:t>].</a:t>
            </a:r>
            <a:r>
              <a:rPr lang="pt-BR" sz="1100">
                <a:solidFill>
                  <a:schemeClr val="dk1"/>
                </a:solidFill>
                <a:highlight>
                  <a:srgbClr val="EAD1DC"/>
                </a:highlight>
              </a:rPr>
              <a:t>nome </a:t>
            </a:r>
            <a:r>
              <a:rPr lang="pt-BR" sz="1100">
                <a:solidFill>
                  <a:srgbClr val="808030"/>
                </a:solidFill>
                <a:highlight>
                  <a:srgbClr val="EAD1DC"/>
                </a:highlight>
              </a:rPr>
              <a:t>&gt;&gt;</a:t>
            </a:r>
            <a:r>
              <a:rPr lang="pt-BR" sz="1100">
                <a:solidFill>
                  <a:schemeClr val="dk1"/>
                </a:solidFill>
                <a:highlight>
                  <a:srgbClr val="EAD1DC"/>
                </a:highlight>
              </a:rPr>
              <a:t> meuVetorDeTimes</a:t>
            </a:r>
            <a:r>
              <a:rPr lang="pt-BR" sz="1100">
                <a:solidFill>
                  <a:srgbClr val="808030"/>
                </a:solidFill>
                <a:highlight>
                  <a:srgbClr val="EAD1DC"/>
                </a:highlight>
              </a:rPr>
              <a:t>[</a:t>
            </a:r>
            <a:r>
              <a:rPr lang="pt-BR" sz="1100">
                <a:solidFill>
                  <a:schemeClr val="dk1"/>
                </a:solidFill>
                <a:highlight>
                  <a:srgbClr val="EAD1DC"/>
                </a:highlight>
              </a:rPr>
              <a:t>i</a:t>
            </a:r>
            <a:r>
              <a:rPr lang="pt-BR" sz="1100">
                <a:solidFill>
                  <a:srgbClr val="808030"/>
                </a:solidFill>
                <a:highlight>
                  <a:srgbClr val="EAD1DC"/>
                </a:highlight>
              </a:rPr>
              <a:t>].</a:t>
            </a:r>
            <a:r>
              <a:rPr lang="pt-BR" sz="1100">
                <a:solidFill>
                  <a:schemeClr val="dk1"/>
                </a:solidFill>
                <a:highlight>
                  <a:srgbClr val="EAD1DC"/>
                </a:highlight>
              </a:rPr>
              <a:t>gols_marcados</a:t>
            </a:r>
            <a:r>
              <a:rPr lang="pt-BR" sz="1100">
                <a:solidFill>
                  <a:srgbClr val="800080"/>
                </a:solidFill>
                <a:highlight>
                  <a:srgbClr val="EAD1DC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EAD1D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800000"/>
              </a:solidFill>
              <a:highlight>
                <a:srgbClr val="FFFFFF"/>
              </a:highlight>
            </a:endParaRPr>
          </a:p>
        </p:txBody>
      </p:sp>
      <p:sp>
        <p:nvSpPr>
          <p:cNvPr id="341" name="Google Shape;341;p30"/>
          <p:cNvSpPr/>
          <p:nvPr/>
        </p:nvSpPr>
        <p:spPr>
          <a:xfrm>
            <a:off x="504825" y="3067050"/>
            <a:ext cx="857400" cy="952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</a:t>
            </a:r>
            <a:endParaRPr/>
          </a:p>
        </p:txBody>
      </p:sp>
      <p:sp>
        <p:nvSpPr>
          <p:cNvPr id="342" name="Google Shape;342;p30"/>
          <p:cNvSpPr/>
          <p:nvPr/>
        </p:nvSpPr>
        <p:spPr>
          <a:xfrm>
            <a:off x="762000" y="3562350"/>
            <a:ext cx="352500" cy="371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rgbClr val="EAD1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43" name="Google Shape;343;p30"/>
          <p:cNvSpPr/>
          <p:nvPr/>
        </p:nvSpPr>
        <p:spPr>
          <a:xfrm>
            <a:off x="5010150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44" name="Google Shape;344;p30"/>
          <p:cNvSpPr/>
          <p:nvPr/>
        </p:nvSpPr>
        <p:spPr>
          <a:xfrm>
            <a:off x="5000625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345" name="Google Shape;345;p30"/>
          <p:cNvSpPr/>
          <p:nvPr/>
        </p:nvSpPr>
        <p:spPr>
          <a:xfrm>
            <a:off x="5000625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346" name="Google Shape;346;p30"/>
          <p:cNvSpPr/>
          <p:nvPr/>
        </p:nvSpPr>
        <p:spPr>
          <a:xfrm>
            <a:off x="2114625" y="2914650"/>
            <a:ext cx="6686400" cy="110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cin &gt;&gt; meuVetorDeTimes[i].identificador &gt;&gt; meuVetorDeTimes[i].nome &gt;&gt; meuVetorDeTimes[i].gols_marcados;</a:t>
            </a:r>
            <a:endParaRPr sz="1000"/>
          </a:p>
        </p:txBody>
      </p:sp>
      <p:sp>
        <p:nvSpPr>
          <p:cNvPr id="347" name="Google Shape;347;p30"/>
          <p:cNvSpPr/>
          <p:nvPr/>
        </p:nvSpPr>
        <p:spPr>
          <a:xfrm>
            <a:off x="2452688" y="3605100"/>
            <a:ext cx="11811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rgbClr val="EAD1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48" name="Google Shape;348;p30"/>
          <p:cNvSpPr/>
          <p:nvPr/>
        </p:nvSpPr>
        <p:spPr>
          <a:xfrm>
            <a:off x="4486275" y="3605100"/>
            <a:ext cx="19431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rgbClr val="EAD1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porto rico</a:t>
            </a:r>
            <a:endParaRPr/>
          </a:p>
        </p:txBody>
      </p:sp>
      <p:sp>
        <p:nvSpPr>
          <p:cNvPr id="349" name="Google Shape;349;p30"/>
          <p:cNvSpPr/>
          <p:nvPr/>
        </p:nvSpPr>
        <p:spPr>
          <a:xfrm>
            <a:off x="7281863" y="3605100"/>
            <a:ext cx="11811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rgbClr val="EAD1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1"/>
          <p:cNvSpPr/>
          <p:nvPr/>
        </p:nvSpPr>
        <p:spPr>
          <a:xfrm>
            <a:off x="3390900" y="0"/>
            <a:ext cx="1181100" cy="77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TAMANHO</a:t>
            </a:r>
            <a:endParaRPr/>
          </a:p>
        </p:txBody>
      </p:sp>
      <p:sp>
        <p:nvSpPr>
          <p:cNvPr id="355" name="Google Shape;355;p31"/>
          <p:cNvSpPr/>
          <p:nvPr/>
        </p:nvSpPr>
        <p:spPr>
          <a:xfrm>
            <a:off x="3702900" y="371475"/>
            <a:ext cx="557100" cy="32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356" name="Google Shape;356;p31"/>
          <p:cNvSpPr/>
          <p:nvPr/>
        </p:nvSpPr>
        <p:spPr>
          <a:xfrm>
            <a:off x="4648200" y="0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357" name="Google Shape;357;p31"/>
          <p:cNvSpPr/>
          <p:nvPr/>
        </p:nvSpPr>
        <p:spPr>
          <a:xfrm>
            <a:off x="5281575" y="10572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1"/>
          <p:cNvSpPr/>
          <p:nvPr/>
        </p:nvSpPr>
        <p:spPr>
          <a:xfrm>
            <a:off x="5281575" y="15429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1"/>
          <p:cNvSpPr/>
          <p:nvPr/>
        </p:nvSpPr>
        <p:spPr>
          <a:xfrm>
            <a:off x="4867275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360" name="Google Shape;360;p31"/>
          <p:cNvSpPr/>
          <p:nvPr/>
        </p:nvSpPr>
        <p:spPr>
          <a:xfrm>
            <a:off x="6248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361" name="Google Shape;361;p31"/>
          <p:cNvSpPr/>
          <p:nvPr/>
        </p:nvSpPr>
        <p:spPr>
          <a:xfrm>
            <a:off x="6391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362" name="Google Shape;362;p31"/>
          <p:cNvSpPr/>
          <p:nvPr/>
        </p:nvSpPr>
        <p:spPr>
          <a:xfrm>
            <a:off x="6381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alemanha</a:t>
            </a:r>
            <a:endParaRPr/>
          </a:p>
        </p:txBody>
      </p:sp>
      <p:sp>
        <p:nvSpPr>
          <p:cNvPr id="363" name="Google Shape;363;p31"/>
          <p:cNvSpPr/>
          <p:nvPr/>
        </p:nvSpPr>
        <p:spPr>
          <a:xfrm>
            <a:off x="6381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64" name="Google Shape;364;p31"/>
          <p:cNvSpPr/>
          <p:nvPr/>
        </p:nvSpPr>
        <p:spPr>
          <a:xfrm>
            <a:off x="7703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365" name="Google Shape;365;p31"/>
          <p:cNvSpPr txBox="1"/>
          <p:nvPr/>
        </p:nvSpPr>
        <p:spPr>
          <a:xfrm>
            <a:off x="0" y="0"/>
            <a:ext cx="30957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800000"/>
                </a:solidFill>
                <a:highlight>
                  <a:srgbClr val="93C47D"/>
                </a:highlight>
              </a:rPr>
              <a:t>void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lerVetorDeTimes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(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1100">
                <a:solidFill>
                  <a:srgbClr val="603000"/>
                </a:solidFill>
                <a:highlight>
                  <a:srgbClr val="93C47D"/>
                </a:highlight>
              </a:rPr>
              <a:t>time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meuVetorDeTimes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[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],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b="1" lang="pt-BR" sz="1100">
                <a:solidFill>
                  <a:srgbClr val="800000"/>
                </a:solidFill>
                <a:highlight>
                  <a:srgbClr val="93C47D"/>
                </a:highlight>
              </a:rPr>
              <a:t>int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tamanho 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)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1100">
                <a:solidFill>
                  <a:srgbClr val="800080"/>
                </a:solidFill>
                <a:highlight>
                  <a:srgbClr val="93C47D"/>
                </a:highlight>
              </a:rPr>
              <a:t>{</a:t>
            </a:r>
            <a:endParaRPr sz="11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   </a:t>
            </a:r>
            <a:r>
              <a:rPr b="1" lang="pt-BR" sz="1100">
                <a:solidFill>
                  <a:srgbClr val="800000"/>
                </a:solidFill>
                <a:highlight>
                  <a:srgbClr val="E06666"/>
                </a:highlight>
              </a:rPr>
              <a:t>for</a:t>
            </a:r>
            <a:r>
              <a:rPr lang="pt-BR" sz="1100">
                <a:solidFill>
                  <a:schemeClr val="dk1"/>
                </a:solidFill>
                <a:highlight>
                  <a:srgbClr val="E06666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E06666"/>
                </a:highlight>
              </a:rPr>
              <a:t>(</a:t>
            </a:r>
            <a:r>
              <a:rPr lang="pt-BR" sz="1100">
                <a:solidFill>
                  <a:schemeClr val="dk1"/>
                </a:solidFill>
                <a:highlight>
                  <a:srgbClr val="E06666"/>
                </a:highlight>
              </a:rPr>
              <a:t> </a:t>
            </a:r>
            <a:r>
              <a:rPr b="1" lang="pt-BR" sz="1100">
                <a:solidFill>
                  <a:srgbClr val="800000"/>
                </a:solidFill>
                <a:highlight>
                  <a:srgbClr val="E06666"/>
                </a:highlight>
              </a:rPr>
              <a:t>int</a:t>
            </a:r>
            <a:r>
              <a:rPr lang="pt-BR" sz="1100">
                <a:solidFill>
                  <a:schemeClr val="dk1"/>
                </a:solidFill>
                <a:highlight>
                  <a:srgbClr val="E06666"/>
                </a:highlight>
              </a:rPr>
              <a:t> i </a:t>
            </a:r>
            <a:r>
              <a:rPr lang="pt-BR" sz="1100">
                <a:solidFill>
                  <a:srgbClr val="808030"/>
                </a:solidFill>
                <a:highlight>
                  <a:srgbClr val="E06666"/>
                </a:highlight>
              </a:rPr>
              <a:t>=</a:t>
            </a:r>
            <a:r>
              <a:rPr lang="pt-BR" sz="1100">
                <a:solidFill>
                  <a:schemeClr val="dk1"/>
                </a:solidFill>
                <a:highlight>
                  <a:srgbClr val="E06666"/>
                </a:highlight>
              </a:rPr>
              <a:t> </a:t>
            </a:r>
            <a:r>
              <a:rPr lang="pt-BR" sz="1100">
                <a:solidFill>
                  <a:srgbClr val="008C00"/>
                </a:solidFill>
                <a:highlight>
                  <a:srgbClr val="E06666"/>
                </a:highlight>
              </a:rPr>
              <a:t>0</a:t>
            </a:r>
            <a:r>
              <a:rPr lang="pt-BR" sz="1100">
                <a:solidFill>
                  <a:srgbClr val="800080"/>
                </a:solidFill>
                <a:highlight>
                  <a:srgbClr val="E06666"/>
                </a:highlight>
              </a:rPr>
              <a:t>;</a:t>
            </a:r>
            <a:r>
              <a:rPr lang="pt-BR" sz="1100">
                <a:solidFill>
                  <a:schemeClr val="dk1"/>
                </a:solidFill>
                <a:highlight>
                  <a:srgbClr val="E06666"/>
                </a:highlight>
              </a:rPr>
              <a:t> i </a:t>
            </a:r>
            <a:r>
              <a:rPr lang="pt-BR" sz="1100">
                <a:solidFill>
                  <a:srgbClr val="808030"/>
                </a:solidFill>
                <a:highlight>
                  <a:srgbClr val="E06666"/>
                </a:highlight>
              </a:rPr>
              <a:t>&lt;</a:t>
            </a:r>
            <a:r>
              <a:rPr lang="pt-BR" sz="1100">
                <a:solidFill>
                  <a:schemeClr val="dk1"/>
                </a:solidFill>
                <a:highlight>
                  <a:srgbClr val="E06666"/>
                </a:highlight>
              </a:rPr>
              <a:t> tamanho</a:t>
            </a:r>
            <a:r>
              <a:rPr lang="pt-BR" sz="1100">
                <a:solidFill>
                  <a:srgbClr val="800080"/>
                </a:solidFill>
                <a:highlight>
                  <a:srgbClr val="E06666"/>
                </a:highlight>
              </a:rPr>
              <a:t>;</a:t>
            </a:r>
            <a:r>
              <a:rPr lang="pt-BR" sz="1100">
                <a:solidFill>
                  <a:schemeClr val="dk1"/>
                </a:solidFill>
                <a:highlight>
                  <a:srgbClr val="E06666"/>
                </a:highlight>
              </a:rPr>
              <a:t> i</a:t>
            </a:r>
            <a:r>
              <a:rPr lang="pt-BR" sz="1100">
                <a:solidFill>
                  <a:srgbClr val="808030"/>
                </a:solidFill>
                <a:highlight>
                  <a:srgbClr val="E06666"/>
                </a:highlight>
              </a:rPr>
              <a:t>++</a:t>
            </a:r>
            <a:r>
              <a:rPr lang="pt-BR" sz="1100">
                <a:solidFill>
                  <a:schemeClr val="dk1"/>
                </a:solidFill>
                <a:highlight>
                  <a:srgbClr val="E06666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E06666"/>
                </a:highlight>
              </a:rPr>
              <a:t>)</a:t>
            </a:r>
            <a:r>
              <a:rPr lang="pt-BR" sz="1100">
                <a:solidFill>
                  <a:schemeClr val="dk1"/>
                </a:solidFill>
                <a:highlight>
                  <a:srgbClr val="E06666"/>
                </a:highlight>
              </a:rPr>
              <a:t> </a:t>
            </a:r>
            <a:r>
              <a:rPr lang="pt-BR" sz="1100">
                <a:solidFill>
                  <a:srgbClr val="800080"/>
                </a:solidFill>
                <a:highlight>
                  <a:srgbClr val="E06666"/>
                </a:highlight>
              </a:rPr>
              <a:t>{</a:t>
            </a:r>
            <a:endParaRPr sz="1100">
              <a:solidFill>
                <a:schemeClr val="dk1"/>
              </a:solidFill>
              <a:highlight>
                <a:srgbClr val="E0666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        </a:t>
            </a:r>
            <a:r>
              <a:rPr lang="pt-BR" sz="1100">
                <a:solidFill>
                  <a:srgbClr val="603000"/>
                </a:solidFill>
              </a:rPr>
              <a:t>cin</a:t>
            </a:r>
            <a:r>
              <a:rPr lang="pt-BR" sz="1100">
                <a:solidFill>
                  <a:schemeClr val="dk1"/>
                </a:solidFill>
              </a:rPr>
              <a:t> </a:t>
            </a:r>
            <a:r>
              <a:rPr lang="pt-BR" sz="1100">
                <a:solidFill>
                  <a:srgbClr val="808030"/>
                </a:solidFill>
              </a:rPr>
              <a:t>&gt;&gt;</a:t>
            </a:r>
            <a:r>
              <a:rPr lang="pt-BR" sz="1100">
                <a:solidFill>
                  <a:schemeClr val="dk1"/>
                </a:solidFill>
              </a:rPr>
              <a:t> meuVetorDeTimes</a:t>
            </a:r>
            <a:r>
              <a:rPr lang="pt-BR" sz="1100">
                <a:solidFill>
                  <a:srgbClr val="808030"/>
                </a:solidFill>
              </a:rPr>
              <a:t>[</a:t>
            </a:r>
            <a:r>
              <a:rPr lang="pt-BR" sz="1100">
                <a:solidFill>
                  <a:schemeClr val="dk1"/>
                </a:solidFill>
              </a:rPr>
              <a:t>i</a:t>
            </a:r>
            <a:r>
              <a:rPr lang="pt-BR" sz="1100">
                <a:solidFill>
                  <a:srgbClr val="808030"/>
                </a:solidFill>
              </a:rPr>
              <a:t>].</a:t>
            </a:r>
            <a:r>
              <a:rPr lang="pt-BR" sz="1100">
                <a:solidFill>
                  <a:schemeClr val="dk1"/>
                </a:solidFill>
              </a:rPr>
              <a:t>identificador </a:t>
            </a:r>
            <a:r>
              <a:rPr lang="pt-BR" sz="1100">
                <a:solidFill>
                  <a:srgbClr val="808030"/>
                </a:solidFill>
              </a:rPr>
              <a:t>&gt;&gt;</a:t>
            </a:r>
            <a:r>
              <a:rPr lang="pt-BR" sz="1100">
                <a:solidFill>
                  <a:schemeClr val="dk1"/>
                </a:solidFill>
              </a:rPr>
              <a:t> meuVetorDeTimes</a:t>
            </a:r>
            <a:r>
              <a:rPr lang="pt-BR" sz="1100">
                <a:solidFill>
                  <a:srgbClr val="808030"/>
                </a:solidFill>
              </a:rPr>
              <a:t>[</a:t>
            </a:r>
            <a:r>
              <a:rPr lang="pt-BR" sz="1100">
                <a:solidFill>
                  <a:schemeClr val="dk1"/>
                </a:solidFill>
              </a:rPr>
              <a:t>i</a:t>
            </a:r>
            <a:r>
              <a:rPr lang="pt-BR" sz="1100">
                <a:solidFill>
                  <a:srgbClr val="808030"/>
                </a:solidFill>
              </a:rPr>
              <a:t>].</a:t>
            </a:r>
            <a:r>
              <a:rPr lang="pt-BR" sz="1100">
                <a:solidFill>
                  <a:schemeClr val="dk1"/>
                </a:solidFill>
              </a:rPr>
              <a:t>nome </a:t>
            </a:r>
            <a:r>
              <a:rPr lang="pt-BR" sz="1100">
                <a:solidFill>
                  <a:srgbClr val="808030"/>
                </a:solidFill>
              </a:rPr>
              <a:t>&gt;&gt;</a:t>
            </a:r>
            <a:r>
              <a:rPr lang="pt-BR" sz="1100">
                <a:solidFill>
                  <a:schemeClr val="dk1"/>
                </a:solidFill>
              </a:rPr>
              <a:t> meuVetorDeTimes</a:t>
            </a:r>
            <a:r>
              <a:rPr lang="pt-BR" sz="1100">
                <a:solidFill>
                  <a:srgbClr val="808030"/>
                </a:solidFill>
              </a:rPr>
              <a:t>[</a:t>
            </a:r>
            <a:r>
              <a:rPr lang="pt-BR" sz="1100">
                <a:solidFill>
                  <a:schemeClr val="dk1"/>
                </a:solidFill>
              </a:rPr>
              <a:t>i</a:t>
            </a:r>
            <a:r>
              <a:rPr lang="pt-BR" sz="1100">
                <a:solidFill>
                  <a:srgbClr val="808030"/>
                </a:solidFill>
              </a:rPr>
              <a:t>].</a:t>
            </a:r>
            <a:r>
              <a:rPr lang="pt-BR" sz="1100">
                <a:solidFill>
                  <a:schemeClr val="dk1"/>
                </a:solidFill>
              </a:rPr>
              <a:t>gols_marcados</a:t>
            </a:r>
            <a:r>
              <a:rPr lang="pt-BR" sz="1100">
                <a:solidFill>
                  <a:srgbClr val="800080"/>
                </a:solidFill>
              </a:rPr>
              <a:t>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800000"/>
              </a:solidFill>
              <a:highlight>
                <a:srgbClr val="FFFFFF"/>
              </a:highlight>
            </a:endParaRPr>
          </a:p>
        </p:txBody>
      </p:sp>
      <p:sp>
        <p:nvSpPr>
          <p:cNvPr id="366" name="Google Shape;366;p31"/>
          <p:cNvSpPr/>
          <p:nvPr/>
        </p:nvSpPr>
        <p:spPr>
          <a:xfrm>
            <a:off x="504825" y="3067050"/>
            <a:ext cx="857400" cy="952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</a:t>
            </a:r>
            <a:endParaRPr/>
          </a:p>
        </p:txBody>
      </p:sp>
      <p:sp>
        <p:nvSpPr>
          <p:cNvPr id="367" name="Google Shape;367;p31"/>
          <p:cNvSpPr/>
          <p:nvPr/>
        </p:nvSpPr>
        <p:spPr>
          <a:xfrm>
            <a:off x="762000" y="3562350"/>
            <a:ext cx="352500" cy="371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368" name="Google Shape;368;p31"/>
          <p:cNvSpPr/>
          <p:nvPr/>
        </p:nvSpPr>
        <p:spPr>
          <a:xfrm>
            <a:off x="5010150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69" name="Google Shape;369;p31"/>
          <p:cNvSpPr/>
          <p:nvPr/>
        </p:nvSpPr>
        <p:spPr>
          <a:xfrm>
            <a:off x="5000625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370" name="Google Shape;370;p31"/>
          <p:cNvSpPr/>
          <p:nvPr/>
        </p:nvSpPr>
        <p:spPr>
          <a:xfrm>
            <a:off x="5000625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371" name="Google Shape;371;p31"/>
          <p:cNvSpPr/>
          <p:nvPr/>
        </p:nvSpPr>
        <p:spPr>
          <a:xfrm>
            <a:off x="1495425" y="3105150"/>
            <a:ext cx="1247700" cy="952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 &lt; tamanho</a:t>
            </a:r>
            <a:endParaRPr/>
          </a:p>
        </p:txBody>
      </p:sp>
      <p:sp>
        <p:nvSpPr>
          <p:cNvPr id="372" name="Google Shape;372;p31"/>
          <p:cNvSpPr/>
          <p:nvPr/>
        </p:nvSpPr>
        <p:spPr>
          <a:xfrm>
            <a:off x="1662075" y="3586050"/>
            <a:ext cx="914400" cy="324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false</a:t>
            </a:r>
            <a:endParaRPr/>
          </a:p>
        </p:txBody>
      </p:sp>
      <p:sp>
        <p:nvSpPr>
          <p:cNvPr id="373" name="Google Shape;373;p31"/>
          <p:cNvSpPr/>
          <p:nvPr/>
        </p:nvSpPr>
        <p:spPr>
          <a:xfrm>
            <a:off x="7846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74" name="Google Shape;374;p31"/>
          <p:cNvSpPr/>
          <p:nvPr/>
        </p:nvSpPr>
        <p:spPr>
          <a:xfrm>
            <a:off x="7836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porto_rico</a:t>
            </a:r>
            <a:endParaRPr/>
          </a:p>
        </p:txBody>
      </p:sp>
      <p:sp>
        <p:nvSpPr>
          <p:cNvPr id="375" name="Google Shape;375;p31"/>
          <p:cNvSpPr/>
          <p:nvPr/>
        </p:nvSpPr>
        <p:spPr>
          <a:xfrm>
            <a:off x="7836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421850"/>
            <a:ext cx="8520600" cy="113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DICA: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3150" y="1664838"/>
            <a:ext cx="1053925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11970" y="1595725"/>
            <a:ext cx="660200" cy="48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72800" y="1618450"/>
            <a:ext cx="831055" cy="44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4548325"/>
            <a:ext cx="372863" cy="44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863750" y="2061225"/>
            <a:ext cx="2508424" cy="21663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252500" y="1842425"/>
            <a:ext cx="8520600" cy="15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1580"/>
              <a:t>Clique em  __________ e coloque no ______, logo depois dê play _______, caso acredite que esteja muito rápido, vai em</a:t>
            </a:r>
            <a:endParaRPr sz="1580"/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1580"/>
              <a:t>e mude a velocidade </a:t>
            </a:r>
            <a:endParaRPr sz="158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2"/>
          <p:cNvSpPr/>
          <p:nvPr/>
        </p:nvSpPr>
        <p:spPr>
          <a:xfrm>
            <a:off x="3390900" y="0"/>
            <a:ext cx="1181100" cy="77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TAMANHO</a:t>
            </a:r>
            <a:endParaRPr/>
          </a:p>
        </p:txBody>
      </p:sp>
      <p:sp>
        <p:nvSpPr>
          <p:cNvPr id="381" name="Google Shape;381;p32"/>
          <p:cNvSpPr/>
          <p:nvPr/>
        </p:nvSpPr>
        <p:spPr>
          <a:xfrm>
            <a:off x="3702900" y="371475"/>
            <a:ext cx="557100" cy="32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382" name="Google Shape;382;p32"/>
          <p:cNvSpPr/>
          <p:nvPr/>
        </p:nvSpPr>
        <p:spPr>
          <a:xfrm>
            <a:off x="4648200" y="0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383" name="Google Shape;383;p32"/>
          <p:cNvSpPr/>
          <p:nvPr/>
        </p:nvSpPr>
        <p:spPr>
          <a:xfrm>
            <a:off x="5281575" y="10572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2"/>
          <p:cNvSpPr/>
          <p:nvPr/>
        </p:nvSpPr>
        <p:spPr>
          <a:xfrm>
            <a:off x="5281575" y="15429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2"/>
          <p:cNvSpPr/>
          <p:nvPr/>
        </p:nvSpPr>
        <p:spPr>
          <a:xfrm>
            <a:off x="4867275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386" name="Google Shape;386;p32"/>
          <p:cNvSpPr/>
          <p:nvPr/>
        </p:nvSpPr>
        <p:spPr>
          <a:xfrm>
            <a:off x="6248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387" name="Google Shape;387;p32"/>
          <p:cNvSpPr/>
          <p:nvPr/>
        </p:nvSpPr>
        <p:spPr>
          <a:xfrm>
            <a:off x="6391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388" name="Google Shape;388;p32"/>
          <p:cNvSpPr/>
          <p:nvPr/>
        </p:nvSpPr>
        <p:spPr>
          <a:xfrm>
            <a:off x="6381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alemanha</a:t>
            </a:r>
            <a:endParaRPr/>
          </a:p>
        </p:txBody>
      </p:sp>
      <p:sp>
        <p:nvSpPr>
          <p:cNvPr id="389" name="Google Shape;389;p32"/>
          <p:cNvSpPr/>
          <p:nvPr/>
        </p:nvSpPr>
        <p:spPr>
          <a:xfrm>
            <a:off x="6381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90" name="Google Shape;390;p32"/>
          <p:cNvSpPr/>
          <p:nvPr/>
        </p:nvSpPr>
        <p:spPr>
          <a:xfrm>
            <a:off x="7703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391" name="Google Shape;391;p32"/>
          <p:cNvSpPr txBox="1"/>
          <p:nvPr/>
        </p:nvSpPr>
        <p:spPr>
          <a:xfrm>
            <a:off x="0" y="0"/>
            <a:ext cx="30957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800000"/>
                </a:solidFill>
                <a:highlight>
                  <a:srgbClr val="93C47D"/>
                </a:highlight>
              </a:rPr>
              <a:t>void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lerVetorDeTimes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(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1100">
                <a:solidFill>
                  <a:srgbClr val="603000"/>
                </a:solidFill>
                <a:highlight>
                  <a:srgbClr val="93C47D"/>
                </a:highlight>
              </a:rPr>
              <a:t>time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meuVetorDeTimes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[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],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b="1" lang="pt-BR" sz="1100">
                <a:solidFill>
                  <a:srgbClr val="800000"/>
                </a:solidFill>
                <a:highlight>
                  <a:srgbClr val="93C47D"/>
                </a:highlight>
              </a:rPr>
              <a:t>int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tamanho 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)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1100">
                <a:solidFill>
                  <a:srgbClr val="800080"/>
                </a:solidFill>
                <a:highlight>
                  <a:srgbClr val="93C47D"/>
                </a:highlight>
              </a:rPr>
              <a:t>{</a:t>
            </a:r>
            <a:endParaRPr sz="11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   </a:t>
            </a:r>
            <a:r>
              <a:rPr b="1" lang="pt-BR" sz="1100">
                <a:solidFill>
                  <a:srgbClr val="800000"/>
                </a:solidFill>
                <a:highlight>
                  <a:srgbClr val="93C47D"/>
                </a:highlight>
              </a:rPr>
              <a:t>for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(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b="1" lang="pt-BR" sz="1100">
                <a:solidFill>
                  <a:srgbClr val="800000"/>
                </a:solidFill>
                <a:highlight>
                  <a:srgbClr val="93C47D"/>
                </a:highlight>
              </a:rPr>
              <a:t>int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i 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=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1100">
                <a:solidFill>
                  <a:srgbClr val="008C00"/>
                </a:solidFill>
                <a:highlight>
                  <a:srgbClr val="93C47D"/>
                </a:highlight>
              </a:rPr>
              <a:t>0</a:t>
            </a:r>
            <a:r>
              <a:rPr lang="pt-BR" sz="1100">
                <a:solidFill>
                  <a:srgbClr val="800080"/>
                </a:solidFill>
                <a:highlight>
                  <a:srgbClr val="93C47D"/>
                </a:highlight>
              </a:rPr>
              <a:t>;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i 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&lt;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tamanho</a:t>
            </a:r>
            <a:r>
              <a:rPr lang="pt-BR" sz="1100">
                <a:solidFill>
                  <a:srgbClr val="800080"/>
                </a:solidFill>
                <a:highlight>
                  <a:srgbClr val="93C47D"/>
                </a:highlight>
              </a:rPr>
              <a:t>;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i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++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)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1100">
                <a:solidFill>
                  <a:srgbClr val="800080"/>
                </a:solidFill>
                <a:highlight>
                  <a:srgbClr val="93C47D"/>
                </a:highlight>
              </a:rPr>
              <a:t>{</a:t>
            </a:r>
            <a:endParaRPr sz="11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       </a:t>
            </a:r>
            <a:r>
              <a:rPr lang="pt-BR" sz="1100">
                <a:solidFill>
                  <a:srgbClr val="603000"/>
                </a:solidFill>
                <a:highlight>
                  <a:srgbClr val="93C47D"/>
                </a:highlight>
              </a:rPr>
              <a:t>cin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&gt;&gt;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meuVetorDeTimes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[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i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].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identificador 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&gt;&gt;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meuVetorDeTimes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[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i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].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nome 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&gt;&gt;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meuVetorDeTimes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[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i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].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gols_marcados</a:t>
            </a:r>
            <a:r>
              <a:rPr lang="pt-BR" sz="1100">
                <a:solidFill>
                  <a:srgbClr val="800080"/>
                </a:solidFill>
                <a:highlight>
                  <a:srgbClr val="93C47D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   </a:t>
            </a:r>
            <a:r>
              <a:rPr lang="pt-BR" sz="1100">
                <a:solidFill>
                  <a:srgbClr val="800080"/>
                </a:solidFill>
                <a:highlight>
                  <a:srgbClr val="93C47D"/>
                </a:highlight>
              </a:rPr>
              <a:t>}</a:t>
            </a:r>
            <a:endParaRPr sz="11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800080"/>
                </a:solidFill>
                <a:highlight>
                  <a:srgbClr val="93C47D"/>
                </a:highlight>
              </a:rPr>
              <a:t>}</a:t>
            </a:r>
            <a:endParaRPr sz="11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800000"/>
              </a:solidFill>
              <a:highlight>
                <a:srgbClr val="FFFFFF"/>
              </a:highlight>
            </a:endParaRPr>
          </a:p>
        </p:txBody>
      </p:sp>
      <p:sp>
        <p:nvSpPr>
          <p:cNvPr id="392" name="Google Shape;392;p32"/>
          <p:cNvSpPr/>
          <p:nvPr/>
        </p:nvSpPr>
        <p:spPr>
          <a:xfrm>
            <a:off x="5010150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93" name="Google Shape;393;p32"/>
          <p:cNvSpPr/>
          <p:nvPr/>
        </p:nvSpPr>
        <p:spPr>
          <a:xfrm>
            <a:off x="5000625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394" name="Google Shape;394;p32"/>
          <p:cNvSpPr/>
          <p:nvPr/>
        </p:nvSpPr>
        <p:spPr>
          <a:xfrm>
            <a:off x="5000625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395" name="Google Shape;395;p32"/>
          <p:cNvSpPr/>
          <p:nvPr/>
        </p:nvSpPr>
        <p:spPr>
          <a:xfrm>
            <a:off x="7846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96" name="Google Shape;396;p32"/>
          <p:cNvSpPr/>
          <p:nvPr/>
        </p:nvSpPr>
        <p:spPr>
          <a:xfrm>
            <a:off x="7836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porto_rico</a:t>
            </a:r>
            <a:endParaRPr/>
          </a:p>
        </p:txBody>
      </p:sp>
      <p:sp>
        <p:nvSpPr>
          <p:cNvPr id="397" name="Google Shape;397;p32"/>
          <p:cNvSpPr/>
          <p:nvPr/>
        </p:nvSpPr>
        <p:spPr>
          <a:xfrm>
            <a:off x="7836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3"/>
          <p:cNvSpPr/>
          <p:nvPr/>
        </p:nvSpPr>
        <p:spPr>
          <a:xfrm>
            <a:off x="3390900" y="0"/>
            <a:ext cx="1181100" cy="77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TAMANHO</a:t>
            </a:r>
            <a:endParaRPr/>
          </a:p>
        </p:txBody>
      </p:sp>
      <p:sp>
        <p:nvSpPr>
          <p:cNvPr id="403" name="Google Shape;403;p33"/>
          <p:cNvSpPr/>
          <p:nvPr/>
        </p:nvSpPr>
        <p:spPr>
          <a:xfrm>
            <a:off x="3702900" y="371475"/>
            <a:ext cx="557100" cy="32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404" name="Google Shape;404;p33"/>
          <p:cNvSpPr/>
          <p:nvPr/>
        </p:nvSpPr>
        <p:spPr>
          <a:xfrm>
            <a:off x="4648200" y="0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405" name="Google Shape;405;p33"/>
          <p:cNvSpPr/>
          <p:nvPr/>
        </p:nvSpPr>
        <p:spPr>
          <a:xfrm>
            <a:off x="5281575" y="10572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33"/>
          <p:cNvSpPr/>
          <p:nvPr/>
        </p:nvSpPr>
        <p:spPr>
          <a:xfrm>
            <a:off x="5281575" y="15429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33"/>
          <p:cNvSpPr/>
          <p:nvPr/>
        </p:nvSpPr>
        <p:spPr>
          <a:xfrm>
            <a:off x="4867275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408" name="Google Shape;408;p33"/>
          <p:cNvSpPr/>
          <p:nvPr/>
        </p:nvSpPr>
        <p:spPr>
          <a:xfrm>
            <a:off x="6248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409" name="Google Shape;409;p33"/>
          <p:cNvSpPr/>
          <p:nvPr/>
        </p:nvSpPr>
        <p:spPr>
          <a:xfrm>
            <a:off x="6391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410" name="Google Shape;410;p33"/>
          <p:cNvSpPr/>
          <p:nvPr/>
        </p:nvSpPr>
        <p:spPr>
          <a:xfrm>
            <a:off x="6381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alemanha</a:t>
            </a:r>
            <a:endParaRPr/>
          </a:p>
        </p:txBody>
      </p:sp>
      <p:sp>
        <p:nvSpPr>
          <p:cNvPr id="411" name="Google Shape;411;p33"/>
          <p:cNvSpPr/>
          <p:nvPr/>
        </p:nvSpPr>
        <p:spPr>
          <a:xfrm>
            <a:off x="6381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412" name="Google Shape;412;p33"/>
          <p:cNvSpPr/>
          <p:nvPr/>
        </p:nvSpPr>
        <p:spPr>
          <a:xfrm>
            <a:off x="7703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413" name="Google Shape;413;p33"/>
          <p:cNvSpPr/>
          <p:nvPr/>
        </p:nvSpPr>
        <p:spPr>
          <a:xfrm>
            <a:off x="5010150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414" name="Google Shape;414;p33"/>
          <p:cNvSpPr/>
          <p:nvPr/>
        </p:nvSpPr>
        <p:spPr>
          <a:xfrm>
            <a:off x="5000625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415" name="Google Shape;415;p33"/>
          <p:cNvSpPr/>
          <p:nvPr/>
        </p:nvSpPr>
        <p:spPr>
          <a:xfrm>
            <a:off x="5000625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416" name="Google Shape;416;p33"/>
          <p:cNvSpPr/>
          <p:nvPr/>
        </p:nvSpPr>
        <p:spPr>
          <a:xfrm>
            <a:off x="7846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417" name="Google Shape;417;p33"/>
          <p:cNvSpPr/>
          <p:nvPr/>
        </p:nvSpPr>
        <p:spPr>
          <a:xfrm>
            <a:off x="7836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porto_rico</a:t>
            </a:r>
            <a:endParaRPr/>
          </a:p>
        </p:txBody>
      </p:sp>
      <p:sp>
        <p:nvSpPr>
          <p:cNvPr id="418" name="Google Shape;418;p33"/>
          <p:cNvSpPr/>
          <p:nvPr/>
        </p:nvSpPr>
        <p:spPr>
          <a:xfrm>
            <a:off x="7836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419" name="Google Shape;419;p33"/>
          <p:cNvSpPr txBox="1"/>
          <p:nvPr/>
        </p:nvSpPr>
        <p:spPr>
          <a:xfrm>
            <a:off x="0" y="0"/>
            <a:ext cx="3724200" cy="3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800000"/>
                </a:solidFill>
                <a:highlight>
                  <a:srgbClr val="93C47D"/>
                </a:highlight>
              </a:rPr>
              <a:t>int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1100">
                <a:solidFill>
                  <a:srgbClr val="400000"/>
                </a:solidFill>
                <a:highlight>
                  <a:srgbClr val="93C47D"/>
                </a:highlight>
              </a:rPr>
              <a:t>main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()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1100">
                <a:solidFill>
                  <a:srgbClr val="800080"/>
                </a:solidFill>
                <a:highlight>
                  <a:srgbClr val="93C47D"/>
                </a:highlight>
              </a:rPr>
              <a:t>{</a:t>
            </a:r>
            <a:endParaRPr sz="11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   </a:t>
            </a:r>
            <a:r>
              <a:rPr b="1" lang="pt-BR" sz="1100">
                <a:solidFill>
                  <a:srgbClr val="800000"/>
                </a:solidFill>
                <a:highlight>
                  <a:srgbClr val="93C47D"/>
                </a:highlight>
              </a:rPr>
              <a:t>int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tamanho</a:t>
            </a:r>
            <a:r>
              <a:rPr lang="pt-BR" sz="1100">
                <a:solidFill>
                  <a:srgbClr val="800080"/>
                </a:solidFill>
                <a:highlight>
                  <a:srgbClr val="93C47D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   </a:t>
            </a:r>
            <a:r>
              <a:rPr lang="pt-BR" sz="1100">
                <a:solidFill>
                  <a:srgbClr val="603000"/>
                </a:solidFill>
                <a:highlight>
                  <a:srgbClr val="93C47D"/>
                </a:highlight>
              </a:rPr>
              <a:t>cin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&gt;&gt;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tamanho</a:t>
            </a:r>
            <a:r>
              <a:rPr lang="pt-BR" sz="1100">
                <a:solidFill>
                  <a:srgbClr val="800080"/>
                </a:solidFill>
                <a:highlight>
                  <a:srgbClr val="93C47D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   </a:t>
            </a:r>
            <a:r>
              <a:rPr lang="pt-BR" sz="1100">
                <a:solidFill>
                  <a:srgbClr val="603000"/>
                </a:solidFill>
                <a:highlight>
                  <a:srgbClr val="93C47D"/>
                </a:highlight>
              </a:rPr>
              <a:t>time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meuVetorDeTimes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[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tamanho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]</a:t>
            </a:r>
            <a:r>
              <a:rPr lang="pt-BR" sz="1100">
                <a:solidFill>
                  <a:srgbClr val="800080"/>
                </a:solidFill>
                <a:highlight>
                  <a:srgbClr val="93C47D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   lerVetorDeTimes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(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meuVetorDeTimes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,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tamanho 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)</a:t>
            </a:r>
            <a:r>
              <a:rPr lang="pt-BR" sz="1100">
                <a:solidFill>
                  <a:srgbClr val="800080"/>
                </a:solidFill>
                <a:highlight>
                  <a:srgbClr val="93C47D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   </a:t>
            </a:r>
            <a:r>
              <a:rPr b="1" lang="pt-BR" sz="1100">
                <a:solidFill>
                  <a:srgbClr val="800000"/>
                </a:solidFill>
                <a:highlight>
                  <a:srgbClr val="93C47D"/>
                </a:highlight>
              </a:rPr>
              <a:t>int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identificador</a:t>
            </a:r>
            <a:r>
              <a:rPr lang="pt-BR" sz="1100">
                <a:solidFill>
                  <a:srgbClr val="800080"/>
                </a:solidFill>
                <a:highlight>
                  <a:srgbClr val="93C47D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1100">
                <a:solidFill>
                  <a:srgbClr val="603000"/>
                </a:solidFill>
                <a:highlight>
                  <a:srgbClr val="FFFFFF"/>
                </a:highlight>
              </a:rPr>
              <a:t>cin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&gt;&gt;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identificador</a:t>
            </a: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   mergesort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tamanho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-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11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posicao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procuraTime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identificador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tamanho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1100">
                <a:solidFill>
                  <a:srgbClr val="603000"/>
                </a:solidFill>
                <a:highlight>
                  <a:srgbClr val="FFFFFF"/>
                </a:highlight>
              </a:rPr>
              <a:t>cout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&lt;&lt;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posicao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&lt;&lt;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603000"/>
                </a:solidFill>
                <a:highlight>
                  <a:srgbClr val="FFFFFF"/>
                </a:highlight>
              </a:rPr>
              <a:t>endl</a:t>
            </a: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11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posicao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&gt;=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1100">
                <a:solidFill>
                  <a:srgbClr val="603000"/>
                </a:solidFill>
                <a:highlight>
                  <a:srgbClr val="FFFFFF"/>
                </a:highlight>
              </a:rPr>
              <a:t>cout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&lt;&lt;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posicao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].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nome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&lt;&lt;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pt-BR" sz="1100">
                <a:solidFill>
                  <a:srgbClr val="0000E6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&lt;&lt;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posicao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].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gols_marcados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&lt;&lt;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603000"/>
                </a:solidFill>
                <a:highlight>
                  <a:srgbClr val="FFFFFF"/>
                </a:highlight>
              </a:rPr>
              <a:t>endl</a:t>
            </a: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1100">
                <a:solidFill>
                  <a:srgbClr val="800000"/>
                </a:solidFill>
                <a:highlight>
                  <a:srgbClr val="FFFFFF"/>
                </a:highlight>
              </a:rPr>
              <a:t>return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420" name="Google Shape;420;p33"/>
          <p:cNvSpPr/>
          <p:nvPr/>
        </p:nvSpPr>
        <p:spPr>
          <a:xfrm>
            <a:off x="3495675" y="923925"/>
            <a:ext cx="1076400" cy="86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identificador</a:t>
            </a:r>
            <a:endParaRPr/>
          </a:p>
        </p:txBody>
      </p:sp>
      <p:sp>
        <p:nvSpPr>
          <p:cNvPr id="421" name="Google Shape;421;p33"/>
          <p:cNvSpPr/>
          <p:nvPr/>
        </p:nvSpPr>
        <p:spPr>
          <a:xfrm>
            <a:off x="3771900" y="1343025"/>
            <a:ext cx="557100" cy="32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4"/>
          <p:cNvSpPr/>
          <p:nvPr/>
        </p:nvSpPr>
        <p:spPr>
          <a:xfrm>
            <a:off x="3390900" y="0"/>
            <a:ext cx="1181100" cy="77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TAMANHO</a:t>
            </a:r>
            <a:endParaRPr/>
          </a:p>
        </p:txBody>
      </p:sp>
      <p:sp>
        <p:nvSpPr>
          <p:cNvPr id="427" name="Google Shape;427;p34"/>
          <p:cNvSpPr/>
          <p:nvPr/>
        </p:nvSpPr>
        <p:spPr>
          <a:xfrm>
            <a:off x="3702900" y="371475"/>
            <a:ext cx="557100" cy="32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428" name="Google Shape;428;p34"/>
          <p:cNvSpPr/>
          <p:nvPr/>
        </p:nvSpPr>
        <p:spPr>
          <a:xfrm>
            <a:off x="4648200" y="0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429" name="Google Shape;429;p34"/>
          <p:cNvSpPr/>
          <p:nvPr/>
        </p:nvSpPr>
        <p:spPr>
          <a:xfrm>
            <a:off x="5281575" y="10572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4"/>
          <p:cNvSpPr/>
          <p:nvPr/>
        </p:nvSpPr>
        <p:spPr>
          <a:xfrm>
            <a:off x="5281575" y="15429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4"/>
          <p:cNvSpPr/>
          <p:nvPr/>
        </p:nvSpPr>
        <p:spPr>
          <a:xfrm>
            <a:off x="4867275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432" name="Google Shape;432;p34"/>
          <p:cNvSpPr/>
          <p:nvPr/>
        </p:nvSpPr>
        <p:spPr>
          <a:xfrm>
            <a:off x="6248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433" name="Google Shape;433;p34"/>
          <p:cNvSpPr/>
          <p:nvPr/>
        </p:nvSpPr>
        <p:spPr>
          <a:xfrm>
            <a:off x="6391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434" name="Google Shape;434;p34"/>
          <p:cNvSpPr/>
          <p:nvPr/>
        </p:nvSpPr>
        <p:spPr>
          <a:xfrm>
            <a:off x="6381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alemanha</a:t>
            </a:r>
            <a:endParaRPr/>
          </a:p>
        </p:txBody>
      </p:sp>
      <p:sp>
        <p:nvSpPr>
          <p:cNvPr id="435" name="Google Shape;435;p34"/>
          <p:cNvSpPr/>
          <p:nvPr/>
        </p:nvSpPr>
        <p:spPr>
          <a:xfrm>
            <a:off x="6381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436" name="Google Shape;436;p34"/>
          <p:cNvSpPr/>
          <p:nvPr/>
        </p:nvSpPr>
        <p:spPr>
          <a:xfrm>
            <a:off x="7703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437" name="Google Shape;437;p34"/>
          <p:cNvSpPr/>
          <p:nvPr/>
        </p:nvSpPr>
        <p:spPr>
          <a:xfrm>
            <a:off x="5010150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438" name="Google Shape;438;p34"/>
          <p:cNvSpPr/>
          <p:nvPr/>
        </p:nvSpPr>
        <p:spPr>
          <a:xfrm>
            <a:off x="5000625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439" name="Google Shape;439;p34"/>
          <p:cNvSpPr/>
          <p:nvPr/>
        </p:nvSpPr>
        <p:spPr>
          <a:xfrm>
            <a:off x="5000625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440" name="Google Shape;440;p34"/>
          <p:cNvSpPr/>
          <p:nvPr/>
        </p:nvSpPr>
        <p:spPr>
          <a:xfrm>
            <a:off x="7846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441" name="Google Shape;441;p34"/>
          <p:cNvSpPr/>
          <p:nvPr/>
        </p:nvSpPr>
        <p:spPr>
          <a:xfrm>
            <a:off x="7836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porto_rico</a:t>
            </a:r>
            <a:endParaRPr/>
          </a:p>
        </p:txBody>
      </p:sp>
      <p:sp>
        <p:nvSpPr>
          <p:cNvPr id="442" name="Google Shape;442;p34"/>
          <p:cNvSpPr/>
          <p:nvPr/>
        </p:nvSpPr>
        <p:spPr>
          <a:xfrm>
            <a:off x="7836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443" name="Google Shape;443;p34"/>
          <p:cNvSpPr txBox="1"/>
          <p:nvPr/>
        </p:nvSpPr>
        <p:spPr>
          <a:xfrm>
            <a:off x="0" y="0"/>
            <a:ext cx="3724200" cy="3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800000"/>
                </a:solidFill>
                <a:highlight>
                  <a:srgbClr val="93C47D"/>
                </a:highlight>
              </a:rPr>
              <a:t>int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1100">
                <a:solidFill>
                  <a:srgbClr val="400000"/>
                </a:solidFill>
                <a:highlight>
                  <a:srgbClr val="93C47D"/>
                </a:highlight>
              </a:rPr>
              <a:t>main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()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1100">
                <a:solidFill>
                  <a:srgbClr val="800080"/>
                </a:solidFill>
                <a:highlight>
                  <a:srgbClr val="93C47D"/>
                </a:highlight>
              </a:rPr>
              <a:t>{</a:t>
            </a:r>
            <a:endParaRPr sz="11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   </a:t>
            </a:r>
            <a:r>
              <a:rPr b="1" lang="pt-BR" sz="1100">
                <a:solidFill>
                  <a:srgbClr val="800000"/>
                </a:solidFill>
                <a:highlight>
                  <a:srgbClr val="93C47D"/>
                </a:highlight>
              </a:rPr>
              <a:t>int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tamanho</a:t>
            </a:r>
            <a:r>
              <a:rPr lang="pt-BR" sz="1100">
                <a:solidFill>
                  <a:srgbClr val="800080"/>
                </a:solidFill>
                <a:highlight>
                  <a:srgbClr val="93C47D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   </a:t>
            </a:r>
            <a:r>
              <a:rPr lang="pt-BR" sz="1100">
                <a:solidFill>
                  <a:srgbClr val="603000"/>
                </a:solidFill>
                <a:highlight>
                  <a:srgbClr val="93C47D"/>
                </a:highlight>
              </a:rPr>
              <a:t>cin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&gt;&gt;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tamanho</a:t>
            </a:r>
            <a:r>
              <a:rPr lang="pt-BR" sz="1100">
                <a:solidFill>
                  <a:srgbClr val="800080"/>
                </a:solidFill>
                <a:highlight>
                  <a:srgbClr val="93C47D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   </a:t>
            </a:r>
            <a:r>
              <a:rPr lang="pt-BR" sz="1100">
                <a:solidFill>
                  <a:srgbClr val="603000"/>
                </a:solidFill>
                <a:highlight>
                  <a:srgbClr val="93C47D"/>
                </a:highlight>
              </a:rPr>
              <a:t>time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meuVetorDeTimes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[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tamanho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]</a:t>
            </a:r>
            <a:r>
              <a:rPr lang="pt-BR" sz="1100">
                <a:solidFill>
                  <a:srgbClr val="800080"/>
                </a:solidFill>
                <a:highlight>
                  <a:srgbClr val="93C47D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   lerVetorDeTimes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(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meuVetorDeTimes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,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tamanho 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)</a:t>
            </a:r>
            <a:r>
              <a:rPr lang="pt-BR" sz="1100">
                <a:solidFill>
                  <a:srgbClr val="800080"/>
                </a:solidFill>
                <a:highlight>
                  <a:srgbClr val="93C47D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   </a:t>
            </a:r>
            <a:r>
              <a:rPr b="1" lang="pt-BR" sz="1100">
                <a:solidFill>
                  <a:srgbClr val="800000"/>
                </a:solidFill>
                <a:highlight>
                  <a:srgbClr val="93C47D"/>
                </a:highlight>
              </a:rPr>
              <a:t>int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identificador</a:t>
            </a:r>
            <a:r>
              <a:rPr lang="pt-BR" sz="1100">
                <a:solidFill>
                  <a:srgbClr val="800080"/>
                </a:solidFill>
                <a:highlight>
                  <a:srgbClr val="93C47D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   </a:t>
            </a:r>
            <a:r>
              <a:rPr lang="pt-BR" sz="1100">
                <a:solidFill>
                  <a:srgbClr val="603000"/>
                </a:solidFill>
                <a:highlight>
                  <a:srgbClr val="93C47D"/>
                </a:highlight>
              </a:rPr>
              <a:t>cin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&gt;&gt;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identificador</a:t>
            </a:r>
            <a:r>
              <a:rPr lang="pt-BR" sz="1100">
                <a:solidFill>
                  <a:srgbClr val="800080"/>
                </a:solidFill>
                <a:highlight>
                  <a:srgbClr val="93C47D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   mergesort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tamanho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-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11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posicao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procuraTime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identificador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tamanho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1100">
                <a:solidFill>
                  <a:srgbClr val="603000"/>
                </a:solidFill>
                <a:highlight>
                  <a:srgbClr val="FFFFFF"/>
                </a:highlight>
              </a:rPr>
              <a:t>cout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&lt;&lt;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posicao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&lt;&lt;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603000"/>
                </a:solidFill>
                <a:highlight>
                  <a:srgbClr val="FFFFFF"/>
                </a:highlight>
              </a:rPr>
              <a:t>endl</a:t>
            </a: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11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posicao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&gt;=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1100">
                <a:solidFill>
                  <a:srgbClr val="603000"/>
                </a:solidFill>
                <a:highlight>
                  <a:srgbClr val="FFFFFF"/>
                </a:highlight>
              </a:rPr>
              <a:t>cout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&lt;&lt;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posicao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].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nome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&lt;&lt;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pt-BR" sz="1100">
                <a:solidFill>
                  <a:srgbClr val="0000E6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&lt;&lt;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posicao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].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gols_marcados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&lt;&lt;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603000"/>
                </a:solidFill>
                <a:highlight>
                  <a:srgbClr val="FFFFFF"/>
                </a:highlight>
              </a:rPr>
              <a:t>endl</a:t>
            </a: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1100">
                <a:solidFill>
                  <a:srgbClr val="800000"/>
                </a:solidFill>
                <a:highlight>
                  <a:srgbClr val="FFFFFF"/>
                </a:highlight>
              </a:rPr>
              <a:t>return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444" name="Google Shape;444;p34"/>
          <p:cNvSpPr/>
          <p:nvPr/>
        </p:nvSpPr>
        <p:spPr>
          <a:xfrm>
            <a:off x="3495675" y="923925"/>
            <a:ext cx="1076400" cy="86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identificador</a:t>
            </a:r>
            <a:endParaRPr/>
          </a:p>
        </p:txBody>
      </p:sp>
      <p:sp>
        <p:nvSpPr>
          <p:cNvPr id="445" name="Google Shape;445;p34"/>
          <p:cNvSpPr/>
          <p:nvPr/>
        </p:nvSpPr>
        <p:spPr>
          <a:xfrm>
            <a:off x="3771900" y="1343025"/>
            <a:ext cx="557100" cy="32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446" name="Google Shape;446;p34"/>
          <p:cNvSpPr/>
          <p:nvPr/>
        </p:nvSpPr>
        <p:spPr>
          <a:xfrm>
            <a:off x="2971875" y="3048000"/>
            <a:ext cx="1895400" cy="714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cin &gt;&gt; indentificador</a:t>
            </a:r>
            <a:endParaRPr/>
          </a:p>
        </p:txBody>
      </p:sp>
      <p:sp>
        <p:nvSpPr>
          <p:cNvPr id="447" name="Google Shape;447;p34"/>
          <p:cNvSpPr/>
          <p:nvPr/>
        </p:nvSpPr>
        <p:spPr>
          <a:xfrm>
            <a:off x="3591000" y="3438525"/>
            <a:ext cx="619200" cy="24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5"/>
          <p:cNvSpPr/>
          <p:nvPr/>
        </p:nvSpPr>
        <p:spPr>
          <a:xfrm>
            <a:off x="3390900" y="0"/>
            <a:ext cx="1181100" cy="77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TAMANHO</a:t>
            </a:r>
            <a:endParaRPr/>
          </a:p>
        </p:txBody>
      </p:sp>
      <p:sp>
        <p:nvSpPr>
          <p:cNvPr id="453" name="Google Shape;453;p35"/>
          <p:cNvSpPr/>
          <p:nvPr/>
        </p:nvSpPr>
        <p:spPr>
          <a:xfrm>
            <a:off x="3702900" y="371475"/>
            <a:ext cx="557100" cy="32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454" name="Google Shape;454;p35"/>
          <p:cNvSpPr/>
          <p:nvPr/>
        </p:nvSpPr>
        <p:spPr>
          <a:xfrm>
            <a:off x="4648200" y="0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455" name="Google Shape;455;p35"/>
          <p:cNvSpPr/>
          <p:nvPr/>
        </p:nvSpPr>
        <p:spPr>
          <a:xfrm>
            <a:off x="5281575" y="10572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35"/>
          <p:cNvSpPr/>
          <p:nvPr/>
        </p:nvSpPr>
        <p:spPr>
          <a:xfrm>
            <a:off x="5281575" y="15429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35"/>
          <p:cNvSpPr/>
          <p:nvPr/>
        </p:nvSpPr>
        <p:spPr>
          <a:xfrm>
            <a:off x="4867275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458" name="Google Shape;458;p35"/>
          <p:cNvSpPr/>
          <p:nvPr/>
        </p:nvSpPr>
        <p:spPr>
          <a:xfrm>
            <a:off x="6248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459" name="Google Shape;459;p35"/>
          <p:cNvSpPr/>
          <p:nvPr/>
        </p:nvSpPr>
        <p:spPr>
          <a:xfrm>
            <a:off x="6391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460" name="Google Shape;460;p35"/>
          <p:cNvSpPr/>
          <p:nvPr/>
        </p:nvSpPr>
        <p:spPr>
          <a:xfrm>
            <a:off x="6381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alemanha</a:t>
            </a:r>
            <a:endParaRPr/>
          </a:p>
        </p:txBody>
      </p:sp>
      <p:sp>
        <p:nvSpPr>
          <p:cNvPr id="461" name="Google Shape;461;p35"/>
          <p:cNvSpPr/>
          <p:nvPr/>
        </p:nvSpPr>
        <p:spPr>
          <a:xfrm>
            <a:off x="6381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462" name="Google Shape;462;p35"/>
          <p:cNvSpPr/>
          <p:nvPr/>
        </p:nvSpPr>
        <p:spPr>
          <a:xfrm>
            <a:off x="7703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463" name="Google Shape;463;p35"/>
          <p:cNvSpPr/>
          <p:nvPr/>
        </p:nvSpPr>
        <p:spPr>
          <a:xfrm>
            <a:off x="5010150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464" name="Google Shape;464;p35"/>
          <p:cNvSpPr/>
          <p:nvPr/>
        </p:nvSpPr>
        <p:spPr>
          <a:xfrm>
            <a:off x="5000625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465" name="Google Shape;465;p35"/>
          <p:cNvSpPr/>
          <p:nvPr/>
        </p:nvSpPr>
        <p:spPr>
          <a:xfrm>
            <a:off x="5000625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466" name="Google Shape;466;p35"/>
          <p:cNvSpPr/>
          <p:nvPr/>
        </p:nvSpPr>
        <p:spPr>
          <a:xfrm>
            <a:off x="7846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467" name="Google Shape;467;p35"/>
          <p:cNvSpPr/>
          <p:nvPr/>
        </p:nvSpPr>
        <p:spPr>
          <a:xfrm>
            <a:off x="7836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porto_rico</a:t>
            </a:r>
            <a:endParaRPr/>
          </a:p>
        </p:txBody>
      </p:sp>
      <p:sp>
        <p:nvSpPr>
          <p:cNvPr id="468" name="Google Shape;468;p35"/>
          <p:cNvSpPr/>
          <p:nvPr/>
        </p:nvSpPr>
        <p:spPr>
          <a:xfrm>
            <a:off x="7836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469" name="Google Shape;469;p35"/>
          <p:cNvSpPr txBox="1"/>
          <p:nvPr/>
        </p:nvSpPr>
        <p:spPr>
          <a:xfrm>
            <a:off x="0" y="0"/>
            <a:ext cx="3724200" cy="3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800000"/>
                </a:solidFill>
                <a:highlight>
                  <a:srgbClr val="93C47D"/>
                </a:highlight>
              </a:rPr>
              <a:t>int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1100">
                <a:solidFill>
                  <a:srgbClr val="400000"/>
                </a:solidFill>
                <a:highlight>
                  <a:srgbClr val="93C47D"/>
                </a:highlight>
              </a:rPr>
              <a:t>main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()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1100">
                <a:solidFill>
                  <a:srgbClr val="800080"/>
                </a:solidFill>
                <a:highlight>
                  <a:srgbClr val="93C47D"/>
                </a:highlight>
              </a:rPr>
              <a:t>{</a:t>
            </a:r>
            <a:endParaRPr sz="11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   </a:t>
            </a:r>
            <a:r>
              <a:rPr b="1" lang="pt-BR" sz="1100">
                <a:solidFill>
                  <a:srgbClr val="800000"/>
                </a:solidFill>
                <a:highlight>
                  <a:srgbClr val="93C47D"/>
                </a:highlight>
              </a:rPr>
              <a:t>int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tamanho</a:t>
            </a:r>
            <a:r>
              <a:rPr lang="pt-BR" sz="1100">
                <a:solidFill>
                  <a:srgbClr val="800080"/>
                </a:solidFill>
                <a:highlight>
                  <a:srgbClr val="93C47D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   </a:t>
            </a:r>
            <a:r>
              <a:rPr lang="pt-BR" sz="1100">
                <a:solidFill>
                  <a:srgbClr val="603000"/>
                </a:solidFill>
                <a:highlight>
                  <a:srgbClr val="93C47D"/>
                </a:highlight>
              </a:rPr>
              <a:t>cin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&gt;&gt;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tamanho</a:t>
            </a:r>
            <a:r>
              <a:rPr lang="pt-BR" sz="1100">
                <a:solidFill>
                  <a:srgbClr val="800080"/>
                </a:solidFill>
                <a:highlight>
                  <a:srgbClr val="93C47D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   </a:t>
            </a:r>
            <a:r>
              <a:rPr lang="pt-BR" sz="1100">
                <a:solidFill>
                  <a:srgbClr val="603000"/>
                </a:solidFill>
                <a:highlight>
                  <a:srgbClr val="93C47D"/>
                </a:highlight>
              </a:rPr>
              <a:t>time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meuVetorDeTimes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[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tamanho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]</a:t>
            </a:r>
            <a:r>
              <a:rPr lang="pt-BR" sz="1100">
                <a:solidFill>
                  <a:srgbClr val="800080"/>
                </a:solidFill>
                <a:highlight>
                  <a:srgbClr val="93C47D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   lerVetorDeTimes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(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meuVetorDeTimes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,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tamanho 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)</a:t>
            </a:r>
            <a:r>
              <a:rPr lang="pt-BR" sz="1100">
                <a:solidFill>
                  <a:srgbClr val="800080"/>
                </a:solidFill>
                <a:highlight>
                  <a:srgbClr val="93C47D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   </a:t>
            </a:r>
            <a:r>
              <a:rPr b="1" lang="pt-BR" sz="1100">
                <a:solidFill>
                  <a:srgbClr val="800000"/>
                </a:solidFill>
                <a:highlight>
                  <a:srgbClr val="93C47D"/>
                </a:highlight>
              </a:rPr>
              <a:t>int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identificador</a:t>
            </a:r>
            <a:r>
              <a:rPr lang="pt-BR" sz="1100">
                <a:solidFill>
                  <a:srgbClr val="800080"/>
                </a:solidFill>
                <a:highlight>
                  <a:srgbClr val="93C47D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   </a:t>
            </a:r>
            <a:r>
              <a:rPr lang="pt-BR" sz="1100">
                <a:solidFill>
                  <a:srgbClr val="603000"/>
                </a:solidFill>
                <a:highlight>
                  <a:srgbClr val="93C47D"/>
                </a:highlight>
              </a:rPr>
              <a:t>cin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&gt;&gt;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identificador</a:t>
            </a:r>
            <a:r>
              <a:rPr lang="pt-BR" sz="1100">
                <a:solidFill>
                  <a:srgbClr val="800080"/>
                </a:solidFill>
                <a:highlight>
                  <a:srgbClr val="93C47D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   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mergesort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tamanho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-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11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posicao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procuraTime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identificador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tamanho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1100">
                <a:solidFill>
                  <a:srgbClr val="603000"/>
                </a:solidFill>
                <a:highlight>
                  <a:srgbClr val="FFFFFF"/>
                </a:highlight>
              </a:rPr>
              <a:t>cout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&lt;&lt;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posicao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&lt;&lt;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603000"/>
                </a:solidFill>
                <a:highlight>
                  <a:srgbClr val="FFFFFF"/>
                </a:highlight>
              </a:rPr>
              <a:t>endl</a:t>
            </a: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11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posicao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&gt;=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1100">
                <a:solidFill>
                  <a:srgbClr val="603000"/>
                </a:solidFill>
                <a:highlight>
                  <a:srgbClr val="FFFFFF"/>
                </a:highlight>
              </a:rPr>
              <a:t>cout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&lt;&lt;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posicao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].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nome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&lt;&lt;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pt-BR" sz="1100">
                <a:solidFill>
                  <a:srgbClr val="0000E6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&lt;&lt;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posicao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].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gols_marcados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&lt;&lt;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603000"/>
                </a:solidFill>
                <a:highlight>
                  <a:srgbClr val="FFFFFF"/>
                </a:highlight>
              </a:rPr>
              <a:t>endl</a:t>
            </a: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1100">
                <a:solidFill>
                  <a:srgbClr val="800000"/>
                </a:solidFill>
                <a:highlight>
                  <a:srgbClr val="FFFFFF"/>
                </a:highlight>
              </a:rPr>
              <a:t>return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470" name="Google Shape;470;p35"/>
          <p:cNvSpPr/>
          <p:nvPr/>
        </p:nvSpPr>
        <p:spPr>
          <a:xfrm>
            <a:off x="3495675" y="923925"/>
            <a:ext cx="1076400" cy="86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identificador</a:t>
            </a:r>
            <a:endParaRPr/>
          </a:p>
        </p:txBody>
      </p:sp>
      <p:sp>
        <p:nvSpPr>
          <p:cNvPr id="471" name="Google Shape;471;p35"/>
          <p:cNvSpPr/>
          <p:nvPr/>
        </p:nvSpPr>
        <p:spPr>
          <a:xfrm>
            <a:off x="3771900" y="1343025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6"/>
          <p:cNvSpPr/>
          <p:nvPr/>
        </p:nvSpPr>
        <p:spPr>
          <a:xfrm>
            <a:off x="4648200" y="0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477" name="Google Shape;477;p36"/>
          <p:cNvSpPr/>
          <p:nvPr/>
        </p:nvSpPr>
        <p:spPr>
          <a:xfrm>
            <a:off x="5281575" y="10572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36"/>
          <p:cNvSpPr/>
          <p:nvPr/>
        </p:nvSpPr>
        <p:spPr>
          <a:xfrm>
            <a:off x="5281575" y="15429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36"/>
          <p:cNvSpPr/>
          <p:nvPr/>
        </p:nvSpPr>
        <p:spPr>
          <a:xfrm>
            <a:off x="4867275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480" name="Google Shape;480;p36"/>
          <p:cNvSpPr/>
          <p:nvPr/>
        </p:nvSpPr>
        <p:spPr>
          <a:xfrm>
            <a:off x="6248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481" name="Google Shape;481;p36"/>
          <p:cNvSpPr/>
          <p:nvPr/>
        </p:nvSpPr>
        <p:spPr>
          <a:xfrm>
            <a:off x="6391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482" name="Google Shape;482;p36"/>
          <p:cNvSpPr/>
          <p:nvPr/>
        </p:nvSpPr>
        <p:spPr>
          <a:xfrm>
            <a:off x="6381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alemanha</a:t>
            </a:r>
            <a:endParaRPr/>
          </a:p>
        </p:txBody>
      </p:sp>
      <p:sp>
        <p:nvSpPr>
          <p:cNvPr id="483" name="Google Shape;483;p36"/>
          <p:cNvSpPr/>
          <p:nvPr/>
        </p:nvSpPr>
        <p:spPr>
          <a:xfrm>
            <a:off x="6381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484" name="Google Shape;484;p36"/>
          <p:cNvSpPr/>
          <p:nvPr/>
        </p:nvSpPr>
        <p:spPr>
          <a:xfrm>
            <a:off x="7703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485" name="Google Shape;485;p36"/>
          <p:cNvSpPr/>
          <p:nvPr/>
        </p:nvSpPr>
        <p:spPr>
          <a:xfrm>
            <a:off x="5010150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486" name="Google Shape;486;p36"/>
          <p:cNvSpPr/>
          <p:nvPr/>
        </p:nvSpPr>
        <p:spPr>
          <a:xfrm>
            <a:off x="5000625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487" name="Google Shape;487;p36"/>
          <p:cNvSpPr/>
          <p:nvPr/>
        </p:nvSpPr>
        <p:spPr>
          <a:xfrm>
            <a:off x="5000625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488" name="Google Shape;488;p36"/>
          <p:cNvSpPr/>
          <p:nvPr/>
        </p:nvSpPr>
        <p:spPr>
          <a:xfrm>
            <a:off x="7846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489" name="Google Shape;489;p36"/>
          <p:cNvSpPr/>
          <p:nvPr/>
        </p:nvSpPr>
        <p:spPr>
          <a:xfrm>
            <a:off x="7836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porto_rico</a:t>
            </a:r>
            <a:endParaRPr/>
          </a:p>
        </p:txBody>
      </p:sp>
      <p:sp>
        <p:nvSpPr>
          <p:cNvPr id="490" name="Google Shape;490;p36"/>
          <p:cNvSpPr/>
          <p:nvPr/>
        </p:nvSpPr>
        <p:spPr>
          <a:xfrm>
            <a:off x="7836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491" name="Google Shape;491;p36"/>
          <p:cNvSpPr txBox="1"/>
          <p:nvPr/>
        </p:nvSpPr>
        <p:spPr>
          <a:xfrm>
            <a:off x="-66150" y="0"/>
            <a:ext cx="3485700" cy="46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intercala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FFFFFF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tamanho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-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603000"/>
                </a:solidFill>
                <a:highlight>
                  <a:srgbClr val="FFFFFF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tamanho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vetor auxiliar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and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copia trecho1 em aux[]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avança em trecho1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copia trecho2 em aux[]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avanca em trecho2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&gt;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terminou o trecho1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terminou o trecho2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terminando: copiar de aux[] em a[inicio:fim]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inicio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mergesort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CFE2F3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b="1" lang="pt-BR" sz="700">
                <a:solidFill>
                  <a:srgbClr val="800000"/>
                </a:solidFill>
              </a:rPr>
              <a:t>int</a:t>
            </a:r>
            <a:r>
              <a:rPr lang="pt-BR" sz="700">
                <a:solidFill>
                  <a:schemeClr val="dk1"/>
                </a:solidFill>
              </a:rPr>
              <a:t> meio</a:t>
            </a:r>
            <a:r>
              <a:rPr lang="pt-BR" sz="700">
                <a:solidFill>
                  <a:srgbClr val="800080"/>
                </a:solidFill>
              </a:rPr>
              <a:t>;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/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2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mergesort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mergesort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intercala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492" name="Google Shape;492;p36"/>
          <p:cNvSpPr/>
          <p:nvPr/>
        </p:nvSpPr>
        <p:spPr>
          <a:xfrm>
            <a:off x="3487388" y="-12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inicio</a:t>
            </a:r>
            <a:endParaRPr/>
          </a:p>
        </p:txBody>
      </p:sp>
      <p:sp>
        <p:nvSpPr>
          <p:cNvPr id="493" name="Google Shape;493;p36"/>
          <p:cNvSpPr/>
          <p:nvPr/>
        </p:nvSpPr>
        <p:spPr>
          <a:xfrm>
            <a:off x="3747038" y="427850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494" name="Google Shape;494;p36"/>
          <p:cNvSpPr/>
          <p:nvPr/>
        </p:nvSpPr>
        <p:spPr>
          <a:xfrm>
            <a:off x="3503963" y="18247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fim</a:t>
            </a:r>
            <a:endParaRPr/>
          </a:p>
        </p:txBody>
      </p:sp>
      <p:sp>
        <p:nvSpPr>
          <p:cNvPr id="495" name="Google Shape;495;p36"/>
          <p:cNvSpPr/>
          <p:nvPr/>
        </p:nvSpPr>
        <p:spPr>
          <a:xfrm>
            <a:off x="3780188" y="2243875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7"/>
          <p:cNvSpPr/>
          <p:nvPr/>
        </p:nvSpPr>
        <p:spPr>
          <a:xfrm>
            <a:off x="4648200" y="0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501" name="Google Shape;501;p37"/>
          <p:cNvSpPr/>
          <p:nvPr/>
        </p:nvSpPr>
        <p:spPr>
          <a:xfrm>
            <a:off x="5281575" y="10572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37"/>
          <p:cNvSpPr/>
          <p:nvPr/>
        </p:nvSpPr>
        <p:spPr>
          <a:xfrm>
            <a:off x="5281575" y="15429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37"/>
          <p:cNvSpPr/>
          <p:nvPr/>
        </p:nvSpPr>
        <p:spPr>
          <a:xfrm>
            <a:off x="4867275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504" name="Google Shape;504;p37"/>
          <p:cNvSpPr/>
          <p:nvPr/>
        </p:nvSpPr>
        <p:spPr>
          <a:xfrm>
            <a:off x="6248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505" name="Google Shape;505;p37"/>
          <p:cNvSpPr/>
          <p:nvPr/>
        </p:nvSpPr>
        <p:spPr>
          <a:xfrm>
            <a:off x="6391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506" name="Google Shape;506;p37"/>
          <p:cNvSpPr/>
          <p:nvPr/>
        </p:nvSpPr>
        <p:spPr>
          <a:xfrm>
            <a:off x="6381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alemanha</a:t>
            </a:r>
            <a:endParaRPr/>
          </a:p>
        </p:txBody>
      </p:sp>
      <p:sp>
        <p:nvSpPr>
          <p:cNvPr id="507" name="Google Shape;507;p37"/>
          <p:cNvSpPr/>
          <p:nvPr/>
        </p:nvSpPr>
        <p:spPr>
          <a:xfrm>
            <a:off x="6381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508" name="Google Shape;508;p37"/>
          <p:cNvSpPr/>
          <p:nvPr/>
        </p:nvSpPr>
        <p:spPr>
          <a:xfrm>
            <a:off x="7703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509" name="Google Shape;509;p37"/>
          <p:cNvSpPr/>
          <p:nvPr/>
        </p:nvSpPr>
        <p:spPr>
          <a:xfrm>
            <a:off x="5010150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510" name="Google Shape;510;p37"/>
          <p:cNvSpPr/>
          <p:nvPr/>
        </p:nvSpPr>
        <p:spPr>
          <a:xfrm>
            <a:off x="5000625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511" name="Google Shape;511;p37"/>
          <p:cNvSpPr/>
          <p:nvPr/>
        </p:nvSpPr>
        <p:spPr>
          <a:xfrm>
            <a:off x="5000625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512" name="Google Shape;512;p37"/>
          <p:cNvSpPr/>
          <p:nvPr/>
        </p:nvSpPr>
        <p:spPr>
          <a:xfrm>
            <a:off x="7846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513" name="Google Shape;513;p37"/>
          <p:cNvSpPr/>
          <p:nvPr/>
        </p:nvSpPr>
        <p:spPr>
          <a:xfrm>
            <a:off x="7836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porto_rico</a:t>
            </a:r>
            <a:endParaRPr/>
          </a:p>
        </p:txBody>
      </p:sp>
      <p:sp>
        <p:nvSpPr>
          <p:cNvPr id="514" name="Google Shape;514;p37"/>
          <p:cNvSpPr/>
          <p:nvPr/>
        </p:nvSpPr>
        <p:spPr>
          <a:xfrm>
            <a:off x="7836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515" name="Google Shape;515;p37"/>
          <p:cNvSpPr txBox="1"/>
          <p:nvPr/>
        </p:nvSpPr>
        <p:spPr>
          <a:xfrm>
            <a:off x="-66150" y="0"/>
            <a:ext cx="3485700" cy="46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intercala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FFFFFF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tamanho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-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603000"/>
                </a:solidFill>
                <a:highlight>
                  <a:srgbClr val="FFFFFF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tamanho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vetor auxiliar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and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copia trecho1 em aux[]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avança em trecho1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copia trecho2 em aux[]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avanca em trecho2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&gt;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terminou o trecho1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terminou o trecho2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terminando: copiar de aux[] em a[inicio:fim]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inicio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mergesort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CFE2F3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/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2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mergesort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mergesort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intercala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516" name="Google Shape;516;p37"/>
          <p:cNvSpPr/>
          <p:nvPr/>
        </p:nvSpPr>
        <p:spPr>
          <a:xfrm>
            <a:off x="3487388" y="-12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inicio</a:t>
            </a:r>
            <a:endParaRPr/>
          </a:p>
        </p:txBody>
      </p:sp>
      <p:sp>
        <p:nvSpPr>
          <p:cNvPr id="517" name="Google Shape;517;p37"/>
          <p:cNvSpPr/>
          <p:nvPr/>
        </p:nvSpPr>
        <p:spPr>
          <a:xfrm>
            <a:off x="3747038" y="427850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518" name="Google Shape;518;p37"/>
          <p:cNvSpPr/>
          <p:nvPr/>
        </p:nvSpPr>
        <p:spPr>
          <a:xfrm>
            <a:off x="3503963" y="18247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fim</a:t>
            </a:r>
            <a:endParaRPr/>
          </a:p>
        </p:txBody>
      </p:sp>
      <p:sp>
        <p:nvSpPr>
          <p:cNvPr id="519" name="Google Shape;519;p37"/>
          <p:cNvSpPr/>
          <p:nvPr/>
        </p:nvSpPr>
        <p:spPr>
          <a:xfrm>
            <a:off x="3780188" y="2243875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520" name="Google Shape;520;p37"/>
          <p:cNvSpPr/>
          <p:nvPr/>
        </p:nvSpPr>
        <p:spPr>
          <a:xfrm>
            <a:off x="3503963" y="9123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meio</a:t>
            </a:r>
            <a:endParaRPr/>
          </a:p>
        </p:txBody>
      </p:sp>
      <p:sp>
        <p:nvSpPr>
          <p:cNvPr id="521" name="Google Shape;521;p37"/>
          <p:cNvSpPr/>
          <p:nvPr/>
        </p:nvSpPr>
        <p:spPr>
          <a:xfrm>
            <a:off x="3763613" y="1340238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8"/>
          <p:cNvSpPr/>
          <p:nvPr/>
        </p:nvSpPr>
        <p:spPr>
          <a:xfrm>
            <a:off x="4648200" y="0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527" name="Google Shape;527;p38"/>
          <p:cNvSpPr/>
          <p:nvPr/>
        </p:nvSpPr>
        <p:spPr>
          <a:xfrm>
            <a:off x="5281575" y="10572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38"/>
          <p:cNvSpPr/>
          <p:nvPr/>
        </p:nvSpPr>
        <p:spPr>
          <a:xfrm>
            <a:off x="5281575" y="15429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38"/>
          <p:cNvSpPr/>
          <p:nvPr/>
        </p:nvSpPr>
        <p:spPr>
          <a:xfrm>
            <a:off x="4867275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530" name="Google Shape;530;p38"/>
          <p:cNvSpPr/>
          <p:nvPr/>
        </p:nvSpPr>
        <p:spPr>
          <a:xfrm>
            <a:off x="6248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531" name="Google Shape;531;p38"/>
          <p:cNvSpPr/>
          <p:nvPr/>
        </p:nvSpPr>
        <p:spPr>
          <a:xfrm>
            <a:off x="6391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532" name="Google Shape;532;p38"/>
          <p:cNvSpPr/>
          <p:nvPr/>
        </p:nvSpPr>
        <p:spPr>
          <a:xfrm>
            <a:off x="6381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alemanha</a:t>
            </a:r>
            <a:endParaRPr/>
          </a:p>
        </p:txBody>
      </p:sp>
      <p:sp>
        <p:nvSpPr>
          <p:cNvPr id="533" name="Google Shape;533;p38"/>
          <p:cNvSpPr/>
          <p:nvPr/>
        </p:nvSpPr>
        <p:spPr>
          <a:xfrm>
            <a:off x="6381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534" name="Google Shape;534;p38"/>
          <p:cNvSpPr/>
          <p:nvPr/>
        </p:nvSpPr>
        <p:spPr>
          <a:xfrm>
            <a:off x="7703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535" name="Google Shape;535;p38"/>
          <p:cNvSpPr/>
          <p:nvPr/>
        </p:nvSpPr>
        <p:spPr>
          <a:xfrm>
            <a:off x="5010150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536" name="Google Shape;536;p38"/>
          <p:cNvSpPr/>
          <p:nvPr/>
        </p:nvSpPr>
        <p:spPr>
          <a:xfrm>
            <a:off x="5000625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537" name="Google Shape;537;p38"/>
          <p:cNvSpPr/>
          <p:nvPr/>
        </p:nvSpPr>
        <p:spPr>
          <a:xfrm>
            <a:off x="5000625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538" name="Google Shape;538;p38"/>
          <p:cNvSpPr/>
          <p:nvPr/>
        </p:nvSpPr>
        <p:spPr>
          <a:xfrm>
            <a:off x="7846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539" name="Google Shape;539;p38"/>
          <p:cNvSpPr/>
          <p:nvPr/>
        </p:nvSpPr>
        <p:spPr>
          <a:xfrm>
            <a:off x="7836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porto_rico</a:t>
            </a:r>
            <a:endParaRPr/>
          </a:p>
        </p:txBody>
      </p:sp>
      <p:sp>
        <p:nvSpPr>
          <p:cNvPr id="540" name="Google Shape;540;p38"/>
          <p:cNvSpPr/>
          <p:nvPr/>
        </p:nvSpPr>
        <p:spPr>
          <a:xfrm>
            <a:off x="7836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541" name="Google Shape;541;p38"/>
          <p:cNvSpPr txBox="1"/>
          <p:nvPr/>
        </p:nvSpPr>
        <p:spPr>
          <a:xfrm>
            <a:off x="-66150" y="0"/>
            <a:ext cx="3485700" cy="46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intercala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FFFFFF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tamanho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-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603000"/>
                </a:solidFill>
                <a:highlight>
                  <a:srgbClr val="FFFFFF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tamanho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vetor auxiliar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and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copia trecho1 em aux[]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avança em trecho1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copia trecho2 em aux[]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avanca em trecho2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&gt;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terminou o trecho1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terminou o trecho2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terminando: copiar de aux[] em a[inicio:fim]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inicio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mergesort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CFE2F3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/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2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mergesort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mergesort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intercala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542" name="Google Shape;542;p38"/>
          <p:cNvSpPr/>
          <p:nvPr/>
        </p:nvSpPr>
        <p:spPr>
          <a:xfrm>
            <a:off x="3487388" y="-12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inicio</a:t>
            </a:r>
            <a:endParaRPr/>
          </a:p>
        </p:txBody>
      </p:sp>
      <p:sp>
        <p:nvSpPr>
          <p:cNvPr id="543" name="Google Shape;543;p38"/>
          <p:cNvSpPr/>
          <p:nvPr/>
        </p:nvSpPr>
        <p:spPr>
          <a:xfrm>
            <a:off x="3747038" y="427850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544" name="Google Shape;544;p38"/>
          <p:cNvSpPr/>
          <p:nvPr/>
        </p:nvSpPr>
        <p:spPr>
          <a:xfrm>
            <a:off x="3503963" y="18247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fim</a:t>
            </a:r>
            <a:endParaRPr/>
          </a:p>
        </p:txBody>
      </p:sp>
      <p:sp>
        <p:nvSpPr>
          <p:cNvPr id="545" name="Google Shape;545;p38"/>
          <p:cNvSpPr/>
          <p:nvPr/>
        </p:nvSpPr>
        <p:spPr>
          <a:xfrm>
            <a:off x="3780188" y="2243875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546" name="Google Shape;546;p38"/>
          <p:cNvSpPr/>
          <p:nvPr/>
        </p:nvSpPr>
        <p:spPr>
          <a:xfrm>
            <a:off x="3503963" y="9123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meio</a:t>
            </a:r>
            <a:endParaRPr/>
          </a:p>
        </p:txBody>
      </p:sp>
      <p:sp>
        <p:nvSpPr>
          <p:cNvPr id="547" name="Google Shape;547;p38"/>
          <p:cNvSpPr/>
          <p:nvPr/>
        </p:nvSpPr>
        <p:spPr>
          <a:xfrm>
            <a:off x="3763613" y="1340238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38"/>
          <p:cNvSpPr/>
          <p:nvPr/>
        </p:nvSpPr>
        <p:spPr>
          <a:xfrm>
            <a:off x="3463100" y="3100900"/>
            <a:ext cx="1125000" cy="6459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inicio &lt; fim</a:t>
            </a:r>
            <a:endParaRPr/>
          </a:p>
        </p:txBody>
      </p:sp>
      <p:sp>
        <p:nvSpPr>
          <p:cNvPr id="549" name="Google Shape;549;p38"/>
          <p:cNvSpPr/>
          <p:nvPr/>
        </p:nvSpPr>
        <p:spPr>
          <a:xfrm>
            <a:off x="3670750" y="3433925"/>
            <a:ext cx="769800" cy="2286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true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9"/>
          <p:cNvSpPr/>
          <p:nvPr/>
        </p:nvSpPr>
        <p:spPr>
          <a:xfrm>
            <a:off x="4648200" y="0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555" name="Google Shape;555;p39"/>
          <p:cNvSpPr/>
          <p:nvPr/>
        </p:nvSpPr>
        <p:spPr>
          <a:xfrm>
            <a:off x="5281575" y="10572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39"/>
          <p:cNvSpPr/>
          <p:nvPr/>
        </p:nvSpPr>
        <p:spPr>
          <a:xfrm>
            <a:off x="5281575" y="15429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39"/>
          <p:cNvSpPr/>
          <p:nvPr/>
        </p:nvSpPr>
        <p:spPr>
          <a:xfrm>
            <a:off x="4867275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558" name="Google Shape;558;p39"/>
          <p:cNvSpPr/>
          <p:nvPr/>
        </p:nvSpPr>
        <p:spPr>
          <a:xfrm>
            <a:off x="6248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559" name="Google Shape;559;p39"/>
          <p:cNvSpPr/>
          <p:nvPr/>
        </p:nvSpPr>
        <p:spPr>
          <a:xfrm>
            <a:off x="6391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560" name="Google Shape;560;p39"/>
          <p:cNvSpPr/>
          <p:nvPr/>
        </p:nvSpPr>
        <p:spPr>
          <a:xfrm>
            <a:off x="6381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alemanha</a:t>
            </a:r>
            <a:endParaRPr/>
          </a:p>
        </p:txBody>
      </p:sp>
      <p:sp>
        <p:nvSpPr>
          <p:cNvPr id="561" name="Google Shape;561;p39"/>
          <p:cNvSpPr/>
          <p:nvPr/>
        </p:nvSpPr>
        <p:spPr>
          <a:xfrm>
            <a:off x="6381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562" name="Google Shape;562;p39"/>
          <p:cNvSpPr/>
          <p:nvPr/>
        </p:nvSpPr>
        <p:spPr>
          <a:xfrm>
            <a:off x="7703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563" name="Google Shape;563;p39"/>
          <p:cNvSpPr/>
          <p:nvPr/>
        </p:nvSpPr>
        <p:spPr>
          <a:xfrm>
            <a:off x="5010150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564" name="Google Shape;564;p39"/>
          <p:cNvSpPr/>
          <p:nvPr/>
        </p:nvSpPr>
        <p:spPr>
          <a:xfrm>
            <a:off x="5000625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565" name="Google Shape;565;p39"/>
          <p:cNvSpPr/>
          <p:nvPr/>
        </p:nvSpPr>
        <p:spPr>
          <a:xfrm>
            <a:off x="5000625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566" name="Google Shape;566;p39"/>
          <p:cNvSpPr/>
          <p:nvPr/>
        </p:nvSpPr>
        <p:spPr>
          <a:xfrm>
            <a:off x="7846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567" name="Google Shape;567;p39"/>
          <p:cNvSpPr/>
          <p:nvPr/>
        </p:nvSpPr>
        <p:spPr>
          <a:xfrm>
            <a:off x="7836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porto_rico</a:t>
            </a:r>
            <a:endParaRPr/>
          </a:p>
        </p:txBody>
      </p:sp>
      <p:sp>
        <p:nvSpPr>
          <p:cNvPr id="568" name="Google Shape;568;p39"/>
          <p:cNvSpPr/>
          <p:nvPr/>
        </p:nvSpPr>
        <p:spPr>
          <a:xfrm>
            <a:off x="7836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569" name="Google Shape;569;p39"/>
          <p:cNvSpPr txBox="1"/>
          <p:nvPr/>
        </p:nvSpPr>
        <p:spPr>
          <a:xfrm>
            <a:off x="-66150" y="0"/>
            <a:ext cx="3485700" cy="46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intercala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FFFFFF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tamanho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-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603000"/>
                </a:solidFill>
                <a:highlight>
                  <a:srgbClr val="FFFFFF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tamanho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vetor auxiliar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and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copia trecho1 em aux[]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avança em trecho1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copia trecho2 em aux[]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avanca em trecho2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&gt;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terminou o trecho1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terminou o trecho2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terminando: copiar de aux[] em a[inicio:fim]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inicio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mergesort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CFE2F3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meio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/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CFE2F3"/>
                </a:highlight>
              </a:rPr>
              <a:t>2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mergesort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mergesort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intercala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570" name="Google Shape;570;p39"/>
          <p:cNvSpPr/>
          <p:nvPr/>
        </p:nvSpPr>
        <p:spPr>
          <a:xfrm>
            <a:off x="3487388" y="-12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inicio</a:t>
            </a:r>
            <a:endParaRPr/>
          </a:p>
        </p:txBody>
      </p:sp>
      <p:sp>
        <p:nvSpPr>
          <p:cNvPr id="571" name="Google Shape;571;p39"/>
          <p:cNvSpPr/>
          <p:nvPr/>
        </p:nvSpPr>
        <p:spPr>
          <a:xfrm>
            <a:off x="3747038" y="427850"/>
            <a:ext cx="557100" cy="324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572" name="Google Shape;572;p39"/>
          <p:cNvSpPr/>
          <p:nvPr/>
        </p:nvSpPr>
        <p:spPr>
          <a:xfrm>
            <a:off x="3503963" y="18247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fim</a:t>
            </a:r>
            <a:endParaRPr/>
          </a:p>
        </p:txBody>
      </p:sp>
      <p:sp>
        <p:nvSpPr>
          <p:cNvPr id="573" name="Google Shape;573;p39"/>
          <p:cNvSpPr/>
          <p:nvPr/>
        </p:nvSpPr>
        <p:spPr>
          <a:xfrm>
            <a:off x="3780188" y="2243875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574" name="Google Shape;574;p39"/>
          <p:cNvSpPr/>
          <p:nvPr/>
        </p:nvSpPr>
        <p:spPr>
          <a:xfrm>
            <a:off x="3503963" y="9123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meio</a:t>
            </a:r>
            <a:endParaRPr/>
          </a:p>
        </p:txBody>
      </p:sp>
      <p:sp>
        <p:nvSpPr>
          <p:cNvPr id="575" name="Google Shape;575;p39"/>
          <p:cNvSpPr/>
          <p:nvPr/>
        </p:nvSpPr>
        <p:spPr>
          <a:xfrm>
            <a:off x="3763613" y="1340238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576" name="Google Shape;576;p39"/>
          <p:cNvSpPr/>
          <p:nvPr/>
        </p:nvSpPr>
        <p:spPr>
          <a:xfrm>
            <a:off x="3456125" y="3226725"/>
            <a:ext cx="1709700" cy="6069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meio = (inicio + fim) / 2</a:t>
            </a:r>
            <a:endParaRPr sz="1100"/>
          </a:p>
        </p:txBody>
      </p:sp>
      <p:sp>
        <p:nvSpPr>
          <p:cNvPr id="577" name="Google Shape;577;p39"/>
          <p:cNvSpPr/>
          <p:nvPr/>
        </p:nvSpPr>
        <p:spPr>
          <a:xfrm>
            <a:off x="3655950" y="3530150"/>
            <a:ext cx="12951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40"/>
          <p:cNvSpPr/>
          <p:nvPr/>
        </p:nvSpPr>
        <p:spPr>
          <a:xfrm>
            <a:off x="4648200" y="0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583" name="Google Shape;583;p40"/>
          <p:cNvSpPr/>
          <p:nvPr/>
        </p:nvSpPr>
        <p:spPr>
          <a:xfrm>
            <a:off x="5281575" y="10572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40"/>
          <p:cNvSpPr/>
          <p:nvPr/>
        </p:nvSpPr>
        <p:spPr>
          <a:xfrm>
            <a:off x="5281575" y="15429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40"/>
          <p:cNvSpPr/>
          <p:nvPr/>
        </p:nvSpPr>
        <p:spPr>
          <a:xfrm>
            <a:off x="4867275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586" name="Google Shape;586;p40"/>
          <p:cNvSpPr/>
          <p:nvPr/>
        </p:nvSpPr>
        <p:spPr>
          <a:xfrm>
            <a:off x="6248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587" name="Google Shape;587;p40"/>
          <p:cNvSpPr/>
          <p:nvPr/>
        </p:nvSpPr>
        <p:spPr>
          <a:xfrm>
            <a:off x="6391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588" name="Google Shape;588;p40"/>
          <p:cNvSpPr/>
          <p:nvPr/>
        </p:nvSpPr>
        <p:spPr>
          <a:xfrm>
            <a:off x="6381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alemanha</a:t>
            </a:r>
            <a:endParaRPr/>
          </a:p>
        </p:txBody>
      </p:sp>
      <p:sp>
        <p:nvSpPr>
          <p:cNvPr id="589" name="Google Shape;589;p40"/>
          <p:cNvSpPr/>
          <p:nvPr/>
        </p:nvSpPr>
        <p:spPr>
          <a:xfrm>
            <a:off x="6381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590" name="Google Shape;590;p40"/>
          <p:cNvSpPr/>
          <p:nvPr/>
        </p:nvSpPr>
        <p:spPr>
          <a:xfrm>
            <a:off x="7703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591" name="Google Shape;591;p40"/>
          <p:cNvSpPr/>
          <p:nvPr/>
        </p:nvSpPr>
        <p:spPr>
          <a:xfrm>
            <a:off x="5010150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592" name="Google Shape;592;p40"/>
          <p:cNvSpPr/>
          <p:nvPr/>
        </p:nvSpPr>
        <p:spPr>
          <a:xfrm>
            <a:off x="5000625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593" name="Google Shape;593;p40"/>
          <p:cNvSpPr/>
          <p:nvPr/>
        </p:nvSpPr>
        <p:spPr>
          <a:xfrm>
            <a:off x="5000625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594" name="Google Shape;594;p40"/>
          <p:cNvSpPr/>
          <p:nvPr/>
        </p:nvSpPr>
        <p:spPr>
          <a:xfrm>
            <a:off x="7846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595" name="Google Shape;595;p40"/>
          <p:cNvSpPr/>
          <p:nvPr/>
        </p:nvSpPr>
        <p:spPr>
          <a:xfrm>
            <a:off x="7836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porto_rico</a:t>
            </a:r>
            <a:endParaRPr/>
          </a:p>
        </p:txBody>
      </p:sp>
      <p:sp>
        <p:nvSpPr>
          <p:cNvPr id="596" name="Google Shape;596;p40"/>
          <p:cNvSpPr/>
          <p:nvPr/>
        </p:nvSpPr>
        <p:spPr>
          <a:xfrm>
            <a:off x="7836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597" name="Google Shape;597;p40"/>
          <p:cNvSpPr txBox="1"/>
          <p:nvPr/>
        </p:nvSpPr>
        <p:spPr>
          <a:xfrm>
            <a:off x="-66150" y="0"/>
            <a:ext cx="3485700" cy="46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intercala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FFFFFF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tamanho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-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603000"/>
                </a:solidFill>
                <a:highlight>
                  <a:srgbClr val="FFFFFF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tamanho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vetor auxiliar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and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copia trecho1 em aux[]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avança em trecho1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copia trecho2 em aux[]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avanca em trecho2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&gt;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terminou o trecho1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terminou o trecho2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terminando: copiar de aux[] em a[inicio:fim]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inicio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mergesort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CFE2F3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meio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/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CFE2F3"/>
                </a:highlight>
              </a:rPr>
              <a:t>2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mergesort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mergesort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intercala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598" name="Google Shape;598;p40"/>
          <p:cNvSpPr/>
          <p:nvPr/>
        </p:nvSpPr>
        <p:spPr>
          <a:xfrm>
            <a:off x="3487388" y="-12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inicio</a:t>
            </a:r>
            <a:endParaRPr/>
          </a:p>
        </p:txBody>
      </p:sp>
      <p:sp>
        <p:nvSpPr>
          <p:cNvPr id="599" name="Google Shape;599;p40"/>
          <p:cNvSpPr/>
          <p:nvPr/>
        </p:nvSpPr>
        <p:spPr>
          <a:xfrm>
            <a:off x="3747038" y="427850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600" name="Google Shape;600;p40"/>
          <p:cNvSpPr/>
          <p:nvPr/>
        </p:nvSpPr>
        <p:spPr>
          <a:xfrm>
            <a:off x="3503963" y="18247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fim</a:t>
            </a:r>
            <a:endParaRPr/>
          </a:p>
        </p:txBody>
      </p:sp>
      <p:sp>
        <p:nvSpPr>
          <p:cNvPr id="601" name="Google Shape;601;p40"/>
          <p:cNvSpPr/>
          <p:nvPr/>
        </p:nvSpPr>
        <p:spPr>
          <a:xfrm>
            <a:off x="3780188" y="2243875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602" name="Google Shape;602;p40"/>
          <p:cNvSpPr/>
          <p:nvPr/>
        </p:nvSpPr>
        <p:spPr>
          <a:xfrm>
            <a:off x="3503963" y="9123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meio</a:t>
            </a:r>
            <a:endParaRPr/>
          </a:p>
        </p:txBody>
      </p:sp>
      <p:sp>
        <p:nvSpPr>
          <p:cNvPr id="603" name="Google Shape;603;p40"/>
          <p:cNvSpPr/>
          <p:nvPr/>
        </p:nvSpPr>
        <p:spPr>
          <a:xfrm>
            <a:off x="3763613" y="1340238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41"/>
          <p:cNvSpPr/>
          <p:nvPr/>
        </p:nvSpPr>
        <p:spPr>
          <a:xfrm>
            <a:off x="4648200" y="0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609" name="Google Shape;609;p41"/>
          <p:cNvSpPr/>
          <p:nvPr/>
        </p:nvSpPr>
        <p:spPr>
          <a:xfrm>
            <a:off x="5281575" y="10572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41"/>
          <p:cNvSpPr/>
          <p:nvPr/>
        </p:nvSpPr>
        <p:spPr>
          <a:xfrm>
            <a:off x="5281575" y="15429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41"/>
          <p:cNvSpPr/>
          <p:nvPr/>
        </p:nvSpPr>
        <p:spPr>
          <a:xfrm>
            <a:off x="4867275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612" name="Google Shape;612;p41"/>
          <p:cNvSpPr/>
          <p:nvPr/>
        </p:nvSpPr>
        <p:spPr>
          <a:xfrm>
            <a:off x="6248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613" name="Google Shape;613;p41"/>
          <p:cNvSpPr/>
          <p:nvPr/>
        </p:nvSpPr>
        <p:spPr>
          <a:xfrm>
            <a:off x="6391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614" name="Google Shape;614;p41"/>
          <p:cNvSpPr/>
          <p:nvPr/>
        </p:nvSpPr>
        <p:spPr>
          <a:xfrm>
            <a:off x="6381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alemanha</a:t>
            </a:r>
            <a:endParaRPr/>
          </a:p>
        </p:txBody>
      </p:sp>
      <p:sp>
        <p:nvSpPr>
          <p:cNvPr id="615" name="Google Shape;615;p41"/>
          <p:cNvSpPr/>
          <p:nvPr/>
        </p:nvSpPr>
        <p:spPr>
          <a:xfrm>
            <a:off x="6381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616" name="Google Shape;616;p41"/>
          <p:cNvSpPr/>
          <p:nvPr/>
        </p:nvSpPr>
        <p:spPr>
          <a:xfrm>
            <a:off x="7703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617" name="Google Shape;617;p41"/>
          <p:cNvSpPr/>
          <p:nvPr/>
        </p:nvSpPr>
        <p:spPr>
          <a:xfrm>
            <a:off x="5010150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618" name="Google Shape;618;p41"/>
          <p:cNvSpPr/>
          <p:nvPr/>
        </p:nvSpPr>
        <p:spPr>
          <a:xfrm>
            <a:off x="5000625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619" name="Google Shape;619;p41"/>
          <p:cNvSpPr/>
          <p:nvPr/>
        </p:nvSpPr>
        <p:spPr>
          <a:xfrm>
            <a:off x="5000625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620" name="Google Shape;620;p41"/>
          <p:cNvSpPr/>
          <p:nvPr/>
        </p:nvSpPr>
        <p:spPr>
          <a:xfrm>
            <a:off x="7846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621" name="Google Shape;621;p41"/>
          <p:cNvSpPr/>
          <p:nvPr/>
        </p:nvSpPr>
        <p:spPr>
          <a:xfrm>
            <a:off x="7836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porto_rico</a:t>
            </a:r>
            <a:endParaRPr/>
          </a:p>
        </p:txBody>
      </p:sp>
      <p:sp>
        <p:nvSpPr>
          <p:cNvPr id="622" name="Google Shape;622;p41"/>
          <p:cNvSpPr/>
          <p:nvPr/>
        </p:nvSpPr>
        <p:spPr>
          <a:xfrm>
            <a:off x="7836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623" name="Google Shape;623;p41"/>
          <p:cNvSpPr txBox="1"/>
          <p:nvPr/>
        </p:nvSpPr>
        <p:spPr>
          <a:xfrm>
            <a:off x="-66150" y="0"/>
            <a:ext cx="3485700" cy="46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intercala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FFFFFF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tamanho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-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603000"/>
                </a:solidFill>
                <a:highlight>
                  <a:srgbClr val="FFFFFF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tamanho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vetor auxiliar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and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copia trecho1 em aux[]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avança em trecho1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copia trecho2 em aux[]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avanca em trecho2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&gt;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terminou o trecho1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terminou o trecho2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terminando: copiar de aux[] em a[inicio:fim]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inicio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mergesort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B4A7D6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b="1" lang="pt-BR" sz="700">
                <a:solidFill>
                  <a:srgbClr val="800000"/>
                </a:solidFill>
              </a:rPr>
              <a:t>int</a:t>
            </a:r>
            <a:r>
              <a:rPr lang="pt-BR" sz="700">
                <a:solidFill>
                  <a:schemeClr val="dk1"/>
                </a:solidFill>
              </a:rPr>
              <a:t> meio</a:t>
            </a:r>
            <a:r>
              <a:rPr lang="pt-BR" sz="700">
                <a:solidFill>
                  <a:srgbClr val="800080"/>
                </a:solidFill>
              </a:rPr>
              <a:t>;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/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2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mergesort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mergesort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intercala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624" name="Google Shape;624;p41"/>
          <p:cNvSpPr/>
          <p:nvPr/>
        </p:nvSpPr>
        <p:spPr>
          <a:xfrm>
            <a:off x="3487388" y="-12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inicio</a:t>
            </a:r>
            <a:endParaRPr/>
          </a:p>
        </p:txBody>
      </p:sp>
      <p:sp>
        <p:nvSpPr>
          <p:cNvPr id="625" name="Google Shape;625;p41"/>
          <p:cNvSpPr/>
          <p:nvPr/>
        </p:nvSpPr>
        <p:spPr>
          <a:xfrm>
            <a:off x="3747038" y="427850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626" name="Google Shape;626;p41"/>
          <p:cNvSpPr/>
          <p:nvPr/>
        </p:nvSpPr>
        <p:spPr>
          <a:xfrm>
            <a:off x="3503963" y="18247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fim</a:t>
            </a:r>
            <a:endParaRPr/>
          </a:p>
        </p:txBody>
      </p:sp>
      <p:sp>
        <p:nvSpPr>
          <p:cNvPr id="627" name="Google Shape;627;p41"/>
          <p:cNvSpPr/>
          <p:nvPr/>
        </p:nvSpPr>
        <p:spPr>
          <a:xfrm>
            <a:off x="3780188" y="2243875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311700" y="445025"/>
            <a:ext cx="2171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000000"/>
                </a:solidFill>
              </a:rPr>
              <a:t>Código</a:t>
            </a:r>
            <a:r>
              <a:rPr lang="pt-BR" sz="2800"/>
              <a:t>:</a:t>
            </a:r>
            <a:r>
              <a:rPr lang="pt-BR" sz="2800">
                <a:solidFill>
                  <a:srgbClr val="000000"/>
                </a:solidFill>
              </a:rPr>
              <a:t>	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4636475" y="1578900"/>
            <a:ext cx="30000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004A43"/>
                </a:solidFill>
                <a:highlight>
                  <a:srgbClr val="FFFFFF"/>
                </a:highlight>
              </a:rPr>
              <a:t>#include </a:t>
            </a:r>
            <a:r>
              <a:rPr lang="pt-BR" sz="900">
                <a:solidFill>
                  <a:srgbClr val="800000"/>
                </a:solidFill>
                <a:highlight>
                  <a:srgbClr val="FFFFFF"/>
                </a:highlight>
              </a:rPr>
              <a:t>&lt;</a:t>
            </a:r>
            <a:r>
              <a:rPr lang="pt-BR" sz="900">
                <a:solidFill>
                  <a:srgbClr val="40015A"/>
                </a:solidFill>
                <a:highlight>
                  <a:srgbClr val="FFFFFF"/>
                </a:highlight>
              </a:rPr>
              <a:t>iostream</a:t>
            </a:r>
            <a:r>
              <a:rPr lang="pt-BR" sz="900">
                <a:solidFill>
                  <a:srgbClr val="800000"/>
                </a:solidFill>
                <a:highlight>
                  <a:srgbClr val="FFFFFF"/>
                </a:highlight>
              </a:rPr>
              <a:t>&gt;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rgbClr val="800000"/>
                </a:solidFill>
                <a:highlight>
                  <a:srgbClr val="FFFFFF"/>
                </a:highlight>
              </a:rPr>
              <a:t>using</a:t>
            </a: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900">
                <a:solidFill>
                  <a:srgbClr val="800000"/>
                </a:solidFill>
                <a:highlight>
                  <a:srgbClr val="FFFFFF"/>
                </a:highlight>
              </a:rPr>
              <a:t>namespace</a:t>
            </a: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900">
                <a:solidFill>
                  <a:srgbClr val="666616"/>
                </a:solidFill>
                <a:highlight>
                  <a:srgbClr val="FFFFFF"/>
                </a:highlight>
              </a:rPr>
              <a:t>std</a:t>
            </a:r>
            <a:r>
              <a:rPr lang="pt-BR" sz="9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rgbClr val="800000"/>
                </a:solidFill>
                <a:highlight>
                  <a:srgbClr val="FFFFFF"/>
                </a:highlight>
              </a:rPr>
              <a:t>struct</a:t>
            </a: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900">
                <a:solidFill>
                  <a:srgbClr val="603000"/>
                </a:solidFill>
                <a:highlight>
                  <a:srgbClr val="FFFFFF"/>
                </a:highlight>
              </a:rPr>
              <a:t>time</a:t>
            </a: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9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9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</a:rPr>
              <a:t> identificador</a:t>
            </a:r>
            <a:r>
              <a:rPr lang="pt-BR" sz="9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900">
                <a:solidFill>
                  <a:srgbClr val="603000"/>
                </a:solidFill>
                <a:highlight>
                  <a:srgbClr val="FFFFFF"/>
                </a:highlight>
              </a:rPr>
              <a:t>string</a:t>
            </a: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</a:rPr>
              <a:t> nome</a:t>
            </a:r>
            <a:r>
              <a:rPr lang="pt-BR" sz="9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9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900">
                <a:solidFill>
                  <a:schemeClr val="dk1"/>
                </a:solidFill>
                <a:highlight>
                  <a:srgbClr val="FFFFFF"/>
                </a:highlight>
              </a:rPr>
              <a:t> gols_marcados</a:t>
            </a:r>
            <a:r>
              <a:rPr lang="pt-BR" sz="9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800080"/>
                </a:solidFill>
                <a:highlight>
                  <a:srgbClr val="FFFFFF"/>
                </a:highlight>
              </a:rPr>
              <a:t>};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800000"/>
              </a:solidFill>
              <a:highlight>
                <a:srgbClr val="FFFFFF"/>
              </a:highlight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956650" y="1017725"/>
            <a:ext cx="3558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Cabeçalho: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42"/>
          <p:cNvSpPr/>
          <p:nvPr/>
        </p:nvSpPr>
        <p:spPr>
          <a:xfrm>
            <a:off x="4648200" y="0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633" name="Google Shape;633;p42"/>
          <p:cNvSpPr/>
          <p:nvPr/>
        </p:nvSpPr>
        <p:spPr>
          <a:xfrm>
            <a:off x="5281575" y="10572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42"/>
          <p:cNvSpPr/>
          <p:nvPr/>
        </p:nvSpPr>
        <p:spPr>
          <a:xfrm>
            <a:off x="5281575" y="15429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42"/>
          <p:cNvSpPr/>
          <p:nvPr/>
        </p:nvSpPr>
        <p:spPr>
          <a:xfrm>
            <a:off x="4867275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636" name="Google Shape;636;p42"/>
          <p:cNvSpPr/>
          <p:nvPr/>
        </p:nvSpPr>
        <p:spPr>
          <a:xfrm>
            <a:off x="6248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637" name="Google Shape;637;p42"/>
          <p:cNvSpPr/>
          <p:nvPr/>
        </p:nvSpPr>
        <p:spPr>
          <a:xfrm>
            <a:off x="6391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638" name="Google Shape;638;p42"/>
          <p:cNvSpPr/>
          <p:nvPr/>
        </p:nvSpPr>
        <p:spPr>
          <a:xfrm>
            <a:off x="6381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alemanha</a:t>
            </a:r>
            <a:endParaRPr/>
          </a:p>
        </p:txBody>
      </p:sp>
      <p:sp>
        <p:nvSpPr>
          <p:cNvPr id="639" name="Google Shape;639;p42"/>
          <p:cNvSpPr/>
          <p:nvPr/>
        </p:nvSpPr>
        <p:spPr>
          <a:xfrm>
            <a:off x="6381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640" name="Google Shape;640;p42"/>
          <p:cNvSpPr/>
          <p:nvPr/>
        </p:nvSpPr>
        <p:spPr>
          <a:xfrm>
            <a:off x="7703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641" name="Google Shape;641;p42"/>
          <p:cNvSpPr/>
          <p:nvPr/>
        </p:nvSpPr>
        <p:spPr>
          <a:xfrm>
            <a:off x="5010150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642" name="Google Shape;642;p42"/>
          <p:cNvSpPr/>
          <p:nvPr/>
        </p:nvSpPr>
        <p:spPr>
          <a:xfrm>
            <a:off x="5000625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643" name="Google Shape;643;p42"/>
          <p:cNvSpPr/>
          <p:nvPr/>
        </p:nvSpPr>
        <p:spPr>
          <a:xfrm>
            <a:off x="5000625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644" name="Google Shape;644;p42"/>
          <p:cNvSpPr/>
          <p:nvPr/>
        </p:nvSpPr>
        <p:spPr>
          <a:xfrm>
            <a:off x="7846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645" name="Google Shape;645;p42"/>
          <p:cNvSpPr/>
          <p:nvPr/>
        </p:nvSpPr>
        <p:spPr>
          <a:xfrm>
            <a:off x="7836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porto_rico</a:t>
            </a:r>
            <a:endParaRPr/>
          </a:p>
        </p:txBody>
      </p:sp>
      <p:sp>
        <p:nvSpPr>
          <p:cNvPr id="646" name="Google Shape;646;p42"/>
          <p:cNvSpPr/>
          <p:nvPr/>
        </p:nvSpPr>
        <p:spPr>
          <a:xfrm>
            <a:off x="7836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647" name="Google Shape;647;p42"/>
          <p:cNvSpPr txBox="1"/>
          <p:nvPr/>
        </p:nvSpPr>
        <p:spPr>
          <a:xfrm>
            <a:off x="-66150" y="0"/>
            <a:ext cx="3485700" cy="46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intercala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FFFFFF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tamanho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-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603000"/>
                </a:solidFill>
                <a:highlight>
                  <a:srgbClr val="FFFFFF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tamanho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vetor auxiliar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and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copia trecho1 em aux[]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avança em trecho1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copia trecho2 em aux[]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avanca em trecho2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&gt;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terminou o trecho1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terminou o trecho2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terminando: copiar de aux[] em a[inicio:fim]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inicio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mergesort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B4A7D6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/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2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mergesort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mergesort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intercala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648" name="Google Shape;648;p42"/>
          <p:cNvSpPr/>
          <p:nvPr/>
        </p:nvSpPr>
        <p:spPr>
          <a:xfrm>
            <a:off x="3487388" y="-12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inicio</a:t>
            </a:r>
            <a:endParaRPr/>
          </a:p>
        </p:txBody>
      </p:sp>
      <p:sp>
        <p:nvSpPr>
          <p:cNvPr id="649" name="Google Shape;649;p42"/>
          <p:cNvSpPr/>
          <p:nvPr/>
        </p:nvSpPr>
        <p:spPr>
          <a:xfrm>
            <a:off x="3747038" y="427850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650" name="Google Shape;650;p42"/>
          <p:cNvSpPr/>
          <p:nvPr/>
        </p:nvSpPr>
        <p:spPr>
          <a:xfrm>
            <a:off x="3503963" y="18247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fim</a:t>
            </a:r>
            <a:endParaRPr/>
          </a:p>
        </p:txBody>
      </p:sp>
      <p:sp>
        <p:nvSpPr>
          <p:cNvPr id="651" name="Google Shape;651;p42"/>
          <p:cNvSpPr/>
          <p:nvPr/>
        </p:nvSpPr>
        <p:spPr>
          <a:xfrm>
            <a:off x="3780188" y="2243875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652" name="Google Shape;652;p42"/>
          <p:cNvSpPr/>
          <p:nvPr/>
        </p:nvSpPr>
        <p:spPr>
          <a:xfrm>
            <a:off x="3503963" y="9123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meio</a:t>
            </a:r>
            <a:endParaRPr/>
          </a:p>
        </p:txBody>
      </p:sp>
      <p:sp>
        <p:nvSpPr>
          <p:cNvPr id="653" name="Google Shape;653;p42"/>
          <p:cNvSpPr/>
          <p:nvPr/>
        </p:nvSpPr>
        <p:spPr>
          <a:xfrm>
            <a:off x="3763613" y="1340238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43"/>
          <p:cNvSpPr/>
          <p:nvPr/>
        </p:nvSpPr>
        <p:spPr>
          <a:xfrm>
            <a:off x="4648200" y="0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659" name="Google Shape;659;p43"/>
          <p:cNvSpPr/>
          <p:nvPr/>
        </p:nvSpPr>
        <p:spPr>
          <a:xfrm>
            <a:off x="5281575" y="10572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43"/>
          <p:cNvSpPr/>
          <p:nvPr/>
        </p:nvSpPr>
        <p:spPr>
          <a:xfrm>
            <a:off x="5281575" y="15429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43"/>
          <p:cNvSpPr/>
          <p:nvPr/>
        </p:nvSpPr>
        <p:spPr>
          <a:xfrm>
            <a:off x="4867275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662" name="Google Shape;662;p43"/>
          <p:cNvSpPr/>
          <p:nvPr/>
        </p:nvSpPr>
        <p:spPr>
          <a:xfrm>
            <a:off x="6248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663" name="Google Shape;663;p43"/>
          <p:cNvSpPr/>
          <p:nvPr/>
        </p:nvSpPr>
        <p:spPr>
          <a:xfrm>
            <a:off x="6391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664" name="Google Shape;664;p43"/>
          <p:cNvSpPr/>
          <p:nvPr/>
        </p:nvSpPr>
        <p:spPr>
          <a:xfrm>
            <a:off x="6381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alemanha</a:t>
            </a:r>
            <a:endParaRPr/>
          </a:p>
        </p:txBody>
      </p:sp>
      <p:sp>
        <p:nvSpPr>
          <p:cNvPr id="665" name="Google Shape;665;p43"/>
          <p:cNvSpPr/>
          <p:nvPr/>
        </p:nvSpPr>
        <p:spPr>
          <a:xfrm>
            <a:off x="6381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666" name="Google Shape;666;p43"/>
          <p:cNvSpPr/>
          <p:nvPr/>
        </p:nvSpPr>
        <p:spPr>
          <a:xfrm>
            <a:off x="7703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667" name="Google Shape;667;p43"/>
          <p:cNvSpPr/>
          <p:nvPr/>
        </p:nvSpPr>
        <p:spPr>
          <a:xfrm>
            <a:off x="5010150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668" name="Google Shape;668;p43"/>
          <p:cNvSpPr/>
          <p:nvPr/>
        </p:nvSpPr>
        <p:spPr>
          <a:xfrm>
            <a:off x="5000625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669" name="Google Shape;669;p43"/>
          <p:cNvSpPr/>
          <p:nvPr/>
        </p:nvSpPr>
        <p:spPr>
          <a:xfrm>
            <a:off x="5000625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670" name="Google Shape;670;p43"/>
          <p:cNvSpPr/>
          <p:nvPr/>
        </p:nvSpPr>
        <p:spPr>
          <a:xfrm>
            <a:off x="7846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671" name="Google Shape;671;p43"/>
          <p:cNvSpPr/>
          <p:nvPr/>
        </p:nvSpPr>
        <p:spPr>
          <a:xfrm>
            <a:off x="7836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porto_rico</a:t>
            </a:r>
            <a:endParaRPr/>
          </a:p>
        </p:txBody>
      </p:sp>
      <p:sp>
        <p:nvSpPr>
          <p:cNvPr id="672" name="Google Shape;672;p43"/>
          <p:cNvSpPr/>
          <p:nvPr/>
        </p:nvSpPr>
        <p:spPr>
          <a:xfrm>
            <a:off x="7836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673" name="Google Shape;673;p43"/>
          <p:cNvSpPr txBox="1"/>
          <p:nvPr/>
        </p:nvSpPr>
        <p:spPr>
          <a:xfrm>
            <a:off x="-66150" y="0"/>
            <a:ext cx="3485700" cy="46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intercala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FFFFFF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tamanho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-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603000"/>
                </a:solidFill>
                <a:highlight>
                  <a:srgbClr val="FFFFFF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tamanho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vetor auxiliar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and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copia trecho1 em aux[]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avança em trecho1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copia trecho2 em aux[]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avanca em trecho2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&gt;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terminou o trecho1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terminou o trecho2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terminando: copiar de aux[] em a[inicio:fim]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inicio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mergesort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B4A7D6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/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2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mergesort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mergesort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intercala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674" name="Google Shape;674;p43"/>
          <p:cNvSpPr/>
          <p:nvPr/>
        </p:nvSpPr>
        <p:spPr>
          <a:xfrm>
            <a:off x="3487388" y="-12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inicio</a:t>
            </a:r>
            <a:endParaRPr/>
          </a:p>
        </p:txBody>
      </p:sp>
      <p:sp>
        <p:nvSpPr>
          <p:cNvPr id="675" name="Google Shape;675;p43"/>
          <p:cNvSpPr/>
          <p:nvPr/>
        </p:nvSpPr>
        <p:spPr>
          <a:xfrm>
            <a:off x="3747038" y="427850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676" name="Google Shape;676;p43"/>
          <p:cNvSpPr/>
          <p:nvPr/>
        </p:nvSpPr>
        <p:spPr>
          <a:xfrm>
            <a:off x="3503963" y="18247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fim</a:t>
            </a:r>
            <a:endParaRPr/>
          </a:p>
        </p:txBody>
      </p:sp>
      <p:sp>
        <p:nvSpPr>
          <p:cNvPr id="677" name="Google Shape;677;p43"/>
          <p:cNvSpPr/>
          <p:nvPr/>
        </p:nvSpPr>
        <p:spPr>
          <a:xfrm>
            <a:off x="3780188" y="2243875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678" name="Google Shape;678;p43"/>
          <p:cNvSpPr/>
          <p:nvPr/>
        </p:nvSpPr>
        <p:spPr>
          <a:xfrm>
            <a:off x="3503963" y="9123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meio</a:t>
            </a:r>
            <a:endParaRPr/>
          </a:p>
        </p:txBody>
      </p:sp>
      <p:sp>
        <p:nvSpPr>
          <p:cNvPr id="679" name="Google Shape;679;p43"/>
          <p:cNvSpPr/>
          <p:nvPr/>
        </p:nvSpPr>
        <p:spPr>
          <a:xfrm>
            <a:off x="3763613" y="1340238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43"/>
          <p:cNvSpPr/>
          <p:nvPr/>
        </p:nvSpPr>
        <p:spPr>
          <a:xfrm>
            <a:off x="3463100" y="3100900"/>
            <a:ext cx="1125000" cy="6459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inicio &lt; fim</a:t>
            </a:r>
            <a:endParaRPr/>
          </a:p>
        </p:txBody>
      </p:sp>
      <p:sp>
        <p:nvSpPr>
          <p:cNvPr id="681" name="Google Shape;681;p43"/>
          <p:cNvSpPr/>
          <p:nvPr/>
        </p:nvSpPr>
        <p:spPr>
          <a:xfrm>
            <a:off x="3670750" y="3433925"/>
            <a:ext cx="769800" cy="2286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true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44"/>
          <p:cNvSpPr/>
          <p:nvPr/>
        </p:nvSpPr>
        <p:spPr>
          <a:xfrm>
            <a:off x="4648200" y="0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687" name="Google Shape;687;p44"/>
          <p:cNvSpPr/>
          <p:nvPr/>
        </p:nvSpPr>
        <p:spPr>
          <a:xfrm>
            <a:off x="5281575" y="10572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44"/>
          <p:cNvSpPr/>
          <p:nvPr/>
        </p:nvSpPr>
        <p:spPr>
          <a:xfrm>
            <a:off x="5281575" y="15429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44"/>
          <p:cNvSpPr/>
          <p:nvPr/>
        </p:nvSpPr>
        <p:spPr>
          <a:xfrm>
            <a:off x="4867275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690" name="Google Shape;690;p44"/>
          <p:cNvSpPr/>
          <p:nvPr/>
        </p:nvSpPr>
        <p:spPr>
          <a:xfrm>
            <a:off x="6248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691" name="Google Shape;691;p44"/>
          <p:cNvSpPr/>
          <p:nvPr/>
        </p:nvSpPr>
        <p:spPr>
          <a:xfrm>
            <a:off x="6391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692" name="Google Shape;692;p44"/>
          <p:cNvSpPr/>
          <p:nvPr/>
        </p:nvSpPr>
        <p:spPr>
          <a:xfrm>
            <a:off x="6381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alemanha</a:t>
            </a:r>
            <a:endParaRPr/>
          </a:p>
        </p:txBody>
      </p:sp>
      <p:sp>
        <p:nvSpPr>
          <p:cNvPr id="693" name="Google Shape;693;p44"/>
          <p:cNvSpPr/>
          <p:nvPr/>
        </p:nvSpPr>
        <p:spPr>
          <a:xfrm>
            <a:off x="6381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694" name="Google Shape;694;p44"/>
          <p:cNvSpPr/>
          <p:nvPr/>
        </p:nvSpPr>
        <p:spPr>
          <a:xfrm>
            <a:off x="7703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695" name="Google Shape;695;p44"/>
          <p:cNvSpPr/>
          <p:nvPr/>
        </p:nvSpPr>
        <p:spPr>
          <a:xfrm>
            <a:off x="5010150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696" name="Google Shape;696;p44"/>
          <p:cNvSpPr/>
          <p:nvPr/>
        </p:nvSpPr>
        <p:spPr>
          <a:xfrm>
            <a:off x="5000625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697" name="Google Shape;697;p44"/>
          <p:cNvSpPr/>
          <p:nvPr/>
        </p:nvSpPr>
        <p:spPr>
          <a:xfrm>
            <a:off x="5000625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698" name="Google Shape;698;p44"/>
          <p:cNvSpPr/>
          <p:nvPr/>
        </p:nvSpPr>
        <p:spPr>
          <a:xfrm>
            <a:off x="7846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699" name="Google Shape;699;p44"/>
          <p:cNvSpPr/>
          <p:nvPr/>
        </p:nvSpPr>
        <p:spPr>
          <a:xfrm>
            <a:off x="7836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porto_rico</a:t>
            </a:r>
            <a:endParaRPr/>
          </a:p>
        </p:txBody>
      </p:sp>
      <p:sp>
        <p:nvSpPr>
          <p:cNvPr id="700" name="Google Shape;700;p44"/>
          <p:cNvSpPr/>
          <p:nvPr/>
        </p:nvSpPr>
        <p:spPr>
          <a:xfrm>
            <a:off x="7836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701" name="Google Shape;701;p44"/>
          <p:cNvSpPr txBox="1"/>
          <p:nvPr/>
        </p:nvSpPr>
        <p:spPr>
          <a:xfrm>
            <a:off x="-66150" y="0"/>
            <a:ext cx="3485700" cy="46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intercala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FFFFFF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tamanho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-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603000"/>
                </a:solidFill>
                <a:highlight>
                  <a:srgbClr val="FFFFFF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tamanho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vetor auxiliar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and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copia trecho1 em aux[]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avança em trecho1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copia trecho2 em aux[]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avanca em trecho2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&gt;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terminou o trecho1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terminou o trecho2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terminando: copiar de aux[] em a[inicio:fim]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inicio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mergesort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B4A7D6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meio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/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B4A7D6"/>
                </a:highlight>
              </a:rPr>
              <a:t>2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mergesort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mergesort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intercala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702" name="Google Shape;702;p44"/>
          <p:cNvSpPr/>
          <p:nvPr/>
        </p:nvSpPr>
        <p:spPr>
          <a:xfrm>
            <a:off x="3487388" y="-12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inicio</a:t>
            </a:r>
            <a:endParaRPr/>
          </a:p>
        </p:txBody>
      </p:sp>
      <p:sp>
        <p:nvSpPr>
          <p:cNvPr id="703" name="Google Shape;703;p44"/>
          <p:cNvSpPr/>
          <p:nvPr/>
        </p:nvSpPr>
        <p:spPr>
          <a:xfrm>
            <a:off x="3747038" y="427850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704" name="Google Shape;704;p44"/>
          <p:cNvSpPr/>
          <p:nvPr/>
        </p:nvSpPr>
        <p:spPr>
          <a:xfrm>
            <a:off x="3503963" y="18247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fim</a:t>
            </a:r>
            <a:endParaRPr/>
          </a:p>
        </p:txBody>
      </p:sp>
      <p:sp>
        <p:nvSpPr>
          <p:cNvPr id="705" name="Google Shape;705;p44"/>
          <p:cNvSpPr/>
          <p:nvPr/>
        </p:nvSpPr>
        <p:spPr>
          <a:xfrm>
            <a:off x="3780188" y="2243875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706" name="Google Shape;706;p44"/>
          <p:cNvSpPr/>
          <p:nvPr/>
        </p:nvSpPr>
        <p:spPr>
          <a:xfrm>
            <a:off x="3503963" y="9123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meio</a:t>
            </a:r>
            <a:endParaRPr/>
          </a:p>
        </p:txBody>
      </p:sp>
      <p:sp>
        <p:nvSpPr>
          <p:cNvPr id="707" name="Google Shape;707;p44"/>
          <p:cNvSpPr/>
          <p:nvPr/>
        </p:nvSpPr>
        <p:spPr>
          <a:xfrm>
            <a:off x="3763613" y="1340238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708" name="Google Shape;708;p44"/>
          <p:cNvSpPr/>
          <p:nvPr/>
        </p:nvSpPr>
        <p:spPr>
          <a:xfrm>
            <a:off x="3456125" y="3226725"/>
            <a:ext cx="1709700" cy="6069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meio = (inicio + fim) / 2</a:t>
            </a:r>
            <a:endParaRPr sz="1100"/>
          </a:p>
        </p:txBody>
      </p:sp>
      <p:sp>
        <p:nvSpPr>
          <p:cNvPr id="709" name="Google Shape;709;p44"/>
          <p:cNvSpPr/>
          <p:nvPr/>
        </p:nvSpPr>
        <p:spPr>
          <a:xfrm>
            <a:off x="3655950" y="3530150"/>
            <a:ext cx="12951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45"/>
          <p:cNvSpPr/>
          <p:nvPr/>
        </p:nvSpPr>
        <p:spPr>
          <a:xfrm>
            <a:off x="4648200" y="0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715" name="Google Shape;715;p45"/>
          <p:cNvSpPr/>
          <p:nvPr/>
        </p:nvSpPr>
        <p:spPr>
          <a:xfrm>
            <a:off x="5281575" y="10572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45"/>
          <p:cNvSpPr/>
          <p:nvPr/>
        </p:nvSpPr>
        <p:spPr>
          <a:xfrm>
            <a:off x="5281575" y="15429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45"/>
          <p:cNvSpPr/>
          <p:nvPr/>
        </p:nvSpPr>
        <p:spPr>
          <a:xfrm>
            <a:off x="4867275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718" name="Google Shape;718;p45"/>
          <p:cNvSpPr/>
          <p:nvPr/>
        </p:nvSpPr>
        <p:spPr>
          <a:xfrm>
            <a:off x="6248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719" name="Google Shape;719;p45"/>
          <p:cNvSpPr/>
          <p:nvPr/>
        </p:nvSpPr>
        <p:spPr>
          <a:xfrm>
            <a:off x="6391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720" name="Google Shape;720;p45"/>
          <p:cNvSpPr/>
          <p:nvPr/>
        </p:nvSpPr>
        <p:spPr>
          <a:xfrm>
            <a:off x="6381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alemanha</a:t>
            </a:r>
            <a:endParaRPr/>
          </a:p>
        </p:txBody>
      </p:sp>
      <p:sp>
        <p:nvSpPr>
          <p:cNvPr id="721" name="Google Shape;721;p45"/>
          <p:cNvSpPr/>
          <p:nvPr/>
        </p:nvSpPr>
        <p:spPr>
          <a:xfrm>
            <a:off x="6381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722" name="Google Shape;722;p45"/>
          <p:cNvSpPr/>
          <p:nvPr/>
        </p:nvSpPr>
        <p:spPr>
          <a:xfrm>
            <a:off x="7703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723" name="Google Shape;723;p45"/>
          <p:cNvSpPr/>
          <p:nvPr/>
        </p:nvSpPr>
        <p:spPr>
          <a:xfrm>
            <a:off x="5010150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724" name="Google Shape;724;p45"/>
          <p:cNvSpPr/>
          <p:nvPr/>
        </p:nvSpPr>
        <p:spPr>
          <a:xfrm>
            <a:off x="5000625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725" name="Google Shape;725;p45"/>
          <p:cNvSpPr/>
          <p:nvPr/>
        </p:nvSpPr>
        <p:spPr>
          <a:xfrm>
            <a:off x="5000625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726" name="Google Shape;726;p45"/>
          <p:cNvSpPr/>
          <p:nvPr/>
        </p:nvSpPr>
        <p:spPr>
          <a:xfrm>
            <a:off x="7846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727" name="Google Shape;727;p45"/>
          <p:cNvSpPr/>
          <p:nvPr/>
        </p:nvSpPr>
        <p:spPr>
          <a:xfrm>
            <a:off x="7836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porto_rico</a:t>
            </a:r>
            <a:endParaRPr/>
          </a:p>
        </p:txBody>
      </p:sp>
      <p:sp>
        <p:nvSpPr>
          <p:cNvPr id="728" name="Google Shape;728;p45"/>
          <p:cNvSpPr/>
          <p:nvPr/>
        </p:nvSpPr>
        <p:spPr>
          <a:xfrm>
            <a:off x="7836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729" name="Google Shape;729;p45"/>
          <p:cNvSpPr txBox="1"/>
          <p:nvPr/>
        </p:nvSpPr>
        <p:spPr>
          <a:xfrm>
            <a:off x="-66150" y="0"/>
            <a:ext cx="3485700" cy="46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intercala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FFFFFF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tamanho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-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603000"/>
                </a:solidFill>
                <a:highlight>
                  <a:srgbClr val="FFFFFF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tamanho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vetor auxiliar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and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copia trecho1 em aux[]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avança em trecho1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copia trecho2 em aux[]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avanca em trecho2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&gt;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terminou o trecho1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terminou o trecho2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terminando: copiar de aux[] em a[inicio:fim]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inicio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mergesort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B4A7D6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meio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/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B4A7D6"/>
                </a:highlight>
              </a:rPr>
              <a:t>2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mergesort</a:t>
            </a:r>
            <a:r>
              <a:rPr lang="pt-BR" sz="700">
                <a:solidFill>
                  <a:srgbClr val="808030"/>
                </a:solidFill>
                <a:highlight>
                  <a:srgbClr val="FFD96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D96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FFD96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D966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FFD96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D96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mergesort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intercala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730" name="Google Shape;730;p45"/>
          <p:cNvSpPr/>
          <p:nvPr/>
        </p:nvSpPr>
        <p:spPr>
          <a:xfrm>
            <a:off x="3487388" y="-12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inicio</a:t>
            </a:r>
            <a:endParaRPr/>
          </a:p>
        </p:txBody>
      </p:sp>
      <p:sp>
        <p:nvSpPr>
          <p:cNvPr id="731" name="Google Shape;731;p45"/>
          <p:cNvSpPr/>
          <p:nvPr/>
        </p:nvSpPr>
        <p:spPr>
          <a:xfrm>
            <a:off x="3747038" y="427850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732" name="Google Shape;732;p45"/>
          <p:cNvSpPr/>
          <p:nvPr/>
        </p:nvSpPr>
        <p:spPr>
          <a:xfrm>
            <a:off x="3503963" y="18247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fim</a:t>
            </a:r>
            <a:endParaRPr/>
          </a:p>
        </p:txBody>
      </p:sp>
      <p:sp>
        <p:nvSpPr>
          <p:cNvPr id="733" name="Google Shape;733;p45"/>
          <p:cNvSpPr/>
          <p:nvPr/>
        </p:nvSpPr>
        <p:spPr>
          <a:xfrm>
            <a:off x="3780188" y="2243875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734" name="Google Shape;734;p45"/>
          <p:cNvSpPr/>
          <p:nvPr/>
        </p:nvSpPr>
        <p:spPr>
          <a:xfrm>
            <a:off x="3503963" y="9123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meio</a:t>
            </a:r>
            <a:endParaRPr/>
          </a:p>
        </p:txBody>
      </p:sp>
      <p:sp>
        <p:nvSpPr>
          <p:cNvPr id="735" name="Google Shape;735;p45"/>
          <p:cNvSpPr/>
          <p:nvPr/>
        </p:nvSpPr>
        <p:spPr>
          <a:xfrm>
            <a:off x="3763613" y="1340238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46"/>
          <p:cNvSpPr/>
          <p:nvPr/>
        </p:nvSpPr>
        <p:spPr>
          <a:xfrm>
            <a:off x="4648200" y="0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741" name="Google Shape;741;p46"/>
          <p:cNvSpPr/>
          <p:nvPr/>
        </p:nvSpPr>
        <p:spPr>
          <a:xfrm>
            <a:off x="5281575" y="10572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46"/>
          <p:cNvSpPr/>
          <p:nvPr/>
        </p:nvSpPr>
        <p:spPr>
          <a:xfrm>
            <a:off x="5281575" y="15429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46"/>
          <p:cNvSpPr/>
          <p:nvPr/>
        </p:nvSpPr>
        <p:spPr>
          <a:xfrm>
            <a:off x="4867275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744" name="Google Shape;744;p46"/>
          <p:cNvSpPr/>
          <p:nvPr/>
        </p:nvSpPr>
        <p:spPr>
          <a:xfrm>
            <a:off x="6248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745" name="Google Shape;745;p46"/>
          <p:cNvSpPr/>
          <p:nvPr/>
        </p:nvSpPr>
        <p:spPr>
          <a:xfrm>
            <a:off x="6391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746" name="Google Shape;746;p46"/>
          <p:cNvSpPr/>
          <p:nvPr/>
        </p:nvSpPr>
        <p:spPr>
          <a:xfrm>
            <a:off x="6381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alemanha</a:t>
            </a:r>
            <a:endParaRPr/>
          </a:p>
        </p:txBody>
      </p:sp>
      <p:sp>
        <p:nvSpPr>
          <p:cNvPr id="747" name="Google Shape;747;p46"/>
          <p:cNvSpPr/>
          <p:nvPr/>
        </p:nvSpPr>
        <p:spPr>
          <a:xfrm>
            <a:off x="6381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748" name="Google Shape;748;p46"/>
          <p:cNvSpPr/>
          <p:nvPr/>
        </p:nvSpPr>
        <p:spPr>
          <a:xfrm>
            <a:off x="7703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749" name="Google Shape;749;p46"/>
          <p:cNvSpPr/>
          <p:nvPr/>
        </p:nvSpPr>
        <p:spPr>
          <a:xfrm>
            <a:off x="5010150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750" name="Google Shape;750;p46"/>
          <p:cNvSpPr/>
          <p:nvPr/>
        </p:nvSpPr>
        <p:spPr>
          <a:xfrm>
            <a:off x="5000625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751" name="Google Shape;751;p46"/>
          <p:cNvSpPr/>
          <p:nvPr/>
        </p:nvSpPr>
        <p:spPr>
          <a:xfrm>
            <a:off x="5000625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752" name="Google Shape;752;p46"/>
          <p:cNvSpPr/>
          <p:nvPr/>
        </p:nvSpPr>
        <p:spPr>
          <a:xfrm>
            <a:off x="7846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753" name="Google Shape;753;p46"/>
          <p:cNvSpPr/>
          <p:nvPr/>
        </p:nvSpPr>
        <p:spPr>
          <a:xfrm>
            <a:off x="7836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porto_rico</a:t>
            </a:r>
            <a:endParaRPr/>
          </a:p>
        </p:txBody>
      </p:sp>
      <p:sp>
        <p:nvSpPr>
          <p:cNvPr id="754" name="Google Shape;754;p46"/>
          <p:cNvSpPr/>
          <p:nvPr/>
        </p:nvSpPr>
        <p:spPr>
          <a:xfrm>
            <a:off x="7836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755" name="Google Shape;755;p46"/>
          <p:cNvSpPr txBox="1"/>
          <p:nvPr/>
        </p:nvSpPr>
        <p:spPr>
          <a:xfrm>
            <a:off x="-66150" y="0"/>
            <a:ext cx="3485700" cy="46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intercala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FFFFFF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tamanho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-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603000"/>
                </a:solidFill>
                <a:highlight>
                  <a:srgbClr val="FFFFFF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tamanho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vetor auxiliar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and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copia trecho1 em aux[]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avança em trecho1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copia trecho2 em aux[]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avanca em trecho2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&gt;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terminou o trecho1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terminou o trecho2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terminando: copiar de aux[] em a[inicio:fim]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inicio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FFD966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 mergesort</a:t>
            </a:r>
            <a:r>
              <a:rPr lang="pt-BR" sz="700">
                <a:solidFill>
                  <a:srgbClr val="808030"/>
                </a:solidFill>
                <a:highlight>
                  <a:srgbClr val="FFD96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FFD966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D96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D966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D96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FFD96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D96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D96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D966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D96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b="1" lang="pt-BR" sz="700">
                <a:solidFill>
                  <a:srgbClr val="800000"/>
                </a:solidFill>
              </a:rPr>
              <a:t>int</a:t>
            </a:r>
            <a:r>
              <a:rPr lang="pt-BR" sz="700">
                <a:solidFill>
                  <a:schemeClr val="dk1"/>
                </a:solidFill>
              </a:rPr>
              <a:t> meio</a:t>
            </a:r>
            <a:r>
              <a:rPr lang="pt-BR" sz="700">
                <a:solidFill>
                  <a:srgbClr val="800080"/>
                </a:solidFill>
              </a:rPr>
              <a:t>;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b="1" lang="pt-BR" sz="700">
                <a:solidFill>
                  <a:srgbClr val="800000"/>
                </a:solidFill>
              </a:rPr>
              <a:t>if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(</a:t>
            </a:r>
            <a:r>
              <a:rPr lang="pt-BR" sz="700">
                <a:solidFill>
                  <a:schemeClr val="dk1"/>
                </a:solidFill>
              </a:rPr>
              <a:t> inicio </a:t>
            </a:r>
            <a:r>
              <a:rPr lang="pt-BR" sz="700">
                <a:solidFill>
                  <a:srgbClr val="808030"/>
                </a:solidFill>
              </a:rPr>
              <a:t>&lt;</a:t>
            </a:r>
            <a:r>
              <a:rPr lang="pt-BR" sz="700">
                <a:solidFill>
                  <a:schemeClr val="dk1"/>
                </a:solidFill>
              </a:rPr>
              <a:t> fim </a:t>
            </a:r>
            <a:r>
              <a:rPr lang="pt-BR" sz="700">
                <a:solidFill>
                  <a:srgbClr val="808030"/>
                </a:solidFill>
              </a:rPr>
              <a:t>)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0080"/>
                </a:solidFill>
              </a:rPr>
              <a:t>{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meio </a:t>
            </a:r>
            <a:r>
              <a:rPr lang="pt-BR" sz="700">
                <a:solidFill>
                  <a:srgbClr val="808030"/>
                </a:solidFill>
              </a:rPr>
              <a:t>=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(</a:t>
            </a:r>
            <a:r>
              <a:rPr lang="pt-BR" sz="700">
                <a:solidFill>
                  <a:schemeClr val="dk1"/>
                </a:solidFill>
              </a:rPr>
              <a:t> inicio </a:t>
            </a:r>
            <a:r>
              <a:rPr lang="pt-BR" sz="700">
                <a:solidFill>
                  <a:srgbClr val="808030"/>
                </a:solidFill>
              </a:rPr>
              <a:t>+</a:t>
            </a:r>
            <a:r>
              <a:rPr lang="pt-BR" sz="700">
                <a:solidFill>
                  <a:schemeClr val="dk1"/>
                </a:solidFill>
              </a:rPr>
              <a:t> fim </a:t>
            </a:r>
            <a:r>
              <a:rPr lang="pt-BR" sz="700">
                <a:solidFill>
                  <a:srgbClr val="808030"/>
                </a:solidFill>
              </a:rPr>
              <a:t>)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/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008C00"/>
                </a:solidFill>
              </a:rPr>
              <a:t>2</a:t>
            </a:r>
            <a:r>
              <a:rPr lang="pt-BR" sz="700">
                <a:solidFill>
                  <a:srgbClr val="800080"/>
                </a:solidFill>
              </a:rPr>
              <a:t>;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mergesort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mergesort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intercala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756" name="Google Shape;756;p46"/>
          <p:cNvSpPr/>
          <p:nvPr/>
        </p:nvSpPr>
        <p:spPr>
          <a:xfrm>
            <a:off x="3487388" y="-12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inicio</a:t>
            </a:r>
            <a:endParaRPr/>
          </a:p>
        </p:txBody>
      </p:sp>
      <p:sp>
        <p:nvSpPr>
          <p:cNvPr id="757" name="Google Shape;757;p46"/>
          <p:cNvSpPr/>
          <p:nvPr/>
        </p:nvSpPr>
        <p:spPr>
          <a:xfrm>
            <a:off x="3747038" y="427850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758" name="Google Shape;758;p46"/>
          <p:cNvSpPr/>
          <p:nvPr/>
        </p:nvSpPr>
        <p:spPr>
          <a:xfrm>
            <a:off x="3503963" y="18247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fim</a:t>
            </a:r>
            <a:endParaRPr/>
          </a:p>
        </p:txBody>
      </p:sp>
      <p:sp>
        <p:nvSpPr>
          <p:cNvPr id="759" name="Google Shape;759;p46"/>
          <p:cNvSpPr/>
          <p:nvPr/>
        </p:nvSpPr>
        <p:spPr>
          <a:xfrm>
            <a:off x="3780188" y="2243875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47"/>
          <p:cNvSpPr/>
          <p:nvPr/>
        </p:nvSpPr>
        <p:spPr>
          <a:xfrm>
            <a:off x="4648200" y="0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765" name="Google Shape;765;p47"/>
          <p:cNvSpPr/>
          <p:nvPr/>
        </p:nvSpPr>
        <p:spPr>
          <a:xfrm>
            <a:off x="5281575" y="10572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47"/>
          <p:cNvSpPr/>
          <p:nvPr/>
        </p:nvSpPr>
        <p:spPr>
          <a:xfrm>
            <a:off x="5281575" y="15429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47"/>
          <p:cNvSpPr/>
          <p:nvPr/>
        </p:nvSpPr>
        <p:spPr>
          <a:xfrm>
            <a:off x="4867275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768" name="Google Shape;768;p47"/>
          <p:cNvSpPr/>
          <p:nvPr/>
        </p:nvSpPr>
        <p:spPr>
          <a:xfrm>
            <a:off x="6248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769" name="Google Shape;769;p47"/>
          <p:cNvSpPr/>
          <p:nvPr/>
        </p:nvSpPr>
        <p:spPr>
          <a:xfrm>
            <a:off x="6391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770" name="Google Shape;770;p47"/>
          <p:cNvSpPr/>
          <p:nvPr/>
        </p:nvSpPr>
        <p:spPr>
          <a:xfrm>
            <a:off x="6381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alemanha</a:t>
            </a:r>
            <a:endParaRPr/>
          </a:p>
        </p:txBody>
      </p:sp>
      <p:sp>
        <p:nvSpPr>
          <p:cNvPr id="771" name="Google Shape;771;p47"/>
          <p:cNvSpPr/>
          <p:nvPr/>
        </p:nvSpPr>
        <p:spPr>
          <a:xfrm>
            <a:off x="6381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772" name="Google Shape;772;p47"/>
          <p:cNvSpPr/>
          <p:nvPr/>
        </p:nvSpPr>
        <p:spPr>
          <a:xfrm>
            <a:off x="7703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773" name="Google Shape;773;p47"/>
          <p:cNvSpPr/>
          <p:nvPr/>
        </p:nvSpPr>
        <p:spPr>
          <a:xfrm>
            <a:off x="5010150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774" name="Google Shape;774;p47"/>
          <p:cNvSpPr/>
          <p:nvPr/>
        </p:nvSpPr>
        <p:spPr>
          <a:xfrm>
            <a:off x="5000625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775" name="Google Shape;775;p47"/>
          <p:cNvSpPr/>
          <p:nvPr/>
        </p:nvSpPr>
        <p:spPr>
          <a:xfrm>
            <a:off x="5000625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776" name="Google Shape;776;p47"/>
          <p:cNvSpPr/>
          <p:nvPr/>
        </p:nvSpPr>
        <p:spPr>
          <a:xfrm>
            <a:off x="7846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777" name="Google Shape;777;p47"/>
          <p:cNvSpPr/>
          <p:nvPr/>
        </p:nvSpPr>
        <p:spPr>
          <a:xfrm>
            <a:off x="7836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porto_rico</a:t>
            </a:r>
            <a:endParaRPr/>
          </a:p>
        </p:txBody>
      </p:sp>
      <p:sp>
        <p:nvSpPr>
          <p:cNvPr id="778" name="Google Shape;778;p47"/>
          <p:cNvSpPr/>
          <p:nvPr/>
        </p:nvSpPr>
        <p:spPr>
          <a:xfrm>
            <a:off x="7836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779" name="Google Shape;779;p47"/>
          <p:cNvSpPr txBox="1"/>
          <p:nvPr/>
        </p:nvSpPr>
        <p:spPr>
          <a:xfrm>
            <a:off x="-66150" y="0"/>
            <a:ext cx="3485700" cy="46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intercala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FFFFFF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tamanho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-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603000"/>
                </a:solidFill>
                <a:highlight>
                  <a:srgbClr val="FFFFFF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tamanho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vetor auxiliar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and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copia trecho1 em aux[]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avança em trecho1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copia trecho2 em aux[]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avanca em trecho2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&gt;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terminou o trecho1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terminou o trecho2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terminando: copiar de aux[] em a[inicio:fim]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inicio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FFD966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 mergesort</a:t>
            </a:r>
            <a:r>
              <a:rPr lang="pt-BR" sz="700">
                <a:solidFill>
                  <a:srgbClr val="808030"/>
                </a:solidFill>
                <a:highlight>
                  <a:srgbClr val="FFD96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FFD966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D96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D966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D96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FFD96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D96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D96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D966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D96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D96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 meio</a:t>
            </a:r>
            <a:r>
              <a:rPr lang="pt-BR" sz="700">
                <a:solidFill>
                  <a:srgbClr val="800080"/>
                </a:solidFill>
                <a:highlight>
                  <a:srgbClr val="FFD96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D96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b="1" lang="pt-BR" sz="700">
                <a:solidFill>
                  <a:srgbClr val="800000"/>
                </a:solidFill>
              </a:rPr>
              <a:t>if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(</a:t>
            </a:r>
            <a:r>
              <a:rPr lang="pt-BR" sz="700">
                <a:solidFill>
                  <a:schemeClr val="dk1"/>
                </a:solidFill>
              </a:rPr>
              <a:t> inicio </a:t>
            </a:r>
            <a:r>
              <a:rPr lang="pt-BR" sz="700">
                <a:solidFill>
                  <a:srgbClr val="808030"/>
                </a:solidFill>
              </a:rPr>
              <a:t>&lt;</a:t>
            </a:r>
            <a:r>
              <a:rPr lang="pt-BR" sz="700">
                <a:solidFill>
                  <a:schemeClr val="dk1"/>
                </a:solidFill>
              </a:rPr>
              <a:t> fim </a:t>
            </a:r>
            <a:r>
              <a:rPr lang="pt-BR" sz="700">
                <a:solidFill>
                  <a:srgbClr val="808030"/>
                </a:solidFill>
              </a:rPr>
              <a:t>)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0080"/>
                </a:solidFill>
              </a:rPr>
              <a:t>{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meio </a:t>
            </a:r>
            <a:r>
              <a:rPr lang="pt-BR" sz="700">
                <a:solidFill>
                  <a:srgbClr val="808030"/>
                </a:solidFill>
              </a:rPr>
              <a:t>=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(</a:t>
            </a:r>
            <a:r>
              <a:rPr lang="pt-BR" sz="700">
                <a:solidFill>
                  <a:schemeClr val="dk1"/>
                </a:solidFill>
              </a:rPr>
              <a:t> inicio </a:t>
            </a:r>
            <a:r>
              <a:rPr lang="pt-BR" sz="700">
                <a:solidFill>
                  <a:srgbClr val="808030"/>
                </a:solidFill>
              </a:rPr>
              <a:t>+</a:t>
            </a:r>
            <a:r>
              <a:rPr lang="pt-BR" sz="700">
                <a:solidFill>
                  <a:schemeClr val="dk1"/>
                </a:solidFill>
              </a:rPr>
              <a:t> fim </a:t>
            </a:r>
            <a:r>
              <a:rPr lang="pt-BR" sz="700">
                <a:solidFill>
                  <a:srgbClr val="808030"/>
                </a:solidFill>
              </a:rPr>
              <a:t>)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/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008C00"/>
                </a:solidFill>
              </a:rPr>
              <a:t>2</a:t>
            </a:r>
            <a:r>
              <a:rPr lang="pt-BR" sz="700">
                <a:solidFill>
                  <a:srgbClr val="800080"/>
                </a:solidFill>
              </a:rPr>
              <a:t>;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mergesort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mergesort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intercala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780" name="Google Shape;780;p47"/>
          <p:cNvSpPr/>
          <p:nvPr/>
        </p:nvSpPr>
        <p:spPr>
          <a:xfrm>
            <a:off x="3487388" y="-12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inicio</a:t>
            </a:r>
            <a:endParaRPr/>
          </a:p>
        </p:txBody>
      </p:sp>
      <p:sp>
        <p:nvSpPr>
          <p:cNvPr id="781" name="Google Shape;781;p47"/>
          <p:cNvSpPr/>
          <p:nvPr/>
        </p:nvSpPr>
        <p:spPr>
          <a:xfrm>
            <a:off x="3747038" y="427850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782" name="Google Shape;782;p47"/>
          <p:cNvSpPr/>
          <p:nvPr/>
        </p:nvSpPr>
        <p:spPr>
          <a:xfrm>
            <a:off x="3503963" y="18247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fim</a:t>
            </a:r>
            <a:endParaRPr/>
          </a:p>
        </p:txBody>
      </p:sp>
      <p:sp>
        <p:nvSpPr>
          <p:cNvPr id="783" name="Google Shape;783;p47"/>
          <p:cNvSpPr/>
          <p:nvPr/>
        </p:nvSpPr>
        <p:spPr>
          <a:xfrm>
            <a:off x="3780188" y="2243875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784" name="Google Shape;784;p47"/>
          <p:cNvSpPr/>
          <p:nvPr/>
        </p:nvSpPr>
        <p:spPr>
          <a:xfrm>
            <a:off x="3503963" y="9123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meio</a:t>
            </a:r>
            <a:endParaRPr/>
          </a:p>
        </p:txBody>
      </p:sp>
      <p:sp>
        <p:nvSpPr>
          <p:cNvPr id="785" name="Google Shape;785;p47"/>
          <p:cNvSpPr/>
          <p:nvPr/>
        </p:nvSpPr>
        <p:spPr>
          <a:xfrm>
            <a:off x="3763613" y="1340238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48"/>
          <p:cNvSpPr/>
          <p:nvPr/>
        </p:nvSpPr>
        <p:spPr>
          <a:xfrm>
            <a:off x="4648200" y="0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791" name="Google Shape;791;p48"/>
          <p:cNvSpPr/>
          <p:nvPr/>
        </p:nvSpPr>
        <p:spPr>
          <a:xfrm>
            <a:off x="5281575" y="10572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48"/>
          <p:cNvSpPr/>
          <p:nvPr/>
        </p:nvSpPr>
        <p:spPr>
          <a:xfrm>
            <a:off x="5281575" y="15429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48"/>
          <p:cNvSpPr/>
          <p:nvPr/>
        </p:nvSpPr>
        <p:spPr>
          <a:xfrm>
            <a:off x="4867275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794" name="Google Shape;794;p48"/>
          <p:cNvSpPr/>
          <p:nvPr/>
        </p:nvSpPr>
        <p:spPr>
          <a:xfrm>
            <a:off x="6248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795" name="Google Shape;795;p48"/>
          <p:cNvSpPr/>
          <p:nvPr/>
        </p:nvSpPr>
        <p:spPr>
          <a:xfrm>
            <a:off x="6391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796" name="Google Shape;796;p48"/>
          <p:cNvSpPr/>
          <p:nvPr/>
        </p:nvSpPr>
        <p:spPr>
          <a:xfrm>
            <a:off x="6381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alemanha</a:t>
            </a:r>
            <a:endParaRPr/>
          </a:p>
        </p:txBody>
      </p:sp>
      <p:sp>
        <p:nvSpPr>
          <p:cNvPr id="797" name="Google Shape;797;p48"/>
          <p:cNvSpPr/>
          <p:nvPr/>
        </p:nvSpPr>
        <p:spPr>
          <a:xfrm>
            <a:off x="6381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798" name="Google Shape;798;p48"/>
          <p:cNvSpPr/>
          <p:nvPr/>
        </p:nvSpPr>
        <p:spPr>
          <a:xfrm>
            <a:off x="7703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799" name="Google Shape;799;p48"/>
          <p:cNvSpPr/>
          <p:nvPr/>
        </p:nvSpPr>
        <p:spPr>
          <a:xfrm>
            <a:off x="5010150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800" name="Google Shape;800;p48"/>
          <p:cNvSpPr/>
          <p:nvPr/>
        </p:nvSpPr>
        <p:spPr>
          <a:xfrm>
            <a:off x="5000625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801" name="Google Shape;801;p48"/>
          <p:cNvSpPr/>
          <p:nvPr/>
        </p:nvSpPr>
        <p:spPr>
          <a:xfrm>
            <a:off x="5000625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802" name="Google Shape;802;p48"/>
          <p:cNvSpPr/>
          <p:nvPr/>
        </p:nvSpPr>
        <p:spPr>
          <a:xfrm>
            <a:off x="7846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803" name="Google Shape;803;p48"/>
          <p:cNvSpPr/>
          <p:nvPr/>
        </p:nvSpPr>
        <p:spPr>
          <a:xfrm>
            <a:off x="7836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porto_rico</a:t>
            </a:r>
            <a:endParaRPr/>
          </a:p>
        </p:txBody>
      </p:sp>
      <p:sp>
        <p:nvSpPr>
          <p:cNvPr id="804" name="Google Shape;804;p48"/>
          <p:cNvSpPr/>
          <p:nvPr/>
        </p:nvSpPr>
        <p:spPr>
          <a:xfrm>
            <a:off x="7836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805" name="Google Shape;805;p48"/>
          <p:cNvSpPr txBox="1"/>
          <p:nvPr/>
        </p:nvSpPr>
        <p:spPr>
          <a:xfrm>
            <a:off x="-66150" y="0"/>
            <a:ext cx="3485700" cy="46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intercala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FFFFFF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tamanho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-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603000"/>
                </a:solidFill>
                <a:highlight>
                  <a:srgbClr val="FFFFFF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tamanho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vetor auxiliar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and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copia trecho1 em aux[]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avança em trecho1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copia trecho2 em aux[]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avanca em trecho2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&gt;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terminou o trecho1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terminou o trecho2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terminando: copiar de aux[] em a[inicio:fim]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inicio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FFD966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 mergesort</a:t>
            </a:r>
            <a:r>
              <a:rPr lang="pt-BR" sz="700">
                <a:solidFill>
                  <a:srgbClr val="808030"/>
                </a:solidFill>
                <a:highlight>
                  <a:srgbClr val="FFD96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FFD966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D96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D966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D96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FFD96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D96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D96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D966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D96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D96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 meio</a:t>
            </a:r>
            <a:r>
              <a:rPr lang="pt-BR" sz="700">
                <a:solidFill>
                  <a:srgbClr val="800080"/>
                </a:solidFill>
                <a:highlight>
                  <a:srgbClr val="FFD96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D96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D966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D96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FFD966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D96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D966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D96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meio </a:t>
            </a:r>
            <a:r>
              <a:rPr lang="pt-BR" sz="700">
                <a:solidFill>
                  <a:srgbClr val="808030"/>
                </a:solidFill>
              </a:rPr>
              <a:t>=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(</a:t>
            </a:r>
            <a:r>
              <a:rPr lang="pt-BR" sz="700">
                <a:solidFill>
                  <a:schemeClr val="dk1"/>
                </a:solidFill>
              </a:rPr>
              <a:t> inicio </a:t>
            </a:r>
            <a:r>
              <a:rPr lang="pt-BR" sz="700">
                <a:solidFill>
                  <a:srgbClr val="808030"/>
                </a:solidFill>
              </a:rPr>
              <a:t>+</a:t>
            </a:r>
            <a:r>
              <a:rPr lang="pt-BR" sz="700">
                <a:solidFill>
                  <a:schemeClr val="dk1"/>
                </a:solidFill>
              </a:rPr>
              <a:t> fim </a:t>
            </a:r>
            <a:r>
              <a:rPr lang="pt-BR" sz="700">
                <a:solidFill>
                  <a:srgbClr val="808030"/>
                </a:solidFill>
              </a:rPr>
              <a:t>)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/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008C00"/>
                </a:solidFill>
              </a:rPr>
              <a:t>2</a:t>
            </a:r>
            <a:r>
              <a:rPr lang="pt-BR" sz="700">
                <a:solidFill>
                  <a:srgbClr val="800080"/>
                </a:solidFill>
              </a:rPr>
              <a:t>;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mergesort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mergesort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intercala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806" name="Google Shape;806;p48"/>
          <p:cNvSpPr/>
          <p:nvPr/>
        </p:nvSpPr>
        <p:spPr>
          <a:xfrm>
            <a:off x="3487388" y="-12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inicio</a:t>
            </a:r>
            <a:endParaRPr/>
          </a:p>
        </p:txBody>
      </p:sp>
      <p:sp>
        <p:nvSpPr>
          <p:cNvPr id="807" name="Google Shape;807;p48"/>
          <p:cNvSpPr/>
          <p:nvPr/>
        </p:nvSpPr>
        <p:spPr>
          <a:xfrm>
            <a:off x="3747038" y="427850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808" name="Google Shape;808;p48"/>
          <p:cNvSpPr/>
          <p:nvPr/>
        </p:nvSpPr>
        <p:spPr>
          <a:xfrm>
            <a:off x="3503963" y="18247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fim</a:t>
            </a:r>
            <a:endParaRPr/>
          </a:p>
        </p:txBody>
      </p:sp>
      <p:sp>
        <p:nvSpPr>
          <p:cNvPr id="809" name="Google Shape;809;p48"/>
          <p:cNvSpPr/>
          <p:nvPr/>
        </p:nvSpPr>
        <p:spPr>
          <a:xfrm>
            <a:off x="3780188" y="2243875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810" name="Google Shape;810;p48"/>
          <p:cNvSpPr/>
          <p:nvPr/>
        </p:nvSpPr>
        <p:spPr>
          <a:xfrm>
            <a:off x="3503963" y="9123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meio</a:t>
            </a:r>
            <a:endParaRPr/>
          </a:p>
        </p:txBody>
      </p:sp>
      <p:sp>
        <p:nvSpPr>
          <p:cNvPr id="811" name="Google Shape;811;p48"/>
          <p:cNvSpPr/>
          <p:nvPr/>
        </p:nvSpPr>
        <p:spPr>
          <a:xfrm>
            <a:off x="3763613" y="1340238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48"/>
          <p:cNvSpPr/>
          <p:nvPr/>
        </p:nvSpPr>
        <p:spPr>
          <a:xfrm>
            <a:off x="3463100" y="3100900"/>
            <a:ext cx="1125000" cy="6459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inicio &lt; fim</a:t>
            </a:r>
            <a:endParaRPr/>
          </a:p>
        </p:txBody>
      </p:sp>
      <p:sp>
        <p:nvSpPr>
          <p:cNvPr id="813" name="Google Shape;813;p48"/>
          <p:cNvSpPr/>
          <p:nvPr/>
        </p:nvSpPr>
        <p:spPr>
          <a:xfrm>
            <a:off x="3670750" y="3433925"/>
            <a:ext cx="769800" cy="2286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false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49"/>
          <p:cNvSpPr/>
          <p:nvPr/>
        </p:nvSpPr>
        <p:spPr>
          <a:xfrm>
            <a:off x="4648200" y="0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819" name="Google Shape;819;p49"/>
          <p:cNvSpPr/>
          <p:nvPr/>
        </p:nvSpPr>
        <p:spPr>
          <a:xfrm>
            <a:off x="5281575" y="10572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49"/>
          <p:cNvSpPr/>
          <p:nvPr/>
        </p:nvSpPr>
        <p:spPr>
          <a:xfrm>
            <a:off x="5281575" y="15429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49"/>
          <p:cNvSpPr/>
          <p:nvPr/>
        </p:nvSpPr>
        <p:spPr>
          <a:xfrm>
            <a:off x="4867275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822" name="Google Shape;822;p49"/>
          <p:cNvSpPr/>
          <p:nvPr/>
        </p:nvSpPr>
        <p:spPr>
          <a:xfrm>
            <a:off x="6248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823" name="Google Shape;823;p49"/>
          <p:cNvSpPr/>
          <p:nvPr/>
        </p:nvSpPr>
        <p:spPr>
          <a:xfrm>
            <a:off x="6391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824" name="Google Shape;824;p49"/>
          <p:cNvSpPr/>
          <p:nvPr/>
        </p:nvSpPr>
        <p:spPr>
          <a:xfrm>
            <a:off x="6381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alemanha</a:t>
            </a:r>
            <a:endParaRPr/>
          </a:p>
        </p:txBody>
      </p:sp>
      <p:sp>
        <p:nvSpPr>
          <p:cNvPr id="825" name="Google Shape;825;p49"/>
          <p:cNvSpPr/>
          <p:nvPr/>
        </p:nvSpPr>
        <p:spPr>
          <a:xfrm>
            <a:off x="6381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826" name="Google Shape;826;p49"/>
          <p:cNvSpPr/>
          <p:nvPr/>
        </p:nvSpPr>
        <p:spPr>
          <a:xfrm>
            <a:off x="7703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827" name="Google Shape;827;p49"/>
          <p:cNvSpPr/>
          <p:nvPr/>
        </p:nvSpPr>
        <p:spPr>
          <a:xfrm>
            <a:off x="5010150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828" name="Google Shape;828;p49"/>
          <p:cNvSpPr/>
          <p:nvPr/>
        </p:nvSpPr>
        <p:spPr>
          <a:xfrm>
            <a:off x="5000625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829" name="Google Shape;829;p49"/>
          <p:cNvSpPr/>
          <p:nvPr/>
        </p:nvSpPr>
        <p:spPr>
          <a:xfrm>
            <a:off x="5000625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830" name="Google Shape;830;p49"/>
          <p:cNvSpPr/>
          <p:nvPr/>
        </p:nvSpPr>
        <p:spPr>
          <a:xfrm>
            <a:off x="7846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831" name="Google Shape;831;p49"/>
          <p:cNvSpPr/>
          <p:nvPr/>
        </p:nvSpPr>
        <p:spPr>
          <a:xfrm>
            <a:off x="7836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porto_rico</a:t>
            </a:r>
            <a:endParaRPr/>
          </a:p>
        </p:txBody>
      </p:sp>
      <p:sp>
        <p:nvSpPr>
          <p:cNvPr id="832" name="Google Shape;832;p49"/>
          <p:cNvSpPr/>
          <p:nvPr/>
        </p:nvSpPr>
        <p:spPr>
          <a:xfrm>
            <a:off x="7836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833" name="Google Shape;833;p49"/>
          <p:cNvSpPr txBox="1"/>
          <p:nvPr/>
        </p:nvSpPr>
        <p:spPr>
          <a:xfrm>
            <a:off x="-66150" y="0"/>
            <a:ext cx="3485700" cy="46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intercala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FFFFFF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tamanho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-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603000"/>
                </a:solidFill>
                <a:highlight>
                  <a:srgbClr val="FFFFFF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tamanho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vetor auxiliar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and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copia trecho1 em aux[]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avança em trecho1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copia trecho2 em aux[]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avanca em trecho2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&gt;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terminou o trecho1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terminou o trecho2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terminando: copiar de aux[] em a[inicio:fim]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inicio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FFD966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 mergesort</a:t>
            </a:r>
            <a:r>
              <a:rPr lang="pt-BR" sz="700">
                <a:solidFill>
                  <a:srgbClr val="808030"/>
                </a:solidFill>
                <a:highlight>
                  <a:srgbClr val="FFD96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FFD966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D96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D966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D96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FFD96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D96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D96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D966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D96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D96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 meio</a:t>
            </a:r>
            <a:r>
              <a:rPr lang="pt-BR" sz="700">
                <a:solidFill>
                  <a:srgbClr val="800080"/>
                </a:solidFill>
                <a:highlight>
                  <a:srgbClr val="FFD96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D96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D966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D96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FFD966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D96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D966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D96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</a:rPr>
              <a:t>    meio </a:t>
            </a:r>
            <a:r>
              <a:rPr lang="pt-BR" sz="700">
                <a:solidFill>
                  <a:srgbClr val="808030"/>
                </a:solidFill>
              </a:rPr>
              <a:t>=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(</a:t>
            </a:r>
            <a:r>
              <a:rPr lang="pt-BR" sz="700">
                <a:solidFill>
                  <a:schemeClr val="dk1"/>
                </a:solidFill>
              </a:rPr>
              <a:t> inicio </a:t>
            </a:r>
            <a:r>
              <a:rPr lang="pt-BR" sz="700">
                <a:solidFill>
                  <a:srgbClr val="808030"/>
                </a:solidFill>
              </a:rPr>
              <a:t>+</a:t>
            </a:r>
            <a:r>
              <a:rPr lang="pt-BR" sz="700">
                <a:solidFill>
                  <a:schemeClr val="dk1"/>
                </a:solidFill>
              </a:rPr>
              <a:t> fim </a:t>
            </a:r>
            <a:r>
              <a:rPr lang="pt-BR" sz="700">
                <a:solidFill>
                  <a:srgbClr val="808030"/>
                </a:solidFill>
              </a:rPr>
              <a:t>)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/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008C00"/>
                </a:solidFill>
              </a:rPr>
              <a:t>2</a:t>
            </a:r>
            <a:r>
              <a:rPr lang="pt-BR" sz="700">
                <a:solidFill>
                  <a:srgbClr val="800080"/>
                </a:solidFill>
              </a:rPr>
              <a:t>;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</a:rPr>
              <a:t>    mergesort</a:t>
            </a:r>
            <a:r>
              <a:rPr lang="pt-BR" sz="700">
                <a:solidFill>
                  <a:srgbClr val="808030"/>
                </a:solidFill>
              </a:rPr>
              <a:t>(</a:t>
            </a:r>
            <a:r>
              <a:rPr lang="pt-BR" sz="700">
                <a:solidFill>
                  <a:schemeClr val="dk1"/>
                </a:solidFill>
              </a:rPr>
              <a:t> meuVetorDeTimes</a:t>
            </a:r>
            <a:r>
              <a:rPr lang="pt-BR" sz="700">
                <a:solidFill>
                  <a:srgbClr val="808030"/>
                </a:solidFill>
              </a:rPr>
              <a:t>,</a:t>
            </a:r>
            <a:r>
              <a:rPr lang="pt-BR" sz="700">
                <a:solidFill>
                  <a:schemeClr val="dk1"/>
                </a:solidFill>
              </a:rPr>
              <a:t> inicio</a:t>
            </a:r>
            <a:r>
              <a:rPr lang="pt-BR" sz="700">
                <a:solidFill>
                  <a:srgbClr val="808030"/>
                </a:solidFill>
              </a:rPr>
              <a:t>,</a:t>
            </a:r>
            <a:r>
              <a:rPr lang="pt-BR" sz="700">
                <a:solidFill>
                  <a:schemeClr val="dk1"/>
                </a:solidFill>
              </a:rPr>
              <a:t> meio </a:t>
            </a:r>
            <a:r>
              <a:rPr lang="pt-BR" sz="700">
                <a:solidFill>
                  <a:srgbClr val="808030"/>
                </a:solidFill>
              </a:rPr>
              <a:t>)</a:t>
            </a:r>
            <a:r>
              <a:rPr lang="pt-BR" sz="700">
                <a:solidFill>
                  <a:srgbClr val="800080"/>
                </a:solidFill>
              </a:rPr>
              <a:t>;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</a:rPr>
              <a:t>    mergesort</a:t>
            </a:r>
            <a:r>
              <a:rPr lang="pt-BR" sz="700">
                <a:solidFill>
                  <a:srgbClr val="808030"/>
                </a:solidFill>
              </a:rPr>
              <a:t>(</a:t>
            </a:r>
            <a:r>
              <a:rPr lang="pt-BR" sz="700">
                <a:solidFill>
                  <a:schemeClr val="dk1"/>
                </a:solidFill>
              </a:rPr>
              <a:t> meuVetorDeTimes</a:t>
            </a:r>
            <a:r>
              <a:rPr lang="pt-BR" sz="700">
                <a:solidFill>
                  <a:srgbClr val="808030"/>
                </a:solidFill>
              </a:rPr>
              <a:t>,</a:t>
            </a:r>
            <a:r>
              <a:rPr lang="pt-BR" sz="700">
                <a:solidFill>
                  <a:schemeClr val="dk1"/>
                </a:solidFill>
              </a:rPr>
              <a:t> meio </a:t>
            </a:r>
            <a:r>
              <a:rPr lang="pt-BR" sz="700">
                <a:solidFill>
                  <a:srgbClr val="808030"/>
                </a:solidFill>
              </a:rPr>
              <a:t>+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008C00"/>
                </a:solidFill>
              </a:rPr>
              <a:t>1</a:t>
            </a:r>
            <a:r>
              <a:rPr lang="pt-BR" sz="700">
                <a:solidFill>
                  <a:srgbClr val="808030"/>
                </a:solidFill>
              </a:rPr>
              <a:t>,</a:t>
            </a:r>
            <a:r>
              <a:rPr lang="pt-BR" sz="700">
                <a:solidFill>
                  <a:schemeClr val="dk1"/>
                </a:solidFill>
              </a:rPr>
              <a:t> fim </a:t>
            </a:r>
            <a:r>
              <a:rPr lang="pt-BR" sz="700">
                <a:solidFill>
                  <a:srgbClr val="808030"/>
                </a:solidFill>
              </a:rPr>
              <a:t>)</a:t>
            </a:r>
            <a:r>
              <a:rPr lang="pt-BR" sz="700">
                <a:solidFill>
                  <a:srgbClr val="800080"/>
                </a:solidFill>
              </a:rPr>
              <a:t>;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</a:rPr>
              <a:t>    intercala</a:t>
            </a:r>
            <a:r>
              <a:rPr lang="pt-BR" sz="700">
                <a:solidFill>
                  <a:srgbClr val="808030"/>
                </a:solidFill>
              </a:rPr>
              <a:t>(</a:t>
            </a:r>
            <a:r>
              <a:rPr lang="pt-BR" sz="700">
                <a:solidFill>
                  <a:schemeClr val="dk1"/>
                </a:solidFill>
              </a:rPr>
              <a:t> meuVetorDeTimes</a:t>
            </a:r>
            <a:r>
              <a:rPr lang="pt-BR" sz="700">
                <a:solidFill>
                  <a:srgbClr val="808030"/>
                </a:solidFill>
              </a:rPr>
              <a:t>,</a:t>
            </a:r>
            <a:r>
              <a:rPr lang="pt-BR" sz="700">
                <a:solidFill>
                  <a:schemeClr val="dk1"/>
                </a:solidFill>
              </a:rPr>
              <a:t> inicio</a:t>
            </a:r>
            <a:r>
              <a:rPr lang="pt-BR" sz="700">
                <a:solidFill>
                  <a:srgbClr val="808030"/>
                </a:solidFill>
              </a:rPr>
              <a:t>,</a:t>
            </a:r>
            <a:r>
              <a:rPr lang="pt-BR" sz="700">
                <a:solidFill>
                  <a:schemeClr val="dk1"/>
                </a:solidFill>
              </a:rPr>
              <a:t> meio</a:t>
            </a:r>
            <a:r>
              <a:rPr lang="pt-BR" sz="700">
                <a:solidFill>
                  <a:srgbClr val="808030"/>
                </a:solidFill>
              </a:rPr>
              <a:t>,</a:t>
            </a:r>
            <a:r>
              <a:rPr lang="pt-BR" sz="700">
                <a:solidFill>
                  <a:schemeClr val="dk1"/>
                </a:solidFill>
              </a:rPr>
              <a:t> fim </a:t>
            </a:r>
            <a:r>
              <a:rPr lang="pt-BR" sz="700">
                <a:solidFill>
                  <a:srgbClr val="808030"/>
                </a:solidFill>
              </a:rPr>
              <a:t>)</a:t>
            </a:r>
            <a:r>
              <a:rPr lang="pt-BR" sz="700">
                <a:solidFill>
                  <a:srgbClr val="800080"/>
                </a:solidFill>
              </a:rPr>
              <a:t>;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</a:rPr>
              <a:t>}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D966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D96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50"/>
          <p:cNvSpPr/>
          <p:nvPr/>
        </p:nvSpPr>
        <p:spPr>
          <a:xfrm>
            <a:off x="4648200" y="0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839" name="Google Shape;839;p50"/>
          <p:cNvSpPr/>
          <p:nvPr/>
        </p:nvSpPr>
        <p:spPr>
          <a:xfrm>
            <a:off x="5281575" y="10572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50"/>
          <p:cNvSpPr/>
          <p:nvPr/>
        </p:nvSpPr>
        <p:spPr>
          <a:xfrm>
            <a:off x="5281575" y="15429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50"/>
          <p:cNvSpPr/>
          <p:nvPr/>
        </p:nvSpPr>
        <p:spPr>
          <a:xfrm>
            <a:off x="4867275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842" name="Google Shape;842;p50"/>
          <p:cNvSpPr/>
          <p:nvPr/>
        </p:nvSpPr>
        <p:spPr>
          <a:xfrm>
            <a:off x="6248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843" name="Google Shape;843;p50"/>
          <p:cNvSpPr/>
          <p:nvPr/>
        </p:nvSpPr>
        <p:spPr>
          <a:xfrm>
            <a:off x="6391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844" name="Google Shape;844;p50"/>
          <p:cNvSpPr/>
          <p:nvPr/>
        </p:nvSpPr>
        <p:spPr>
          <a:xfrm>
            <a:off x="6381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alemanha</a:t>
            </a:r>
            <a:endParaRPr/>
          </a:p>
        </p:txBody>
      </p:sp>
      <p:sp>
        <p:nvSpPr>
          <p:cNvPr id="845" name="Google Shape;845;p50"/>
          <p:cNvSpPr/>
          <p:nvPr/>
        </p:nvSpPr>
        <p:spPr>
          <a:xfrm>
            <a:off x="6381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846" name="Google Shape;846;p50"/>
          <p:cNvSpPr/>
          <p:nvPr/>
        </p:nvSpPr>
        <p:spPr>
          <a:xfrm>
            <a:off x="7703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847" name="Google Shape;847;p50"/>
          <p:cNvSpPr/>
          <p:nvPr/>
        </p:nvSpPr>
        <p:spPr>
          <a:xfrm>
            <a:off x="5010150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848" name="Google Shape;848;p50"/>
          <p:cNvSpPr/>
          <p:nvPr/>
        </p:nvSpPr>
        <p:spPr>
          <a:xfrm>
            <a:off x="5000625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849" name="Google Shape;849;p50"/>
          <p:cNvSpPr/>
          <p:nvPr/>
        </p:nvSpPr>
        <p:spPr>
          <a:xfrm>
            <a:off x="5000625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850" name="Google Shape;850;p50"/>
          <p:cNvSpPr/>
          <p:nvPr/>
        </p:nvSpPr>
        <p:spPr>
          <a:xfrm>
            <a:off x="7846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851" name="Google Shape;851;p50"/>
          <p:cNvSpPr/>
          <p:nvPr/>
        </p:nvSpPr>
        <p:spPr>
          <a:xfrm>
            <a:off x="7836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porto_rico</a:t>
            </a:r>
            <a:endParaRPr/>
          </a:p>
        </p:txBody>
      </p:sp>
      <p:sp>
        <p:nvSpPr>
          <p:cNvPr id="852" name="Google Shape;852;p50"/>
          <p:cNvSpPr/>
          <p:nvPr/>
        </p:nvSpPr>
        <p:spPr>
          <a:xfrm>
            <a:off x="7836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853" name="Google Shape;853;p50"/>
          <p:cNvSpPr txBox="1"/>
          <p:nvPr/>
        </p:nvSpPr>
        <p:spPr>
          <a:xfrm>
            <a:off x="-66150" y="0"/>
            <a:ext cx="3485700" cy="46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intercala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FFFFFF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tamanho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-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603000"/>
                </a:solidFill>
                <a:highlight>
                  <a:srgbClr val="FFFFFF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tamanho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vetor auxiliar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and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copia trecho1 em aux[]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avança em trecho1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copia trecho2 em aux[]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avanca em trecho2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&gt;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terminou o trecho1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terminou o trecho2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terminando: copiar de aux[] em a[inicio:fim]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inicio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mergesort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B4A7D6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meio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/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B4A7D6"/>
                </a:highlight>
              </a:rPr>
              <a:t>2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mergesort</a:t>
            </a:r>
            <a:r>
              <a:rPr lang="pt-BR" sz="700">
                <a:solidFill>
                  <a:srgbClr val="808030"/>
                </a:solidFill>
                <a:highlight>
                  <a:srgbClr val="FFD96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D96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FFD96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D966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FFD96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D96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mergesort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D9EAD3"/>
                </a:highlight>
              </a:rPr>
              <a:t>1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D9EAD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D9EAD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intercala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854" name="Google Shape;854;p50"/>
          <p:cNvSpPr/>
          <p:nvPr/>
        </p:nvSpPr>
        <p:spPr>
          <a:xfrm>
            <a:off x="3487388" y="-12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inicio</a:t>
            </a:r>
            <a:endParaRPr/>
          </a:p>
        </p:txBody>
      </p:sp>
      <p:sp>
        <p:nvSpPr>
          <p:cNvPr id="855" name="Google Shape;855;p50"/>
          <p:cNvSpPr/>
          <p:nvPr/>
        </p:nvSpPr>
        <p:spPr>
          <a:xfrm>
            <a:off x="3747038" y="427850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856" name="Google Shape;856;p50"/>
          <p:cNvSpPr/>
          <p:nvPr/>
        </p:nvSpPr>
        <p:spPr>
          <a:xfrm>
            <a:off x="3503963" y="18247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fim</a:t>
            </a:r>
            <a:endParaRPr/>
          </a:p>
        </p:txBody>
      </p:sp>
      <p:sp>
        <p:nvSpPr>
          <p:cNvPr id="857" name="Google Shape;857;p50"/>
          <p:cNvSpPr/>
          <p:nvPr/>
        </p:nvSpPr>
        <p:spPr>
          <a:xfrm>
            <a:off x="3780188" y="2243875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858" name="Google Shape;858;p50"/>
          <p:cNvSpPr/>
          <p:nvPr/>
        </p:nvSpPr>
        <p:spPr>
          <a:xfrm>
            <a:off x="3503963" y="9123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meio</a:t>
            </a:r>
            <a:endParaRPr/>
          </a:p>
        </p:txBody>
      </p:sp>
      <p:sp>
        <p:nvSpPr>
          <p:cNvPr id="859" name="Google Shape;859;p50"/>
          <p:cNvSpPr/>
          <p:nvPr/>
        </p:nvSpPr>
        <p:spPr>
          <a:xfrm>
            <a:off x="3763613" y="1340238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51"/>
          <p:cNvSpPr/>
          <p:nvPr/>
        </p:nvSpPr>
        <p:spPr>
          <a:xfrm>
            <a:off x="4648200" y="0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865" name="Google Shape;865;p51"/>
          <p:cNvSpPr/>
          <p:nvPr/>
        </p:nvSpPr>
        <p:spPr>
          <a:xfrm>
            <a:off x="5281575" y="10572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51"/>
          <p:cNvSpPr/>
          <p:nvPr/>
        </p:nvSpPr>
        <p:spPr>
          <a:xfrm>
            <a:off x="5281575" y="15429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51"/>
          <p:cNvSpPr/>
          <p:nvPr/>
        </p:nvSpPr>
        <p:spPr>
          <a:xfrm>
            <a:off x="4867275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868" name="Google Shape;868;p51"/>
          <p:cNvSpPr/>
          <p:nvPr/>
        </p:nvSpPr>
        <p:spPr>
          <a:xfrm>
            <a:off x="6248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869" name="Google Shape;869;p51"/>
          <p:cNvSpPr/>
          <p:nvPr/>
        </p:nvSpPr>
        <p:spPr>
          <a:xfrm>
            <a:off x="6391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870" name="Google Shape;870;p51"/>
          <p:cNvSpPr/>
          <p:nvPr/>
        </p:nvSpPr>
        <p:spPr>
          <a:xfrm>
            <a:off x="6381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alemanha</a:t>
            </a:r>
            <a:endParaRPr/>
          </a:p>
        </p:txBody>
      </p:sp>
      <p:sp>
        <p:nvSpPr>
          <p:cNvPr id="871" name="Google Shape;871;p51"/>
          <p:cNvSpPr/>
          <p:nvPr/>
        </p:nvSpPr>
        <p:spPr>
          <a:xfrm>
            <a:off x="6381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872" name="Google Shape;872;p51"/>
          <p:cNvSpPr/>
          <p:nvPr/>
        </p:nvSpPr>
        <p:spPr>
          <a:xfrm>
            <a:off x="7703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873" name="Google Shape;873;p51"/>
          <p:cNvSpPr/>
          <p:nvPr/>
        </p:nvSpPr>
        <p:spPr>
          <a:xfrm>
            <a:off x="5010150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874" name="Google Shape;874;p51"/>
          <p:cNvSpPr/>
          <p:nvPr/>
        </p:nvSpPr>
        <p:spPr>
          <a:xfrm>
            <a:off x="5000625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875" name="Google Shape;875;p51"/>
          <p:cNvSpPr/>
          <p:nvPr/>
        </p:nvSpPr>
        <p:spPr>
          <a:xfrm>
            <a:off x="5000625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876" name="Google Shape;876;p51"/>
          <p:cNvSpPr/>
          <p:nvPr/>
        </p:nvSpPr>
        <p:spPr>
          <a:xfrm>
            <a:off x="7846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877" name="Google Shape;877;p51"/>
          <p:cNvSpPr/>
          <p:nvPr/>
        </p:nvSpPr>
        <p:spPr>
          <a:xfrm>
            <a:off x="7836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porto_rico</a:t>
            </a:r>
            <a:endParaRPr/>
          </a:p>
        </p:txBody>
      </p:sp>
      <p:sp>
        <p:nvSpPr>
          <p:cNvPr id="878" name="Google Shape;878;p51"/>
          <p:cNvSpPr/>
          <p:nvPr/>
        </p:nvSpPr>
        <p:spPr>
          <a:xfrm>
            <a:off x="7836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879" name="Google Shape;879;p51"/>
          <p:cNvSpPr txBox="1"/>
          <p:nvPr/>
        </p:nvSpPr>
        <p:spPr>
          <a:xfrm>
            <a:off x="-66150" y="0"/>
            <a:ext cx="3485700" cy="46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intercala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FFFFFF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tamanho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-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603000"/>
                </a:solidFill>
                <a:highlight>
                  <a:srgbClr val="FFFFFF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tamanho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vetor auxiliar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and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copia trecho1 em aux[]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avança em trecho1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copia trecho2 em aux[]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avanca em trecho2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&gt;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terminou o trecho1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terminou o trecho2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terminando: copiar de aux[] em a[inicio:fim]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inicio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D9EAD3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mergesort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D9EAD3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D9EAD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D9EAD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D9EAD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D9EAD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b="1" lang="pt-BR" sz="700">
                <a:solidFill>
                  <a:srgbClr val="800000"/>
                </a:solidFill>
              </a:rPr>
              <a:t>int</a:t>
            </a:r>
            <a:r>
              <a:rPr lang="pt-BR" sz="700">
                <a:solidFill>
                  <a:schemeClr val="dk1"/>
                </a:solidFill>
              </a:rPr>
              <a:t> meio</a:t>
            </a:r>
            <a:r>
              <a:rPr lang="pt-BR" sz="700">
                <a:solidFill>
                  <a:srgbClr val="800080"/>
                </a:solidFill>
              </a:rPr>
              <a:t>;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b="1" lang="pt-BR" sz="700">
                <a:solidFill>
                  <a:srgbClr val="800000"/>
                </a:solidFill>
              </a:rPr>
              <a:t>if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(</a:t>
            </a:r>
            <a:r>
              <a:rPr lang="pt-BR" sz="700">
                <a:solidFill>
                  <a:schemeClr val="dk1"/>
                </a:solidFill>
              </a:rPr>
              <a:t> inicio </a:t>
            </a:r>
            <a:r>
              <a:rPr lang="pt-BR" sz="700">
                <a:solidFill>
                  <a:srgbClr val="808030"/>
                </a:solidFill>
              </a:rPr>
              <a:t>&lt;</a:t>
            </a:r>
            <a:r>
              <a:rPr lang="pt-BR" sz="700">
                <a:solidFill>
                  <a:schemeClr val="dk1"/>
                </a:solidFill>
              </a:rPr>
              <a:t> fim </a:t>
            </a:r>
            <a:r>
              <a:rPr lang="pt-BR" sz="700">
                <a:solidFill>
                  <a:srgbClr val="808030"/>
                </a:solidFill>
              </a:rPr>
              <a:t>)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0080"/>
                </a:solidFill>
              </a:rPr>
              <a:t>{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meio </a:t>
            </a:r>
            <a:r>
              <a:rPr lang="pt-BR" sz="700">
                <a:solidFill>
                  <a:srgbClr val="808030"/>
                </a:solidFill>
              </a:rPr>
              <a:t>=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(</a:t>
            </a:r>
            <a:r>
              <a:rPr lang="pt-BR" sz="700">
                <a:solidFill>
                  <a:schemeClr val="dk1"/>
                </a:solidFill>
              </a:rPr>
              <a:t> inicio </a:t>
            </a:r>
            <a:r>
              <a:rPr lang="pt-BR" sz="700">
                <a:solidFill>
                  <a:srgbClr val="808030"/>
                </a:solidFill>
              </a:rPr>
              <a:t>+</a:t>
            </a:r>
            <a:r>
              <a:rPr lang="pt-BR" sz="700">
                <a:solidFill>
                  <a:schemeClr val="dk1"/>
                </a:solidFill>
              </a:rPr>
              <a:t> fim </a:t>
            </a:r>
            <a:r>
              <a:rPr lang="pt-BR" sz="700">
                <a:solidFill>
                  <a:srgbClr val="808030"/>
                </a:solidFill>
              </a:rPr>
              <a:t>)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/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008C00"/>
                </a:solidFill>
              </a:rPr>
              <a:t>2</a:t>
            </a:r>
            <a:r>
              <a:rPr lang="pt-BR" sz="700">
                <a:solidFill>
                  <a:srgbClr val="800080"/>
                </a:solidFill>
              </a:rPr>
              <a:t>;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mergesort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mergesort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intercala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880" name="Google Shape;880;p51"/>
          <p:cNvSpPr/>
          <p:nvPr/>
        </p:nvSpPr>
        <p:spPr>
          <a:xfrm>
            <a:off x="3487388" y="-12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inicio</a:t>
            </a:r>
            <a:endParaRPr/>
          </a:p>
        </p:txBody>
      </p:sp>
      <p:sp>
        <p:nvSpPr>
          <p:cNvPr id="881" name="Google Shape;881;p51"/>
          <p:cNvSpPr/>
          <p:nvPr/>
        </p:nvSpPr>
        <p:spPr>
          <a:xfrm>
            <a:off x="3747038" y="427850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882" name="Google Shape;882;p51"/>
          <p:cNvSpPr/>
          <p:nvPr/>
        </p:nvSpPr>
        <p:spPr>
          <a:xfrm>
            <a:off x="3503963" y="18247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fim</a:t>
            </a:r>
            <a:endParaRPr/>
          </a:p>
        </p:txBody>
      </p:sp>
      <p:sp>
        <p:nvSpPr>
          <p:cNvPr id="883" name="Google Shape;883;p51"/>
          <p:cNvSpPr/>
          <p:nvPr/>
        </p:nvSpPr>
        <p:spPr>
          <a:xfrm>
            <a:off x="3780188" y="2243875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311700" y="445025"/>
            <a:ext cx="2171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000000"/>
                </a:solidFill>
              </a:rPr>
              <a:t>Código</a:t>
            </a:r>
            <a:r>
              <a:rPr lang="pt-BR" sz="2800"/>
              <a:t>:</a:t>
            </a:r>
            <a:r>
              <a:rPr lang="pt-BR" sz="2800">
                <a:solidFill>
                  <a:srgbClr val="000000"/>
                </a:solidFill>
              </a:rPr>
              <a:t>	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4224450" y="1289925"/>
            <a:ext cx="52161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procuraTime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603000"/>
                </a:solidFill>
                <a:highlight>
                  <a:srgbClr val="FFFFFF"/>
                </a:highlight>
              </a:rPr>
              <a:t>time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],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11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identificador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11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tamanho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11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timeInexistente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-</a:t>
            </a:r>
            <a:r>
              <a:rPr lang="pt-BR" sz="11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1100">
                <a:solidFill>
                  <a:srgbClr val="800000"/>
                </a:solidFill>
                <a:highlight>
                  <a:srgbClr val="FFFFFF"/>
                </a:highlight>
              </a:rPr>
              <a:t>for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11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posicao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posicao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tamanho</a:t>
            </a: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posicao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pt-BR" sz="11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posicao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].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identificador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==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identificador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b="1" lang="pt-BR" sz="1100">
                <a:solidFill>
                  <a:srgbClr val="800000"/>
                </a:solidFill>
                <a:highlight>
                  <a:srgbClr val="FFFFFF"/>
                </a:highlight>
              </a:rPr>
              <a:t>return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posicao</a:t>
            </a: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1100">
                <a:solidFill>
                  <a:srgbClr val="800000"/>
                </a:solidFill>
                <a:highlight>
                  <a:srgbClr val="FFFFFF"/>
                </a:highlight>
              </a:rPr>
              <a:t>return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timeInexistente</a:t>
            </a: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1100">
              <a:solidFill>
                <a:srgbClr val="800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4A43"/>
              </a:solidFill>
              <a:highlight>
                <a:srgbClr val="FFFFFF"/>
              </a:highlight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956650" y="1017725"/>
            <a:ext cx="3558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Módulos</a:t>
            </a:r>
            <a:r>
              <a:rPr lang="pt-BR" sz="2000"/>
              <a:t>: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1270300" y="1508700"/>
            <a:ext cx="3558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procuraTime( )</a:t>
            </a:r>
            <a:r>
              <a:rPr lang="pt-BR" sz="2000"/>
              <a:t>: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52"/>
          <p:cNvSpPr/>
          <p:nvPr/>
        </p:nvSpPr>
        <p:spPr>
          <a:xfrm>
            <a:off x="4648200" y="0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889" name="Google Shape;889;p52"/>
          <p:cNvSpPr/>
          <p:nvPr/>
        </p:nvSpPr>
        <p:spPr>
          <a:xfrm>
            <a:off x="5281575" y="10572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52"/>
          <p:cNvSpPr/>
          <p:nvPr/>
        </p:nvSpPr>
        <p:spPr>
          <a:xfrm>
            <a:off x="5281575" y="15429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p52"/>
          <p:cNvSpPr/>
          <p:nvPr/>
        </p:nvSpPr>
        <p:spPr>
          <a:xfrm>
            <a:off x="4867275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892" name="Google Shape;892;p52"/>
          <p:cNvSpPr/>
          <p:nvPr/>
        </p:nvSpPr>
        <p:spPr>
          <a:xfrm>
            <a:off x="6248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893" name="Google Shape;893;p52"/>
          <p:cNvSpPr/>
          <p:nvPr/>
        </p:nvSpPr>
        <p:spPr>
          <a:xfrm>
            <a:off x="6391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894" name="Google Shape;894;p52"/>
          <p:cNvSpPr/>
          <p:nvPr/>
        </p:nvSpPr>
        <p:spPr>
          <a:xfrm>
            <a:off x="6381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alemanha</a:t>
            </a:r>
            <a:endParaRPr/>
          </a:p>
        </p:txBody>
      </p:sp>
      <p:sp>
        <p:nvSpPr>
          <p:cNvPr id="895" name="Google Shape;895;p52"/>
          <p:cNvSpPr/>
          <p:nvPr/>
        </p:nvSpPr>
        <p:spPr>
          <a:xfrm>
            <a:off x="6381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896" name="Google Shape;896;p52"/>
          <p:cNvSpPr/>
          <p:nvPr/>
        </p:nvSpPr>
        <p:spPr>
          <a:xfrm>
            <a:off x="7703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897" name="Google Shape;897;p52"/>
          <p:cNvSpPr/>
          <p:nvPr/>
        </p:nvSpPr>
        <p:spPr>
          <a:xfrm>
            <a:off x="5010150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898" name="Google Shape;898;p52"/>
          <p:cNvSpPr/>
          <p:nvPr/>
        </p:nvSpPr>
        <p:spPr>
          <a:xfrm>
            <a:off x="5000625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899" name="Google Shape;899;p52"/>
          <p:cNvSpPr/>
          <p:nvPr/>
        </p:nvSpPr>
        <p:spPr>
          <a:xfrm>
            <a:off x="5000625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900" name="Google Shape;900;p52"/>
          <p:cNvSpPr/>
          <p:nvPr/>
        </p:nvSpPr>
        <p:spPr>
          <a:xfrm>
            <a:off x="7846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901" name="Google Shape;901;p52"/>
          <p:cNvSpPr/>
          <p:nvPr/>
        </p:nvSpPr>
        <p:spPr>
          <a:xfrm>
            <a:off x="7836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porto_rico</a:t>
            </a:r>
            <a:endParaRPr/>
          </a:p>
        </p:txBody>
      </p:sp>
      <p:sp>
        <p:nvSpPr>
          <p:cNvPr id="902" name="Google Shape;902;p52"/>
          <p:cNvSpPr/>
          <p:nvPr/>
        </p:nvSpPr>
        <p:spPr>
          <a:xfrm>
            <a:off x="7836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903" name="Google Shape;903;p52"/>
          <p:cNvSpPr txBox="1"/>
          <p:nvPr/>
        </p:nvSpPr>
        <p:spPr>
          <a:xfrm>
            <a:off x="-66150" y="0"/>
            <a:ext cx="3485700" cy="46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intercala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FFFFFF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tamanho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-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603000"/>
                </a:solidFill>
                <a:highlight>
                  <a:srgbClr val="FFFFFF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tamanho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vetor auxiliar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and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copia trecho1 em aux[]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avança em trecho1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copia trecho2 em aux[]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avanca em trecho2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&gt;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terminou o trecho1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terminou o trecho2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terminando: copiar de aux[] em a[inicio:fim]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inicio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D9EAD3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mergesort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D9EAD3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D9EAD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D9EAD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D9EAD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D9EAD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D9EAD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meio</a:t>
            </a:r>
            <a:r>
              <a:rPr lang="pt-BR" sz="700">
                <a:solidFill>
                  <a:srgbClr val="800080"/>
                </a:solidFill>
                <a:highlight>
                  <a:srgbClr val="D9EAD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D9EAD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b="1" lang="pt-BR" sz="700">
                <a:solidFill>
                  <a:srgbClr val="800000"/>
                </a:solidFill>
              </a:rPr>
              <a:t>if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(</a:t>
            </a:r>
            <a:r>
              <a:rPr lang="pt-BR" sz="700">
                <a:solidFill>
                  <a:schemeClr val="dk1"/>
                </a:solidFill>
              </a:rPr>
              <a:t> inicio </a:t>
            </a:r>
            <a:r>
              <a:rPr lang="pt-BR" sz="700">
                <a:solidFill>
                  <a:srgbClr val="808030"/>
                </a:solidFill>
              </a:rPr>
              <a:t>&lt;</a:t>
            </a:r>
            <a:r>
              <a:rPr lang="pt-BR" sz="700">
                <a:solidFill>
                  <a:schemeClr val="dk1"/>
                </a:solidFill>
              </a:rPr>
              <a:t> fim </a:t>
            </a:r>
            <a:r>
              <a:rPr lang="pt-BR" sz="700">
                <a:solidFill>
                  <a:srgbClr val="808030"/>
                </a:solidFill>
              </a:rPr>
              <a:t>)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0080"/>
                </a:solidFill>
              </a:rPr>
              <a:t>{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meio </a:t>
            </a:r>
            <a:r>
              <a:rPr lang="pt-BR" sz="700">
                <a:solidFill>
                  <a:srgbClr val="808030"/>
                </a:solidFill>
              </a:rPr>
              <a:t>=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(</a:t>
            </a:r>
            <a:r>
              <a:rPr lang="pt-BR" sz="700">
                <a:solidFill>
                  <a:schemeClr val="dk1"/>
                </a:solidFill>
              </a:rPr>
              <a:t> inicio </a:t>
            </a:r>
            <a:r>
              <a:rPr lang="pt-BR" sz="700">
                <a:solidFill>
                  <a:srgbClr val="808030"/>
                </a:solidFill>
              </a:rPr>
              <a:t>+</a:t>
            </a:r>
            <a:r>
              <a:rPr lang="pt-BR" sz="700">
                <a:solidFill>
                  <a:schemeClr val="dk1"/>
                </a:solidFill>
              </a:rPr>
              <a:t> fim </a:t>
            </a:r>
            <a:r>
              <a:rPr lang="pt-BR" sz="700">
                <a:solidFill>
                  <a:srgbClr val="808030"/>
                </a:solidFill>
              </a:rPr>
              <a:t>)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/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008C00"/>
                </a:solidFill>
              </a:rPr>
              <a:t>2</a:t>
            </a:r>
            <a:r>
              <a:rPr lang="pt-BR" sz="700">
                <a:solidFill>
                  <a:srgbClr val="800080"/>
                </a:solidFill>
              </a:rPr>
              <a:t>;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mergesort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mergesort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intercala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904" name="Google Shape;904;p52"/>
          <p:cNvSpPr/>
          <p:nvPr/>
        </p:nvSpPr>
        <p:spPr>
          <a:xfrm>
            <a:off x="3487388" y="-12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inicio</a:t>
            </a:r>
            <a:endParaRPr/>
          </a:p>
        </p:txBody>
      </p:sp>
      <p:sp>
        <p:nvSpPr>
          <p:cNvPr id="905" name="Google Shape;905;p52"/>
          <p:cNvSpPr/>
          <p:nvPr/>
        </p:nvSpPr>
        <p:spPr>
          <a:xfrm>
            <a:off x="3747038" y="427850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906" name="Google Shape;906;p52"/>
          <p:cNvSpPr/>
          <p:nvPr/>
        </p:nvSpPr>
        <p:spPr>
          <a:xfrm>
            <a:off x="3503963" y="18247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fim</a:t>
            </a:r>
            <a:endParaRPr/>
          </a:p>
        </p:txBody>
      </p:sp>
      <p:sp>
        <p:nvSpPr>
          <p:cNvPr id="907" name="Google Shape;907;p52"/>
          <p:cNvSpPr/>
          <p:nvPr/>
        </p:nvSpPr>
        <p:spPr>
          <a:xfrm>
            <a:off x="3780188" y="2243875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908" name="Google Shape;908;p52"/>
          <p:cNvSpPr/>
          <p:nvPr/>
        </p:nvSpPr>
        <p:spPr>
          <a:xfrm>
            <a:off x="3503963" y="9123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meio</a:t>
            </a:r>
            <a:endParaRPr/>
          </a:p>
        </p:txBody>
      </p:sp>
      <p:sp>
        <p:nvSpPr>
          <p:cNvPr id="909" name="Google Shape;909;p52"/>
          <p:cNvSpPr/>
          <p:nvPr/>
        </p:nvSpPr>
        <p:spPr>
          <a:xfrm>
            <a:off x="3763613" y="1340238"/>
            <a:ext cx="557100" cy="3240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53"/>
          <p:cNvSpPr/>
          <p:nvPr/>
        </p:nvSpPr>
        <p:spPr>
          <a:xfrm>
            <a:off x="4648200" y="0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915" name="Google Shape;915;p53"/>
          <p:cNvSpPr/>
          <p:nvPr/>
        </p:nvSpPr>
        <p:spPr>
          <a:xfrm>
            <a:off x="5281575" y="10572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53"/>
          <p:cNvSpPr/>
          <p:nvPr/>
        </p:nvSpPr>
        <p:spPr>
          <a:xfrm>
            <a:off x="5281575" y="15429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53"/>
          <p:cNvSpPr/>
          <p:nvPr/>
        </p:nvSpPr>
        <p:spPr>
          <a:xfrm>
            <a:off x="4867275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918" name="Google Shape;918;p53"/>
          <p:cNvSpPr/>
          <p:nvPr/>
        </p:nvSpPr>
        <p:spPr>
          <a:xfrm>
            <a:off x="6248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919" name="Google Shape;919;p53"/>
          <p:cNvSpPr/>
          <p:nvPr/>
        </p:nvSpPr>
        <p:spPr>
          <a:xfrm>
            <a:off x="6391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920" name="Google Shape;920;p53"/>
          <p:cNvSpPr/>
          <p:nvPr/>
        </p:nvSpPr>
        <p:spPr>
          <a:xfrm>
            <a:off x="6381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alemanha</a:t>
            </a:r>
            <a:endParaRPr/>
          </a:p>
        </p:txBody>
      </p:sp>
      <p:sp>
        <p:nvSpPr>
          <p:cNvPr id="921" name="Google Shape;921;p53"/>
          <p:cNvSpPr/>
          <p:nvPr/>
        </p:nvSpPr>
        <p:spPr>
          <a:xfrm>
            <a:off x="6381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922" name="Google Shape;922;p53"/>
          <p:cNvSpPr/>
          <p:nvPr/>
        </p:nvSpPr>
        <p:spPr>
          <a:xfrm>
            <a:off x="7703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923" name="Google Shape;923;p53"/>
          <p:cNvSpPr/>
          <p:nvPr/>
        </p:nvSpPr>
        <p:spPr>
          <a:xfrm>
            <a:off x="5010150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924" name="Google Shape;924;p53"/>
          <p:cNvSpPr/>
          <p:nvPr/>
        </p:nvSpPr>
        <p:spPr>
          <a:xfrm>
            <a:off x="5000625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925" name="Google Shape;925;p53"/>
          <p:cNvSpPr/>
          <p:nvPr/>
        </p:nvSpPr>
        <p:spPr>
          <a:xfrm>
            <a:off x="5000625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926" name="Google Shape;926;p53"/>
          <p:cNvSpPr/>
          <p:nvPr/>
        </p:nvSpPr>
        <p:spPr>
          <a:xfrm>
            <a:off x="7846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927" name="Google Shape;927;p53"/>
          <p:cNvSpPr/>
          <p:nvPr/>
        </p:nvSpPr>
        <p:spPr>
          <a:xfrm>
            <a:off x="7836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porto_rico</a:t>
            </a:r>
            <a:endParaRPr/>
          </a:p>
        </p:txBody>
      </p:sp>
      <p:sp>
        <p:nvSpPr>
          <p:cNvPr id="928" name="Google Shape;928;p53"/>
          <p:cNvSpPr/>
          <p:nvPr/>
        </p:nvSpPr>
        <p:spPr>
          <a:xfrm>
            <a:off x="7836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929" name="Google Shape;929;p53"/>
          <p:cNvSpPr txBox="1"/>
          <p:nvPr/>
        </p:nvSpPr>
        <p:spPr>
          <a:xfrm>
            <a:off x="-66150" y="0"/>
            <a:ext cx="3485700" cy="46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intercala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FFFFFF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tamanho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-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603000"/>
                </a:solidFill>
                <a:highlight>
                  <a:srgbClr val="FFFFFF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tamanho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vetor auxiliar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and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copia trecho1 em aux[]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avança em trecho1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copia trecho2 em aux[]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avanca em trecho2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&gt;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terminou o trecho1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terminou o trecho2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terminando: copiar de aux[] em a[inicio:fim]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inicio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D9EAD3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mergesort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D9EAD3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D9EAD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D9EAD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D9EAD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D9EAD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D9EAD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meio</a:t>
            </a:r>
            <a:r>
              <a:rPr lang="pt-BR" sz="700">
                <a:solidFill>
                  <a:srgbClr val="800080"/>
                </a:solidFill>
                <a:highlight>
                  <a:srgbClr val="D9EAD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D9EAD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D9EAD3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D9EAD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D9EAD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meio </a:t>
            </a:r>
            <a:r>
              <a:rPr lang="pt-BR" sz="700">
                <a:solidFill>
                  <a:srgbClr val="808030"/>
                </a:solidFill>
              </a:rPr>
              <a:t>=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(</a:t>
            </a:r>
            <a:r>
              <a:rPr lang="pt-BR" sz="700">
                <a:solidFill>
                  <a:schemeClr val="dk1"/>
                </a:solidFill>
              </a:rPr>
              <a:t> inicio </a:t>
            </a:r>
            <a:r>
              <a:rPr lang="pt-BR" sz="700">
                <a:solidFill>
                  <a:srgbClr val="808030"/>
                </a:solidFill>
              </a:rPr>
              <a:t>+</a:t>
            </a:r>
            <a:r>
              <a:rPr lang="pt-BR" sz="700">
                <a:solidFill>
                  <a:schemeClr val="dk1"/>
                </a:solidFill>
              </a:rPr>
              <a:t> fim </a:t>
            </a:r>
            <a:r>
              <a:rPr lang="pt-BR" sz="700">
                <a:solidFill>
                  <a:srgbClr val="808030"/>
                </a:solidFill>
              </a:rPr>
              <a:t>)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/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008C00"/>
                </a:solidFill>
              </a:rPr>
              <a:t>2</a:t>
            </a:r>
            <a:r>
              <a:rPr lang="pt-BR" sz="700">
                <a:solidFill>
                  <a:srgbClr val="800080"/>
                </a:solidFill>
              </a:rPr>
              <a:t>;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mergesort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mergesort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intercala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930" name="Google Shape;930;p53"/>
          <p:cNvSpPr/>
          <p:nvPr/>
        </p:nvSpPr>
        <p:spPr>
          <a:xfrm>
            <a:off x="3487388" y="-12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inicio</a:t>
            </a:r>
            <a:endParaRPr/>
          </a:p>
        </p:txBody>
      </p:sp>
      <p:sp>
        <p:nvSpPr>
          <p:cNvPr id="931" name="Google Shape;931;p53"/>
          <p:cNvSpPr/>
          <p:nvPr/>
        </p:nvSpPr>
        <p:spPr>
          <a:xfrm>
            <a:off x="3747038" y="427850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932" name="Google Shape;932;p53"/>
          <p:cNvSpPr/>
          <p:nvPr/>
        </p:nvSpPr>
        <p:spPr>
          <a:xfrm>
            <a:off x="3503963" y="18247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fim</a:t>
            </a:r>
            <a:endParaRPr/>
          </a:p>
        </p:txBody>
      </p:sp>
      <p:sp>
        <p:nvSpPr>
          <p:cNvPr id="933" name="Google Shape;933;p53"/>
          <p:cNvSpPr/>
          <p:nvPr/>
        </p:nvSpPr>
        <p:spPr>
          <a:xfrm>
            <a:off x="3780188" y="2243875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934" name="Google Shape;934;p53"/>
          <p:cNvSpPr/>
          <p:nvPr/>
        </p:nvSpPr>
        <p:spPr>
          <a:xfrm>
            <a:off x="3503963" y="9123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meio</a:t>
            </a:r>
            <a:endParaRPr/>
          </a:p>
        </p:txBody>
      </p:sp>
      <p:sp>
        <p:nvSpPr>
          <p:cNvPr id="935" name="Google Shape;935;p53"/>
          <p:cNvSpPr/>
          <p:nvPr/>
        </p:nvSpPr>
        <p:spPr>
          <a:xfrm>
            <a:off x="3763613" y="1340238"/>
            <a:ext cx="557100" cy="3240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53"/>
          <p:cNvSpPr/>
          <p:nvPr/>
        </p:nvSpPr>
        <p:spPr>
          <a:xfrm>
            <a:off x="3463100" y="3100900"/>
            <a:ext cx="1125000" cy="6459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inicio &lt; fim</a:t>
            </a:r>
            <a:endParaRPr/>
          </a:p>
        </p:txBody>
      </p:sp>
      <p:sp>
        <p:nvSpPr>
          <p:cNvPr id="937" name="Google Shape;937;p53"/>
          <p:cNvSpPr/>
          <p:nvPr/>
        </p:nvSpPr>
        <p:spPr>
          <a:xfrm>
            <a:off x="3670750" y="3433925"/>
            <a:ext cx="769800" cy="2286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false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54"/>
          <p:cNvSpPr/>
          <p:nvPr/>
        </p:nvSpPr>
        <p:spPr>
          <a:xfrm>
            <a:off x="4648200" y="0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943" name="Google Shape;943;p54"/>
          <p:cNvSpPr/>
          <p:nvPr/>
        </p:nvSpPr>
        <p:spPr>
          <a:xfrm>
            <a:off x="5281575" y="10572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54"/>
          <p:cNvSpPr/>
          <p:nvPr/>
        </p:nvSpPr>
        <p:spPr>
          <a:xfrm>
            <a:off x="5281575" y="15429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p54"/>
          <p:cNvSpPr/>
          <p:nvPr/>
        </p:nvSpPr>
        <p:spPr>
          <a:xfrm>
            <a:off x="4867275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946" name="Google Shape;946;p54"/>
          <p:cNvSpPr/>
          <p:nvPr/>
        </p:nvSpPr>
        <p:spPr>
          <a:xfrm>
            <a:off x="6248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947" name="Google Shape;947;p54"/>
          <p:cNvSpPr/>
          <p:nvPr/>
        </p:nvSpPr>
        <p:spPr>
          <a:xfrm>
            <a:off x="6391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948" name="Google Shape;948;p54"/>
          <p:cNvSpPr/>
          <p:nvPr/>
        </p:nvSpPr>
        <p:spPr>
          <a:xfrm>
            <a:off x="6381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alemanha</a:t>
            </a:r>
            <a:endParaRPr/>
          </a:p>
        </p:txBody>
      </p:sp>
      <p:sp>
        <p:nvSpPr>
          <p:cNvPr id="949" name="Google Shape;949;p54"/>
          <p:cNvSpPr/>
          <p:nvPr/>
        </p:nvSpPr>
        <p:spPr>
          <a:xfrm>
            <a:off x="6381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950" name="Google Shape;950;p54"/>
          <p:cNvSpPr/>
          <p:nvPr/>
        </p:nvSpPr>
        <p:spPr>
          <a:xfrm>
            <a:off x="7703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951" name="Google Shape;951;p54"/>
          <p:cNvSpPr/>
          <p:nvPr/>
        </p:nvSpPr>
        <p:spPr>
          <a:xfrm>
            <a:off x="5010150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952" name="Google Shape;952;p54"/>
          <p:cNvSpPr/>
          <p:nvPr/>
        </p:nvSpPr>
        <p:spPr>
          <a:xfrm>
            <a:off x="5000625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953" name="Google Shape;953;p54"/>
          <p:cNvSpPr/>
          <p:nvPr/>
        </p:nvSpPr>
        <p:spPr>
          <a:xfrm>
            <a:off x="5000625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954" name="Google Shape;954;p54"/>
          <p:cNvSpPr/>
          <p:nvPr/>
        </p:nvSpPr>
        <p:spPr>
          <a:xfrm>
            <a:off x="7846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955" name="Google Shape;955;p54"/>
          <p:cNvSpPr/>
          <p:nvPr/>
        </p:nvSpPr>
        <p:spPr>
          <a:xfrm>
            <a:off x="7836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porto_rico</a:t>
            </a:r>
            <a:endParaRPr/>
          </a:p>
        </p:txBody>
      </p:sp>
      <p:sp>
        <p:nvSpPr>
          <p:cNvPr id="956" name="Google Shape;956;p54"/>
          <p:cNvSpPr/>
          <p:nvPr/>
        </p:nvSpPr>
        <p:spPr>
          <a:xfrm>
            <a:off x="7836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957" name="Google Shape;957;p54"/>
          <p:cNvSpPr txBox="1"/>
          <p:nvPr/>
        </p:nvSpPr>
        <p:spPr>
          <a:xfrm>
            <a:off x="-66150" y="0"/>
            <a:ext cx="3485700" cy="46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intercala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FFFFFF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tamanho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-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603000"/>
                </a:solidFill>
                <a:highlight>
                  <a:srgbClr val="FFFFFF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tamanho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vetor auxiliar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and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copia trecho1 em aux[]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avança em trecho1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copia trecho2 em aux[]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avanca em trecho2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&gt;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terminou o trecho1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terminou o trecho2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terminando: copiar de aux[] em a[inicio:fim]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inicio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D9EAD3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mergesort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D9EAD3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D9EAD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D9EAD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D9EAD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D9EAD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D9EAD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meio</a:t>
            </a:r>
            <a:r>
              <a:rPr lang="pt-BR" sz="700">
                <a:solidFill>
                  <a:srgbClr val="800080"/>
                </a:solidFill>
                <a:highlight>
                  <a:srgbClr val="D9EAD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D9EAD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D9EAD3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D9EAD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D9EAD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</a:rPr>
              <a:t>    meio </a:t>
            </a:r>
            <a:r>
              <a:rPr lang="pt-BR" sz="700">
                <a:solidFill>
                  <a:srgbClr val="808030"/>
                </a:solidFill>
              </a:rPr>
              <a:t>=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(</a:t>
            </a:r>
            <a:r>
              <a:rPr lang="pt-BR" sz="700">
                <a:solidFill>
                  <a:schemeClr val="dk1"/>
                </a:solidFill>
              </a:rPr>
              <a:t> inicio </a:t>
            </a:r>
            <a:r>
              <a:rPr lang="pt-BR" sz="700">
                <a:solidFill>
                  <a:srgbClr val="808030"/>
                </a:solidFill>
              </a:rPr>
              <a:t>+</a:t>
            </a:r>
            <a:r>
              <a:rPr lang="pt-BR" sz="700">
                <a:solidFill>
                  <a:schemeClr val="dk1"/>
                </a:solidFill>
              </a:rPr>
              <a:t> fim </a:t>
            </a:r>
            <a:r>
              <a:rPr lang="pt-BR" sz="700">
                <a:solidFill>
                  <a:srgbClr val="808030"/>
                </a:solidFill>
              </a:rPr>
              <a:t>)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/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008C00"/>
                </a:solidFill>
              </a:rPr>
              <a:t>2</a:t>
            </a:r>
            <a:r>
              <a:rPr lang="pt-BR" sz="700">
                <a:solidFill>
                  <a:srgbClr val="800080"/>
                </a:solidFill>
              </a:rPr>
              <a:t>;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</a:rPr>
              <a:t>    mergesort</a:t>
            </a:r>
            <a:r>
              <a:rPr lang="pt-BR" sz="700">
                <a:solidFill>
                  <a:srgbClr val="808030"/>
                </a:solidFill>
              </a:rPr>
              <a:t>(</a:t>
            </a:r>
            <a:r>
              <a:rPr lang="pt-BR" sz="700">
                <a:solidFill>
                  <a:schemeClr val="dk1"/>
                </a:solidFill>
              </a:rPr>
              <a:t> meuVetorDeTimes</a:t>
            </a:r>
            <a:r>
              <a:rPr lang="pt-BR" sz="700">
                <a:solidFill>
                  <a:srgbClr val="808030"/>
                </a:solidFill>
              </a:rPr>
              <a:t>,</a:t>
            </a:r>
            <a:r>
              <a:rPr lang="pt-BR" sz="700">
                <a:solidFill>
                  <a:schemeClr val="dk1"/>
                </a:solidFill>
              </a:rPr>
              <a:t> inicio</a:t>
            </a:r>
            <a:r>
              <a:rPr lang="pt-BR" sz="700">
                <a:solidFill>
                  <a:srgbClr val="808030"/>
                </a:solidFill>
              </a:rPr>
              <a:t>,</a:t>
            </a:r>
            <a:r>
              <a:rPr lang="pt-BR" sz="700">
                <a:solidFill>
                  <a:schemeClr val="dk1"/>
                </a:solidFill>
              </a:rPr>
              <a:t> meio </a:t>
            </a:r>
            <a:r>
              <a:rPr lang="pt-BR" sz="700">
                <a:solidFill>
                  <a:srgbClr val="808030"/>
                </a:solidFill>
              </a:rPr>
              <a:t>)</a:t>
            </a:r>
            <a:r>
              <a:rPr lang="pt-BR" sz="700">
                <a:solidFill>
                  <a:srgbClr val="800080"/>
                </a:solidFill>
              </a:rPr>
              <a:t>;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</a:rPr>
              <a:t>    mergesort</a:t>
            </a:r>
            <a:r>
              <a:rPr lang="pt-BR" sz="700">
                <a:solidFill>
                  <a:srgbClr val="808030"/>
                </a:solidFill>
              </a:rPr>
              <a:t>(</a:t>
            </a:r>
            <a:r>
              <a:rPr lang="pt-BR" sz="700">
                <a:solidFill>
                  <a:schemeClr val="dk1"/>
                </a:solidFill>
              </a:rPr>
              <a:t> meuVetorDeTimes</a:t>
            </a:r>
            <a:r>
              <a:rPr lang="pt-BR" sz="700">
                <a:solidFill>
                  <a:srgbClr val="808030"/>
                </a:solidFill>
              </a:rPr>
              <a:t>,</a:t>
            </a:r>
            <a:r>
              <a:rPr lang="pt-BR" sz="700">
                <a:solidFill>
                  <a:schemeClr val="dk1"/>
                </a:solidFill>
              </a:rPr>
              <a:t> meio </a:t>
            </a:r>
            <a:r>
              <a:rPr lang="pt-BR" sz="700">
                <a:solidFill>
                  <a:srgbClr val="808030"/>
                </a:solidFill>
              </a:rPr>
              <a:t>+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008C00"/>
                </a:solidFill>
              </a:rPr>
              <a:t>1</a:t>
            </a:r>
            <a:r>
              <a:rPr lang="pt-BR" sz="700">
                <a:solidFill>
                  <a:srgbClr val="808030"/>
                </a:solidFill>
              </a:rPr>
              <a:t>,</a:t>
            </a:r>
            <a:r>
              <a:rPr lang="pt-BR" sz="700">
                <a:solidFill>
                  <a:schemeClr val="dk1"/>
                </a:solidFill>
              </a:rPr>
              <a:t> fim </a:t>
            </a:r>
            <a:r>
              <a:rPr lang="pt-BR" sz="700">
                <a:solidFill>
                  <a:srgbClr val="808030"/>
                </a:solidFill>
              </a:rPr>
              <a:t>)</a:t>
            </a:r>
            <a:r>
              <a:rPr lang="pt-BR" sz="700">
                <a:solidFill>
                  <a:srgbClr val="800080"/>
                </a:solidFill>
              </a:rPr>
              <a:t>;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</a:rPr>
              <a:t>    intercala</a:t>
            </a:r>
            <a:r>
              <a:rPr lang="pt-BR" sz="700">
                <a:solidFill>
                  <a:srgbClr val="808030"/>
                </a:solidFill>
              </a:rPr>
              <a:t>(</a:t>
            </a:r>
            <a:r>
              <a:rPr lang="pt-BR" sz="700">
                <a:solidFill>
                  <a:schemeClr val="dk1"/>
                </a:solidFill>
              </a:rPr>
              <a:t> meuVetorDeTimes</a:t>
            </a:r>
            <a:r>
              <a:rPr lang="pt-BR" sz="700">
                <a:solidFill>
                  <a:srgbClr val="808030"/>
                </a:solidFill>
              </a:rPr>
              <a:t>,</a:t>
            </a:r>
            <a:r>
              <a:rPr lang="pt-BR" sz="700">
                <a:solidFill>
                  <a:schemeClr val="dk1"/>
                </a:solidFill>
              </a:rPr>
              <a:t> inicio</a:t>
            </a:r>
            <a:r>
              <a:rPr lang="pt-BR" sz="700">
                <a:solidFill>
                  <a:srgbClr val="808030"/>
                </a:solidFill>
              </a:rPr>
              <a:t>,</a:t>
            </a:r>
            <a:r>
              <a:rPr lang="pt-BR" sz="700">
                <a:solidFill>
                  <a:schemeClr val="dk1"/>
                </a:solidFill>
              </a:rPr>
              <a:t> meio</a:t>
            </a:r>
            <a:r>
              <a:rPr lang="pt-BR" sz="700">
                <a:solidFill>
                  <a:srgbClr val="808030"/>
                </a:solidFill>
              </a:rPr>
              <a:t>,</a:t>
            </a:r>
            <a:r>
              <a:rPr lang="pt-BR" sz="700">
                <a:solidFill>
                  <a:schemeClr val="dk1"/>
                </a:solidFill>
              </a:rPr>
              <a:t> fim </a:t>
            </a:r>
            <a:r>
              <a:rPr lang="pt-BR" sz="700">
                <a:solidFill>
                  <a:srgbClr val="808030"/>
                </a:solidFill>
              </a:rPr>
              <a:t>)</a:t>
            </a:r>
            <a:r>
              <a:rPr lang="pt-BR" sz="700">
                <a:solidFill>
                  <a:srgbClr val="800080"/>
                </a:solidFill>
              </a:rPr>
              <a:t>;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</a:rPr>
              <a:t>}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D9EAD3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D9EAD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958" name="Google Shape;958;p54"/>
          <p:cNvSpPr/>
          <p:nvPr/>
        </p:nvSpPr>
        <p:spPr>
          <a:xfrm>
            <a:off x="3487388" y="-12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inicio</a:t>
            </a:r>
            <a:endParaRPr/>
          </a:p>
        </p:txBody>
      </p:sp>
      <p:sp>
        <p:nvSpPr>
          <p:cNvPr id="959" name="Google Shape;959;p54"/>
          <p:cNvSpPr/>
          <p:nvPr/>
        </p:nvSpPr>
        <p:spPr>
          <a:xfrm>
            <a:off x="3747038" y="427850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960" name="Google Shape;960;p54"/>
          <p:cNvSpPr/>
          <p:nvPr/>
        </p:nvSpPr>
        <p:spPr>
          <a:xfrm>
            <a:off x="3503963" y="18247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fim</a:t>
            </a:r>
            <a:endParaRPr/>
          </a:p>
        </p:txBody>
      </p:sp>
      <p:sp>
        <p:nvSpPr>
          <p:cNvPr id="961" name="Google Shape;961;p54"/>
          <p:cNvSpPr/>
          <p:nvPr/>
        </p:nvSpPr>
        <p:spPr>
          <a:xfrm>
            <a:off x="3780188" y="2243875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962" name="Google Shape;962;p54"/>
          <p:cNvSpPr/>
          <p:nvPr/>
        </p:nvSpPr>
        <p:spPr>
          <a:xfrm>
            <a:off x="3503963" y="9123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meio</a:t>
            </a:r>
            <a:endParaRPr/>
          </a:p>
        </p:txBody>
      </p:sp>
      <p:sp>
        <p:nvSpPr>
          <p:cNvPr id="963" name="Google Shape;963;p54"/>
          <p:cNvSpPr/>
          <p:nvPr/>
        </p:nvSpPr>
        <p:spPr>
          <a:xfrm>
            <a:off x="3763613" y="1340238"/>
            <a:ext cx="557100" cy="3240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55"/>
          <p:cNvSpPr/>
          <p:nvPr/>
        </p:nvSpPr>
        <p:spPr>
          <a:xfrm>
            <a:off x="4648200" y="0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969" name="Google Shape;969;p55"/>
          <p:cNvSpPr/>
          <p:nvPr/>
        </p:nvSpPr>
        <p:spPr>
          <a:xfrm>
            <a:off x="5281575" y="10572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55"/>
          <p:cNvSpPr/>
          <p:nvPr/>
        </p:nvSpPr>
        <p:spPr>
          <a:xfrm>
            <a:off x="5281575" y="15429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55"/>
          <p:cNvSpPr/>
          <p:nvPr/>
        </p:nvSpPr>
        <p:spPr>
          <a:xfrm>
            <a:off x="4867275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972" name="Google Shape;972;p55"/>
          <p:cNvSpPr/>
          <p:nvPr/>
        </p:nvSpPr>
        <p:spPr>
          <a:xfrm>
            <a:off x="6248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973" name="Google Shape;973;p55"/>
          <p:cNvSpPr/>
          <p:nvPr/>
        </p:nvSpPr>
        <p:spPr>
          <a:xfrm>
            <a:off x="6391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974" name="Google Shape;974;p55"/>
          <p:cNvSpPr/>
          <p:nvPr/>
        </p:nvSpPr>
        <p:spPr>
          <a:xfrm>
            <a:off x="6381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alemanha</a:t>
            </a:r>
            <a:endParaRPr/>
          </a:p>
        </p:txBody>
      </p:sp>
      <p:sp>
        <p:nvSpPr>
          <p:cNvPr id="975" name="Google Shape;975;p55"/>
          <p:cNvSpPr/>
          <p:nvPr/>
        </p:nvSpPr>
        <p:spPr>
          <a:xfrm>
            <a:off x="6381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976" name="Google Shape;976;p55"/>
          <p:cNvSpPr/>
          <p:nvPr/>
        </p:nvSpPr>
        <p:spPr>
          <a:xfrm>
            <a:off x="7703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977" name="Google Shape;977;p55"/>
          <p:cNvSpPr/>
          <p:nvPr/>
        </p:nvSpPr>
        <p:spPr>
          <a:xfrm>
            <a:off x="5010150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978" name="Google Shape;978;p55"/>
          <p:cNvSpPr/>
          <p:nvPr/>
        </p:nvSpPr>
        <p:spPr>
          <a:xfrm>
            <a:off x="5000625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979" name="Google Shape;979;p55"/>
          <p:cNvSpPr/>
          <p:nvPr/>
        </p:nvSpPr>
        <p:spPr>
          <a:xfrm>
            <a:off x="5000625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980" name="Google Shape;980;p55"/>
          <p:cNvSpPr/>
          <p:nvPr/>
        </p:nvSpPr>
        <p:spPr>
          <a:xfrm>
            <a:off x="7846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981" name="Google Shape;981;p55"/>
          <p:cNvSpPr/>
          <p:nvPr/>
        </p:nvSpPr>
        <p:spPr>
          <a:xfrm>
            <a:off x="7836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porto_rico</a:t>
            </a:r>
            <a:endParaRPr/>
          </a:p>
        </p:txBody>
      </p:sp>
      <p:sp>
        <p:nvSpPr>
          <p:cNvPr id="982" name="Google Shape;982;p55"/>
          <p:cNvSpPr/>
          <p:nvPr/>
        </p:nvSpPr>
        <p:spPr>
          <a:xfrm>
            <a:off x="7836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983" name="Google Shape;983;p55"/>
          <p:cNvSpPr txBox="1"/>
          <p:nvPr/>
        </p:nvSpPr>
        <p:spPr>
          <a:xfrm>
            <a:off x="-66150" y="0"/>
            <a:ext cx="3485700" cy="46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intercala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FFFFFF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tamanho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-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603000"/>
                </a:solidFill>
                <a:highlight>
                  <a:srgbClr val="FFFFFF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tamanho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vetor auxiliar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and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copia trecho1 em aux[]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avança em trecho1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copia trecho2 em aux[]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avanca em trecho2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&gt;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terminou o trecho1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terminou o trecho2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terminando: copiar de aux[] em a[inicio:fim]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inicio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mergesort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B4A7D6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meio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/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B4A7D6"/>
                </a:highlight>
              </a:rPr>
              <a:t>2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mergesort</a:t>
            </a:r>
            <a:r>
              <a:rPr lang="pt-BR" sz="700">
                <a:solidFill>
                  <a:srgbClr val="808030"/>
                </a:solidFill>
                <a:highlight>
                  <a:srgbClr val="FFD96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D96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FFD96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D966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FFD96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D96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mergesort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D9EAD3"/>
                </a:highlight>
              </a:rPr>
              <a:t>1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D9EAD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D9EAD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intercala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984" name="Google Shape;984;p55"/>
          <p:cNvSpPr/>
          <p:nvPr/>
        </p:nvSpPr>
        <p:spPr>
          <a:xfrm>
            <a:off x="3487388" y="-12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inicio</a:t>
            </a:r>
            <a:endParaRPr/>
          </a:p>
        </p:txBody>
      </p:sp>
      <p:sp>
        <p:nvSpPr>
          <p:cNvPr id="985" name="Google Shape;985;p55"/>
          <p:cNvSpPr/>
          <p:nvPr/>
        </p:nvSpPr>
        <p:spPr>
          <a:xfrm>
            <a:off x="3747038" y="427850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986" name="Google Shape;986;p55"/>
          <p:cNvSpPr/>
          <p:nvPr/>
        </p:nvSpPr>
        <p:spPr>
          <a:xfrm>
            <a:off x="3503963" y="18247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fim</a:t>
            </a:r>
            <a:endParaRPr/>
          </a:p>
        </p:txBody>
      </p:sp>
      <p:sp>
        <p:nvSpPr>
          <p:cNvPr id="987" name="Google Shape;987;p55"/>
          <p:cNvSpPr/>
          <p:nvPr/>
        </p:nvSpPr>
        <p:spPr>
          <a:xfrm>
            <a:off x="3780188" y="2243875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988" name="Google Shape;988;p55"/>
          <p:cNvSpPr/>
          <p:nvPr/>
        </p:nvSpPr>
        <p:spPr>
          <a:xfrm>
            <a:off x="3503963" y="9123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meio</a:t>
            </a:r>
            <a:endParaRPr/>
          </a:p>
        </p:txBody>
      </p:sp>
      <p:sp>
        <p:nvSpPr>
          <p:cNvPr id="989" name="Google Shape;989;p55"/>
          <p:cNvSpPr/>
          <p:nvPr/>
        </p:nvSpPr>
        <p:spPr>
          <a:xfrm>
            <a:off x="3763613" y="1340238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56"/>
          <p:cNvSpPr/>
          <p:nvPr/>
        </p:nvSpPr>
        <p:spPr>
          <a:xfrm>
            <a:off x="4648200" y="0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995" name="Google Shape;995;p56"/>
          <p:cNvSpPr/>
          <p:nvPr/>
        </p:nvSpPr>
        <p:spPr>
          <a:xfrm>
            <a:off x="5281575" y="10572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p56"/>
          <p:cNvSpPr/>
          <p:nvPr/>
        </p:nvSpPr>
        <p:spPr>
          <a:xfrm>
            <a:off x="5281575" y="15429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" name="Google Shape;997;p56"/>
          <p:cNvSpPr/>
          <p:nvPr/>
        </p:nvSpPr>
        <p:spPr>
          <a:xfrm>
            <a:off x="4867275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998" name="Google Shape;998;p56"/>
          <p:cNvSpPr/>
          <p:nvPr/>
        </p:nvSpPr>
        <p:spPr>
          <a:xfrm>
            <a:off x="6248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999" name="Google Shape;999;p56"/>
          <p:cNvSpPr/>
          <p:nvPr/>
        </p:nvSpPr>
        <p:spPr>
          <a:xfrm>
            <a:off x="6391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1000" name="Google Shape;1000;p56"/>
          <p:cNvSpPr/>
          <p:nvPr/>
        </p:nvSpPr>
        <p:spPr>
          <a:xfrm>
            <a:off x="6381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alemanha</a:t>
            </a:r>
            <a:endParaRPr/>
          </a:p>
        </p:txBody>
      </p:sp>
      <p:sp>
        <p:nvSpPr>
          <p:cNvPr id="1001" name="Google Shape;1001;p56"/>
          <p:cNvSpPr/>
          <p:nvPr/>
        </p:nvSpPr>
        <p:spPr>
          <a:xfrm>
            <a:off x="6381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002" name="Google Shape;1002;p56"/>
          <p:cNvSpPr/>
          <p:nvPr/>
        </p:nvSpPr>
        <p:spPr>
          <a:xfrm>
            <a:off x="7703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1003" name="Google Shape;1003;p56"/>
          <p:cNvSpPr/>
          <p:nvPr/>
        </p:nvSpPr>
        <p:spPr>
          <a:xfrm>
            <a:off x="5010150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004" name="Google Shape;1004;p56"/>
          <p:cNvSpPr/>
          <p:nvPr/>
        </p:nvSpPr>
        <p:spPr>
          <a:xfrm>
            <a:off x="5000625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1005" name="Google Shape;1005;p56"/>
          <p:cNvSpPr/>
          <p:nvPr/>
        </p:nvSpPr>
        <p:spPr>
          <a:xfrm>
            <a:off x="5000625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1006" name="Google Shape;1006;p56"/>
          <p:cNvSpPr/>
          <p:nvPr/>
        </p:nvSpPr>
        <p:spPr>
          <a:xfrm>
            <a:off x="7846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007" name="Google Shape;1007;p56"/>
          <p:cNvSpPr/>
          <p:nvPr/>
        </p:nvSpPr>
        <p:spPr>
          <a:xfrm>
            <a:off x="7836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porto_rico</a:t>
            </a:r>
            <a:endParaRPr/>
          </a:p>
        </p:txBody>
      </p:sp>
      <p:sp>
        <p:nvSpPr>
          <p:cNvPr id="1008" name="Google Shape;1008;p56"/>
          <p:cNvSpPr/>
          <p:nvPr/>
        </p:nvSpPr>
        <p:spPr>
          <a:xfrm>
            <a:off x="7836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009" name="Google Shape;1009;p56"/>
          <p:cNvSpPr txBox="1"/>
          <p:nvPr/>
        </p:nvSpPr>
        <p:spPr>
          <a:xfrm>
            <a:off x="-66150" y="0"/>
            <a:ext cx="3485700" cy="46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intercala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B4A7D6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tamanho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-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603000"/>
                </a:solidFill>
                <a:highlight>
                  <a:srgbClr val="FFFFFF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tamanho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vetor auxiliar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and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copia trecho1 em aux[]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avança em trecho1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copia trecho2 em aux[]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avanca em trecho2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&gt;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terminou o trecho1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terminou o trecho2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terminando: copiar de aux[] em a[inicio:fim]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inicio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mergesort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B4A7D6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meio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/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B4A7D6"/>
                </a:highlight>
              </a:rPr>
              <a:t>2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mergesort</a:t>
            </a:r>
            <a:r>
              <a:rPr lang="pt-BR" sz="700">
                <a:solidFill>
                  <a:srgbClr val="808030"/>
                </a:solidFill>
                <a:highlight>
                  <a:srgbClr val="FFD96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D96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FFD96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D966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FFD96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D96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mergesort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D9EAD3"/>
                </a:highlight>
              </a:rPr>
              <a:t>1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D9EAD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D9EAD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intercala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010" name="Google Shape;1010;p56"/>
          <p:cNvSpPr/>
          <p:nvPr/>
        </p:nvSpPr>
        <p:spPr>
          <a:xfrm>
            <a:off x="3487388" y="-12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inicio</a:t>
            </a:r>
            <a:endParaRPr/>
          </a:p>
        </p:txBody>
      </p:sp>
      <p:sp>
        <p:nvSpPr>
          <p:cNvPr id="1011" name="Google Shape;1011;p56"/>
          <p:cNvSpPr/>
          <p:nvPr/>
        </p:nvSpPr>
        <p:spPr>
          <a:xfrm>
            <a:off x="3747038" y="427850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1012" name="Google Shape;1012;p56"/>
          <p:cNvSpPr/>
          <p:nvPr/>
        </p:nvSpPr>
        <p:spPr>
          <a:xfrm>
            <a:off x="3503963" y="18247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fim</a:t>
            </a:r>
            <a:endParaRPr/>
          </a:p>
        </p:txBody>
      </p:sp>
      <p:sp>
        <p:nvSpPr>
          <p:cNvPr id="1013" name="Google Shape;1013;p56"/>
          <p:cNvSpPr/>
          <p:nvPr/>
        </p:nvSpPr>
        <p:spPr>
          <a:xfrm>
            <a:off x="3780188" y="2243875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014" name="Google Shape;1014;p56"/>
          <p:cNvSpPr/>
          <p:nvPr/>
        </p:nvSpPr>
        <p:spPr>
          <a:xfrm>
            <a:off x="3503963" y="9123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meio</a:t>
            </a:r>
            <a:endParaRPr/>
          </a:p>
        </p:txBody>
      </p:sp>
      <p:sp>
        <p:nvSpPr>
          <p:cNvPr id="1015" name="Google Shape;1015;p56"/>
          <p:cNvSpPr/>
          <p:nvPr/>
        </p:nvSpPr>
        <p:spPr>
          <a:xfrm>
            <a:off x="3763613" y="1340238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57"/>
          <p:cNvSpPr/>
          <p:nvPr/>
        </p:nvSpPr>
        <p:spPr>
          <a:xfrm>
            <a:off x="4648200" y="0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1021" name="Google Shape;1021;p57"/>
          <p:cNvSpPr/>
          <p:nvPr/>
        </p:nvSpPr>
        <p:spPr>
          <a:xfrm>
            <a:off x="5281575" y="10572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" name="Google Shape;1022;p57"/>
          <p:cNvSpPr/>
          <p:nvPr/>
        </p:nvSpPr>
        <p:spPr>
          <a:xfrm>
            <a:off x="5281575" y="15429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p57"/>
          <p:cNvSpPr/>
          <p:nvPr/>
        </p:nvSpPr>
        <p:spPr>
          <a:xfrm>
            <a:off x="4867275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1024" name="Google Shape;1024;p57"/>
          <p:cNvSpPr/>
          <p:nvPr/>
        </p:nvSpPr>
        <p:spPr>
          <a:xfrm>
            <a:off x="6248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1025" name="Google Shape;1025;p57"/>
          <p:cNvSpPr/>
          <p:nvPr/>
        </p:nvSpPr>
        <p:spPr>
          <a:xfrm>
            <a:off x="6391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1026" name="Google Shape;1026;p57"/>
          <p:cNvSpPr/>
          <p:nvPr/>
        </p:nvSpPr>
        <p:spPr>
          <a:xfrm>
            <a:off x="6381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alemanha</a:t>
            </a:r>
            <a:endParaRPr/>
          </a:p>
        </p:txBody>
      </p:sp>
      <p:sp>
        <p:nvSpPr>
          <p:cNvPr id="1027" name="Google Shape;1027;p57"/>
          <p:cNvSpPr/>
          <p:nvPr/>
        </p:nvSpPr>
        <p:spPr>
          <a:xfrm>
            <a:off x="6381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028" name="Google Shape;1028;p57"/>
          <p:cNvSpPr/>
          <p:nvPr/>
        </p:nvSpPr>
        <p:spPr>
          <a:xfrm>
            <a:off x="7703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1029" name="Google Shape;1029;p57"/>
          <p:cNvSpPr/>
          <p:nvPr/>
        </p:nvSpPr>
        <p:spPr>
          <a:xfrm>
            <a:off x="5010150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030" name="Google Shape;1030;p57"/>
          <p:cNvSpPr/>
          <p:nvPr/>
        </p:nvSpPr>
        <p:spPr>
          <a:xfrm>
            <a:off x="5000625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1031" name="Google Shape;1031;p57"/>
          <p:cNvSpPr/>
          <p:nvPr/>
        </p:nvSpPr>
        <p:spPr>
          <a:xfrm>
            <a:off x="5000625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1032" name="Google Shape;1032;p57"/>
          <p:cNvSpPr/>
          <p:nvPr/>
        </p:nvSpPr>
        <p:spPr>
          <a:xfrm>
            <a:off x="7846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033" name="Google Shape;1033;p57"/>
          <p:cNvSpPr/>
          <p:nvPr/>
        </p:nvSpPr>
        <p:spPr>
          <a:xfrm>
            <a:off x="7836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porto_rico</a:t>
            </a:r>
            <a:endParaRPr/>
          </a:p>
        </p:txBody>
      </p:sp>
      <p:sp>
        <p:nvSpPr>
          <p:cNvPr id="1034" name="Google Shape;1034;p57"/>
          <p:cNvSpPr/>
          <p:nvPr/>
        </p:nvSpPr>
        <p:spPr>
          <a:xfrm>
            <a:off x="7836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035" name="Google Shape;1035;p57"/>
          <p:cNvSpPr txBox="1"/>
          <p:nvPr/>
        </p:nvSpPr>
        <p:spPr>
          <a:xfrm>
            <a:off x="-66150" y="0"/>
            <a:ext cx="3485700" cy="46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intercala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B4A7D6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B4A7D6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tamanho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-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603000"/>
                </a:solidFill>
                <a:highlight>
                  <a:srgbClr val="FFFFFF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tamanho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vetor auxiliar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and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copia trecho1 em aux[]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avança em trecho1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copia trecho2 em aux[]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avanca em trecho2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&gt;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terminou o trecho1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terminou o trecho2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terminando: copiar de aux[] em a[inicio:fim]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inicio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mergesort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B4A7D6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meio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/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B4A7D6"/>
                </a:highlight>
              </a:rPr>
              <a:t>2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mergesort</a:t>
            </a:r>
            <a:r>
              <a:rPr lang="pt-BR" sz="700">
                <a:solidFill>
                  <a:srgbClr val="808030"/>
                </a:solidFill>
                <a:highlight>
                  <a:srgbClr val="FFD96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D96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FFD96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D966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FFD96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D96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mergesort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D9EAD3"/>
                </a:highlight>
              </a:rPr>
              <a:t>1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D9EAD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D9EAD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intercala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036" name="Google Shape;1036;p57"/>
          <p:cNvSpPr/>
          <p:nvPr/>
        </p:nvSpPr>
        <p:spPr>
          <a:xfrm>
            <a:off x="3487388" y="-12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inicio</a:t>
            </a:r>
            <a:endParaRPr/>
          </a:p>
        </p:txBody>
      </p:sp>
      <p:sp>
        <p:nvSpPr>
          <p:cNvPr id="1037" name="Google Shape;1037;p57"/>
          <p:cNvSpPr/>
          <p:nvPr/>
        </p:nvSpPr>
        <p:spPr>
          <a:xfrm>
            <a:off x="3747038" y="427850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1038" name="Google Shape;1038;p57"/>
          <p:cNvSpPr/>
          <p:nvPr/>
        </p:nvSpPr>
        <p:spPr>
          <a:xfrm>
            <a:off x="3503963" y="18247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fim</a:t>
            </a:r>
            <a:endParaRPr/>
          </a:p>
        </p:txBody>
      </p:sp>
      <p:sp>
        <p:nvSpPr>
          <p:cNvPr id="1039" name="Google Shape;1039;p57"/>
          <p:cNvSpPr/>
          <p:nvPr/>
        </p:nvSpPr>
        <p:spPr>
          <a:xfrm>
            <a:off x="3780188" y="2243875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040" name="Google Shape;1040;p57"/>
          <p:cNvSpPr/>
          <p:nvPr/>
        </p:nvSpPr>
        <p:spPr>
          <a:xfrm>
            <a:off x="3503963" y="9123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meio</a:t>
            </a:r>
            <a:endParaRPr/>
          </a:p>
        </p:txBody>
      </p:sp>
      <p:sp>
        <p:nvSpPr>
          <p:cNvPr id="1041" name="Google Shape;1041;p57"/>
          <p:cNvSpPr/>
          <p:nvPr/>
        </p:nvSpPr>
        <p:spPr>
          <a:xfrm>
            <a:off x="3763613" y="1340238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1042" name="Google Shape;1042;p57"/>
          <p:cNvSpPr/>
          <p:nvPr/>
        </p:nvSpPr>
        <p:spPr>
          <a:xfrm>
            <a:off x="3507950" y="2841875"/>
            <a:ext cx="407100" cy="70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</a:t>
            </a:r>
            <a:endParaRPr/>
          </a:p>
        </p:txBody>
      </p:sp>
      <p:sp>
        <p:nvSpPr>
          <p:cNvPr id="1043" name="Google Shape;1043;p57"/>
          <p:cNvSpPr/>
          <p:nvPr/>
        </p:nvSpPr>
        <p:spPr>
          <a:xfrm>
            <a:off x="3552350" y="3189700"/>
            <a:ext cx="318300" cy="32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1044" name="Google Shape;1044;p57"/>
          <p:cNvSpPr/>
          <p:nvPr/>
        </p:nvSpPr>
        <p:spPr>
          <a:xfrm>
            <a:off x="4097000" y="2852000"/>
            <a:ext cx="407100" cy="70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</a:t>
            </a:r>
            <a:endParaRPr/>
          </a:p>
        </p:txBody>
      </p:sp>
      <p:sp>
        <p:nvSpPr>
          <p:cNvPr id="1045" name="Google Shape;1045;p57"/>
          <p:cNvSpPr/>
          <p:nvPr/>
        </p:nvSpPr>
        <p:spPr>
          <a:xfrm>
            <a:off x="4141400" y="3189700"/>
            <a:ext cx="318300" cy="32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58"/>
          <p:cNvSpPr/>
          <p:nvPr/>
        </p:nvSpPr>
        <p:spPr>
          <a:xfrm>
            <a:off x="4648200" y="0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1051" name="Google Shape;1051;p58"/>
          <p:cNvSpPr/>
          <p:nvPr/>
        </p:nvSpPr>
        <p:spPr>
          <a:xfrm>
            <a:off x="5281575" y="10572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" name="Google Shape;1052;p58"/>
          <p:cNvSpPr/>
          <p:nvPr/>
        </p:nvSpPr>
        <p:spPr>
          <a:xfrm>
            <a:off x="5281575" y="15429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3" name="Google Shape;1053;p58"/>
          <p:cNvSpPr/>
          <p:nvPr/>
        </p:nvSpPr>
        <p:spPr>
          <a:xfrm>
            <a:off x="4867275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1054" name="Google Shape;1054;p58"/>
          <p:cNvSpPr/>
          <p:nvPr/>
        </p:nvSpPr>
        <p:spPr>
          <a:xfrm>
            <a:off x="6248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1055" name="Google Shape;1055;p58"/>
          <p:cNvSpPr/>
          <p:nvPr/>
        </p:nvSpPr>
        <p:spPr>
          <a:xfrm>
            <a:off x="6391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1056" name="Google Shape;1056;p58"/>
          <p:cNvSpPr/>
          <p:nvPr/>
        </p:nvSpPr>
        <p:spPr>
          <a:xfrm>
            <a:off x="6381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alemanha</a:t>
            </a:r>
            <a:endParaRPr/>
          </a:p>
        </p:txBody>
      </p:sp>
      <p:sp>
        <p:nvSpPr>
          <p:cNvPr id="1057" name="Google Shape;1057;p58"/>
          <p:cNvSpPr/>
          <p:nvPr/>
        </p:nvSpPr>
        <p:spPr>
          <a:xfrm>
            <a:off x="6381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058" name="Google Shape;1058;p58"/>
          <p:cNvSpPr/>
          <p:nvPr/>
        </p:nvSpPr>
        <p:spPr>
          <a:xfrm>
            <a:off x="7703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1059" name="Google Shape;1059;p58"/>
          <p:cNvSpPr/>
          <p:nvPr/>
        </p:nvSpPr>
        <p:spPr>
          <a:xfrm>
            <a:off x="5010150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060" name="Google Shape;1060;p58"/>
          <p:cNvSpPr/>
          <p:nvPr/>
        </p:nvSpPr>
        <p:spPr>
          <a:xfrm>
            <a:off x="5000625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1061" name="Google Shape;1061;p58"/>
          <p:cNvSpPr/>
          <p:nvPr/>
        </p:nvSpPr>
        <p:spPr>
          <a:xfrm>
            <a:off x="5000625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1062" name="Google Shape;1062;p58"/>
          <p:cNvSpPr/>
          <p:nvPr/>
        </p:nvSpPr>
        <p:spPr>
          <a:xfrm>
            <a:off x="7846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063" name="Google Shape;1063;p58"/>
          <p:cNvSpPr/>
          <p:nvPr/>
        </p:nvSpPr>
        <p:spPr>
          <a:xfrm>
            <a:off x="7836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porto_rico</a:t>
            </a:r>
            <a:endParaRPr/>
          </a:p>
        </p:txBody>
      </p:sp>
      <p:sp>
        <p:nvSpPr>
          <p:cNvPr id="1064" name="Google Shape;1064;p58"/>
          <p:cNvSpPr/>
          <p:nvPr/>
        </p:nvSpPr>
        <p:spPr>
          <a:xfrm>
            <a:off x="7836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065" name="Google Shape;1065;p58"/>
          <p:cNvSpPr txBox="1"/>
          <p:nvPr/>
        </p:nvSpPr>
        <p:spPr>
          <a:xfrm>
            <a:off x="-66150" y="0"/>
            <a:ext cx="3485700" cy="46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intercala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B4A7D6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B4A7D6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tamanho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-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B4A7D6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603000"/>
                </a:solidFill>
                <a:highlight>
                  <a:srgbClr val="FFFFFF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tamanho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vetor auxiliar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and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copia trecho1 em aux[]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avança em trecho1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copia trecho2 em aux[]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avanca em trecho2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&gt;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terminou o trecho1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terminou o trecho2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terminando: copiar de aux[] em a[inicio:fim]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inicio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mergesort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B4A7D6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meio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/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B4A7D6"/>
                </a:highlight>
              </a:rPr>
              <a:t>2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mergesort</a:t>
            </a:r>
            <a:r>
              <a:rPr lang="pt-BR" sz="700">
                <a:solidFill>
                  <a:srgbClr val="808030"/>
                </a:solidFill>
                <a:highlight>
                  <a:srgbClr val="FFD96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D96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FFD96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D966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FFD96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D96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mergesort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D9EAD3"/>
                </a:highlight>
              </a:rPr>
              <a:t>1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D9EAD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D9EAD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intercala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066" name="Google Shape;1066;p58"/>
          <p:cNvSpPr/>
          <p:nvPr/>
        </p:nvSpPr>
        <p:spPr>
          <a:xfrm>
            <a:off x="3487388" y="-12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inicio</a:t>
            </a:r>
            <a:endParaRPr/>
          </a:p>
        </p:txBody>
      </p:sp>
      <p:sp>
        <p:nvSpPr>
          <p:cNvPr id="1067" name="Google Shape;1067;p58"/>
          <p:cNvSpPr/>
          <p:nvPr/>
        </p:nvSpPr>
        <p:spPr>
          <a:xfrm>
            <a:off x="3747038" y="427850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1068" name="Google Shape;1068;p58"/>
          <p:cNvSpPr/>
          <p:nvPr/>
        </p:nvSpPr>
        <p:spPr>
          <a:xfrm>
            <a:off x="3503963" y="18247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fim</a:t>
            </a:r>
            <a:endParaRPr/>
          </a:p>
        </p:txBody>
      </p:sp>
      <p:sp>
        <p:nvSpPr>
          <p:cNvPr id="1069" name="Google Shape;1069;p58"/>
          <p:cNvSpPr/>
          <p:nvPr/>
        </p:nvSpPr>
        <p:spPr>
          <a:xfrm>
            <a:off x="3780188" y="2243875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070" name="Google Shape;1070;p58"/>
          <p:cNvSpPr/>
          <p:nvPr/>
        </p:nvSpPr>
        <p:spPr>
          <a:xfrm>
            <a:off x="3503963" y="9123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meio</a:t>
            </a:r>
            <a:endParaRPr/>
          </a:p>
        </p:txBody>
      </p:sp>
      <p:sp>
        <p:nvSpPr>
          <p:cNvPr id="1071" name="Google Shape;1071;p58"/>
          <p:cNvSpPr/>
          <p:nvPr/>
        </p:nvSpPr>
        <p:spPr>
          <a:xfrm>
            <a:off x="3763613" y="1340238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1072" name="Google Shape;1072;p58"/>
          <p:cNvSpPr/>
          <p:nvPr/>
        </p:nvSpPr>
        <p:spPr>
          <a:xfrm>
            <a:off x="3507950" y="2841875"/>
            <a:ext cx="407100" cy="70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</a:t>
            </a:r>
            <a:endParaRPr/>
          </a:p>
        </p:txBody>
      </p:sp>
      <p:sp>
        <p:nvSpPr>
          <p:cNvPr id="1073" name="Google Shape;1073;p58"/>
          <p:cNvSpPr/>
          <p:nvPr/>
        </p:nvSpPr>
        <p:spPr>
          <a:xfrm>
            <a:off x="3552350" y="3189700"/>
            <a:ext cx="318300" cy="32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1074" name="Google Shape;1074;p58"/>
          <p:cNvSpPr/>
          <p:nvPr/>
        </p:nvSpPr>
        <p:spPr>
          <a:xfrm>
            <a:off x="4097000" y="2852000"/>
            <a:ext cx="407100" cy="70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</a:t>
            </a:r>
            <a:endParaRPr/>
          </a:p>
        </p:txBody>
      </p:sp>
      <p:sp>
        <p:nvSpPr>
          <p:cNvPr id="1075" name="Google Shape;1075;p58"/>
          <p:cNvSpPr/>
          <p:nvPr/>
        </p:nvSpPr>
        <p:spPr>
          <a:xfrm>
            <a:off x="4141400" y="3189700"/>
            <a:ext cx="318300" cy="32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076" name="Google Shape;1076;p58"/>
          <p:cNvSpPr/>
          <p:nvPr/>
        </p:nvSpPr>
        <p:spPr>
          <a:xfrm>
            <a:off x="3552350" y="3596750"/>
            <a:ext cx="951600" cy="51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tamanho</a:t>
            </a:r>
            <a:endParaRPr/>
          </a:p>
        </p:txBody>
      </p:sp>
      <p:sp>
        <p:nvSpPr>
          <p:cNvPr id="1077" name="Google Shape;1077;p58"/>
          <p:cNvSpPr/>
          <p:nvPr/>
        </p:nvSpPr>
        <p:spPr>
          <a:xfrm>
            <a:off x="3729975" y="3819475"/>
            <a:ext cx="6072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59"/>
          <p:cNvSpPr/>
          <p:nvPr/>
        </p:nvSpPr>
        <p:spPr>
          <a:xfrm>
            <a:off x="4648200" y="0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1083" name="Google Shape;1083;p59"/>
          <p:cNvSpPr/>
          <p:nvPr/>
        </p:nvSpPr>
        <p:spPr>
          <a:xfrm>
            <a:off x="5281575" y="10572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p59"/>
          <p:cNvSpPr/>
          <p:nvPr/>
        </p:nvSpPr>
        <p:spPr>
          <a:xfrm>
            <a:off x="5281575" y="15429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5" name="Google Shape;1085;p59"/>
          <p:cNvSpPr/>
          <p:nvPr/>
        </p:nvSpPr>
        <p:spPr>
          <a:xfrm>
            <a:off x="4867275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1086" name="Google Shape;1086;p59"/>
          <p:cNvSpPr/>
          <p:nvPr/>
        </p:nvSpPr>
        <p:spPr>
          <a:xfrm>
            <a:off x="6248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1087" name="Google Shape;1087;p59"/>
          <p:cNvSpPr/>
          <p:nvPr/>
        </p:nvSpPr>
        <p:spPr>
          <a:xfrm>
            <a:off x="6391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1088" name="Google Shape;1088;p59"/>
          <p:cNvSpPr/>
          <p:nvPr/>
        </p:nvSpPr>
        <p:spPr>
          <a:xfrm>
            <a:off x="6381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alemanha</a:t>
            </a:r>
            <a:endParaRPr/>
          </a:p>
        </p:txBody>
      </p:sp>
      <p:sp>
        <p:nvSpPr>
          <p:cNvPr id="1089" name="Google Shape;1089;p59"/>
          <p:cNvSpPr/>
          <p:nvPr/>
        </p:nvSpPr>
        <p:spPr>
          <a:xfrm>
            <a:off x="6381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090" name="Google Shape;1090;p59"/>
          <p:cNvSpPr/>
          <p:nvPr/>
        </p:nvSpPr>
        <p:spPr>
          <a:xfrm>
            <a:off x="7703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1091" name="Google Shape;1091;p59"/>
          <p:cNvSpPr/>
          <p:nvPr/>
        </p:nvSpPr>
        <p:spPr>
          <a:xfrm>
            <a:off x="5010150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092" name="Google Shape;1092;p59"/>
          <p:cNvSpPr/>
          <p:nvPr/>
        </p:nvSpPr>
        <p:spPr>
          <a:xfrm>
            <a:off x="5000625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1093" name="Google Shape;1093;p59"/>
          <p:cNvSpPr/>
          <p:nvPr/>
        </p:nvSpPr>
        <p:spPr>
          <a:xfrm>
            <a:off x="5000625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1094" name="Google Shape;1094;p59"/>
          <p:cNvSpPr/>
          <p:nvPr/>
        </p:nvSpPr>
        <p:spPr>
          <a:xfrm>
            <a:off x="7846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095" name="Google Shape;1095;p59"/>
          <p:cNvSpPr/>
          <p:nvPr/>
        </p:nvSpPr>
        <p:spPr>
          <a:xfrm>
            <a:off x="7836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porto_rico</a:t>
            </a:r>
            <a:endParaRPr/>
          </a:p>
        </p:txBody>
      </p:sp>
      <p:sp>
        <p:nvSpPr>
          <p:cNvPr id="1096" name="Google Shape;1096;p59"/>
          <p:cNvSpPr/>
          <p:nvPr/>
        </p:nvSpPr>
        <p:spPr>
          <a:xfrm>
            <a:off x="7836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097" name="Google Shape;1097;p59"/>
          <p:cNvSpPr txBox="1"/>
          <p:nvPr/>
        </p:nvSpPr>
        <p:spPr>
          <a:xfrm>
            <a:off x="-66150" y="0"/>
            <a:ext cx="3485700" cy="46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intercala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B4A7D6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B4A7D6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tamanho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-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B4A7D6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lang="pt-BR" sz="700">
                <a:solidFill>
                  <a:srgbClr val="603000"/>
                </a:solidFill>
                <a:highlight>
                  <a:srgbClr val="B4A7D6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tamanho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B4A7D6"/>
                </a:highlight>
              </a:rPr>
              <a:t>// vetor auxiliar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and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copia trecho1 em aux[]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avança em trecho1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copia trecho2 em aux[]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avanca em trecho2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&gt;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terminou o trecho1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terminou o trecho2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terminando: copiar de aux[] em a[inicio:fim]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inicio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mergesort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B4A7D6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meio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/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B4A7D6"/>
                </a:highlight>
              </a:rPr>
              <a:t>2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mergesort</a:t>
            </a:r>
            <a:r>
              <a:rPr lang="pt-BR" sz="700">
                <a:solidFill>
                  <a:srgbClr val="808030"/>
                </a:solidFill>
                <a:highlight>
                  <a:srgbClr val="FFD96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D96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FFD96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D966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FFD96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D96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mergesort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D9EAD3"/>
                </a:highlight>
              </a:rPr>
              <a:t>1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D9EAD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D9EAD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intercala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098" name="Google Shape;1098;p59"/>
          <p:cNvSpPr/>
          <p:nvPr/>
        </p:nvSpPr>
        <p:spPr>
          <a:xfrm>
            <a:off x="3487388" y="-12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inicio</a:t>
            </a:r>
            <a:endParaRPr/>
          </a:p>
        </p:txBody>
      </p:sp>
      <p:sp>
        <p:nvSpPr>
          <p:cNvPr id="1099" name="Google Shape;1099;p59"/>
          <p:cNvSpPr/>
          <p:nvPr/>
        </p:nvSpPr>
        <p:spPr>
          <a:xfrm>
            <a:off x="3747038" y="427850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1100" name="Google Shape;1100;p59"/>
          <p:cNvSpPr/>
          <p:nvPr/>
        </p:nvSpPr>
        <p:spPr>
          <a:xfrm>
            <a:off x="3503963" y="18247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fim</a:t>
            </a:r>
            <a:endParaRPr/>
          </a:p>
        </p:txBody>
      </p:sp>
      <p:sp>
        <p:nvSpPr>
          <p:cNvPr id="1101" name="Google Shape;1101;p59"/>
          <p:cNvSpPr/>
          <p:nvPr/>
        </p:nvSpPr>
        <p:spPr>
          <a:xfrm>
            <a:off x="3780188" y="2243875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102" name="Google Shape;1102;p59"/>
          <p:cNvSpPr/>
          <p:nvPr/>
        </p:nvSpPr>
        <p:spPr>
          <a:xfrm>
            <a:off x="3503963" y="9123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meio</a:t>
            </a:r>
            <a:endParaRPr/>
          </a:p>
        </p:txBody>
      </p:sp>
      <p:sp>
        <p:nvSpPr>
          <p:cNvPr id="1103" name="Google Shape;1103;p59"/>
          <p:cNvSpPr/>
          <p:nvPr/>
        </p:nvSpPr>
        <p:spPr>
          <a:xfrm>
            <a:off x="3763613" y="1340238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1104" name="Google Shape;1104;p59"/>
          <p:cNvSpPr/>
          <p:nvPr/>
        </p:nvSpPr>
        <p:spPr>
          <a:xfrm>
            <a:off x="3507950" y="2841875"/>
            <a:ext cx="407100" cy="70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</a:t>
            </a:r>
            <a:endParaRPr/>
          </a:p>
        </p:txBody>
      </p:sp>
      <p:sp>
        <p:nvSpPr>
          <p:cNvPr id="1105" name="Google Shape;1105;p59"/>
          <p:cNvSpPr/>
          <p:nvPr/>
        </p:nvSpPr>
        <p:spPr>
          <a:xfrm>
            <a:off x="3552350" y="3189700"/>
            <a:ext cx="318300" cy="32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1106" name="Google Shape;1106;p59"/>
          <p:cNvSpPr/>
          <p:nvPr/>
        </p:nvSpPr>
        <p:spPr>
          <a:xfrm>
            <a:off x="4097000" y="2852000"/>
            <a:ext cx="407100" cy="70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</a:t>
            </a:r>
            <a:endParaRPr/>
          </a:p>
        </p:txBody>
      </p:sp>
      <p:sp>
        <p:nvSpPr>
          <p:cNvPr id="1107" name="Google Shape;1107;p59"/>
          <p:cNvSpPr/>
          <p:nvPr/>
        </p:nvSpPr>
        <p:spPr>
          <a:xfrm>
            <a:off x="4141400" y="3189700"/>
            <a:ext cx="318300" cy="32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108" name="Google Shape;1108;p59"/>
          <p:cNvSpPr/>
          <p:nvPr/>
        </p:nvSpPr>
        <p:spPr>
          <a:xfrm>
            <a:off x="3552350" y="3596750"/>
            <a:ext cx="951600" cy="51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tamanho</a:t>
            </a:r>
            <a:endParaRPr/>
          </a:p>
        </p:txBody>
      </p:sp>
      <p:sp>
        <p:nvSpPr>
          <p:cNvPr id="1109" name="Google Shape;1109;p59"/>
          <p:cNvSpPr/>
          <p:nvPr/>
        </p:nvSpPr>
        <p:spPr>
          <a:xfrm>
            <a:off x="3729975" y="3819475"/>
            <a:ext cx="6072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110" name="Google Shape;1110;p59"/>
          <p:cNvSpPr/>
          <p:nvPr/>
        </p:nvSpPr>
        <p:spPr>
          <a:xfrm>
            <a:off x="4686050" y="2728975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aux</a:t>
            </a:r>
            <a:r>
              <a:rPr lang="pt-BR"/>
              <a:t>[tamanho]</a:t>
            </a:r>
            <a:endParaRPr/>
          </a:p>
        </p:txBody>
      </p:sp>
      <p:sp>
        <p:nvSpPr>
          <p:cNvPr id="1111" name="Google Shape;1111;p59"/>
          <p:cNvSpPr/>
          <p:nvPr/>
        </p:nvSpPr>
        <p:spPr>
          <a:xfrm>
            <a:off x="5319425" y="3786250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2" name="Google Shape;1112;p59"/>
          <p:cNvSpPr/>
          <p:nvPr/>
        </p:nvSpPr>
        <p:spPr>
          <a:xfrm>
            <a:off x="5319425" y="4271950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3" name="Google Shape;1113;p59"/>
          <p:cNvSpPr/>
          <p:nvPr/>
        </p:nvSpPr>
        <p:spPr>
          <a:xfrm>
            <a:off x="4905125" y="3243325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1114" name="Google Shape;1114;p59"/>
          <p:cNvSpPr/>
          <p:nvPr/>
        </p:nvSpPr>
        <p:spPr>
          <a:xfrm>
            <a:off x="6286250" y="3243325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1115" name="Google Shape;1115;p59"/>
          <p:cNvSpPr/>
          <p:nvPr/>
        </p:nvSpPr>
        <p:spPr>
          <a:xfrm>
            <a:off x="6429125" y="371957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6" name="Google Shape;1116;p59"/>
          <p:cNvSpPr/>
          <p:nvPr/>
        </p:nvSpPr>
        <p:spPr>
          <a:xfrm>
            <a:off x="6419600" y="41863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7" name="Google Shape;1117;p59"/>
          <p:cNvSpPr/>
          <p:nvPr/>
        </p:nvSpPr>
        <p:spPr>
          <a:xfrm>
            <a:off x="6419600" y="4653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8" name="Google Shape;1118;p59"/>
          <p:cNvSpPr/>
          <p:nvPr/>
        </p:nvSpPr>
        <p:spPr>
          <a:xfrm>
            <a:off x="5048000" y="371957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59"/>
          <p:cNvSpPr/>
          <p:nvPr/>
        </p:nvSpPr>
        <p:spPr>
          <a:xfrm>
            <a:off x="5038475" y="41863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" name="Google Shape;1120;p59"/>
          <p:cNvSpPr/>
          <p:nvPr/>
        </p:nvSpPr>
        <p:spPr>
          <a:xfrm>
            <a:off x="5038475" y="4653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4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p60"/>
          <p:cNvSpPr/>
          <p:nvPr/>
        </p:nvSpPr>
        <p:spPr>
          <a:xfrm>
            <a:off x="4648200" y="0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1126" name="Google Shape;1126;p60"/>
          <p:cNvSpPr/>
          <p:nvPr/>
        </p:nvSpPr>
        <p:spPr>
          <a:xfrm>
            <a:off x="5281575" y="10572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7" name="Google Shape;1127;p60"/>
          <p:cNvSpPr/>
          <p:nvPr/>
        </p:nvSpPr>
        <p:spPr>
          <a:xfrm>
            <a:off x="5281575" y="15429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8" name="Google Shape;1128;p60"/>
          <p:cNvSpPr/>
          <p:nvPr/>
        </p:nvSpPr>
        <p:spPr>
          <a:xfrm>
            <a:off x="4867275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1129" name="Google Shape;1129;p60"/>
          <p:cNvSpPr/>
          <p:nvPr/>
        </p:nvSpPr>
        <p:spPr>
          <a:xfrm>
            <a:off x="6248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1130" name="Google Shape;1130;p60"/>
          <p:cNvSpPr/>
          <p:nvPr/>
        </p:nvSpPr>
        <p:spPr>
          <a:xfrm>
            <a:off x="6391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1131" name="Google Shape;1131;p60"/>
          <p:cNvSpPr/>
          <p:nvPr/>
        </p:nvSpPr>
        <p:spPr>
          <a:xfrm>
            <a:off x="6381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alemanha</a:t>
            </a:r>
            <a:endParaRPr/>
          </a:p>
        </p:txBody>
      </p:sp>
      <p:sp>
        <p:nvSpPr>
          <p:cNvPr id="1132" name="Google Shape;1132;p60"/>
          <p:cNvSpPr/>
          <p:nvPr/>
        </p:nvSpPr>
        <p:spPr>
          <a:xfrm>
            <a:off x="6381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133" name="Google Shape;1133;p60"/>
          <p:cNvSpPr/>
          <p:nvPr/>
        </p:nvSpPr>
        <p:spPr>
          <a:xfrm>
            <a:off x="7703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1134" name="Google Shape;1134;p60"/>
          <p:cNvSpPr/>
          <p:nvPr/>
        </p:nvSpPr>
        <p:spPr>
          <a:xfrm>
            <a:off x="5010150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135" name="Google Shape;1135;p60"/>
          <p:cNvSpPr/>
          <p:nvPr/>
        </p:nvSpPr>
        <p:spPr>
          <a:xfrm>
            <a:off x="5000625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1136" name="Google Shape;1136;p60"/>
          <p:cNvSpPr/>
          <p:nvPr/>
        </p:nvSpPr>
        <p:spPr>
          <a:xfrm>
            <a:off x="5000625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1137" name="Google Shape;1137;p60"/>
          <p:cNvSpPr/>
          <p:nvPr/>
        </p:nvSpPr>
        <p:spPr>
          <a:xfrm>
            <a:off x="7846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138" name="Google Shape;1138;p60"/>
          <p:cNvSpPr/>
          <p:nvPr/>
        </p:nvSpPr>
        <p:spPr>
          <a:xfrm>
            <a:off x="7836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porto_rico</a:t>
            </a:r>
            <a:endParaRPr/>
          </a:p>
        </p:txBody>
      </p:sp>
      <p:sp>
        <p:nvSpPr>
          <p:cNvPr id="1139" name="Google Shape;1139;p60"/>
          <p:cNvSpPr/>
          <p:nvPr/>
        </p:nvSpPr>
        <p:spPr>
          <a:xfrm>
            <a:off x="7836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140" name="Google Shape;1140;p60"/>
          <p:cNvSpPr txBox="1"/>
          <p:nvPr/>
        </p:nvSpPr>
        <p:spPr>
          <a:xfrm>
            <a:off x="-66150" y="0"/>
            <a:ext cx="3485700" cy="46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intercala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B4A7D6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B4A7D6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tamanho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-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B4A7D6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lang="pt-BR" sz="700">
                <a:solidFill>
                  <a:srgbClr val="603000"/>
                </a:solidFill>
                <a:highlight>
                  <a:srgbClr val="B4A7D6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tamanho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B4A7D6"/>
                </a:highlight>
              </a:rPr>
              <a:t>// vetor auxiliar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6D9EEB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6D9EEB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6D9EEB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6D9EEB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6D9EEB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6D9EEB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6D9EE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and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copia trecho1 em aux[]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avança em trecho1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copia trecho2 em aux[]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avanca em trecho2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&gt;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terminou o trecho1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terminou o trecho2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terminando: copiar de aux[] em a[inicio:fim]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inicio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mergesort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B4A7D6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meio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/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B4A7D6"/>
                </a:highlight>
              </a:rPr>
              <a:t>2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mergesort</a:t>
            </a:r>
            <a:r>
              <a:rPr lang="pt-BR" sz="700">
                <a:solidFill>
                  <a:srgbClr val="808030"/>
                </a:solidFill>
                <a:highlight>
                  <a:srgbClr val="FFD96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D96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FFD96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D966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FFD96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D96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mergesort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D9EAD3"/>
                </a:highlight>
              </a:rPr>
              <a:t>1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D9EAD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D9EAD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intercala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141" name="Google Shape;1141;p60"/>
          <p:cNvSpPr/>
          <p:nvPr/>
        </p:nvSpPr>
        <p:spPr>
          <a:xfrm>
            <a:off x="3487388" y="-12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inicio</a:t>
            </a:r>
            <a:endParaRPr/>
          </a:p>
        </p:txBody>
      </p:sp>
      <p:sp>
        <p:nvSpPr>
          <p:cNvPr id="1142" name="Google Shape;1142;p60"/>
          <p:cNvSpPr/>
          <p:nvPr/>
        </p:nvSpPr>
        <p:spPr>
          <a:xfrm>
            <a:off x="3747038" y="427850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1143" name="Google Shape;1143;p60"/>
          <p:cNvSpPr/>
          <p:nvPr/>
        </p:nvSpPr>
        <p:spPr>
          <a:xfrm>
            <a:off x="3503963" y="18247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fim</a:t>
            </a:r>
            <a:endParaRPr/>
          </a:p>
        </p:txBody>
      </p:sp>
      <p:sp>
        <p:nvSpPr>
          <p:cNvPr id="1144" name="Google Shape;1144;p60"/>
          <p:cNvSpPr/>
          <p:nvPr/>
        </p:nvSpPr>
        <p:spPr>
          <a:xfrm>
            <a:off x="3780188" y="2243875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145" name="Google Shape;1145;p60"/>
          <p:cNvSpPr/>
          <p:nvPr/>
        </p:nvSpPr>
        <p:spPr>
          <a:xfrm>
            <a:off x="3503963" y="9123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meio</a:t>
            </a:r>
            <a:endParaRPr/>
          </a:p>
        </p:txBody>
      </p:sp>
      <p:sp>
        <p:nvSpPr>
          <p:cNvPr id="1146" name="Google Shape;1146;p60"/>
          <p:cNvSpPr/>
          <p:nvPr/>
        </p:nvSpPr>
        <p:spPr>
          <a:xfrm>
            <a:off x="3763613" y="1340238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1147" name="Google Shape;1147;p60"/>
          <p:cNvSpPr/>
          <p:nvPr/>
        </p:nvSpPr>
        <p:spPr>
          <a:xfrm>
            <a:off x="3507950" y="2841875"/>
            <a:ext cx="407100" cy="70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</a:t>
            </a:r>
            <a:endParaRPr/>
          </a:p>
        </p:txBody>
      </p:sp>
      <p:sp>
        <p:nvSpPr>
          <p:cNvPr id="1148" name="Google Shape;1148;p60"/>
          <p:cNvSpPr/>
          <p:nvPr/>
        </p:nvSpPr>
        <p:spPr>
          <a:xfrm>
            <a:off x="3552350" y="3189700"/>
            <a:ext cx="318300" cy="32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1149" name="Google Shape;1149;p60"/>
          <p:cNvSpPr/>
          <p:nvPr/>
        </p:nvSpPr>
        <p:spPr>
          <a:xfrm>
            <a:off x="4097000" y="2852000"/>
            <a:ext cx="407100" cy="70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</a:t>
            </a:r>
            <a:endParaRPr/>
          </a:p>
        </p:txBody>
      </p:sp>
      <p:sp>
        <p:nvSpPr>
          <p:cNvPr id="1150" name="Google Shape;1150;p60"/>
          <p:cNvSpPr/>
          <p:nvPr/>
        </p:nvSpPr>
        <p:spPr>
          <a:xfrm>
            <a:off x="4141400" y="3189700"/>
            <a:ext cx="318300" cy="32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151" name="Google Shape;1151;p60"/>
          <p:cNvSpPr/>
          <p:nvPr/>
        </p:nvSpPr>
        <p:spPr>
          <a:xfrm>
            <a:off x="3552350" y="3596750"/>
            <a:ext cx="951600" cy="51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tamanho</a:t>
            </a:r>
            <a:endParaRPr/>
          </a:p>
        </p:txBody>
      </p:sp>
      <p:sp>
        <p:nvSpPr>
          <p:cNvPr id="1152" name="Google Shape;1152;p60"/>
          <p:cNvSpPr/>
          <p:nvPr/>
        </p:nvSpPr>
        <p:spPr>
          <a:xfrm>
            <a:off x="3729975" y="3819475"/>
            <a:ext cx="6072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153" name="Google Shape;1153;p60"/>
          <p:cNvSpPr/>
          <p:nvPr/>
        </p:nvSpPr>
        <p:spPr>
          <a:xfrm>
            <a:off x="4686050" y="2728975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aux[tamanho]</a:t>
            </a:r>
            <a:endParaRPr/>
          </a:p>
        </p:txBody>
      </p:sp>
      <p:sp>
        <p:nvSpPr>
          <p:cNvPr id="1154" name="Google Shape;1154;p60"/>
          <p:cNvSpPr/>
          <p:nvPr/>
        </p:nvSpPr>
        <p:spPr>
          <a:xfrm>
            <a:off x="5319425" y="3786250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" name="Google Shape;1155;p60"/>
          <p:cNvSpPr/>
          <p:nvPr/>
        </p:nvSpPr>
        <p:spPr>
          <a:xfrm>
            <a:off x="5319425" y="4271950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6" name="Google Shape;1156;p60"/>
          <p:cNvSpPr/>
          <p:nvPr/>
        </p:nvSpPr>
        <p:spPr>
          <a:xfrm>
            <a:off x="4905125" y="3243325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1157" name="Google Shape;1157;p60"/>
          <p:cNvSpPr/>
          <p:nvPr/>
        </p:nvSpPr>
        <p:spPr>
          <a:xfrm>
            <a:off x="6286250" y="3243325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1158" name="Google Shape;1158;p60"/>
          <p:cNvSpPr/>
          <p:nvPr/>
        </p:nvSpPr>
        <p:spPr>
          <a:xfrm>
            <a:off x="6429125" y="371957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9" name="Google Shape;1159;p60"/>
          <p:cNvSpPr/>
          <p:nvPr/>
        </p:nvSpPr>
        <p:spPr>
          <a:xfrm>
            <a:off x="6419600" y="41863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0" name="Google Shape;1160;p60"/>
          <p:cNvSpPr/>
          <p:nvPr/>
        </p:nvSpPr>
        <p:spPr>
          <a:xfrm>
            <a:off x="6419600" y="4653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1" name="Google Shape;1161;p60"/>
          <p:cNvSpPr/>
          <p:nvPr/>
        </p:nvSpPr>
        <p:spPr>
          <a:xfrm>
            <a:off x="5048000" y="371957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2" name="Google Shape;1162;p60"/>
          <p:cNvSpPr/>
          <p:nvPr/>
        </p:nvSpPr>
        <p:spPr>
          <a:xfrm>
            <a:off x="5038475" y="41863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" name="Google Shape;1163;p60"/>
          <p:cNvSpPr/>
          <p:nvPr/>
        </p:nvSpPr>
        <p:spPr>
          <a:xfrm>
            <a:off x="5038475" y="4653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4" name="Google Shape;1164;p60"/>
          <p:cNvSpPr/>
          <p:nvPr/>
        </p:nvSpPr>
        <p:spPr>
          <a:xfrm>
            <a:off x="3012450" y="2858225"/>
            <a:ext cx="407100" cy="6705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</a:t>
            </a:r>
            <a:endParaRPr/>
          </a:p>
        </p:txBody>
      </p:sp>
      <p:sp>
        <p:nvSpPr>
          <p:cNvPr id="1165" name="Google Shape;1165;p60"/>
          <p:cNvSpPr/>
          <p:nvPr/>
        </p:nvSpPr>
        <p:spPr>
          <a:xfrm>
            <a:off x="3056850" y="3208750"/>
            <a:ext cx="318300" cy="2859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1166" name="Google Shape;1166;p60"/>
          <p:cNvSpPr/>
          <p:nvPr/>
        </p:nvSpPr>
        <p:spPr>
          <a:xfrm>
            <a:off x="2193900" y="1978200"/>
            <a:ext cx="1125000" cy="6459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 &lt; tamanho</a:t>
            </a:r>
            <a:endParaRPr/>
          </a:p>
        </p:txBody>
      </p:sp>
      <p:sp>
        <p:nvSpPr>
          <p:cNvPr id="1167" name="Google Shape;1167;p60"/>
          <p:cNvSpPr/>
          <p:nvPr/>
        </p:nvSpPr>
        <p:spPr>
          <a:xfrm>
            <a:off x="2401550" y="2311225"/>
            <a:ext cx="769800" cy="22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2857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true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61"/>
          <p:cNvSpPr/>
          <p:nvPr/>
        </p:nvSpPr>
        <p:spPr>
          <a:xfrm>
            <a:off x="4648200" y="0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1173" name="Google Shape;1173;p61"/>
          <p:cNvSpPr/>
          <p:nvPr/>
        </p:nvSpPr>
        <p:spPr>
          <a:xfrm>
            <a:off x="5281575" y="10572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4" name="Google Shape;1174;p61"/>
          <p:cNvSpPr/>
          <p:nvPr/>
        </p:nvSpPr>
        <p:spPr>
          <a:xfrm>
            <a:off x="5281575" y="15429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5" name="Google Shape;1175;p61"/>
          <p:cNvSpPr/>
          <p:nvPr/>
        </p:nvSpPr>
        <p:spPr>
          <a:xfrm>
            <a:off x="4867275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1176" name="Google Shape;1176;p61"/>
          <p:cNvSpPr/>
          <p:nvPr/>
        </p:nvSpPr>
        <p:spPr>
          <a:xfrm>
            <a:off x="6248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1177" name="Google Shape;1177;p61"/>
          <p:cNvSpPr/>
          <p:nvPr/>
        </p:nvSpPr>
        <p:spPr>
          <a:xfrm>
            <a:off x="6391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1178" name="Google Shape;1178;p61"/>
          <p:cNvSpPr/>
          <p:nvPr/>
        </p:nvSpPr>
        <p:spPr>
          <a:xfrm>
            <a:off x="6381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alemanha</a:t>
            </a:r>
            <a:endParaRPr/>
          </a:p>
        </p:txBody>
      </p:sp>
      <p:sp>
        <p:nvSpPr>
          <p:cNvPr id="1179" name="Google Shape;1179;p61"/>
          <p:cNvSpPr/>
          <p:nvPr/>
        </p:nvSpPr>
        <p:spPr>
          <a:xfrm>
            <a:off x="6381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180" name="Google Shape;1180;p61"/>
          <p:cNvSpPr/>
          <p:nvPr/>
        </p:nvSpPr>
        <p:spPr>
          <a:xfrm>
            <a:off x="7703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1181" name="Google Shape;1181;p61"/>
          <p:cNvSpPr/>
          <p:nvPr/>
        </p:nvSpPr>
        <p:spPr>
          <a:xfrm>
            <a:off x="5010150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182" name="Google Shape;1182;p61"/>
          <p:cNvSpPr/>
          <p:nvPr/>
        </p:nvSpPr>
        <p:spPr>
          <a:xfrm>
            <a:off x="5000625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1183" name="Google Shape;1183;p61"/>
          <p:cNvSpPr/>
          <p:nvPr/>
        </p:nvSpPr>
        <p:spPr>
          <a:xfrm>
            <a:off x="5000625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1184" name="Google Shape;1184;p61"/>
          <p:cNvSpPr/>
          <p:nvPr/>
        </p:nvSpPr>
        <p:spPr>
          <a:xfrm>
            <a:off x="7846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185" name="Google Shape;1185;p61"/>
          <p:cNvSpPr/>
          <p:nvPr/>
        </p:nvSpPr>
        <p:spPr>
          <a:xfrm>
            <a:off x="7836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porto_rico</a:t>
            </a:r>
            <a:endParaRPr/>
          </a:p>
        </p:txBody>
      </p:sp>
      <p:sp>
        <p:nvSpPr>
          <p:cNvPr id="1186" name="Google Shape;1186;p61"/>
          <p:cNvSpPr/>
          <p:nvPr/>
        </p:nvSpPr>
        <p:spPr>
          <a:xfrm>
            <a:off x="7836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187" name="Google Shape;1187;p61"/>
          <p:cNvSpPr txBox="1"/>
          <p:nvPr/>
        </p:nvSpPr>
        <p:spPr>
          <a:xfrm>
            <a:off x="-66150" y="0"/>
            <a:ext cx="3485700" cy="46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intercala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B4A7D6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B4A7D6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tamanho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-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B4A7D6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lang="pt-BR" sz="700">
                <a:solidFill>
                  <a:srgbClr val="603000"/>
                </a:solidFill>
                <a:highlight>
                  <a:srgbClr val="B4A7D6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tamanho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B4A7D6"/>
                </a:highlight>
              </a:rPr>
              <a:t>// vetor auxiliar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6D9EEB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6D9EEB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6D9EEB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6D9EEB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6D9EEB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6D9EEB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6D9EE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  </a:t>
            </a:r>
            <a:r>
              <a:rPr b="1" lang="pt-BR" sz="700">
                <a:solidFill>
                  <a:srgbClr val="800000"/>
                </a:solidFill>
                <a:highlight>
                  <a:srgbClr val="6D9EEB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6D9EEB"/>
                </a:highlight>
              </a:rPr>
              <a:t>and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6D9EEB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6D9EE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copia trecho1 em aux[]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avança em trecho1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copia trecho2 em aux[]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avanca em trecho2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&gt;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terminou o trecho1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terminou o trecho2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terminando: copiar de aux[] em a[inicio:fim]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inicio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mergesort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B4A7D6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meio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/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B4A7D6"/>
                </a:highlight>
              </a:rPr>
              <a:t>2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mergesort</a:t>
            </a:r>
            <a:r>
              <a:rPr lang="pt-BR" sz="700">
                <a:solidFill>
                  <a:srgbClr val="808030"/>
                </a:solidFill>
                <a:highlight>
                  <a:srgbClr val="FFD96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D96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FFD96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D966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FFD96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D96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mergesort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D9EAD3"/>
                </a:highlight>
              </a:rPr>
              <a:t>1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D9EAD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D9EAD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intercala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188" name="Google Shape;1188;p61"/>
          <p:cNvSpPr/>
          <p:nvPr/>
        </p:nvSpPr>
        <p:spPr>
          <a:xfrm>
            <a:off x="3487388" y="-12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inicio</a:t>
            </a:r>
            <a:endParaRPr/>
          </a:p>
        </p:txBody>
      </p:sp>
      <p:sp>
        <p:nvSpPr>
          <p:cNvPr id="1189" name="Google Shape;1189;p61"/>
          <p:cNvSpPr/>
          <p:nvPr/>
        </p:nvSpPr>
        <p:spPr>
          <a:xfrm>
            <a:off x="3747038" y="427850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1190" name="Google Shape;1190;p61"/>
          <p:cNvSpPr/>
          <p:nvPr/>
        </p:nvSpPr>
        <p:spPr>
          <a:xfrm>
            <a:off x="3503963" y="18247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fim</a:t>
            </a:r>
            <a:endParaRPr/>
          </a:p>
        </p:txBody>
      </p:sp>
      <p:sp>
        <p:nvSpPr>
          <p:cNvPr id="1191" name="Google Shape;1191;p61"/>
          <p:cNvSpPr/>
          <p:nvPr/>
        </p:nvSpPr>
        <p:spPr>
          <a:xfrm>
            <a:off x="3780188" y="2243875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192" name="Google Shape;1192;p61"/>
          <p:cNvSpPr/>
          <p:nvPr/>
        </p:nvSpPr>
        <p:spPr>
          <a:xfrm>
            <a:off x="3503963" y="9123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meio</a:t>
            </a:r>
            <a:endParaRPr/>
          </a:p>
        </p:txBody>
      </p:sp>
      <p:sp>
        <p:nvSpPr>
          <p:cNvPr id="1193" name="Google Shape;1193;p61"/>
          <p:cNvSpPr/>
          <p:nvPr/>
        </p:nvSpPr>
        <p:spPr>
          <a:xfrm>
            <a:off x="3763613" y="1340238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1194" name="Google Shape;1194;p61"/>
          <p:cNvSpPr/>
          <p:nvPr/>
        </p:nvSpPr>
        <p:spPr>
          <a:xfrm>
            <a:off x="3507950" y="2841875"/>
            <a:ext cx="407100" cy="70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</a:t>
            </a:r>
            <a:endParaRPr/>
          </a:p>
        </p:txBody>
      </p:sp>
      <p:sp>
        <p:nvSpPr>
          <p:cNvPr id="1195" name="Google Shape;1195;p61"/>
          <p:cNvSpPr/>
          <p:nvPr/>
        </p:nvSpPr>
        <p:spPr>
          <a:xfrm>
            <a:off x="3552350" y="3189700"/>
            <a:ext cx="318300" cy="32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1196" name="Google Shape;1196;p61"/>
          <p:cNvSpPr/>
          <p:nvPr/>
        </p:nvSpPr>
        <p:spPr>
          <a:xfrm>
            <a:off x="4097000" y="2852000"/>
            <a:ext cx="407100" cy="70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</a:t>
            </a:r>
            <a:endParaRPr/>
          </a:p>
        </p:txBody>
      </p:sp>
      <p:sp>
        <p:nvSpPr>
          <p:cNvPr id="1197" name="Google Shape;1197;p61"/>
          <p:cNvSpPr/>
          <p:nvPr/>
        </p:nvSpPr>
        <p:spPr>
          <a:xfrm>
            <a:off x="4141400" y="3189700"/>
            <a:ext cx="318300" cy="32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198" name="Google Shape;1198;p61"/>
          <p:cNvSpPr/>
          <p:nvPr/>
        </p:nvSpPr>
        <p:spPr>
          <a:xfrm>
            <a:off x="3552350" y="3596750"/>
            <a:ext cx="951600" cy="51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tamanho</a:t>
            </a:r>
            <a:endParaRPr/>
          </a:p>
        </p:txBody>
      </p:sp>
      <p:sp>
        <p:nvSpPr>
          <p:cNvPr id="1199" name="Google Shape;1199;p61"/>
          <p:cNvSpPr/>
          <p:nvPr/>
        </p:nvSpPr>
        <p:spPr>
          <a:xfrm>
            <a:off x="3729975" y="3819475"/>
            <a:ext cx="6072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200" name="Google Shape;1200;p61"/>
          <p:cNvSpPr/>
          <p:nvPr/>
        </p:nvSpPr>
        <p:spPr>
          <a:xfrm>
            <a:off x="4686050" y="2728975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aux[tamanho]</a:t>
            </a:r>
            <a:endParaRPr/>
          </a:p>
        </p:txBody>
      </p:sp>
      <p:sp>
        <p:nvSpPr>
          <p:cNvPr id="1201" name="Google Shape;1201;p61"/>
          <p:cNvSpPr/>
          <p:nvPr/>
        </p:nvSpPr>
        <p:spPr>
          <a:xfrm>
            <a:off x="5319425" y="3786250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2" name="Google Shape;1202;p61"/>
          <p:cNvSpPr/>
          <p:nvPr/>
        </p:nvSpPr>
        <p:spPr>
          <a:xfrm>
            <a:off x="5319425" y="4271950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3" name="Google Shape;1203;p61"/>
          <p:cNvSpPr/>
          <p:nvPr/>
        </p:nvSpPr>
        <p:spPr>
          <a:xfrm>
            <a:off x="4905125" y="3243325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1204" name="Google Shape;1204;p61"/>
          <p:cNvSpPr/>
          <p:nvPr/>
        </p:nvSpPr>
        <p:spPr>
          <a:xfrm>
            <a:off x="6286250" y="3243325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1205" name="Google Shape;1205;p61"/>
          <p:cNvSpPr/>
          <p:nvPr/>
        </p:nvSpPr>
        <p:spPr>
          <a:xfrm>
            <a:off x="6429125" y="371957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6" name="Google Shape;1206;p61"/>
          <p:cNvSpPr/>
          <p:nvPr/>
        </p:nvSpPr>
        <p:spPr>
          <a:xfrm>
            <a:off x="6419600" y="41863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7" name="Google Shape;1207;p61"/>
          <p:cNvSpPr/>
          <p:nvPr/>
        </p:nvSpPr>
        <p:spPr>
          <a:xfrm>
            <a:off x="6419600" y="4653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8" name="Google Shape;1208;p61"/>
          <p:cNvSpPr/>
          <p:nvPr/>
        </p:nvSpPr>
        <p:spPr>
          <a:xfrm>
            <a:off x="5048000" y="371957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9" name="Google Shape;1209;p61"/>
          <p:cNvSpPr/>
          <p:nvPr/>
        </p:nvSpPr>
        <p:spPr>
          <a:xfrm>
            <a:off x="5038475" y="41863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0" name="Google Shape;1210;p61"/>
          <p:cNvSpPr/>
          <p:nvPr/>
        </p:nvSpPr>
        <p:spPr>
          <a:xfrm>
            <a:off x="5038475" y="4653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1" name="Google Shape;1211;p61"/>
          <p:cNvSpPr/>
          <p:nvPr/>
        </p:nvSpPr>
        <p:spPr>
          <a:xfrm>
            <a:off x="1768775" y="1978200"/>
            <a:ext cx="1550100" cy="6459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i &lt;= meio and j&lt;=fim</a:t>
            </a:r>
            <a:endParaRPr sz="1200"/>
          </a:p>
        </p:txBody>
      </p:sp>
      <p:sp>
        <p:nvSpPr>
          <p:cNvPr id="1212" name="Google Shape;1212;p61"/>
          <p:cNvSpPr/>
          <p:nvPr/>
        </p:nvSpPr>
        <p:spPr>
          <a:xfrm>
            <a:off x="2054894" y="2311225"/>
            <a:ext cx="1060800" cy="22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2857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true</a:t>
            </a:r>
            <a:endParaRPr/>
          </a:p>
        </p:txBody>
      </p:sp>
      <p:sp>
        <p:nvSpPr>
          <p:cNvPr id="1213" name="Google Shape;1213;p61"/>
          <p:cNvSpPr/>
          <p:nvPr/>
        </p:nvSpPr>
        <p:spPr>
          <a:xfrm>
            <a:off x="3012450" y="2858225"/>
            <a:ext cx="407100" cy="6705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</a:t>
            </a:r>
            <a:endParaRPr/>
          </a:p>
        </p:txBody>
      </p:sp>
      <p:sp>
        <p:nvSpPr>
          <p:cNvPr id="1214" name="Google Shape;1214;p61"/>
          <p:cNvSpPr/>
          <p:nvPr/>
        </p:nvSpPr>
        <p:spPr>
          <a:xfrm>
            <a:off x="3056850" y="3208750"/>
            <a:ext cx="318300" cy="2859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/>
        </p:nvSpPr>
        <p:spPr>
          <a:xfrm>
            <a:off x="296900" y="504250"/>
            <a:ext cx="2171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000000"/>
                </a:solidFill>
              </a:rPr>
              <a:t>Código</a:t>
            </a:r>
            <a:r>
              <a:rPr lang="pt-BR" sz="2800"/>
              <a:t>:</a:t>
            </a:r>
            <a:r>
              <a:rPr lang="pt-BR" sz="2800">
                <a:solidFill>
                  <a:srgbClr val="000000"/>
                </a:solidFill>
              </a:rPr>
              <a:t>	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941850" y="1076950"/>
            <a:ext cx="3558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Módulos: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1255500" y="1567925"/>
            <a:ext cx="3558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mergesort</a:t>
            </a:r>
            <a:r>
              <a:rPr lang="pt-BR" sz="2000"/>
              <a:t>( ):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5483925" y="270600"/>
            <a:ext cx="3485700" cy="46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intercala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FFFFFF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tamanho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-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603000"/>
                </a:solidFill>
                <a:highlight>
                  <a:srgbClr val="FFFFFF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tamanho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vetor auxiliar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and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copia trecho1 em aux[]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avança em trecho1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copia trecho2 em aux[]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avanca em trecho2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&gt;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terminou o trecho1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terminou o trecho2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terminando: copiar de aux[] em a[inicio:fim]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inicio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mergesort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FFFFFF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/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2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mergesort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mergesort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intercala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8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p62"/>
          <p:cNvSpPr/>
          <p:nvPr/>
        </p:nvSpPr>
        <p:spPr>
          <a:xfrm>
            <a:off x="4648200" y="0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1220" name="Google Shape;1220;p62"/>
          <p:cNvSpPr/>
          <p:nvPr/>
        </p:nvSpPr>
        <p:spPr>
          <a:xfrm>
            <a:off x="5281575" y="10572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1" name="Google Shape;1221;p62"/>
          <p:cNvSpPr/>
          <p:nvPr/>
        </p:nvSpPr>
        <p:spPr>
          <a:xfrm>
            <a:off x="5281575" y="15429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2" name="Google Shape;1222;p62"/>
          <p:cNvSpPr/>
          <p:nvPr/>
        </p:nvSpPr>
        <p:spPr>
          <a:xfrm>
            <a:off x="4867275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1223" name="Google Shape;1223;p62"/>
          <p:cNvSpPr/>
          <p:nvPr/>
        </p:nvSpPr>
        <p:spPr>
          <a:xfrm>
            <a:off x="6248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1224" name="Google Shape;1224;p62"/>
          <p:cNvSpPr/>
          <p:nvPr/>
        </p:nvSpPr>
        <p:spPr>
          <a:xfrm>
            <a:off x="6391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1225" name="Google Shape;1225;p62"/>
          <p:cNvSpPr/>
          <p:nvPr/>
        </p:nvSpPr>
        <p:spPr>
          <a:xfrm>
            <a:off x="6381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alemanha</a:t>
            </a:r>
            <a:endParaRPr/>
          </a:p>
        </p:txBody>
      </p:sp>
      <p:sp>
        <p:nvSpPr>
          <p:cNvPr id="1226" name="Google Shape;1226;p62"/>
          <p:cNvSpPr/>
          <p:nvPr/>
        </p:nvSpPr>
        <p:spPr>
          <a:xfrm>
            <a:off x="6381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227" name="Google Shape;1227;p62"/>
          <p:cNvSpPr/>
          <p:nvPr/>
        </p:nvSpPr>
        <p:spPr>
          <a:xfrm>
            <a:off x="7703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1228" name="Google Shape;1228;p62"/>
          <p:cNvSpPr/>
          <p:nvPr/>
        </p:nvSpPr>
        <p:spPr>
          <a:xfrm>
            <a:off x="5010150" y="990600"/>
            <a:ext cx="914400" cy="2286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229" name="Google Shape;1229;p62"/>
          <p:cNvSpPr/>
          <p:nvPr/>
        </p:nvSpPr>
        <p:spPr>
          <a:xfrm>
            <a:off x="5000625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1230" name="Google Shape;1230;p62"/>
          <p:cNvSpPr/>
          <p:nvPr/>
        </p:nvSpPr>
        <p:spPr>
          <a:xfrm>
            <a:off x="5000625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1231" name="Google Shape;1231;p62"/>
          <p:cNvSpPr/>
          <p:nvPr/>
        </p:nvSpPr>
        <p:spPr>
          <a:xfrm>
            <a:off x="7846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232" name="Google Shape;1232;p62"/>
          <p:cNvSpPr/>
          <p:nvPr/>
        </p:nvSpPr>
        <p:spPr>
          <a:xfrm>
            <a:off x="7836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porto_rico</a:t>
            </a:r>
            <a:endParaRPr/>
          </a:p>
        </p:txBody>
      </p:sp>
      <p:sp>
        <p:nvSpPr>
          <p:cNvPr id="1233" name="Google Shape;1233;p62"/>
          <p:cNvSpPr/>
          <p:nvPr/>
        </p:nvSpPr>
        <p:spPr>
          <a:xfrm>
            <a:off x="7836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234" name="Google Shape;1234;p62"/>
          <p:cNvSpPr txBox="1"/>
          <p:nvPr/>
        </p:nvSpPr>
        <p:spPr>
          <a:xfrm>
            <a:off x="-66150" y="0"/>
            <a:ext cx="3485700" cy="46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intercala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B4A7D6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B4A7D6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tamanho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-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B4A7D6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lang="pt-BR" sz="700">
                <a:solidFill>
                  <a:srgbClr val="603000"/>
                </a:solidFill>
                <a:highlight>
                  <a:srgbClr val="B4A7D6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tamanho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B4A7D6"/>
                </a:highlight>
              </a:rPr>
              <a:t>// vetor auxiliar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6D9EEB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6D9EEB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6D9EEB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6D9EEB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6D9EEB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6D9EEB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6D9EE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700">
                <a:solidFill>
                  <a:schemeClr val="dk1"/>
                </a:solidFill>
                <a:highlight>
                  <a:schemeClr val="lt1"/>
                </a:highlight>
              </a:rPr>
              <a:t>     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  </a:t>
            </a:r>
            <a:r>
              <a:rPr b="1" lang="pt-BR" sz="700">
                <a:solidFill>
                  <a:srgbClr val="800000"/>
                </a:solidFill>
                <a:highlight>
                  <a:srgbClr val="6D9EEB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6D9EEB"/>
                </a:highlight>
              </a:rPr>
              <a:t>and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6D9EEB"/>
                </a:highlight>
              </a:rPr>
              <a:t>{</a:t>
            </a:r>
            <a:endParaRPr b="1" sz="700">
              <a:solidFill>
                <a:srgbClr val="800000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      </a:t>
            </a:r>
            <a:r>
              <a:rPr b="1" lang="pt-BR" sz="700">
                <a:solidFill>
                  <a:srgbClr val="800000"/>
                </a:solidFill>
                <a:highlight>
                  <a:srgbClr val="6D9EEB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lang="pt-BR" sz="700">
                <a:solidFill>
                  <a:schemeClr val="dk1"/>
                </a:solidFill>
                <a:highlight>
                  <a:srgbClr val="FFF2CC"/>
                </a:highlight>
              </a:rPr>
              <a:t>meuVetorDeTimes</a:t>
            </a:r>
            <a:r>
              <a:rPr lang="pt-BR" sz="700">
                <a:solidFill>
                  <a:srgbClr val="808030"/>
                </a:solidFill>
                <a:highlight>
                  <a:srgbClr val="FFF2CC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2CC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2CC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FFF2CC"/>
                </a:highlight>
              </a:rPr>
              <a:t>identificador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meuVetorDeTimes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6D9EEB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6D9EE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copia trecho1 em aux[]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avança em trecho1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copia trecho2 em aux[]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avanca em trecho2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&gt;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terminou o trecho1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terminou o trecho2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terminando: copiar de aux[] em a[inicio:fim]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inicio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mergesort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B4A7D6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meio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/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B4A7D6"/>
                </a:highlight>
              </a:rPr>
              <a:t>2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mergesort</a:t>
            </a:r>
            <a:r>
              <a:rPr lang="pt-BR" sz="700">
                <a:solidFill>
                  <a:srgbClr val="808030"/>
                </a:solidFill>
                <a:highlight>
                  <a:srgbClr val="FFD96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D96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FFD96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D966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FFD96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D96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mergesort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D9EAD3"/>
                </a:highlight>
              </a:rPr>
              <a:t>1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D9EAD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D9EAD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intercala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235" name="Google Shape;1235;p62"/>
          <p:cNvSpPr/>
          <p:nvPr/>
        </p:nvSpPr>
        <p:spPr>
          <a:xfrm>
            <a:off x="3487388" y="-12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inicio</a:t>
            </a:r>
            <a:endParaRPr/>
          </a:p>
        </p:txBody>
      </p:sp>
      <p:sp>
        <p:nvSpPr>
          <p:cNvPr id="1236" name="Google Shape;1236;p62"/>
          <p:cNvSpPr/>
          <p:nvPr/>
        </p:nvSpPr>
        <p:spPr>
          <a:xfrm>
            <a:off x="3747038" y="427850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1237" name="Google Shape;1237;p62"/>
          <p:cNvSpPr/>
          <p:nvPr/>
        </p:nvSpPr>
        <p:spPr>
          <a:xfrm>
            <a:off x="3503963" y="18247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fim</a:t>
            </a:r>
            <a:endParaRPr/>
          </a:p>
        </p:txBody>
      </p:sp>
      <p:sp>
        <p:nvSpPr>
          <p:cNvPr id="1238" name="Google Shape;1238;p62"/>
          <p:cNvSpPr/>
          <p:nvPr/>
        </p:nvSpPr>
        <p:spPr>
          <a:xfrm>
            <a:off x="3780188" y="2243875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239" name="Google Shape;1239;p62"/>
          <p:cNvSpPr/>
          <p:nvPr/>
        </p:nvSpPr>
        <p:spPr>
          <a:xfrm>
            <a:off x="3503963" y="9123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meio</a:t>
            </a:r>
            <a:endParaRPr/>
          </a:p>
        </p:txBody>
      </p:sp>
      <p:sp>
        <p:nvSpPr>
          <p:cNvPr id="1240" name="Google Shape;1240;p62"/>
          <p:cNvSpPr/>
          <p:nvPr/>
        </p:nvSpPr>
        <p:spPr>
          <a:xfrm>
            <a:off x="3763613" y="1340238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1241" name="Google Shape;1241;p62"/>
          <p:cNvSpPr/>
          <p:nvPr/>
        </p:nvSpPr>
        <p:spPr>
          <a:xfrm>
            <a:off x="3507950" y="2841875"/>
            <a:ext cx="407100" cy="703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</a:t>
            </a:r>
            <a:endParaRPr/>
          </a:p>
        </p:txBody>
      </p:sp>
      <p:sp>
        <p:nvSpPr>
          <p:cNvPr id="1242" name="Google Shape;1242;p62"/>
          <p:cNvSpPr/>
          <p:nvPr/>
        </p:nvSpPr>
        <p:spPr>
          <a:xfrm>
            <a:off x="3552350" y="3189700"/>
            <a:ext cx="318300" cy="32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1243" name="Google Shape;1243;p62"/>
          <p:cNvSpPr/>
          <p:nvPr/>
        </p:nvSpPr>
        <p:spPr>
          <a:xfrm>
            <a:off x="4097000" y="2852000"/>
            <a:ext cx="407100" cy="703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</a:t>
            </a:r>
            <a:endParaRPr/>
          </a:p>
        </p:txBody>
      </p:sp>
      <p:sp>
        <p:nvSpPr>
          <p:cNvPr id="1244" name="Google Shape;1244;p62"/>
          <p:cNvSpPr/>
          <p:nvPr/>
        </p:nvSpPr>
        <p:spPr>
          <a:xfrm>
            <a:off x="4141400" y="3189700"/>
            <a:ext cx="318300" cy="32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245" name="Google Shape;1245;p62"/>
          <p:cNvSpPr/>
          <p:nvPr/>
        </p:nvSpPr>
        <p:spPr>
          <a:xfrm>
            <a:off x="3552350" y="3596750"/>
            <a:ext cx="951600" cy="51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tamanho</a:t>
            </a:r>
            <a:endParaRPr/>
          </a:p>
        </p:txBody>
      </p:sp>
      <p:sp>
        <p:nvSpPr>
          <p:cNvPr id="1246" name="Google Shape;1246;p62"/>
          <p:cNvSpPr/>
          <p:nvPr/>
        </p:nvSpPr>
        <p:spPr>
          <a:xfrm>
            <a:off x="3729975" y="3819475"/>
            <a:ext cx="6072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247" name="Google Shape;1247;p62"/>
          <p:cNvSpPr/>
          <p:nvPr/>
        </p:nvSpPr>
        <p:spPr>
          <a:xfrm>
            <a:off x="4686050" y="2728975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aux[tamanho]</a:t>
            </a:r>
            <a:endParaRPr/>
          </a:p>
        </p:txBody>
      </p:sp>
      <p:sp>
        <p:nvSpPr>
          <p:cNvPr id="1248" name="Google Shape;1248;p62"/>
          <p:cNvSpPr/>
          <p:nvPr/>
        </p:nvSpPr>
        <p:spPr>
          <a:xfrm>
            <a:off x="5319425" y="3786250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9" name="Google Shape;1249;p62"/>
          <p:cNvSpPr/>
          <p:nvPr/>
        </p:nvSpPr>
        <p:spPr>
          <a:xfrm>
            <a:off x="5319425" y="4271950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0" name="Google Shape;1250;p62"/>
          <p:cNvSpPr/>
          <p:nvPr/>
        </p:nvSpPr>
        <p:spPr>
          <a:xfrm>
            <a:off x="4905125" y="3243325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1251" name="Google Shape;1251;p62"/>
          <p:cNvSpPr/>
          <p:nvPr/>
        </p:nvSpPr>
        <p:spPr>
          <a:xfrm>
            <a:off x="6286250" y="3243325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1252" name="Google Shape;1252;p62"/>
          <p:cNvSpPr/>
          <p:nvPr/>
        </p:nvSpPr>
        <p:spPr>
          <a:xfrm>
            <a:off x="6429125" y="371957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3" name="Google Shape;1253;p62"/>
          <p:cNvSpPr/>
          <p:nvPr/>
        </p:nvSpPr>
        <p:spPr>
          <a:xfrm>
            <a:off x="6419600" y="41863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4" name="Google Shape;1254;p62"/>
          <p:cNvSpPr/>
          <p:nvPr/>
        </p:nvSpPr>
        <p:spPr>
          <a:xfrm>
            <a:off x="6419600" y="4653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5" name="Google Shape;1255;p62"/>
          <p:cNvSpPr/>
          <p:nvPr/>
        </p:nvSpPr>
        <p:spPr>
          <a:xfrm>
            <a:off x="5048000" y="371957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6" name="Google Shape;1256;p62"/>
          <p:cNvSpPr/>
          <p:nvPr/>
        </p:nvSpPr>
        <p:spPr>
          <a:xfrm>
            <a:off x="5038475" y="41863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7" name="Google Shape;1257;p62"/>
          <p:cNvSpPr/>
          <p:nvPr/>
        </p:nvSpPr>
        <p:spPr>
          <a:xfrm>
            <a:off x="5038475" y="4653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8" name="Google Shape;1258;p62"/>
          <p:cNvSpPr/>
          <p:nvPr/>
        </p:nvSpPr>
        <p:spPr>
          <a:xfrm>
            <a:off x="3012450" y="2858225"/>
            <a:ext cx="407100" cy="6705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</a:t>
            </a:r>
            <a:endParaRPr/>
          </a:p>
        </p:txBody>
      </p:sp>
      <p:sp>
        <p:nvSpPr>
          <p:cNvPr id="1259" name="Google Shape;1259;p62"/>
          <p:cNvSpPr/>
          <p:nvPr/>
        </p:nvSpPr>
        <p:spPr>
          <a:xfrm>
            <a:off x="3056850" y="3208750"/>
            <a:ext cx="318300" cy="2859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1260" name="Google Shape;1260;p62"/>
          <p:cNvSpPr/>
          <p:nvPr/>
        </p:nvSpPr>
        <p:spPr>
          <a:xfrm>
            <a:off x="1768775" y="1978200"/>
            <a:ext cx="1550100" cy="6459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/>
              <a:t>meuVetorDeTimes[i].identificador &lt;= meuVetorDeTimes[j].identificador</a:t>
            </a:r>
            <a:endParaRPr sz="700"/>
          </a:p>
        </p:txBody>
      </p:sp>
      <p:sp>
        <p:nvSpPr>
          <p:cNvPr id="1261" name="Google Shape;1261;p62"/>
          <p:cNvSpPr/>
          <p:nvPr/>
        </p:nvSpPr>
        <p:spPr>
          <a:xfrm>
            <a:off x="2054894" y="2311225"/>
            <a:ext cx="1060800" cy="22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2857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true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63"/>
          <p:cNvSpPr txBox="1"/>
          <p:nvPr/>
        </p:nvSpPr>
        <p:spPr>
          <a:xfrm>
            <a:off x="-66150" y="0"/>
            <a:ext cx="3485700" cy="46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intercala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B4A7D6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B4A7D6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tamanho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-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B4A7D6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lang="pt-BR" sz="700">
                <a:solidFill>
                  <a:srgbClr val="603000"/>
                </a:solidFill>
                <a:highlight>
                  <a:srgbClr val="B4A7D6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tamanho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B4A7D6"/>
                </a:highlight>
              </a:rPr>
              <a:t>// vetor auxiliar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</a:t>
            </a:r>
            <a:r>
              <a:rPr b="1" lang="pt-BR" sz="700">
                <a:solidFill>
                  <a:srgbClr val="800000"/>
                </a:solidFill>
                <a:highlight>
                  <a:srgbClr val="6D9EEB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6D9EEB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6D9EEB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6D9EEB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6D9EEB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6D9EEB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6D9EE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700">
                <a:solidFill>
                  <a:schemeClr val="dk1"/>
                </a:solidFill>
                <a:highlight>
                  <a:schemeClr val="lt1"/>
                </a:highlight>
              </a:rPr>
              <a:t>     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  </a:t>
            </a:r>
            <a:r>
              <a:rPr b="1" lang="pt-BR" sz="700">
                <a:solidFill>
                  <a:srgbClr val="800000"/>
                </a:solidFill>
                <a:highlight>
                  <a:srgbClr val="6D9EEB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6D9EEB"/>
                </a:highlight>
              </a:rPr>
              <a:t>and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6D9EEB"/>
                </a:highlight>
              </a:rPr>
              <a:t>{</a:t>
            </a:r>
            <a:endParaRPr b="1" sz="700">
              <a:solidFill>
                <a:srgbClr val="800000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700">
                <a:solidFill>
                  <a:schemeClr val="dk1"/>
                </a:solidFill>
                <a:highlight>
                  <a:schemeClr val="lt1"/>
                </a:highlight>
              </a:rPr>
              <a:t>     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      </a:t>
            </a:r>
            <a:r>
              <a:rPr b="1" lang="pt-BR" sz="700">
                <a:solidFill>
                  <a:srgbClr val="800000"/>
                </a:solidFill>
                <a:highlight>
                  <a:srgbClr val="6D9EEB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lang="pt-BR" sz="700">
                <a:solidFill>
                  <a:schemeClr val="dk1"/>
                </a:solidFill>
                <a:highlight>
                  <a:srgbClr val="FFF2CC"/>
                </a:highlight>
              </a:rPr>
              <a:t>meuVetorDeTimes</a:t>
            </a:r>
            <a:r>
              <a:rPr lang="pt-BR" sz="700">
                <a:solidFill>
                  <a:srgbClr val="808030"/>
                </a:solidFill>
                <a:highlight>
                  <a:srgbClr val="FFF2CC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2CC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2CC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FFF2CC"/>
                </a:highlight>
              </a:rPr>
              <a:t>identificador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meuVetorDeTimes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6D9EEB"/>
                </a:highlight>
              </a:rPr>
              <a:t>{</a:t>
            </a:r>
            <a:endParaRPr b="1" sz="700">
              <a:solidFill>
                <a:srgbClr val="800000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          aux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2CC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2CC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2CC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2CC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</a:rPr>
              <a:t>;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696969"/>
                </a:solidFill>
              </a:rPr>
              <a:t>// copia trecho1 em aux[]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avança em trecho1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copia trecho2 em aux[]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avanca em trecho2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&gt;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terminou o trecho1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terminou o trecho2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terminando: copiar de aux[] em a[inicio:fim]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inicio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mergesort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B4A7D6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meio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/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B4A7D6"/>
                </a:highlight>
              </a:rPr>
              <a:t>2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mergesort</a:t>
            </a:r>
            <a:r>
              <a:rPr lang="pt-BR" sz="700">
                <a:solidFill>
                  <a:srgbClr val="808030"/>
                </a:solidFill>
                <a:highlight>
                  <a:srgbClr val="FFD96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D96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FFD96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D966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FFD96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D96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mergesort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D9EAD3"/>
                </a:highlight>
              </a:rPr>
              <a:t>1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D9EAD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D9EAD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intercala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267" name="Google Shape;1267;p63"/>
          <p:cNvSpPr/>
          <p:nvPr/>
        </p:nvSpPr>
        <p:spPr>
          <a:xfrm>
            <a:off x="4648200" y="0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1268" name="Google Shape;1268;p63"/>
          <p:cNvSpPr/>
          <p:nvPr/>
        </p:nvSpPr>
        <p:spPr>
          <a:xfrm>
            <a:off x="5281575" y="10572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9" name="Google Shape;1269;p63"/>
          <p:cNvSpPr/>
          <p:nvPr/>
        </p:nvSpPr>
        <p:spPr>
          <a:xfrm>
            <a:off x="5281575" y="15429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0" name="Google Shape;1270;p63"/>
          <p:cNvSpPr/>
          <p:nvPr/>
        </p:nvSpPr>
        <p:spPr>
          <a:xfrm>
            <a:off x="4867275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1271" name="Google Shape;1271;p63"/>
          <p:cNvSpPr/>
          <p:nvPr/>
        </p:nvSpPr>
        <p:spPr>
          <a:xfrm>
            <a:off x="6248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1272" name="Google Shape;1272;p63"/>
          <p:cNvSpPr/>
          <p:nvPr/>
        </p:nvSpPr>
        <p:spPr>
          <a:xfrm>
            <a:off x="6391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1273" name="Google Shape;1273;p63"/>
          <p:cNvSpPr/>
          <p:nvPr/>
        </p:nvSpPr>
        <p:spPr>
          <a:xfrm>
            <a:off x="6381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alemanha</a:t>
            </a:r>
            <a:endParaRPr/>
          </a:p>
        </p:txBody>
      </p:sp>
      <p:sp>
        <p:nvSpPr>
          <p:cNvPr id="1274" name="Google Shape;1274;p63"/>
          <p:cNvSpPr/>
          <p:nvPr/>
        </p:nvSpPr>
        <p:spPr>
          <a:xfrm>
            <a:off x="6381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275" name="Google Shape;1275;p63"/>
          <p:cNvSpPr/>
          <p:nvPr/>
        </p:nvSpPr>
        <p:spPr>
          <a:xfrm>
            <a:off x="7703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1276" name="Google Shape;1276;p63"/>
          <p:cNvSpPr/>
          <p:nvPr/>
        </p:nvSpPr>
        <p:spPr>
          <a:xfrm>
            <a:off x="5010150" y="990600"/>
            <a:ext cx="914400" cy="22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277" name="Google Shape;1277;p63"/>
          <p:cNvSpPr/>
          <p:nvPr/>
        </p:nvSpPr>
        <p:spPr>
          <a:xfrm>
            <a:off x="5000625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1278" name="Google Shape;1278;p63"/>
          <p:cNvSpPr/>
          <p:nvPr/>
        </p:nvSpPr>
        <p:spPr>
          <a:xfrm>
            <a:off x="5000625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1279" name="Google Shape;1279;p63"/>
          <p:cNvSpPr/>
          <p:nvPr/>
        </p:nvSpPr>
        <p:spPr>
          <a:xfrm>
            <a:off x="7846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280" name="Google Shape;1280;p63"/>
          <p:cNvSpPr/>
          <p:nvPr/>
        </p:nvSpPr>
        <p:spPr>
          <a:xfrm>
            <a:off x="7836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porto_rico</a:t>
            </a:r>
            <a:endParaRPr/>
          </a:p>
        </p:txBody>
      </p:sp>
      <p:sp>
        <p:nvSpPr>
          <p:cNvPr id="1281" name="Google Shape;1281;p63"/>
          <p:cNvSpPr/>
          <p:nvPr/>
        </p:nvSpPr>
        <p:spPr>
          <a:xfrm>
            <a:off x="7836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282" name="Google Shape;1282;p63"/>
          <p:cNvSpPr/>
          <p:nvPr/>
        </p:nvSpPr>
        <p:spPr>
          <a:xfrm>
            <a:off x="3487388" y="-12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inicio</a:t>
            </a:r>
            <a:endParaRPr/>
          </a:p>
        </p:txBody>
      </p:sp>
      <p:sp>
        <p:nvSpPr>
          <p:cNvPr id="1283" name="Google Shape;1283;p63"/>
          <p:cNvSpPr/>
          <p:nvPr/>
        </p:nvSpPr>
        <p:spPr>
          <a:xfrm>
            <a:off x="3747038" y="427850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1284" name="Google Shape;1284;p63"/>
          <p:cNvSpPr/>
          <p:nvPr/>
        </p:nvSpPr>
        <p:spPr>
          <a:xfrm>
            <a:off x="3503963" y="18247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fim</a:t>
            </a:r>
            <a:endParaRPr/>
          </a:p>
        </p:txBody>
      </p:sp>
      <p:sp>
        <p:nvSpPr>
          <p:cNvPr id="1285" name="Google Shape;1285;p63"/>
          <p:cNvSpPr/>
          <p:nvPr/>
        </p:nvSpPr>
        <p:spPr>
          <a:xfrm>
            <a:off x="3780188" y="2243875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286" name="Google Shape;1286;p63"/>
          <p:cNvSpPr/>
          <p:nvPr/>
        </p:nvSpPr>
        <p:spPr>
          <a:xfrm>
            <a:off x="3503963" y="9123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meio</a:t>
            </a:r>
            <a:endParaRPr/>
          </a:p>
        </p:txBody>
      </p:sp>
      <p:sp>
        <p:nvSpPr>
          <p:cNvPr id="1287" name="Google Shape;1287;p63"/>
          <p:cNvSpPr/>
          <p:nvPr/>
        </p:nvSpPr>
        <p:spPr>
          <a:xfrm>
            <a:off x="3763613" y="1340238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1288" name="Google Shape;1288;p63"/>
          <p:cNvSpPr/>
          <p:nvPr/>
        </p:nvSpPr>
        <p:spPr>
          <a:xfrm>
            <a:off x="3507950" y="2841875"/>
            <a:ext cx="407100" cy="703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</a:t>
            </a:r>
            <a:endParaRPr/>
          </a:p>
        </p:txBody>
      </p:sp>
      <p:sp>
        <p:nvSpPr>
          <p:cNvPr id="1289" name="Google Shape;1289;p63"/>
          <p:cNvSpPr/>
          <p:nvPr/>
        </p:nvSpPr>
        <p:spPr>
          <a:xfrm>
            <a:off x="3552350" y="3189700"/>
            <a:ext cx="318300" cy="32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1290" name="Google Shape;1290;p63"/>
          <p:cNvSpPr/>
          <p:nvPr/>
        </p:nvSpPr>
        <p:spPr>
          <a:xfrm>
            <a:off x="4097000" y="2852000"/>
            <a:ext cx="407100" cy="7032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</a:t>
            </a:r>
            <a:endParaRPr/>
          </a:p>
        </p:txBody>
      </p:sp>
      <p:sp>
        <p:nvSpPr>
          <p:cNvPr id="1291" name="Google Shape;1291;p63"/>
          <p:cNvSpPr/>
          <p:nvPr/>
        </p:nvSpPr>
        <p:spPr>
          <a:xfrm>
            <a:off x="4141400" y="3189700"/>
            <a:ext cx="318300" cy="32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292" name="Google Shape;1292;p63"/>
          <p:cNvSpPr/>
          <p:nvPr/>
        </p:nvSpPr>
        <p:spPr>
          <a:xfrm>
            <a:off x="3552350" y="3596750"/>
            <a:ext cx="951600" cy="51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tamanho</a:t>
            </a:r>
            <a:endParaRPr/>
          </a:p>
        </p:txBody>
      </p:sp>
      <p:sp>
        <p:nvSpPr>
          <p:cNvPr id="1293" name="Google Shape;1293;p63"/>
          <p:cNvSpPr/>
          <p:nvPr/>
        </p:nvSpPr>
        <p:spPr>
          <a:xfrm>
            <a:off x="3729975" y="3819475"/>
            <a:ext cx="6072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294" name="Google Shape;1294;p63"/>
          <p:cNvSpPr/>
          <p:nvPr/>
        </p:nvSpPr>
        <p:spPr>
          <a:xfrm>
            <a:off x="4686050" y="2728975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aux[tamanho]</a:t>
            </a:r>
            <a:endParaRPr/>
          </a:p>
        </p:txBody>
      </p:sp>
      <p:sp>
        <p:nvSpPr>
          <p:cNvPr id="1295" name="Google Shape;1295;p63"/>
          <p:cNvSpPr/>
          <p:nvPr/>
        </p:nvSpPr>
        <p:spPr>
          <a:xfrm>
            <a:off x="5319425" y="3786250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6" name="Google Shape;1296;p63"/>
          <p:cNvSpPr/>
          <p:nvPr/>
        </p:nvSpPr>
        <p:spPr>
          <a:xfrm>
            <a:off x="5319425" y="4271950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7" name="Google Shape;1297;p63"/>
          <p:cNvSpPr/>
          <p:nvPr/>
        </p:nvSpPr>
        <p:spPr>
          <a:xfrm>
            <a:off x="4905125" y="3243325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1298" name="Google Shape;1298;p63"/>
          <p:cNvSpPr/>
          <p:nvPr/>
        </p:nvSpPr>
        <p:spPr>
          <a:xfrm>
            <a:off x="6286250" y="3243325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1299" name="Google Shape;1299;p63"/>
          <p:cNvSpPr/>
          <p:nvPr/>
        </p:nvSpPr>
        <p:spPr>
          <a:xfrm>
            <a:off x="6429125" y="371957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0" name="Google Shape;1300;p63"/>
          <p:cNvSpPr/>
          <p:nvPr/>
        </p:nvSpPr>
        <p:spPr>
          <a:xfrm>
            <a:off x="6419600" y="41863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1" name="Google Shape;1301;p63"/>
          <p:cNvSpPr/>
          <p:nvPr/>
        </p:nvSpPr>
        <p:spPr>
          <a:xfrm>
            <a:off x="6419600" y="4653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2" name="Google Shape;1302;p63"/>
          <p:cNvSpPr/>
          <p:nvPr/>
        </p:nvSpPr>
        <p:spPr>
          <a:xfrm>
            <a:off x="5048000" y="371957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303" name="Google Shape;1303;p63"/>
          <p:cNvSpPr/>
          <p:nvPr/>
        </p:nvSpPr>
        <p:spPr>
          <a:xfrm>
            <a:off x="5038475" y="41863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1304" name="Google Shape;1304;p63"/>
          <p:cNvSpPr/>
          <p:nvPr/>
        </p:nvSpPr>
        <p:spPr>
          <a:xfrm>
            <a:off x="5038475" y="4653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1305" name="Google Shape;1305;p63"/>
          <p:cNvSpPr/>
          <p:nvPr/>
        </p:nvSpPr>
        <p:spPr>
          <a:xfrm>
            <a:off x="3012450" y="2858225"/>
            <a:ext cx="407100" cy="6705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</a:t>
            </a:r>
            <a:endParaRPr/>
          </a:p>
        </p:txBody>
      </p:sp>
      <p:sp>
        <p:nvSpPr>
          <p:cNvPr id="1306" name="Google Shape;1306;p63"/>
          <p:cNvSpPr/>
          <p:nvPr/>
        </p:nvSpPr>
        <p:spPr>
          <a:xfrm>
            <a:off x="3056850" y="3208750"/>
            <a:ext cx="318300" cy="2859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0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p64"/>
          <p:cNvSpPr/>
          <p:nvPr/>
        </p:nvSpPr>
        <p:spPr>
          <a:xfrm>
            <a:off x="4648200" y="0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1312" name="Google Shape;1312;p64"/>
          <p:cNvSpPr/>
          <p:nvPr/>
        </p:nvSpPr>
        <p:spPr>
          <a:xfrm>
            <a:off x="5281575" y="10572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3" name="Google Shape;1313;p64"/>
          <p:cNvSpPr/>
          <p:nvPr/>
        </p:nvSpPr>
        <p:spPr>
          <a:xfrm>
            <a:off x="5281575" y="15429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4" name="Google Shape;1314;p64"/>
          <p:cNvSpPr/>
          <p:nvPr/>
        </p:nvSpPr>
        <p:spPr>
          <a:xfrm>
            <a:off x="4867275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1315" name="Google Shape;1315;p64"/>
          <p:cNvSpPr/>
          <p:nvPr/>
        </p:nvSpPr>
        <p:spPr>
          <a:xfrm>
            <a:off x="6248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1316" name="Google Shape;1316;p64"/>
          <p:cNvSpPr/>
          <p:nvPr/>
        </p:nvSpPr>
        <p:spPr>
          <a:xfrm>
            <a:off x="6391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1317" name="Google Shape;1317;p64"/>
          <p:cNvSpPr/>
          <p:nvPr/>
        </p:nvSpPr>
        <p:spPr>
          <a:xfrm>
            <a:off x="6381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alemanha</a:t>
            </a:r>
            <a:endParaRPr/>
          </a:p>
        </p:txBody>
      </p:sp>
      <p:sp>
        <p:nvSpPr>
          <p:cNvPr id="1318" name="Google Shape;1318;p64"/>
          <p:cNvSpPr/>
          <p:nvPr/>
        </p:nvSpPr>
        <p:spPr>
          <a:xfrm>
            <a:off x="6381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319" name="Google Shape;1319;p64"/>
          <p:cNvSpPr/>
          <p:nvPr/>
        </p:nvSpPr>
        <p:spPr>
          <a:xfrm>
            <a:off x="7703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1320" name="Google Shape;1320;p64"/>
          <p:cNvSpPr/>
          <p:nvPr/>
        </p:nvSpPr>
        <p:spPr>
          <a:xfrm>
            <a:off x="5010150" y="990600"/>
            <a:ext cx="914400" cy="22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321" name="Google Shape;1321;p64"/>
          <p:cNvSpPr/>
          <p:nvPr/>
        </p:nvSpPr>
        <p:spPr>
          <a:xfrm>
            <a:off x="5000625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1322" name="Google Shape;1322;p64"/>
          <p:cNvSpPr/>
          <p:nvPr/>
        </p:nvSpPr>
        <p:spPr>
          <a:xfrm>
            <a:off x="5000625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1323" name="Google Shape;1323;p64"/>
          <p:cNvSpPr/>
          <p:nvPr/>
        </p:nvSpPr>
        <p:spPr>
          <a:xfrm>
            <a:off x="7846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324" name="Google Shape;1324;p64"/>
          <p:cNvSpPr/>
          <p:nvPr/>
        </p:nvSpPr>
        <p:spPr>
          <a:xfrm>
            <a:off x="7836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porto_rico</a:t>
            </a:r>
            <a:endParaRPr/>
          </a:p>
        </p:txBody>
      </p:sp>
      <p:sp>
        <p:nvSpPr>
          <p:cNvPr id="1325" name="Google Shape;1325;p64"/>
          <p:cNvSpPr/>
          <p:nvPr/>
        </p:nvSpPr>
        <p:spPr>
          <a:xfrm>
            <a:off x="7836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326" name="Google Shape;1326;p64"/>
          <p:cNvSpPr txBox="1"/>
          <p:nvPr/>
        </p:nvSpPr>
        <p:spPr>
          <a:xfrm>
            <a:off x="-66150" y="0"/>
            <a:ext cx="3485700" cy="46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intercala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B4A7D6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B4A7D6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tamanho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-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B4A7D6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lang="pt-BR" sz="700">
                <a:solidFill>
                  <a:srgbClr val="603000"/>
                </a:solidFill>
                <a:highlight>
                  <a:srgbClr val="B4A7D6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tamanho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B4A7D6"/>
                </a:highlight>
              </a:rPr>
              <a:t>// vetor auxiliar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6D9EEB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6D9EEB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6D9EEB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6D9EEB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6D9EEB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6D9EEB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6D9EE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700">
                <a:solidFill>
                  <a:schemeClr val="dk1"/>
                </a:solidFill>
                <a:highlight>
                  <a:schemeClr val="lt1"/>
                </a:highlight>
              </a:rPr>
              <a:t>     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  </a:t>
            </a:r>
            <a:r>
              <a:rPr b="1" lang="pt-BR" sz="700">
                <a:solidFill>
                  <a:srgbClr val="800000"/>
                </a:solidFill>
                <a:highlight>
                  <a:srgbClr val="6D9EEB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6D9EEB"/>
                </a:highlight>
              </a:rPr>
              <a:t>and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6D9EEB"/>
                </a:highlight>
              </a:rPr>
              <a:t>{</a:t>
            </a:r>
            <a:endParaRPr b="1" sz="700">
              <a:solidFill>
                <a:srgbClr val="800000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700">
                <a:solidFill>
                  <a:schemeClr val="dk1"/>
                </a:solidFill>
                <a:highlight>
                  <a:schemeClr val="lt1"/>
                </a:highlight>
              </a:rPr>
              <a:t>     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      </a:t>
            </a:r>
            <a:r>
              <a:rPr b="1" lang="pt-BR" sz="700">
                <a:solidFill>
                  <a:srgbClr val="800000"/>
                </a:solidFill>
                <a:highlight>
                  <a:srgbClr val="6D9EEB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lang="pt-BR" sz="700">
                <a:solidFill>
                  <a:schemeClr val="dk1"/>
                </a:solidFill>
                <a:highlight>
                  <a:srgbClr val="FFF2CC"/>
                </a:highlight>
              </a:rPr>
              <a:t>meuVetorDeTimes</a:t>
            </a:r>
            <a:r>
              <a:rPr lang="pt-BR" sz="700">
                <a:solidFill>
                  <a:srgbClr val="808030"/>
                </a:solidFill>
                <a:highlight>
                  <a:srgbClr val="FFF2CC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2CC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2CC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FFF2CC"/>
                </a:highlight>
              </a:rPr>
              <a:t>identificador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meuVetorDeTimes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6D9EEB"/>
                </a:highlight>
              </a:rPr>
              <a:t>{</a:t>
            </a:r>
            <a:endParaRPr b="1" sz="700">
              <a:solidFill>
                <a:srgbClr val="800000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chemeClr val="lt1"/>
                </a:highlight>
              </a:rPr>
              <a:t>     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          aux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2CC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2CC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2CC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2CC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</a:rPr>
              <a:t>;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696969"/>
                </a:solidFill>
              </a:rPr>
              <a:t>// copia trecho1 em aux[]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          </a:t>
            </a:r>
            <a:r>
              <a:rPr lang="pt-BR" sz="700">
                <a:solidFill>
                  <a:schemeClr val="dk1"/>
                </a:solidFill>
                <a:highlight>
                  <a:srgbClr val="FFF2CC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2CC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2CC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avança em trecho1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      </a:t>
            </a:r>
            <a:r>
              <a:rPr lang="pt-BR" sz="700">
                <a:solidFill>
                  <a:srgbClr val="800080"/>
                </a:solidFill>
                <a:highlight>
                  <a:srgbClr val="6D9EEB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6D9EE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copia trecho2 em aux[]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avanca em trecho2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&gt;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terminou o trecho1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terminou o trecho2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terminando: copiar de aux[] em a[inicio:fim]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inicio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mergesort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B4A7D6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meio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/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B4A7D6"/>
                </a:highlight>
              </a:rPr>
              <a:t>2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mergesort</a:t>
            </a:r>
            <a:r>
              <a:rPr lang="pt-BR" sz="700">
                <a:solidFill>
                  <a:srgbClr val="808030"/>
                </a:solidFill>
                <a:highlight>
                  <a:srgbClr val="FFD96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D96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FFD96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D966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FFD96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D96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mergesort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D9EAD3"/>
                </a:highlight>
              </a:rPr>
              <a:t>1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D9EAD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D9EAD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intercala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327" name="Google Shape;1327;p64"/>
          <p:cNvSpPr/>
          <p:nvPr/>
        </p:nvSpPr>
        <p:spPr>
          <a:xfrm>
            <a:off x="3487388" y="-12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inicio</a:t>
            </a:r>
            <a:endParaRPr/>
          </a:p>
        </p:txBody>
      </p:sp>
      <p:sp>
        <p:nvSpPr>
          <p:cNvPr id="1328" name="Google Shape;1328;p64"/>
          <p:cNvSpPr/>
          <p:nvPr/>
        </p:nvSpPr>
        <p:spPr>
          <a:xfrm>
            <a:off x="3747038" y="427850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1329" name="Google Shape;1329;p64"/>
          <p:cNvSpPr/>
          <p:nvPr/>
        </p:nvSpPr>
        <p:spPr>
          <a:xfrm>
            <a:off x="3503963" y="18247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fim</a:t>
            </a:r>
            <a:endParaRPr/>
          </a:p>
        </p:txBody>
      </p:sp>
      <p:sp>
        <p:nvSpPr>
          <p:cNvPr id="1330" name="Google Shape;1330;p64"/>
          <p:cNvSpPr/>
          <p:nvPr/>
        </p:nvSpPr>
        <p:spPr>
          <a:xfrm>
            <a:off x="3780188" y="2243875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331" name="Google Shape;1331;p64"/>
          <p:cNvSpPr/>
          <p:nvPr/>
        </p:nvSpPr>
        <p:spPr>
          <a:xfrm>
            <a:off x="3503963" y="9123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meio</a:t>
            </a:r>
            <a:endParaRPr/>
          </a:p>
        </p:txBody>
      </p:sp>
      <p:sp>
        <p:nvSpPr>
          <p:cNvPr id="1332" name="Google Shape;1332;p64"/>
          <p:cNvSpPr/>
          <p:nvPr/>
        </p:nvSpPr>
        <p:spPr>
          <a:xfrm>
            <a:off x="3763613" y="1340238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1333" name="Google Shape;1333;p64"/>
          <p:cNvSpPr/>
          <p:nvPr/>
        </p:nvSpPr>
        <p:spPr>
          <a:xfrm>
            <a:off x="3507950" y="2841875"/>
            <a:ext cx="407100" cy="703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</a:t>
            </a:r>
            <a:endParaRPr/>
          </a:p>
        </p:txBody>
      </p:sp>
      <p:sp>
        <p:nvSpPr>
          <p:cNvPr id="1334" name="Google Shape;1334;p64"/>
          <p:cNvSpPr/>
          <p:nvPr/>
        </p:nvSpPr>
        <p:spPr>
          <a:xfrm>
            <a:off x="3552350" y="3189700"/>
            <a:ext cx="318300" cy="32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335" name="Google Shape;1335;p64"/>
          <p:cNvSpPr/>
          <p:nvPr/>
        </p:nvSpPr>
        <p:spPr>
          <a:xfrm>
            <a:off x="4097000" y="2852000"/>
            <a:ext cx="407100" cy="7032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</a:t>
            </a:r>
            <a:endParaRPr/>
          </a:p>
        </p:txBody>
      </p:sp>
      <p:sp>
        <p:nvSpPr>
          <p:cNvPr id="1336" name="Google Shape;1336;p64"/>
          <p:cNvSpPr/>
          <p:nvPr/>
        </p:nvSpPr>
        <p:spPr>
          <a:xfrm>
            <a:off x="4141400" y="3189700"/>
            <a:ext cx="318300" cy="32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337" name="Google Shape;1337;p64"/>
          <p:cNvSpPr/>
          <p:nvPr/>
        </p:nvSpPr>
        <p:spPr>
          <a:xfrm>
            <a:off x="3552350" y="3596750"/>
            <a:ext cx="951600" cy="51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tamanho</a:t>
            </a:r>
            <a:endParaRPr/>
          </a:p>
        </p:txBody>
      </p:sp>
      <p:sp>
        <p:nvSpPr>
          <p:cNvPr id="1338" name="Google Shape;1338;p64"/>
          <p:cNvSpPr/>
          <p:nvPr/>
        </p:nvSpPr>
        <p:spPr>
          <a:xfrm>
            <a:off x="3729975" y="3819475"/>
            <a:ext cx="6072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339" name="Google Shape;1339;p64"/>
          <p:cNvSpPr/>
          <p:nvPr/>
        </p:nvSpPr>
        <p:spPr>
          <a:xfrm>
            <a:off x="4686050" y="2728975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aux[tamanho]</a:t>
            </a:r>
            <a:endParaRPr/>
          </a:p>
        </p:txBody>
      </p:sp>
      <p:sp>
        <p:nvSpPr>
          <p:cNvPr id="1340" name="Google Shape;1340;p64"/>
          <p:cNvSpPr/>
          <p:nvPr/>
        </p:nvSpPr>
        <p:spPr>
          <a:xfrm>
            <a:off x="5319425" y="3786250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1" name="Google Shape;1341;p64"/>
          <p:cNvSpPr/>
          <p:nvPr/>
        </p:nvSpPr>
        <p:spPr>
          <a:xfrm>
            <a:off x="5319425" y="4271950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2" name="Google Shape;1342;p64"/>
          <p:cNvSpPr/>
          <p:nvPr/>
        </p:nvSpPr>
        <p:spPr>
          <a:xfrm>
            <a:off x="4905125" y="3243325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1343" name="Google Shape;1343;p64"/>
          <p:cNvSpPr/>
          <p:nvPr/>
        </p:nvSpPr>
        <p:spPr>
          <a:xfrm>
            <a:off x="6286250" y="3243325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1344" name="Google Shape;1344;p64"/>
          <p:cNvSpPr/>
          <p:nvPr/>
        </p:nvSpPr>
        <p:spPr>
          <a:xfrm>
            <a:off x="6429125" y="371957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5" name="Google Shape;1345;p64"/>
          <p:cNvSpPr/>
          <p:nvPr/>
        </p:nvSpPr>
        <p:spPr>
          <a:xfrm>
            <a:off x="6419600" y="41863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6" name="Google Shape;1346;p64"/>
          <p:cNvSpPr/>
          <p:nvPr/>
        </p:nvSpPr>
        <p:spPr>
          <a:xfrm>
            <a:off x="6419600" y="4653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7" name="Google Shape;1347;p64"/>
          <p:cNvSpPr/>
          <p:nvPr/>
        </p:nvSpPr>
        <p:spPr>
          <a:xfrm>
            <a:off x="5048000" y="371957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348" name="Google Shape;1348;p64"/>
          <p:cNvSpPr/>
          <p:nvPr/>
        </p:nvSpPr>
        <p:spPr>
          <a:xfrm>
            <a:off x="5038475" y="41863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1349" name="Google Shape;1349;p64"/>
          <p:cNvSpPr/>
          <p:nvPr/>
        </p:nvSpPr>
        <p:spPr>
          <a:xfrm>
            <a:off x="5038475" y="4653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1350" name="Google Shape;1350;p64"/>
          <p:cNvSpPr/>
          <p:nvPr/>
        </p:nvSpPr>
        <p:spPr>
          <a:xfrm>
            <a:off x="3012450" y="2858225"/>
            <a:ext cx="407100" cy="6705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</a:t>
            </a:r>
            <a:endParaRPr/>
          </a:p>
        </p:txBody>
      </p:sp>
      <p:sp>
        <p:nvSpPr>
          <p:cNvPr id="1351" name="Google Shape;1351;p64"/>
          <p:cNvSpPr/>
          <p:nvPr/>
        </p:nvSpPr>
        <p:spPr>
          <a:xfrm>
            <a:off x="3056850" y="3208750"/>
            <a:ext cx="318300" cy="2859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5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p65"/>
          <p:cNvSpPr/>
          <p:nvPr/>
        </p:nvSpPr>
        <p:spPr>
          <a:xfrm>
            <a:off x="4648200" y="0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1357" name="Google Shape;1357;p65"/>
          <p:cNvSpPr/>
          <p:nvPr/>
        </p:nvSpPr>
        <p:spPr>
          <a:xfrm>
            <a:off x="5281575" y="10572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8" name="Google Shape;1358;p65"/>
          <p:cNvSpPr/>
          <p:nvPr/>
        </p:nvSpPr>
        <p:spPr>
          <a:xfrm>
            <a:off x="5281575" y="15429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9" name="Google Shape;1359;p65"/>
          <p:cNvSpPr/>
          <p:nvPr/>
        </p:nvSpPr>
        <p:spPr>
          <a:xfrm>
            <a:off x="4867275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1360" name="Google Shape;1360;p65"/>
          <p:cNvSpPr/>
          <p:nvPr/>
        </p:nvSpPr>
        <p:spPr>
          <a:xfrm>
            <a:off x="6248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1361" name="Google Shape;1361;p65"/>
          <p:cNvSpPr/>
          <p:nvPr/>
        </p:nvSpPr>
        <p:spPr>
          <a:xfrm>
            <a:off x="6391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1362" name="Google Shape;1362;p65"/>
          <p:cNvSpPr/>
          <p:nvPr/>
        </p:nvSpPr>
        <p:spPr>
          <a:xfrm>
            <a:off x="6381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alemanha</a:t>
            </a:r>
            <a:endParaRPr/>
          </a:p>
        </p:txBody>
      </p:sp>
      <p:sp>
        <p:nvSpPr>
          <p:cNvPr id="1363" name="Google Shape;1363;p65"/>
          <p:cNvSpPr/>
          <p:nvPr/>
        </p:nvSpPr>
        <p:spPr>
          <a:xfrm>
            <a:off x="6381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364" name="Google Shape;1364;p65"/>
          <p:cNvSpPr/>
          <p:nvPr/>
        </p:nvSpPr>
        <p:spPr>
          <a:xfrm>
            <a:off x="7703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1365" name="Google Shape;1365;p65"/>
          <p:cNvSpPr/>
          <p:nvPr/>
        </p:nvSpPr>
        <p:spPr>
          <a:xfrm>
            <a:off x="5010150" y="990600"/>
            <a:ext cx="914400" cy="22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366" name="Google Shape;1366;p65"/>
          <p:cNvSpPr/>
          <p:nvPr/>
        </p:nvSpPr>
        <p:spPr>
          <a:xfrm>
            <a:off x="5000625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1367" name="Google Shape;1367;p65"/>
          <p:cNvSpPr/>
          <p:nvPr/>
        </p:nvSpPr>
        <p:spPr>
          <a:xfrm>
            <a:off x="5000625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1368" name="Google Shape;1368;p65"/>
          <p:cNvSpPr/>
          <p:nvPr/>
        </p:nvSpPr>
        <p:spPr>
          <a:xfrm>
            <a:off x="7846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369" name="Google Shape;1369;p65"/>
          <p:cNvSpPr/>
          <p:nvPr/>
        </p:nvSpPr>
        <p:spPr>
          <a:xfrm>
            <a:off x="7836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porto_rico</a:t>
            </a:r>
            <a:endParaRPr/>
          </a:p>
        </p:txBody>
      </p:sp>
      <p:sp>
        <p:nvSpPr>
          <p:cNvPr id="1370" name="Google Shape;1370;p65"/>
          <p:cNvSpPr/>
          <p:nvPr/>
        </p:nvSpPr>
        <p:spPr>
          <a:xfrm>
            <a:off x="7836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371" name="Google Shape;1371;p65"/>
          <p:cNvSpPr txBox="1"/>
          <p:nvPr/>
        </p:nvSpPr>
        <p:spPr>
          <a:xfrm>
            <a:off x="-66150" y="0"/>
            <a:ext cx="34857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intercala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B4A7D6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B4A7D6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tamanho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-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B4A7D6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lang="pt-BR" sz="700">
                <a:solidFill>
                  <a:srgbClr val="603000"/>
                </a:solidFill>
                <a:highlight>
                  <a:srgbClr val="B4A7D6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tamanho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B4A7D6"/>
                </a:highlight>
              </a:rPr>
              <a:t>// vetor auxiliar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6D9EEB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6D9EEB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6D9EEB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6D9EEB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6D9EEB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6D9EEB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6D9EE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chemeClr val="lt1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  </a:t>
            </a:r>
            <a:r>
              <a:rPr b="1" lang="pt-BR" sz="700">
                <a:solidFill>
                  <a:srgbClr val="800000"/>
                </a:solidFill>
                <a:highlight>
                  <a:srgbClr val="6D9EEB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6D9EEB"/>
                </a:highlight>
              </a:rPr>
              <a:t>and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6D9EEB"/>
                </a:highlight>
              </a:rPr>
              <a:t>{</a:t>
            </a:r>
            <a:endParaRPr b="1" sz="700">
              <a:solidFill>
                <a:srgbClr val="800000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chemeClr val="lt1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      </a:t>
            </a:r>
            <a:r>
              <a:rPr b="1" lang="pt-BR" sz="700">
                <a:solidFill>
                  <a:srgbClr val="800000"/>
                </a:solidFill>
                <a:highlight>
                  <a:srgbClr val="6D9EEB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lang="pt-BR" sz="700">
                <a:solidFill>
                  <a:schemeClr val="dk1"/>
                </a:solidFill>
                <a:highlight>
                  <a:srgbClr val="FFF2CC"/>
                </a:highlight>
              </a:rPr>
              <a:t>meuVetorDeTimes</a:t>
            </a:r>
            <a:r>
              <a:rPr lang="pt-BR" sz="700">
                <a:solidFill>
                  <a:srgbClr val="808030"/>
                </a:solidFill>
                <a:highlight>
                  <a:srgbClr val="FFF2CC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2CC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2CC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FFF2CC"/>
                </a:highlight>
              </a:rPr>
              <a:t>identificador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meuVetorDeTimes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6D9EEB"/>
                </a:highlight>
              </a:rPr>
              <a:t>{</a:t>
            </a:r>
            <a:endParaRPr b="1" sz="700">
              <a:solidFill>
                <a:srgbClr val="800000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chemeClr val="lt1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          aux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2CC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2CC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2CC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2CC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</a:rPr>
              <a:t>;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696969"/>
                </a:solidFill>
              </a:rPr>
              <a:t>// copia trecho1 em aux[]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          </a:t>
            </a:r>
            <a:r>
              <a:rPr lang="pt-BR" sz="700">
                <a:solidFill>
                  <a:schemeClr val="dk1"/>
                </a:solidFill>
                <a:highlight>
                  <a:srgbClr val="FFF2CC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2CC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2CC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avança em trecho1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      </a:t>
            </a:r>
            <a:r>
              <a:rPr lang="pt-BR" sz="700">
                <a:solidFill>
                  <a:srgbClr val="800080"/>
                </a:solidFill>
                <a:highlight>
                  <a:srgbClr val="6D9EEB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6D9EE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copia trecho2 em aux[]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avanca em trecho2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  </a:t>
            </a:r>
            <a:r>
              <a:rPr lang="pt-BR" sz="700">
                <a:solidFill>
                  <a:srgbClr val="800080"/>
                </a:solidFill>
                <a:highlight>
                  <a:srgbClr val="6D9EEB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6D9EE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&gt;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terminou o trecho1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terminou o trecho2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6D9EEB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6D9EE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terminando: copiar de aux[] em a[inicio:fim]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inicio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mergesort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B4A7D6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meio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/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B4A7D6"/>
                </a:highlight>
              </a:rPr>
              <a:t>2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mergesort</a:t>
            </a:r>
            <a:r>
              <a:rPr lang="pt-BR" sz="700">
                <a:solidFill>
                  <a:srgbClr val="808030"/>
                </a:solidFill>
                <a:highlight>
                  <a:srgbClr val="FFD96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D96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FFD96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D966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FFD96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D96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mergesort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D9EAD3"/>
                </a:highlight>
              </a:rPr>
              <a:t>1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D9EAD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D9EAD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intercala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372" name="Google Shape;1372;p65"/>
          <p:cNvSpPr/>
          <p:nvPr/>
        </p:nvSpPr>
        <p:spPr>
          <a:xfrm>
            <a:off x="3487388" y="-12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inicio</a:t>
            </a:r>
            <a:endParaRPr/>
          </a:p>
        </p:txBody>
      </p:sp>
      <p:sp>
        <p:nvSpPr>
          <p:cNvPr id="1373" name="Google Shape;1373;p65"/>
          <p:cNvSpPr/>
          <p:nvPr/>
        </p:nvSpPr>
        <p:spPr>
          <a:xfrm>
            <a:off x="3747038" y="427850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1374" name="Google Shape;1374;p65"/>
          <p:cNvSpPr/>
          <p:nvPr/>
        </p:nvSpPr>
        <p:spPr>
          <a:xfrm>
            <a:off x="3503963" y="18247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fim</a:t>
            </a:r>
            <a:endParaRPr/>
          </a:p>
        </p:txBody>
      </p:sp>
      <p:sp>
        <p:nvSpPr>
          <p:cNvPr id="1375" name="Google Shape;1375;p65"/>
          <p:cNvSpPr/>
          <p:nvPr/>
        </p:nvSpPr>
        <p:spPr>
          <a:xfrm>
            <a:off x="3780188" y="2243875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376" name="Google Shape;1376;p65"/>
          <p:cNvSpPr/>
          <p:nvPr/>
        </p:nvSpPr>
        <p:spPr>
          <a:xfrm>
            <a:off x="3503963" y="9123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meio</a:t>
            </a:r>
            <a:endParaRPr/>
          </a:p>
        </p:txBody>
      </p:sp>
      <p:sp>
        <p:nvSpPr>
          <p:cNvPr id="1377" name="Google Shape;1377;p65"/>
          <p:cNvSpPr/>
          <p:nvPr/>
        </p:nvSpPr>
        <p:spPr>
          <a:xfrm>
            <a:off x="3763613" y="1340238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1378" name="Google Shape;1378;p65"/>
          <p:cNvSpPr/>
          <p:nvPr/>
        </p:nvSpPr>
        <p:spPr>
          <a:xfrm>
            <a:off x="3507950" y="2841875"/>
            <a:ext cx="407100" cy="7032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</a:t>
            </a:r>
            <a:endParaRPr/>
          </a:p>
        </p:txBody>
      </p:sp>
      <p:sp>
        <p:nvSpPr>
          <p:cNvPr id="1379" name="Google Shape;1379;p65"/>
          <p:cNvSpPr/>
          <p:nvPr/>
        </p:nvSpPr>
        <p:spPr>
          <a:xfrm>
            <a:off x="3552350" y="3189700"/>
            <a:ext cx="318300" cy="32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380" name="Google Shape;1380;p65"/>
          <p:cNvSpPr/>
          <p:nvPr/>
        </p:nvSpPr>
        <p:spPr>
          <a:xfrm>
            <a:off x="4097000" y="2852000"/>
            <a:ext cx="407100" cy="7032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</a:t>
            </a:r>
            <a:endParaRPr/>
          </a:p>
        </p:txBody>
      </p:sp>
      <p:sp>
        <p:nvSpPr>
          <p:cNvPr id="1381" name="Google Shape;1381;p65"/>
          <p:cNvSpPr/>
          <p:nvPr/>
        </p:nvSpPr>
        <p:spPr>
          <a:xfrm>
            <a:off x="4141400" y="3189700"/>
            <a:ext cx="318300" cy="32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382" name="Google Shape;1382;p65"/>
          <p:cNvSpPr/>
          <p:nvPr/>
        </p:nvSpPr>
        <p:spPr>
          <a:xfrm>
            <a:off x="3552350" y="3596750"/>
            <a:ext cx="951600" cy="51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tamanho</a:t>
            </a:r>
            <a:endParaRPr/>
          </a:p>
        </p:txBody>
      </p:sp>
      <p:sp>
        <p:nvSpPr>
          <p:cNvPr id="1383" name="Google Shape;1383;p65"/>
          <p:cNvSpPr/>
          <p:nvPr/>
        </p:nvSpPr>
        <p:spPr>
          <a:xfrm>
            <a:off x="3729975" y="3819475"/>
            <a:ext cx="6072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384" name="Google Shape;1384;p65"/>
          <p:cNvSpPr/>
          <p:nvPr/>
        </p:nvSpPr>
        <p:spPr>
          <a:xfrm>
            <a:off x="4686050" y="2728975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aux[tamanho]</a:t>
            </a:r>
            <a:endParaRPr/>
          </a:p>
        </p:txBody>
      </p:sp>
      <p:sp>
        <p:nvSpPr>
          <p:cNvPr id="1385" name="Google Shape;1385;p65"/>
          <p:cNvSpPr/>
          <p:nvPr/>
        </p:nvSpPr>
        <p:spPr>
          <a:xfrm>
            <a:off x="5319425" y="3786250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6" name="Google Shape;1386;p65"/>
          <p:cNvSpPr/>
          <p:nvPr/>
        </p:nvSpPr>
        <p:spPr>
          <a:xfrm>
            <a:off x="5319425" y="4271950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7" name="Google Shape;1387;p65"/>
          <p:cNvSpPr/>
          <p:nvPr/>
        </p:nvSpPr>
        <p:spPr>
          <a:xfrm>
            <a:off x="4905125" y="3243325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1388" name="Google Shape;1388;p65"/>
          <p:cNvSpPr/>
          <p:nvPr/>
        </p:nvSpPr>
        <p:spPr>
          <a:xfrm>
            <a:off x="6286250" y="3243325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1389" name="Google Shape;1389;p65"/>
          <p:cNvSpPr/>
          <p:nvPr/>
        </p:nvSpPr>
        <p:spPr>
          <a:xfrm>
            <a:off x="6429125" y="371957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0" name="Google Shape;1390;p65"/>
          <p:cNvSpPr/>
          <p:nvPr/>
        </p:nvSpPr>
        <p:spPr>
          <a:xfrm>
            <a:off x="6419600" y="41863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1" name="Google Shape;1391;p65"/>
          <p:cNvSpPr/>
          <p:nvPr/>
        </p:nvSpPr>
        <p:spPr>
          <a:xfrm>
            <a:off x="6419600" y="4653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2" name="Google Shape;1392;p65"/>
          <p:cNvSpPr/>
          <p:nvPr/>
        </p:nvSpPr>
        <p:spPr>
          <a:xfrm>
            <a:off x="5048000" y="371957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393" name="Google Shape;1393;p65"/>
          <p:cNvSpPr/>
          <p:nvPr/>
        </p:nvSpPr>
        <p:spPr>
          <a:xfrm>
            <a:off x="5038475" y="41863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1394" name="Google Shape;1394;p65"/>
          <p:cNvSpPr/>
          <p:nvPr/>
        </p:nvSpPr>
        <p:spPr>
          <a:xfrm>
            <a:off x="5038475" y="4653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1395" name="Google Shape;1395;p65"/>
          <p:cNvSpPr/>
          <p:nvPr/>
        </p:nvSpPr>
        <p:spPr>
          <a:xfrm>
            <a:off x="3012450" y="2858225"/>
            <a:ext cx="407100" cy="6705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</a:t>
            </a:r>
            <a:endParaRPr/>
          </a:p>
        </p:txBody>
      </p:sp>
      <p:sp>
        <p:nvSpPr>
          <p:cNvPr id="1396" name="Google Shape;1396;p65"/>
          <p:cNvSpPr/>
          <p:nvPr/>
        </p:nvSpPr>
        <p:spPr>
          <a:xfrm>
            <a:off x="3056850" y="3208750"/>
            <a:ext cx="318300" cy="2859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0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p66"/>
          <p:cNvSpPr/>
          <p:nvPr/>
        </p:nvSpPr>
        <p:spPr>
          <a:xfrm>
            <a:off x="4648200" y="0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1402" name="Google Shape;1402;p66"/>
          <p:cNvSpPr/>
          <p:nvPr/>
        </p:nvSpPr>
        <p:spPr>
          <a:xfrm>
            <a:off x="5281575" y="10572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3" name="Google Shape;1403;p66"/>
          <p:cNvSpPr/>
          <p:nvPr/>
        </p:nvSpPr>
        <p:spPr>
          <a:xfrm>
            <a:off x="5281575" y="15429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4" name="Google Shape;1404;p66"/>
          <p:cNvSpPr/>
          <p:nvPr/>
        </p:nvSpPr>
        <p:spPr>
          <a:xfrm>
            <a:off x="4867275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1405" name="Google Shape;1405;p66"/>
          <p:cNvSpPr/>
          <p:nvPr/>
        </p:nvSpPr>
        <p:spPr>
          <a:xfrm>
            <a:off x="6248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1406" name="Google Shape;1406;p66"/>
          <p:cNvSpPr/>
          <p:nvPr/>
        </p:nvSpPr>
        <p:spPr>
          <a:xfrm>
            <a:off x="6391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1407" name="Google Shape;1407;p66"/>
          <p:cNvSpPr/>
          <p:nvPr/>
        </p:nvSpPr>
        <p:spPr>
          <a:xfrm>
            <a:off x="6381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alemanha</a:t>
            </a:r>
            <a:endParaRPr/>
          </a:p>
        </p:txBody>
      </p:sp>
      <p:sp>
        <p:nvSpPr>
          <p:cNvPr id="1408" name="Google Shape;1408;p66"/>
          <p:cNvSpPr/>
          <p:nvPr/>
        </p:nvSpPr>
        <p:spPr>
          <a:xfrm>
            <a:off x="6381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409" name="Google Shape;1409;p66"/>
          <p:cNvSpPr/>
          <p:nvPr/>
        </p:nvSpPr>
        <p:spPr>
          <a:xfrm>
            <a:off x="7703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1410" name="Google Shape;1410;p66"/>
          <p:cNvSpPr/>
          <p:nvPr/>
        </p:nvSpPr>
        <p:spPr>
          <a:xfrm>
            <a:off x="5010150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411" name="Google Shape;1411;p66"/>
          <p:cNvSpPr/>
          <p:nvPr/>
        </p:nvSpPr>
        <p:spPr>
          <a:xfrm>
            <a:off x="5000625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1412" name="Google Shape;1412;p66"/>
          <p:cNvSpPr/>
          <p:nvPr/>
        </p:nvSpPr>
        <p:spPr>
          <a:xfrm>
            <a:off x="5000625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1413" name="Google Shape;1413;p66"/>
          <p:cNvSpPr/>
          <p:nvPr/>
        </p:nvSpPr>
        <p:spPr>
          <a:xfrm>
            <a:off x="7846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414" name="Google Shape;1414;p66"/>
          <p:cNvSpPr/>
          <p:nvPr/>
        </p:nvSpPr>
        <p:spPr>
          <a:xfrm>
            <a:off x="7836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porto_rico</a:t>
            </a:r>
            <a:endParaRPr/>
          </a:p>
        </p:txBody>
      </p:sp>
      <p:sp>
        <p:nvSpPr>
          <p:cNvPr id="1415" name="Google Shape;1415;p66"/>
          <p:cNvSpPr/>
          <p:nvPr/>
        </p:nvSpPr>
        <p:spPr>
          <a:xfrm>
            <a:off x="7836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416" name="Google Shape;1416;p66"/>
          <p:cNvSpPr txBox="1"/>
          <p:nvPr/>
        </p:nvSpPr>
        <p:spPr>
          <a:xfrm>
            <a:off x="-66150" y="0"/>
            <a:ext cx="3485700" cy="46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intercala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B4A7D6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B4A7D6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tamanho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-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B4A7D6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lang="pt-BR" sz="700">
                <a:solidFill>
                  <a:srgbClr val="603000"/>
                </a:solidFill>
                <a:highlight>
                  <a:srgbClr val="B4A7D6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tamanho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B4A7D6"/>
                </a:highlight>
              </a:rPr>
              <a:t>// vetor auxiliar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D5A6BD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D5A6BD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D5A6BD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D5A6BD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D5A6BD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D5A6BD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D5A6BD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D5A6BD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D5A6BD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D5A6BD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D5A6BD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D5A6B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and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copia trecho1 em aux[]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avança em trecho1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copia trecho2 em aux[]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avanca em trecho2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&gt;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terminou o trecho1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terminou o trecho2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terminando: copiar de aux[] em a[inicio:fim]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inicio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mergesort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B4A7D6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meio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/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B4A7D6"/>
                </a:highlight>
              </a:rPr>
              <a:t>2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mergesort</a:t>
            </a:r>
            <a:r>
              <a:rPr lang="pt-BR" sz="700">
                <a:solidFill>
                  <a:srgbClr val="808030"/>
                </a:solidFill>
                <a:highlight>
                  <a:srgbClr val="FFD96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D96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FFD96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D966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FFD96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D96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mergesort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D9EAD3"/>
                </a:highlight>
              </a:rPr>
              <a:t>1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D9EAD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D9EAD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intercala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417" name="Google Shape;1417;p66"/>
          <p:cNvSpPr/>
          <p:nvPr/>
        </p:nvSpPr>
        <p:spPr>
          <a:xfrm>
            <a:off x="3487388" y="-12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inicio</a:t>
            </a:r>
            <a:endParaRPr/>
          </a:p>
        </p:txBody>
      </p:sp>
      <p:sp>
        <p:nvSpPr>
          <p:cNvPr id="1418" name="Google Shape;1418;p66"/>
          <p:cNvSpPr/>
          <p:nvPr/>
        </p:nvSpPr>
        <p:spPr>
          <a:xfrm>
            <a:off x="3747038" y="427850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1419" name="Google Shape;1419;p66"/>
          <p:cNvSpPr/>
          <p:nvPr/>
        </p:nvSpPr>
        <p:spPr>
          <a:xfrm>
            <a:off x="3503963" y="18247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fim</a:t>
            </a:r>
            <a:endParaRPr/>
          </a:p>
        </p:txBody>
      </p:sp>
      <p:sp>
        <p:nvSpPr>
          <p:cNvPr id="1420" name="Google Shape;1420;p66"/>
          <p:cNvSpPr/>
          <p:nvPr/>
        </p:nvSpPr>
        <p:spPr>
          <a:xfrm>
            <a:off x="3780188" y="2243875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421" name="Google Shape;1421;p66"/>
          <p:cNvSpPr/>
          <p:nvPr/>
        </p:nvSpPr>
        <p:spPr>
          <a:xfrm>
            <a:off x="3503963" y="9123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meio</a:t>
            </a:r>
            <a:endParaRPr/>
          </a:p>
        </p:txBody>
      </p:sp>
      <p:sp>
        <p:nvSpPr>
          <p:cNvPr id="1422" name="Google Shape;1422;p66"/>
          <p:cNvSpPr/>
          <p:nvPr/>
        </p:nvSpPr>
        <p:spPr>
          <a:xfrm>
            <a:off x="3763613" y="1340238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1423" name="Google Shape;1423;p66"/>
          <p:cNvSpPr/>
          <p:nvPr/>
        </p:nvSpPr>
        <p:spPr>
          <a:xfrm>
            <a:off x="3507950" y="2841875"/>
            <a:ext cx="407100" cy="70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</a:t>
            </a:r>
            <a:endParaRPr/>
          </a:p>
        </p:txBody>
      </p:sp>
      <p:sp>
        <p:nvSpPr>
          <p:cNvPr id="1424" name="Google Shape;1424;p66"/>
          <p:cNvSpPr/>
          <p:nvPr/>
        </p:nvSpPr>
        <p:spPr>
          <a:xfrm>
            <a:off x="3552350" y="3189700"/>
            <a:ext cx="318300" cy="32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425" name="Google Shape;1425;p66"/>
          <p:cNvSpPr/>
          <p:nvPr/>
        </p:nvSpPr>
        <p:spPr>
          <a:xfrm>
            <a:off x="4097000" y="2852000"/>
            <a:ext cx="407100" cy="70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</a:t>
            </a:r>
            <a:endParaRPr/>
          </a:p>
        </p:txBody>
      </p:sp>
      <p:sp>
        <p:nvSpPr>
          <p:cNvPr id="1426" name="Google Shape;1426;p66"/>
          <p:cNvSpPr/>
          <p:nvPr/>
        </p:nvSpPr>
        <p:spPr>
          <a:xfrm>
            <a:off x="4141400" y="3189700"/>
            <a:ext cx="318300" cy="32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427" name="Google Shape;1427;p66"/>
          <p:cNvSpPr/>
          <p:nvPr/>
        </p:nvSpPr>
        <p:spPr>
          <a:xfrm>
            <a:off x="3552350" y="3596750"/>
            <a:ext cx="951600" cy="51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tamanho</a:t>
            </a:r>
            <a:endParaRPr/>
          </a:p>
        </p:txBody>
      </p:sp>
      <p:sp>
        <p:nvSpPr>
          <p:cNvPr id="1428" name="Google Shape;1428;p66"/>
          <p:cNvSpPr/>
          <p:nvPr/>
        </p:nvSpPr>
        <p:spPr>
          <a:xfrm>
            <a:off x="3729975" y="3819475"/>
            <a:ext cx="6072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429" name="Google Shape;1429;p66"/>
          <p:cNvSpPr/>
          <p:nvPr/>
        </p:nvSpPr>
        <p:spPr>
          <a:xfrm>
            <a:off x="4686050" y="2728975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aux[tamanho]</a:t>
            </a:r>
            <a:endParaRPr/>
          </a:p>
        </p:txBody>
      </p:sp>
      <p:sp>
        <p:nvSpPr>
          <p:cNvPr id="1430" name="Google Shape;1430;p66"/>
          <p:cNvSpPr/>
          <p:nvPr/>
        </p:nvSpPr>
        <p:spPr>
          <a:xfrm>
            <a:off x="5319425" y="3786250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1" name="Google Shape;1431;p66"/>
          <p:cNvSpPr/>
          <p:nvPr/>
        </p:nvSpPr>
        <p:spPr>
          <a:xfrm>
            <a:off x="5319425" y="4271950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2" name="Google Shape;1432;p66"/>
          <p:cNvSpPr/>
          <p:nvPr/>
        </p:nvSpPr>
        <p:spPr>
          <a:xfrm>
            <a:off x="4905125" y="3243325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1433" name="Google Shape;1433;p66"/>
          <p:cNvSpPr/>
          <p:nvPr/>
        </p:nvSpPr>
        <p:spPr>
          <a:xfrm>
            <a:off x="6286250" y="3243325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1434" name="Google Shape;1434;p66"/>
          <p:cNvSpPr/>
          <p:nvPr/>
        </p:nvSpPr>
        <p:spPr>
          <a:xfrm>
            <a:off x="6429125" y="371957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5" name="Google Shape;1435;p66"/>
          <p:cNvSpPr/>
          <p:nvPr/>
        </p:nvSpPr>
        <p:spPr>
          <a:xfrm>
            <a:off x="6419600" y="41863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6" name="Google Shape;1436;p66"/>
          <p:cNvSpPr/>
          <p:nvPr/>
        </p:nvSpPr>
        <p:spPr>
          <a:xfrm>
            <a:off x="6419600" y="4653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7" name="Google Shape;1437;p66"/>
          <p:cNvSpPr/>
          <p:nvPr/>
        </p:nvSpPr>
        <p:spPr>
          <a:xfrm>
            <a:off x="3012450" y="2858225"/>
            <a:ext cx="407100" cy="6705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</a:t>
            </a:r>
            <a:endParaRPr/>
          </a:p>
        </p:txBody>
      </p:sp>
      <p:sp>
        <p:nvSpPr>
          <p:cNvPr id="1438" name="Google Shape;1438;p66"/>
          <p:cNvSpPr/>
          <p:nvPr/>
        </p:nvSpPr>
        <p:spPr>
          <a:xfrm>
            <a:off x="3056850" y="3208750"/>
            <a:ext cx="318300" cy="2859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439" name="Google Shape;1439;p66"/>
          <p:cNvSpPr/>
          <p:nvPr/>
        </p:nvSpPr>
        <p:spPr>
          <a:xfrm>
            <a:off x="2193900" y="1978200"/>
            <a:ext cx="1125000" cy="6459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 &lt; tamanho</a:t>
            </a:r>
            <a:endParaRPr/>
          </a:p>
        </p:txBody>
      </p:sp>
      <p:sp>
        <p:nvSpPr>
          <p:cNvPr id="1440" name="Google Shape;1440;p66"/>
          <p:cNvSpPr/>
          <p:nvPr/>
        </p:nvSpPr>
        <p:spPr>
          <a:xfrm>
            <a:off x="2401550" y="2311225"/>
            <a:ext cx="769800" cy="22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2857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true</a:t>
            </a:r>
            <a:endParaRPr/>
          </a:p>
        </p:txBody>
      </p:sp>
      <p:sp>
        <p:nvSpPr>
          <p:cNvPr id="1441" name="Google Shape;1441;p66"/>
          <p:cNvSpPr/>
          <p:nvPr/>
        </p:nvSpPr>
        <p:spPr>
          <a:xfrm>
            <a:off x="5048000" y="371957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442" name="Google Shape;1442;p66"/>
          <p:cNvSpPr/>
          <p:nvPr/>
        </p:nvSpPr>
        <p:spPr>
          <a:xfrm>
            <a:off x="5038475" y="41863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1443" name="Google Shape;1443;p66"/>
          <p:cNvSpPr/>
          <p:nvPr/>
        </p:nvSpPr>
        <p:spPr>
          <a:xfrm>
            <a:off x="5038475" y="4653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7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p67"/>
          <p:cNvSpPr/>
          <p:nvPr/>
        </p:nvSpPr>
        <p:spPr>
          <a:xfrm>
            <a:off x="4648200" y="0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1449" name="Google Shape;1449;p67"/>
          <p:cNvSpPr/>
          <p:nvPr/>
        </p:nvSpPr>
        <p:spPr>
          <a:xfrm>
            <a:off x="5281575" y="10572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0" name="Google Shape;1450;p67"/>
          <p:cNvSpPr/>
          <p:nvPr/>
        </p:nvSpPr>
        <p:spPr>
          <a:xfrm>
            <a:off x="5281575" y="15429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1" name="Google Shape;1451;p67"/>
          <p:cNvSpPr/>
          <p:nvPr/>
        </p:nvSpPr>
        <p:spPr>
          <a:xfrm>
            <a:off x="4867275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1452" name="Google Shape;1452;p67"/>
          <p:cNvSpPr/>
          <p:nvPr/>
        </p:nvSpPr>
        <p:spPr>
          <a:xfrm>
            <a:off x="6248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1453" name="Google Shape;1453;p67"/>
          <p:cNvSpPr/>
          <p:nvPr/>
        </p:nvSpPr>
        <p:spPr>
          <a:xfrm>
            <a:off x="6391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1454" name="Google Shape;1454;p67"/>
          <p:cNvSpPr/>
          <p:nvPr/>
        </p:nvSpPr>
        <p:spPr>
          <a:xfrm>
            <a:off x="6381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alemanha</a:t>
            </a:r>
            <a:endParaRPr/>
          </a:p>
        </p:txBody>
      </p:sp>
      <p:sp>
        <p:nvSpPr>
          <p:cNvPr id="1455" name="Google Shape;1455;p67"/>
          <p:cNvSpPr/>
          <p:nvPr/>
        </p:nvSpPr>
        <p:spPr>
          <a:xfrm>
            <a:off x="6381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456" name="Google Shape;1456;p67"/>
          <p:cNvSpPr/>
          <p:nvPr/>
        </p:nvSpPr>
        <p:spPr>
          <a:xfrm>
            <a:off x="7703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1457" name="Google Shape;1457;p67"/>
          <p:cNvSpPr/>
          <p:nvPr/>
        </p:nvSpPr>
        <p:spPr>
          <a:xfrm>
            <a:off x="5010150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458" name="Google Shape;1458;p67"/>
          <p:cNvSpPr/>
          <p:nvPr/>
        </p:nvSpPr>
        <p:spPr>
          <a:xfrm>
            <a:off x="5000625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1459" name="Google Shape;1459;p67"/>
          <p:cNvSpPr/>
          <p:nvPr/>
        </p:nvSpPr>
        <p:spPr>
          <a:xfrm>
            <a:off x="5000625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1460" name="Google Shape;1460;p67"/>
          <p:cNvSpPr/>
          <p:nvPr/>
        </p:nvSpPr>
        <p:spPr>
          <a:xfrm>
            <a:off x="7846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461" name="Google Shape;1461;p67"/>
          <p:cNvSpPr/>
          <p:nvPr/>
        </p:nvSpPr>
        <p:spPr>
          <a:xfrm>
            <a:off x="7836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porto_rico</a:t>
            </a:r>
            <a:endParaRPr/>
          </a:p>
        </p:txBody>
      </p:sp>
      <p:sp>
        <p:nvSpPr>
          <p:cNvPr id="1462" name="Google Shape;1462;p67"/>
          <p:cNvSpPr/>
          <p:nvPr/>
        </p:nvSpPr>
        <p:spPr>
          <a:xfrm>
            <a:off x="7836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463" name="Google Shape;1463;p67"/>
          <p:cNvSpPr txBox="1"/>
          <p:nvPr/>
        </p:nvSpPr>
        <p:spPr>
          <a:xfrm>
            <a:off x="-66150" y="0"/>
            <a:ext cx="3485700" cy="46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intercala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B4A7D6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B4A7D6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tamanho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-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B4A7D6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lang="pt-BR" sz="700">
                <a:solidFill>
                  <a:srgbClr val="603000"/>
                </a:solidFill>
                <a:highlight>
                  <a:srgbClr val="B4A7D6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tamanho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B4A7D6"/>
                </a:highlight>
              </a:rPr>
              <a:t>// vetor auxiliar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D5A6BD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D5A6BD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D5A6BD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D5A6BD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D5A6BD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D5A6BD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D5A6BD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D5A6BD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D5A6BD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D5A6BD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D5A6BD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D5A6B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D5A6BD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D5A6BD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D5A6BD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D5A6BD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D5A6BD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D5A6BD"/>
                </a:highlight>
              </a:rPr>
              <a:t>and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D5A6BD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D5A6BD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D5A6BD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D5A6BD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D5A6BD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D5A6B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copia trecho1 em aux[]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avança em trecho1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copia trecho2 em aux[]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avanca em trecho2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&gt;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terminou o trecho1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terminou o trecho2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terminando: copiar de aux[] em a[inicio:fim]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inicio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mergesort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B4A7D6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meio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/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B4A7D6"/>
                </a:highlight>
              </a:rPr>
              <a:t>2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mergesort</a:t>
            </a:r>
            <a:r>
              <a:rPr lang="pt-BR" sz="700">
                <a:solidFill>
                  <a:srgbClr val="808030"/>
                </a:solidFill>
                <a:highlight>
                  <a:srgbClr val="FFD96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D96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FFD96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D966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FFD96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D96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mergesort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D9EAD3"/>
                </a:highlight>
              </a:rPr>
              <a:t>1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D9EAD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D9EAD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intercala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464" name="Google Shape;1464;p67"/>
          <p:cNvSpPr/>
          <p:nvPr/>
        </p:nvSpPr>
        <p:spPr>
          <a:xfrm>
            <a:off x="3487388" y="-12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inicio</a:t>
            </a:r>
            <a:endParaRPr/>
          </a:p>
        </p:txBody>
      </p:sp>
      <p:sp>
        <p:nvSpPr>
          <p:cNvPr id="1465" name="Google Shape;1465;p67"/>
          <p:cNvSpPr/>
          <p:nvPr/>
        </p:nvSpPr>
        <p:spPr>
          <a:xfrm>
            <a:off x="3747038" y="427850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1466" name="Google Shape;1466;p67"/>
          <p:cNvSpPr/>
          <p:nvPr/>
        </p:nvSpPr>
        <p:spPr>
          <a:xfrm>
            <a:off x="3503963" y="18247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fim</a:t>
            </a:r>
            <a:endParaRPr/>
          </a:p>
        </p:txBody>
      </p:sp>
      <p:sp>
        <p:nvSpPr>
          <p:cNvPr id="1467" name="Google Shape;1467;p67"/>
          <p:cNvSpPr/>
          <p:nvPr/>
        </p:nvSpPr>
        <p:spPr>
          <a:xfrm>
            <a:off x="3780188" y="2243875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468" name="Google Shape;1468;p67"/>
          <p:cNvSpPr/>
          <p:nvPr/>
        </p:nvSpPr>
        <p:spPr>
          <a:xfrm>
            <a:off x="3503963" y="9123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meio</a:t>
            </a:r>
            <a:endParaRPr/>
          </a:p>
        </p:txBody>
      </p:sp>
      <p:sp>
        <p:nvSpPr>
          <p:cNvPr id="1469" name="Google Shape;1469;p67"/>
          <p:cNvSpPr/>
          <p:nvPr/>
        </p:nvSpPr>
        <p:spPr>
          <a:xfrm>
            <a:off x="3763613" y="1340238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1470" name="Google Shape;1470;p67"/>
          <p:cNvSpPr/>
          <p:nvPr/>
        </p:nvSpPr>
        <p:spPr>
          <a:xfrm>
            <a:off x="3507950" y="2841875"/>
            <a:ext cx="407100" cy="70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</a:t>
            </a:r>
            <a:endParaRPr/>
          </a:p>
        </p:txBody>
      </p:sp>
      <p:sp>
        <p:nvSpPr>
          <p:cNvPr id="1471" name="Google Shape;1471;p67"/>
          <p:cNvSpPr/>
          <p:nvPr/>
        </p:nvSpPr>
        <p:spPr>
          <a:xfrm>
            <a:off x="3552350" y="3189700"/>
            <a:ext cx="318300" cy="32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472" name="Google Shape;1472;p67"/>
          <p:cNvSpPr/>
          <p:nvPr/>
        </p:nvSpPr>
        <p:spPr>
          <a:xfrm>
            <a:off x="4097000" y="2852000"/>
            <a:ext cx="407100" cy="70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</a:t>
            </a:r>
            <a:endParaRPr/>
          </a:p>
        </p:txBody>
      </p:sp>
      <p:sp>
        <p:nvSpPr>
          <p:cNvPr id="1473" name="Google Shape;1473;p67"/>
          <p:cNvSpPr/>
          <p:nvPr/>
        </p:nvSpPr>
        <p:spPr>
          <a:xfrm>
            <a:off x="4141400" y="3189700"/>
            <a:ext cx="318300" cy="32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474" name="Google Shape;1474;p67"/>
          <p:cNvSpPr/>
          <p:nvPr/>
        </p:nvSpPr>
        <p:spPr>
          <a:xfrm>
            <a:off x="3552350" y="3596750"/>
            <a:ext cx="951600" cy="51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tamanho</a:t>
            </a:r>
            <a:endParaRPr/>
          </a:p>
        </p:txBody>
      </p:sp>
      <p:sp>
        <p:nvSpPr>
          <p:cNvPr id="1475" name="Google Shape;1475;p67"/>
          <p:cNvSpPr/>
          <p:nvPr/>
        </p:nvSpPr>
        <p:spPr>
          <a:xfrm>
            <a:off x="3729975" y="3819475"/>
            <a:ext cx="6072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476" name="Google Shape;1476;p67"/>
          <p:cNvSpPr/>
          <p:nvPr/>
        </p:nvSpPr>
        <p:spPr>
          <a:xfrm>
            <a:off x="4686050" y="2728975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aux[tamanho]</a:t>
            </a:r>
            <a:endParaRPr/>
          </a:p>
        </p:txBody>
      </p:sp>
      <p:sp>
        <p:nvSpPr>
          <p:cNvPr id="1477" name="Google Shape;1477;p67"/>
          <p:cNvSpPr/>
          <p:nvPr/>
        </p:nvSpPr>
        <p:spPr>
          <a:xfrm>
            <a:off x="5319425" y="3786250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8" name="Google Shape;1478;p67"/>
          <p:cNvSpPr/>
          <p:nvPr/>
        </p:nvSpPr>
        <p:spPr>
          <a:xfrm>
            <a:off x="5319425" y="4271950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9" name="Google Shape;1479;p67"/>
          <p:cNvSpPr/>
          <p:nvPr/>
        </p:nvSpPr>
        <p:spPr>
          <a:xfrm>
            <a:off x="4905125" y="3243325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1480" name="Google Shape;1480;p67"/>
          <p:cNvSpPr/>
          <p:nvPr/>
        </p:nvSpPr>
        <p:spPr>
          <a:xfrm>
            <a:off x="6286250" y="3243325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1481" name="Google Shape;1481;p67"/>
          <p:cNvSpPr/>
          <p:nvPr/>
        </p:nvSpPr>
        <p:spPr>
          <a:xfrm>
            <a:off x="6429125" y="371957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2" name="Google Shape;1482;p67"/>
          <p:cNvSpPr/>
          <p:nvPr/>
        </p:nvSpPr>
        <p:spPr>
          <a:xfrm>
            <a:off x="6419600" y="41863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3" name="Google Shape;1483;p67"/>
          <p:cNvSpPr/>
          <p:nvPr/>
        </p:nvSpPr>
        <p:spPr>
          <a:xfrm>
            <a:off x="6419600" y="4653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4" name="Google Shape;1484;p67"/>
          <p:cNvSpPr/>
          <p:nvPr/>
        </p:nvSpPr>
        <p:spPr>
          <a:xfrm>
            <a:off x="3012450" y="2858225"/>
            <a:ext cx="407100" cy="6705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</a:t>
            </a:r>
            <a:endParaRPr/>
          </a:p>
        </p:txBody>
      </p:sp>
      <p:sp>
        <p:nvSpPr>
          <p:cNvPr id="1485" name="Google Shape;1485;p67"/>
          <p:cNvSpPr/>
          <p:nvPr/>
        </p:nvSpPr>
        <p:spPr>
          <a:xfrm>
            <a:off x="3056850" y="3208750"/>
            <a:ext cx="318300" cy="2859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486" name="Google Shape;1486;p67"/>
          <p:cNvSpPr/>
          <p:nvPr/>
        </p:nvSpPr>
        <p:spPr>
          <a:xfrm>
            <a:off x="1768775" y="1978200"/>
            <a:ext cx="1550100" cy="6459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i &lt;= meio and j&lt;=fim</a:t>
            </a:r>
            <a:endParaRPr sz="1200"/>
          </a:p>
        </p:txBody>
      </p:sp>
      <p:sp>
        <p:nvSpPr>
          <p:cNvPr id="1487" name="Google Shape;1487;p67"/>
          <p:cNvSpPr/>
          <p:nvPr/>
        </p:nvSpPr>
        <p:spPr>
          <a:xfrm>
            <a:off x="2054894" y="2311225"/>
            <a:ext cx="1060800" cy="22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false</a:t>
            </a:r>
            <a:endParaRPr/>
          </a:p>
        </p:txBody>
      </p:sp>
      <p:sp>
        <p:nvSpPr>
          <p:cNvPr id="1488" name="Google Shape;1488;p67"/>
          <p:cNvSpPr/>
          <p:nvPr/>
        </p:nvSpPr>
        <p:spPr>
          <a:xfrm>
            <a:off x="5048000" y="371957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489" name="Google Shape;1489;p67"/>
          <p:cNvSpPr/>
          <p:nvPr/>
        </p:nvSpPr>
        <p:spPr>
          <a:xfrm>
            <a:off x="5038475" y="41863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1490" name="Google Shape;1490;p67"/>
          <p:cNvSpPr/>
          <p:nvPr/>
        </p:nvSpPr>
        <p:spPr>
          <a:xfrm>
            <a:off x="5038475" y="4653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4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Google Shape;1495;p68"/>
          <p:cNvSpPr/>
          <p:nvPr/>
        </p:nvSpPr>
        <p:spPr>
          <a:xfrm>
            <a:off x="4648200" y="0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1496" name="Google Shape;1496;p68"/>
          <p:cNvSpPr/>
          <p:nvPr/>
        </p:nvSpPr>
        <p:spPr>
          <a:xfrm>
            <a:off x="5281575" y="10572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7" name="Google Shape;1497;p68"/>
          <p:cNvSpPr/>
          <p:nvPr/>
        </p:nvSpPr>
        <p:spPr>
          <a:xfrm>
            <a:off x="5281575" y="15429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8" name="Google Shape;1498;p68"/>
          <p:cNvSpPr/>
          <p:nvPr/>
        </p:nvSpPr>
        <p:spPr>
          <a:xfrm>
            <a:off x="4867275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1499" name="Google Shape;1499;p68"/>
          <p:cNvSpPr/>
          <p:nvPr/>
        </p:nvSpPr>
        <p:spPr>
          <a:xfrm>
            <a:off x="6248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1500" name="Google Shape;1500;p68"/>
          <p:cNvSpPr/>
          <p:nvPr/>
        </p:nvSpPr>
        <p:spPr>
          <a:xfrm>
            <a:off x="6391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1501" name="Google Shape;1501;p68"/>
          <p:cNvSpPr/>
          <p:nvPr/>
        </p:nvSpPr>
        <p:spPr>
          <a:xfrm>
            <a:off x="6381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alemanha</a:t>
            </a:r>
            <a:endParaRPr/>
          </a:p>
        </p:txBody>
      </p:sp>
      <p:sp>
        <p:nvSpPr>
          <p:cNvPr id="1502" name="Google Shape;1502;p68"/>
          <p:cNvSpPr/>
          <p:nvPr/>
        </p:nvSpPr>
        <p:spPr>
          <a:xfrm>
            <a:off x="6381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503" name="Google Shape;1503;p68"/>
          <p:cNvSpPr/>
          <p:nvPr/>
        </p:nvSpPr>
        <p:spPr>
          <a:xfrm>
            <a:off x="7703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1504" name="Google Shape;1504;p68"/>
          <p:cNvSpPr/>
          <p:nvPr/>
        </p:nvSpPr>
        <p:spPr>
          <a:xfrm>
            <a:off x="5010150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505" name="Google Shape;1505;p68"/>
          <p:cNvSpPr/>
          <p:nvPr/>
        </p:nvSpPr>
        <p:spPr>
          <a:xfrm>
            <a:off x="5000625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1506" name="Google Shape;1506;p68"/>
          <p:cNvSpPr/>
          <p:nvPr/>
        </p:nvSpPr>
        <p:spPr>
          <a:xfrm>
            <a:off x="5000625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1507" name="Google Shape;1507;p68"/>
          <p:cNvSpPr/>
          <p:nvPr/>
        </p:nvSpPr>
        <p:spPr>
          <a:xfrm>
            <a:off x="7846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508" name="Google Shape;1508;p68"/>
          <p:cNvSpPr/>
          <p:nvPr/>
        </p:nvSpPr>
        <p:spPr>
          <a:xfrm>
            <a:off x="7836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porto_rico</a:t>
            </a:r>
            <a:endParaRPr/>
          </a:p>
        </p:txBody>
      </p:sp>
      <p:sp>
        <p:nvSpPr>
          <p:cNvPr id="1509" name="Google Shape;1509;p68"/>
          <p:cNvSpPr/>
          <p:nvPr/>
        </p:nvSpPr>
        <p:spPr>
          <a:xfrm>
            <a:off x="7836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510" name="Google Shape;1510;p68"/>
          <p:cNvSpPr txBox="1"/>
          <p:nvPr/>
        </p:nvSpPr>
        <p:spPr>
          <a:xfrm>
            <a:off x="-66150" y="0"/>
            <a:ext cx="34857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intercala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B4A7D6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B4A7D6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tamanho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-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B4A7D6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lang="pt-BR" sz="700">
                <a:solidFill>
                  <a:srgbClr val="603000"/>
                </a:solidFill>
                <a:highlight>
                  <a:srgbClr val="B4A7D6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tamanho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B4A7D6"/>
                </a:highlight>
              </a:rPr>
              <a:t>// vetor auxiliar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D5A6BD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D5A6BD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D5A6BD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D5A6BD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D5A6BD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D5A6BD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D5A6BD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D5A6BD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D5A6BD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D5A6BD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D5A6BD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D5A6B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D5A6BD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D5A6BD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D5A6BD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D5A6BD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D5A6BD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D5A6BD"/>
                </a:highlight>
              </a:rPr>
              <a:t>and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D5A6BD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D5A6BD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D5A6BD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D5A6BD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D5A6BD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D5A6B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copia trecho1 em aux[]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avança em trecho1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copia trecho2 em aux[]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avanca em trecho2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D5A6BD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D5A6BD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D5A6BD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D5A6BD"/>
                </a:highlight>
              </a:rPr>
              <a:t>&gt;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D5A6BD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D5A6BD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terminou o trecho1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terminou o trecho2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terminando: copiar de aux[] em a[inicio:fim]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inicio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mergesort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B4A7D6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meio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/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B4A7D6"/>
                </a:highlight>
              </a:rPr>
              <a:t>2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mergesort</a:t>
            </a:r>
            <a:r>
              <a:rPr lang="pt-BR" sz="700">
                <a:solidFill>
                  <a:srgbClr val="808030"/>
                </a:solidFill>
                <a:highlight>
                  <a:srgbClr val="FFD96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D96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FFD96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D966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FFD96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D96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mergesort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D9EAD3"/>
                </a:highlight>
              </a:rPr>
              <a:t>1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D9EAD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D9EAD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intercala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511" name="Google Shape;1511;p68"/>
          <p:cNvSpPr/>
          <p:nvPr/>
        </p:nvSpPr>
        <p:spPr>
          <a:xfrm>
            <a:off x="3487388" y="-12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inicio</a:t>
            </a:r>
            <a:endParaRPr/>
          </a:p>
        </p:txBody>
      </p:sp>
      <p:sp>
        <p:nvSpPr>
          <p:cNvPr id="1512" name="Google Shape;1512;p68"/>
          <p:cNvSpPr/>
          <p:nvPr/>
        </p:nvSpPr>
        <p:spPr>
          <a:xfrm>
            <a:off x="3747038" y="427850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1513" name="Google Shape;1513;p68"/>
          <p:cNvSpPr/>
          <p:nvPr/>
        </p:nvSpPr>
        <p:spPr>
          <a:xfrm>
            <a:off x="3503963" y="18247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fim</a:t>
            </a:r>
            <a:endParaRPr/>
          </a:p>
        </p:txBody>
      </p:sp>
      <p:sp>
        <p:nvSpPr>
          <p:cNvPr id="1514" name="Google Shape;1514;p68"/>
          <p:cNvSpPr/>
          <p:nvPr/>
        </p:nvSpPr>
        <p:spPr>
          <a:xfrm>
            <a:off x="3780188" y="2243875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515" name="Google Shape;1515;p68"/>
          <p:cNvSpPr/>
          <p:nvPr/>
        </p:nvSpPr>
        <p:spPr>
          <a:xfrm>
            <a:off x="3503963" y="9123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meio</a:t>
            </a:r>
            <a:endParaRPr/>
          </a:p>
        </p:txBody>
      </p:sp>
      <p:sp>
        <p:nvSpPr>
          <p:cNvPr id="1516" name="Google Shape;1516;p68"/>
          <p:cNvSpPr/>
          <p:nvPr/>
        </p:nvSpPr>
        <p:spPr>
          <a:xfrm>
            <a:off x="3763613" y="1340238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1517" name="Google Shape;1517;p68"/>
          <p:cNvSpPr/>
          <p:nvPr/>
        </p:nvSpPr>
        <p:spPr>
          <a:xfrm>
            <a:off x="3507950" y="2841875"/>
            <a:ext cx="407100" cy="70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</a:t>
            </a:r>
            <a:endParaRPr/>
          </a:p>
        </p:txBody>
      </p:sp>
      <p:sp>
        <p:nvSpPr>
          <p:cNvPr id="1518" name="Google Shape;1518;p68"/>
          <p:cNvSpPr/>
          <p:nvPr/>
        </p:nvSpPr>
        <p:spPr>
          <a:xfrm>
            <a:off x="3552350" y="3189700"/>
            <a:ext cx="318300" cy="32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519" name="Google Shape;1519;p68"/>
          <p:cNvSpPr/>
          <p:nvPr/>
        </p:nvSpPr>
        <p:spPr>
          <a:xfrm>
            <a:off x="4097000" y="2852000"/>
            <a:ext cx="407100" cy="70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</a:t>
            </a:r>
            <a:endParaRPr/>
          </a:p>
        </p:txBody>
      </p:sp>
      <p:sp>
        <p:nvSpPr>
          <p:cNvPr id="1520" name="Google Shape;1520;p68"/>
          <p:cNvSpPr/>
          <p:nvPr/>
        </p:nvSpPr>
        <p:spPr>
          <a:xfrm>
            <a:off x="4141400" y="3189700"/>
            <a:ext cx="318300" cy="32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521" name="Google Shape;1521;p68"/>
          <p:cNvSpPr/>
          <p:nvPr/>
        </p:nvSpPr>
        <p:spPr>
          <a:xfrm>
            <a:off x="3552350" y="3596750"/>
            <a:ext cx="951600" cy="51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tamanho</a:t>
            </a:r>
            <a:endParaRPr/>
          </a:p>
        </p:txBody>
      </p:sp>
      <p:sp>
        <p:nvSpPr>
          <p:cNvPr id="1522" name="Google Shape;1522;p68"/>
          <p:cNvSpPr/>
          <p:nvPr/>
        </p:nvSpPr>
        <p:spPr>
          <a:xfrm>
            <a:off x="3729975" y="3819475"/>
            <a:ext cx="6072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523" name="Google Shape;1523;p68"/>
          <p:cNvSpPr/>
          <p:nvPr/>
        </p:nvSpPr>
        <p:spPr>
          <a:xfrm>
            <a:off x="4686050" y="2728975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aux[tamanho]</a:t>
            </a:r>
            <a:endParaRPr/>
          </a:p>
        </p:txBody>
      </p:sp>
      <p:sp>
        <p:nvSpPr>
          <p:cNvPr id="1524" name="Google Shape;1524;p68"/>
          <p:cNvSpPr/>
          <p:nvPr/>
        </p:nvSpPr>
        <p:spPr>
          <a:xfrm>
            <a:off x="5319425" y="3786250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5" name="Google Shape;1525;p68"/>
          <p:cNvSpPr/>
          <p:nvPr/>
        </p:nvSpPr>
        <p:spPr>
          <a:xfrm>
            <a:off x="5319425" y="4271950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6" name="Google Shape;1526;p68"/>
          <p:cNvSpPr/>
          <p:nvPr/>
        </p:nvSpPr>
        <p:spPr>
          <a:xfrm>
            <a:off x="4905125" y="3243325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1527" name="Google Shape;1527;p68"/>
          <p:cNvSpPr/>
          <p:nvPr/>
        </p:nvSpPr>
        <p:spPr>
          <a:xfrm>
            <a:off x="6286250" y="3243325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1528" name="Google Shape;1528;p68"/>
          <p:cNvSpPr/>
          <p:nvPr/>
        </p:nvSpPr>
        <p:spPr>
          <a:xfrm>
            <a:off x="6429125" y="371957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9" name="Google Shape;1529;p68"/>
          <p:cNvSpPr/>
          <p:nvPr/>
        </p:nvSpPr>
        <p:spPr>
          <a:xfrm>
            <a:off x="6419600" y="41863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0" name="Google Shape;1530;p68"/>
          <p:cNvSpPr/>
          <p:nvPr/>
        </p:nvSpPr>
        <p:spPr>
          <a:xfrm>
            <a:off x="6419600" y="4653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1" name="Google Shape;1531;p68"/>
          <p:cNvSpPr/>
          <p:nvPr/>
        </p:nvSpPr>
        <p:spPr>
          <a:xfrm>
            <a:off x="3012450" y="2858225"/>
            <a:ext cx="407100" cy="6705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</a:t>
            </a:r>
            <a:endParaRPr/>
          </a:p>
        </p:txBody>
      </p:sp>
      <p:sp>
        <p:nvSpPr>
          <p:cNvPr id="1532" name="Google Shape;1532;p68"/>
          <p:cNvSpPr/>
          <p:nvPr/>
        </p:nvSpPr>
        <p:spPr>
          <a:xfrm>
            <a:off x="3056850" y="3208750"/>
            <a:ext cx="318300" cy="2859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533" name="Google Shape;1533;p68"/>
          <p:cNvSpPr/>
          <p:nvPr/>
        </p:nvSpPr>
        <p:spPr>
          <a:xfrm>
            <a:off x="2298875" y="1978200"/>
            <a:ext cx="1076400" cy="6459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i &gt; meio</a:t>
            </a:r>
            <a:endParaRPr sz="1200"/>
          </a:p>
        </p:txBody>
      </p:sp>
      <p:sp>
        <p:nvSpPr>
          <p:cNvPr id="1534" name="Google Shape;1534;p68"/>
          <p:cNvSpPr/>
          <p:nvPr/>
        </p:nvSpPr>
        <p:spPr>
          <a:xfrm>
            <a:off x="2497542" y="2311225"/>
            <a:ext cx="736500" cy="22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2857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true</a:t>
            </a:r>
            <a:endParaRPr/>
          </a:p>
        </p:txBody>
      </p:sp>
      <p:sp>
        <p:nvSpPr>
          <p:cNvPr id="1535" name="Google Shape;1535;p68"/>
          <p:cNvSpPr/>
          <p:nvPr/>
        </p:nvSpPr>
        <p:spPr>
          <a:xfrm>
            <a:off x="5048000" y="371957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536" name="Google Shape;1536;p68"/>
          <p:cNvSpPr/>
          <p:nvPr/>
        </p:nvSpPr>
        <p:spPr>
          <a:xfrm>
            <a:off x="5038475" y="41863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1537" name="Google Shape;1537;p68"/>
          <p:cNvSpPr/>
          <p:nvPr/>
        </p:nvSpPr>
        <p:spPr>
          <a:xfrm>
            <a:off x="5038475" y="4653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69"/>
          <p:cNvSpPr/>
          <p:nvPr/>
        </p:nvSpPr>
        <p:spPr>
          <a:xfrm>
            <a:off x="4648200" y="0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1543" name="Google Shape;1543;p69"/>
          <p:cNvSpPr/>
          <p:nvPr/>
        </p:nvSpPr>
        <p:spPr>
          <a:xfrm>
            <a:off x="5281575" y="10572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4" name="Google Shape;1544;p69"/>
          <p:cNvSpPr/>
          <p:nvPr/>
        </p:nvSpPr>
        <p:spPr>
          <a:xfrm>
            <a:off x="5281575" y="15429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5" name="Google Shape;1545;p69"/>
          <p:cNvSpPr/>
          <p:nvPr/>
        </p:nvSpPr>
        <p:spPr>
          <a:xfrm>
            <a:off x="4867275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1546" name="Google Shape;1546;p69"/>
          <p:cNvSpPr/>
          <p:nvPr/>
        </p:nvSpPr>
        <p:spPr>
          <a:xfrm>
            <a:off x="6248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1547" name="Google Shape;1547;p69"/>
          <p:cNvSpPr/>
          <p:nvPr/>
        </p:nvSpPr>
        <p:spPr>
          <a:xfrm>
            <a:off x="6391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1548" name="Google Shape;1548;p69"/>
          <p:cNvSpPr/>
          <p:nvPr/>
        </p:nvSpPr>
        <p:spPr>
          <a:xfrm>
            <a:off x="6381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alemanha</a:t>
            </a:r>
            <a:endParaRPr/>
          </a:p>
        </p:txBody>
      </p:sp>
      <p:sp>
        <p:nvSpPr>
          <p:cNvPr id="1549" name="Google Shape;1549;p69"/>
          <p:cNvSpPr/>
          <p:nvPr/>
        </p:nvSpPr>
        <p:spPr>
          <a:xfrm>
            <a:off x="6381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550" name="Google Shape;1550;p69"/>
          <p:cNvSpPr/>
          <p:nvPr/>
        </p:nvSpPr>
        <p:spPr>
          <a:xfrm>
            <a:off x="7703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1551" name="Google Shape;1551;p69"/>
          <p:cNvSpPr/>
          <p:nvPr/>
        </p:nvSpPr>
        <p:spPr>
          <a:xfrm>
            <a:off x="5010150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552" name="Google Shape;1552;p69"/>
          <p:cNvSpPr/>
          <p:nvPr/>
        </p:nvSpPr>
        <p:spPr>
          <a:xfrm>
            <a:off x="5000625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1553" name="Google Shape;1553;p69"/>
          <p:cNvSpPr/>
          <p:nvPr/>
        </p:nvSpPr>
        <p:spPr>
          <a:xfrm>
            <a:off x="5000625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1554" name="Google Shape;1554;p69"/>
          <p:cNvSpPr/>
          <p:nvPr/>
        </p:nvSpPr>
        <p:spPr>
          <a:xfrm>
            <a:off x="7846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555" name="Google Shape;1555;p69"/>
          <p:cNvSpPr/>
          <p:nvPr/>
        </p:nvSpPr>
        <p:spPr>
          <a:xfrm>
            <a:off x="7836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porto_rico</a:t>
            </a:r>
            <a:endParaRPr/>
          </a:p>
        </p:txBody>
      </p:sp>
      <p:sp>
        <p:nvSpPr>
          <p:cNvPr id="1556" name="Google Shape;1556;p69"/>
          <p:cNvSpPr/>
          <p:nvPr/>
        </p:nvSpPr>
        <p:spPr>
          <a:xfrm>
            <a:off x="7836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557" name="Google Shape;1557;p69"/>
          <p:cNvSpPr txBox="1"/>
          <p:nvPr/>
        </p:nvSpPr>
        <p:spPr>
          <a:xfrm>
            <a:off x="-66150" y="0"/>
            <a:ext cx="34857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intercala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B4A7D6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B4A7D6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tamanho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-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B4A7D6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lang="pt-BR" sz="700">
                <a:solidFill>
                  <a:srgbClr val="603000"/>
                </a:solidFill>
                <a:highlight>
                  <a:srgbClr val="B4A7D6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tamanho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B4A7D6"/>
                </a:highlight>
              </a:rPr>
              <a:t>// vetor auxiliar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D5A6BD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D5A6BD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D5A6BD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D5A6BD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D5A6BD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D5A6BD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D5A6BD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D5A6BD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D5A6BD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D5A6BD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D5A6BD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D5A6B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D5A6BD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D5A6BD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D5A6BD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D5A6BD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D5A6BD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D5A6BD"/>
                </a:highlight>
              </a:rPr>
              <a:t>and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D5A6BD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D5A6BD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D5A6BD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D5A6BD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D5A6BD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D5A6B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copia trecho1 em aux[]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avança em trecho1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copia trecho2 em aux[]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avanca em trecho2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D5A6BD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D5A6BD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D5A6BD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D5A6BD"/>
                </a:highlight>
              </a:rPr>
              <a:t>&gt;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D5A6BD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D5A6BD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terminou o trecho1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       aux</a:t>
            </a:r>
            <a:r>
              <a:rPr lang="pt-BR" sz="700">
                <a:solidFill>
                  <a:srgbClr val="808030"/>
                </a:solidFill>
                <a:highlight>
                  <a:srgbClr val="D5A6BD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D5A6BD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D5A6BD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meuVetorDeTimes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D5A6BD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D5A6B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terminou o trecho2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terminando: copiar de aux[] em a[inicio:fim]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inicio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mergesort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B4A7D6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meio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/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B4A7D6"/>
                </a:highlight>
              </a:rPr>
              <a:t>2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mergesort</a:t>
            </a:r>
            <a:r>
              <a:rPr lang="pt-BR" sz="700">
                <a:solidFill>
                  <a:srgbClr val="808030"/>
                </a:solidFill>
                <a:highlight>
                  <a:srgbClr val="FFD96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D96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FFD96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D966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FFD96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D96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mergesort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D9EAD3"/>
                </a:highlight>
              </a:rPr>
              <a:t>1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D9EAD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D9EAD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intercala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558" name="Google Shape;1558;p69"/>
          <p:cNvSpPr/>
          <p:nvPr/>
        </p:nvSpPr>
        <p:spPr>
          <a:xfrm>
            <a:off x="3487388" y="-12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inicio</a:t>
            </a:r>
            <a:endParaRPr/>
          </a:p>
        </p:txBody>
      </p:sp>
      <p:sp>
        <p:nvSpPr>
          <p:cNvPr id="1559" name="Google Shape;1559;p69"/>
          <p:cNvSpPr/>
          <p:nvPr/>
        </p:nvSpPr>
        <p:spPr>
          <a:xfrm>
            <a:off x="3747038" y="427850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1560" name="Google Shape;1560;p69"/>
          <p:cNvSpPr/>
          <p:nvPr/>
        </p:nvSpPr>
        <p:spPr>
          <a:xfrm>
            <a:off x="3503963" y="18247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fim</a:t>
            </a:r>
            <a:endParaRPr/>
          </a:p>
        </p:txBody>
      </p:sp>
      <p:sp>
        <p:nvSpPr>
          <p:cNvPr id="1561" name="Google Shape;1561;p69"/>
          <p:cNvSpPr/>
          <p:nvPr/>
        </p:nvSpPr>
        <p:spPr>
          <a:xfrm>
            <a:off x="3780188" y="2243875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562" name="Google Shape;1562;p69"/>
          <p:cNvSpPr/>
          <p:nvPr/>
        </p:nvSpPr>
        <p:spPr>
          <a:xfrm>
            <a:off x="3503963" y="9123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meio</a:t>
            </a:r>
            <a:endParaRPr/>
          </a:p>
        </p:txBody>
      </p:sp>
      <p:sp>
        <p:nvSpPr>
          <p:cNvPr id="1563" name="Google Shape;1563;p69"/>
          <p:cNvSpPr/>
          <p:nvPr/>
        </p:nvSpPr>
        <p:spPr>
          <a:xfrm>
            <a:off x="3763613" y="1340238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1564" name="Google Shape;1564;p69"/>
          <p:cNvSpPr/>
          <p:nvPr/>
        </p:nvSpPr>
        <p:spPr>
          <a:xfrm>
            <a:off x="3507950" y="2841875"/>
            <a:ext cx="407100" cy="70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</a:t>
            </a:r>
            <a:endParaRPr/>
          </a:p>
        </p:txBody>
      </p:sp>
      <p:sp>
        <p:nvSpPr>
          <p:cNvPr id="1565" name="Google Shape;1565;p69"/>
          <p:cNvSpPr/>
          <p:nvPr/>
        </p:nvSpPr>
        <p:spPr>
          <a:xfrm>
            <a:off x="3552350" y="3189700"/>
            <a:ext cx="318300" cy="32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566" name="Google Shape;1566;p69"/>
          <p:cNvSpPr/>
          <p:nvPr/>
        </p:nvSpPr>
        <p:spPr>
          <a:xfrm>
            <a:off x="4097000" y="2852000"/>
            <a:ext cx="407100" cy="703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</a:t>
            </a:r>
            <a:endParaRPr/>
          </a:p>
        </p:txBody>
      </p:sp>
      <p:sp>
        <p:nvSpPr>
          <p:cNvPr id="1567" name="Google Shape;1567;p69"/>
          <p:cNvSpPr/>
          <p:nvPr/>
        </p:nvSpPr>
        <p:spPr>
          <a:xfrm>
            <a:off x="4141400" y="3189700"/>
            <a:ext cx="318300" cy="32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568" name="Google Shape;1568;p69"/>
          <p:cNvSpPr/>
          <p:nvPr/>
        </p:nvSpPr>
        <p:spPr>
          <a:xfrm>
            <a:off x="3552350" y="3596750"/>
            <a:ext cx="951600" cy="51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tamanho</a:t>
            </a:r>
            <a:endParaRPr/>
          </a:p>
        </p:txBody>
      </p:sp>
      <p:sp>
        <p:nvSpPr>
          <p:cNvPr id="1569" name="Google Shape;1569;p69"/>
          <p:cNvSpPr/>
          <p:nvPr/>
        </p:nvSpPr>
        <p:spPr>
          <a:xfrm>
            <a:off x="3729975" y="3819475"/>
            <a:ext cx="6072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570" name="Google Shape;1570;p69"/>
          <p:cNvSpPr/>
          <p:nvPr/>
        </p:nvSpPr>
        <p:spPr>
          <a:xfrm>
            <a:off x="4686050" y="2728975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aux[tamanho]</a:t>
            </a:r>
            <a:endParaRPr/>
          </a:p>
        </p:txBody>
      </p:sp>
      <p:sp>
        <p:nvSpPr>
          <p:cNvPr id="1571" name="Google Shape;1571;p69"/>
          <p:cNvSpPr/>
          <p:nvPr/>
        </p:nvSpPr>
        <p:spPr>
          <a:xfrm>
            <a:off x="5319425" y="3786250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2" name="Google Shape;1572;p69"/>
          <p:cNvSpPr/>
          <p:nvPr/>
        </p:nvSpPr>
        <p:spPr>
          <a:xfrm>
            <a:off x="5319425" y="4271950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3" name="Google Shape;1573;p69"/>
          <p:cNvSpPr/>
          <p:nvPr/>
        </p:nvSpPr>
        <p:spPr>
          <a:xfrm>
            <a:off x="4905125" y="3243325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1574" name="Google Shape;1574;p69"/>
          <p:cNvSpPr/>
          <p:nvPr/>
        </p:nvSpPr>
        <p:spPr>
          <a:xfrm>
            <a:off x="6286250" y="3243325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1575" name="Google Shape;1575;p69"/>
          <p:cNvSpPr/>
          <p:nvPr/>
        </p:nvSpPr>
        <p:spPr>
          <a:xfrm>
            <a:off x="6429125" y="371957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1576" name="Google Shape;1576;p69"/>
          <p:cNvSpPr/>
          <p:nvPr/>
        </p:nvSpPr>
        <p:spPr>
          <a:xfrm>
            <a:off x="6419600" y="41863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alemanha</a:t>
            </a:r>
            <a:endParaRPr/>
          </a:p>
        </p:txBody>
      </p:sp>
      <p:sp>
        <p:nvSpPr>
          <p:cNvPr id="1577" name="Google Shape;1577;p69"/>
          <p:cNvSpPr/>
          <p:nvPr/>
        </p:nvSpPr>
        <p:spPr>
          <a:xfrm>
            <a:off x="6419600" y="4653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578" name="Google Shape;1578;p69"/>
          <p:cNvSpPr/>
          <p:nvPr/>
        </p:nvSpPr>
        <p:spPr>
          <a:xfrm>
            <a:off x="3012450" y="2858225"/>
            <a:ext cx="407100" cy="6705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</a:t>
            </a:r>
            <a:endParaRPr/>
          </a:p>
        </p:txBody>
      </p:sp>
      <p:sp>
        <p:nvSpPr>
          <p:cNvPr id="1579" name="Google Shape;1579;p69"/>
          <p:cNvSpPr/>
          <p:nvPr/>
        </p:nvSpPr>
        <p:spPr>
          <a:xfrm>
            <a:off x="3056850" y="3208750"/>
            <a:ext cx="318300" cy="2859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580" name="Google Shape;1580;p69"/>
          <p:cNvSpPr/>
          <p:nvPr/>
        </p:nvSpPr>
        <p:spPr>
          <a:xfrm>
            <a:off x="2298875" y="1978200"/>
            <a:ext cx="1076400" cy="6459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i &gt; meio</a:t>
            </a:r>
            <a:endParaRPr sz="1200"/>
          </a:p>
        </p:txBody>
      </p:sp>
      <p:sp>
        <p:nvSpPr>
          <p:cNvPr id="1581" name="Google Shape;1581;p69"/>
          <p:cNvSpPr/>
          <p:nvPr/>
        </p:nvSpPr>
        <p:spPr>
          <a:xfrm>
            <a:off x="2497542" y="2311225"/>
            <a:ext cx="736500" cy="22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2857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true</a:t>
            </a:r>
            <a:endParaRPr/>
          </a:p>
        </p:txBody>
      </p:sp>
      <p:sp>
        <p:nvSpPr>
          <p:cNvPr id="1582" name="Google Shape;1582;p69"/>
          <p:cNvSpPr/>
          <p:nvPr/>
        </p:nvSpPr>
        <p:spPr>
          <a:xfrm>
            <a:off x="5048000" y="371957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583" name="Google Shape;1583;p69"/>
          <p:cNvSpPr/>
          <p:nvPr/>
        </p:nvSpPr>
        <p:spPr>
          <a:xfrm>
            <a:off x="5038475" y="41863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1584" name="Google Shape;1584;p69"/>
          <p:cNvSpPr/>
          <p:nvPr/>
        </p:nvSpPr>
        <p:spPr>
          <a:xfrm>
            <a:off x="5038475" y="4653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8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p70"/>
          <p:cNvSpPr/>
          <p:nvPr/>
        </p:nvSpPr>
        <p:spPr>
          <a:xfrm>
            <a:off x="4648200" y="0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1590" name="Google Shape;1590;p70"/>
          <p:cNvSpPr/>
          <p:nvPr/>
        </p:nvSpPr>
        <p:spPr>
          <a:xfrm>
            <a:off x="5281575" y="10572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1" name="Google Shape;1591;p70"/>
          <p:cNvSpPr/>
          <p:nvPr/>
        </p:nvSpPr>
        <p:spPr>
          <a:xfrm>
            <a:off x="5281575" y="15429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2" name="Google Shape;1592;p70"/>
          <p:cNvSpPr/>
          <p:nvPr/>
        </p:nvSpPr>
        <p:spPr>
          <a:xfrm>
            <a:off x="4867275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1593" name="Google Shape;1593;p70"/>
          <p:cNvSpPr/>
          <p:nvPr/>
        </p:nvSpPr>
        <p:spPr>
          <a:xfrm>
            <a:off x="6248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1594" name="Google Shape;1594;p70"/>
          <p:cNvSpPr/>
          <p:nvPr/>
        </p:nvSpPr>
        <p:spPr>
          <a:xfrm>
            <a:off x="6391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1595" name="Google Shape;1595;p70"/>
          <p:cNvSpPr/>
          <p:nvPr/>
        </p:nvSpPr>
        <p:spPr>
          <a:xfrm>
            <a:off x="6381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alemanha</a:t>
            </a:r>
            <a:endParaRPr/>
          </a:p>
        </p:txBody>
      </p:sp>
      <p:sp>
        <p:nvSpPr>
          <p:cNvPr id="1596" name="Google Shape;1596;p70"/>
          <p:cNvSpPr/>
          <p:nvPr/>
        </p:nvSpPr>
        <p:spPr>
          <a:xfrm>
            <a:off x="6381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597" name="Google Shape;1597;p70"/>
          <p:cNvSpPr/>
          <p:nvPr/>
        </p:nvSpPr>
        <p:spPr>
          <a:xfrm>
            <a:off x="7703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1598" name="Google Shape;1598;p70"/>
          <p:cNvSpPr/>
          <p:nvPr/>
        </p:nvSpPr>
        <p:spPr>
          <a:xfrm>
            <a:off x="5010150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599" name="Google Shape;1599;p70"/>
          <p:cNvSpPr/>
          <p:nvPr/>
        </p:nvSpPr>
        <p:spPr>
          <a:xfrm>
            <a:off x="5000625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1600" name="Google Shape;1600;p70"/>
          <p:cNvSpPr/>
          <p:nvPr/>
        </p:nvSpPr>
        <p:spPr>
          <a:xfrm>
            <a:off x="5000625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1601" name="Google Shape;1601;p70"/>
          <p:cNvSpPr/>
          <p:nvPr/>
        </p:nvSpPr>
        <p:spPr>
          <a:xfrm>
            <a:off x="7846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602" name="Google Shape;1602;p70"/>
          <p:cNvSpPr/>
          <p:nvPr/>
        </p:nvSpPr>
        <p:spPr>
          <a:xfrm>
            <a:off x="7836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porto_rico</a:t>
            </a:r>
            <a:endParaRPr/>
          </a:p>
        </p:txBody>
      </p:sp>
      <p:sp>
        <p:nvSpPr>
          <p:cNvPr id="1603" name="Google Shape;1603;p70"/>
          <p:cNvSpPr/>
          <p:nvPr/>
        </p:nvSpPr>
        <p:spPr>
          <a:xfrm>
            <a:off x="7836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604" name="Google Shape;1604;p70"/>
          <p:cNvSpPr txBox="1"/>
          <p:nvPr/>
        </p:nvSpPr>
        <p:spPr>
          <a:xfrm>
            <a:off x="-66150" y="0"/>
            <a:ext cx="34857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intercala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B4A7D6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B4A7D6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tamanho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-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B4A7D6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lang="pt-BR" sz="700">
                <a:solidFill>
                  <a:srgbClr val="603000"/>
                </a:solidFill>
                <a:highlight>
                  <a:srgbClr val="B4A7D6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tamanho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B4A7D6"/>
                </a:highlight>
              </a:rPr>
              <a:t>// vetor auxiliar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D5A6BD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D5A6BD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D5A6BD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D5A6BD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D5A6BD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D5A6BD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D5A6BD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D5A6BD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D5A6BD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D5A6BD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D5A6BD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D5A6B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D5A6BD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D5A6BD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D5A6BD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D5A6BD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D5A6BD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D5A6BD"/>
                </a:highlight>
              </a:rPr>
              <a:t>and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D5A6BD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D5A6BD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D5A6BD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D5A6BD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D5A6BD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D5A6B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copia trecho1 em aux[]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avança em trecho1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copia trecho2 em aux[]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avanca em trecho2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D5A6BD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D5A6BD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D5A6BD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D5A6BD"/>
                </a:highlight>
              </a:rPr>
              <a:t>&gt;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D5A6BD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D5A6BD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terminou o trecho1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       aux</a:t>
            </a:r>
            <a:r>
              <a:rPr lang="pt-BR" sz="700">
                <a:solidFill>
                  <a:srgbClr val="808030"/>
                </a:solidFill>
                <a:highlight>
                  <a:srgbClr val="D5A6BD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D5A6BD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D5A6BD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meuVetorDeTimes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D5A6BD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D5A6B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D9EAD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D9EAD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D5A6BD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D5A6B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terminou o trecho2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D5A6BD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D5A6B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terminando: copiar de aux[] em a[inicio:fim]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inicio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mergesort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B4A7D6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meio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/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B4A7D6"/>
                </a:highlight>
              </a:rPr>
              <a:t>2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mergesort</a:t>
            </a:r>
            <a:r>
              <a:rPr lang="pt-BR" sz="700">
                <a:solidFill>
                  <a:srgbClr val="808030"/>
                </a:solidFill>
                <a:highlight>
                  <a:srgbClr val="FFD96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D96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FFD96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D966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FFD96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D96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mergesort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D9EAD3"/>
                </a:highlight>
              </a:rPr>
              <a:t>1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D9EAD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D9EAD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intercala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605" name="Google Shape;1605;p70"/>
          <p:cNvSpPr/>
          <p:nvPr/>
        </p:nvSpPr>
        <p:spPr>
          <a:xfrm>
            <a:off x="3487388" y="-12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inicio</a:t>
            </a:r>
            <a:endParaRPr/>
          </a:p>
        </p:txBody>
      </p:sp>
      <p:sp>
        <p:nvSpPr>
          <p:cNvPr id="1606" name="Google Shape;1606;p70"/>
          <p:cNvSpPr/>
          <p:nvPr/>
        </p:nvSpPr>
        <p:spPr>
          <a:xfrm>
            <a:off x="3747038" y="427850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1607" name="Google Shape;1607;p70"/>
          <p:cNvSpPr/>
          <p:nvPr/>
        </p:nvSpPr>
        <p:spPr>
          <a:xfrm>
            <a:off x="3503963" y="18247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fim</a:t>
            </a:r>
            <a:endParaRPr/>
          </a:p>
        </p:txBody>
      </p:sp>
      <p:sp>
        <p:nvSpPr>
          <p:cNvPr id="1608" name="Google Shape;1608;p70"/>
          <p:cNvSpPr/>
          <p:nvPr/>
        </p:nvSpPr>
        <p:spPr>
          <a:xfrm>
            <a:off x="3780188" y="2243875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609" name="Google Shape;1609;p70"/>
          <p:cNvSpPr/>
          <p:nvPr/>
        </p:nvSpPr>
        <p:spPr>
          <a:xfrm>
            <a:off x="3503963" y="9123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meio</a:t>
            </a:r>
            <a:endParaRPr/>
          </a:p>
        </p:txBody>
      </p:sp>
      <p:sp>
        <p:nvSpPr>
          <p:cNvPr id="1610" name="Google Shape;1610;p70"/>
          <p:cNvSpPr/>
          <p:nvPr/>
        </p:nvSpPr>
        <p:spPr>
          <a:xfrm>
            <a:off x="3763613" y="1340238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1611" name="Google Shape;1611;p70"/>
          <p:cNvSpPr/>
          <p:nvPr/>
        </p:nvSpPr>
        <p:spPr>
          <a:xfrm>
            <a:off x="3507950" y="2841875"/>
            <a:ext cx="407100" cy="70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</a:t>
            </a:r>
            <a:endParaRPr/>
          </a:p>
        </p:txBody>
      </p:sp>
      <p:sp>
        <p:nvSpPr>
          <p:cNvPr id="1612" name="Google Shape;1612;p70"/>
          <p:cNvSpPr/>
          <p:nvPr/>
        </p:nvSpPr>
        <p:spPr>
          <a:xfrm>
            <a:off x="3552350" y="3189700"/>
            <a:ext cx="318300" cy="32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613" name="Google Shape;1613;p70"/>
          <p:cNvSpPr/>
          <p:nvPr/>
        </p:nvSpPr>
        <p:spPr>
          <a:xfrm>
            <a:off x="4097000" y="2852000"/>
            <a:ext cx="407100" cy="703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</a:t>
            </a:r>
            <a:endParaRPr/>
          </a:p>
        </p:txBody>
      </p:sp>
      <p:sp>
        <p:nvSpPr>
          <p:cNvPr id="1614" name="Google Shape;1614;p70"/>
          <p:cNvSpPr/>
          <p:nvPr/>
        </p:nvSpPr>
        <p:spPr>
          <a:xfrm>
            <a:off x="4141400" y="3189700"/>
            <a:ext cx="318300" cy="32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615" name="Google Shape;1615;p70"/>
          <p:cNvSpPr/>
          <p:nvPr/>
        </p:nvSpPr>
        <p:spPr>
          <a:xfrm>
            <a:off x="3552350" y="3596750"/>
            <a:ext cx="951600" cy="51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tamanho</a:t>
            </a:r>
            <a:endParaRPr/>
          </a:p>
        </p:txBody>
      </p:sp>
      <p:sp>
        <p:nvSpPr>
          <p:cNvPr id="1616" name="Google Shape;1616;p70"/>
          <p:cNvSpPr/>
          <p:nvPr/>
        </p:nvSpPr>
        <p:spPr>
          <a:xfrm>
            <a:off x="3729975" y="3819475"/>
            <a:ext cx="6072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617" name="Google Shape;1617;p70"/>
          <p:cNvSpPr/>
          <p:nvPr/>
        </p:nvSpPr>
        <p:spPr>
          <a:xfrm>
            <a:off x="4686050" y="2728975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aux[tamanho]</a:t>
            </a:r>
            <a:endParaRPr/>
          </a:p>
        </p:txBody>
      </p:sp>
      <p:sp>
        <p:nvSpPr>
          <p:cNvPr id="1618" name="Google Shape;1618;p70"/>
          <p:cNvSpPr/>
          <p:nvPr/>
        </p:nvSpPr>
        <p:spPr>
          <a:xfrm>
            <a:off x="5319425" y="3786250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9" name="Google Shape;1619;p70"/>
          <p:cNvSpPr/>
          <p:nvPr/>
        </p:nvSpPr>
        <p:spPr>
          <a:xfrm>
            <a:off x="5319425" y="4271950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0" name="Google Shape;1620;p70"/>
          <p:cNvSpPr/>
          <p:nvPr/>
        </p:nvSpPr>
        <p:spPr>
          <a:xfrm>
            <a:off x="4905125" y="3243325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1621" name="Google Shape;1621;p70"/>
          <p:cNvSpPr/>
          <p:nvPr/>
        </p:nvSpPr>
        <p:spPr>
          <a:xfrm>
            <a:off x="6286250" y="3243325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1622" name="Google Shape;1622;p70"/>
          <p:cNvSpPr/>
          <p:nvPr/>
        </p:nvSpPr>
        <p:spPr>
          <a:xfrm>
            <a:off x="6429125" y="371957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1623" name="Google Shape;1623;p70"/>
          <p:cNvSpPr/>
          <p:nvPr/>
        </p:nvSpPr>
        <p:spPr>
          <a:xfrm>
            <a:off x="6419600" y="41863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alemanha</a:t>
            </a:r>
            <a:endParaRPr/>
          </a:p>
        </p:txBody>
      </p:sp>
      <p:sp>
        <p:nvSpPr>
          <p:cNvPr id="1624" name="Google Shape;1624;p70"/>
          <p:cNvSpPr/>
          <p:nvPr/>
        </p:nvSpPr>
        <p:spPr>
          <a:xfrm>
            <a:off x="6419600" y="4653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625" name="Google Shape;1625;p70"/>
          <p:cNvSpPr/>
          <p:nvPr/>
        </p:nvSpPr>
        <p:spPr>
          <a:xfrm>
            <a:off x="3012450" y="2858225"/>
            <a:ext cx="407100" cy="6705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</a:t>
            </a:r>
            <a:endParaRPr/>
          </a:p>
        </p:txBody>
      </p:sp>
      <p:sp>
        <p:nvSpPr>
          <p:cNvPr id="1626" name="Google Shape;1626;p70"/>
          <p:cNvSpPr/>
          <p:nvPr/>
        </p:nvSpPr>
        <p:spPr>
          <a:xfrm>
            <a:off x="3056850" y="3208750"/>
            <a:ext cx="318300" cy="2859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627" name="Google Shape;1627;p70"/>
          <p:cNvSpPr/>
          <p:nvPr/>
        </p:nvSpPr>
        <p:spPr>
          <a:xfrm>
            <a:off x="5048000" y="371957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628" name="Google Shape;1628;p70"/>
          <p:cNvSpPr/>
          <p:nvPr/>
        </p:nvSpPr>
        <p:spPr>
          <a:xfrm>
            <a:off x="5038475" y="41863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1629" name="Google Shape;1629;p70"/>
          <p:cNvSpPr/>
          <p:nvPr/>
        </p:nvSpPr>
        <p:spPr>
          <a:xfrm>
            <a:off x="5038475" y="4653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3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Google Shape;1634;p71"/>
          <p:cNvSpPr/>
          <p:nvPr/>
        </p:nvSpPr>
        <p:spPr>
          <a:xfrm>
            <a:off x="4648200" y="0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1635" name="Google Shape;1635;p71"/>
          <p:cNvSpPr/>
          <p:nvPr/>
        </p:nvSpPr>
        <p:spPr>
          <a:xfrm>
            <a:off x="5281575" y="10572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6" name="Google Shape;1636;p71"/>
          <p:cNvSpPr/>
          <p:nvPr/>
        </p:nvSpPr>
        <p:spPr>
          <a:xfrm>
            <a:off x="5281575" y="15429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7" name="Google Shape;1637;p71"/>
          <p:cNvSpPr/>
          <p:nvPr/>
        </p:nvSpPr>
        <p:spPr>
          <a:xfrm>
            <a:off x="4867275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1638" name="Google Shape;1638;p71"/>
          <p:cNvSpPr/>
          <p:nvPr/>
        </p:nvSpPr>
        <p:spPr>
          <a:xfrm>
            <a:off x="6248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1639" name="Google Shape;1639;p71"/>
          <p:cNvSpPr/>
          <p:nvPr/>
        </p:nvSpPr>
        <p:spPr>
          <a:xfrm>
            <a:off x="6391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1640" name="Google Shape;1640;p71"/>
          <p:cNvSpPr/>
          <p:nvPr/>
        </p:nvSpPr>
        <p:spPr>
          <a:xfrm>
            <a:off x="6381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alemanha</a:t>
            </a:r>
            <a:endParaRPr/>
          </a:p>
        </p:txBody>
      </p:sp>
      <p:sp>
        <p:nvSpPr>
          <p:cNvPr id="1641" name="Google Shape;1641;p71"/>
          <p:cNvSpPr/>
          <p:nvPr/>
        </p:nvSpPr>
        <p:spPr>
          <a:xfrm>
            <a:off x="6381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642" name="Google Shape;1642;p71"/>
          <p:cNvSpPr/>
          <p:nvPr/>
        </p:nvSpPr>
        <p:spPr>
          <a:xfrm>
            <a:off x="7703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1643" name="Google Shape;1643;p71"/>
          <p:cNvSpPr/>
          <p:nvPr/>
        </p:nvSpPr>
        <p:spPr>
          <a:xfrm>
            <a:off x="5010150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644" name="Google Shape;1644;p71"/>
          <p:cNvSpPr/>
          <p:nvPr/>
        </p:nvSpPr>
        <p:spPr>
          <a:xfrm>
            <a:off x="5000625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1645" name="Google Shape;1645;p71"/>
          <p:cNvSpPr/>
          <p:nvPr/>
        </p:nvSpPr>
        <p:spPr>
          <a:xfrm>
            <a:off x="5000625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1646" name="Google Shape;1646;p71"/>
          <p:cNvSpPr/>
          <p:nvPr/>
        </p:nvSpPr>
        <p:spPr>
          <a:xfrm>
            <a:off x="7846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647" name="Google Shape;1647;p71"/>
          <p:cNvSpPr/>
          <p:nvPr/>
        </p:nvSpPr>
        <p:spPr>
          <a:xfrm>
            <a:off x="7836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porto_rico</a:t>
            </a:r>
            <a:endParaRPr/>
          </a:p>
        </p:txBody>
      </p:sp>
      <p:sp>
        <p:nvSpPr>
          <p:cNvPr id="1648" name="Google Shape;1648;p71"/>
          <p:cNvSpPr/>
          <p:nvPr/>
        </p:nvSpPr>
        <p:spPr>
          <a:xfrm>
            <a:off x="7836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649" name="Google Shape;1649;p71"/>
          <p:cNvSpPr txBox="1"/>
          <p:nvPr/>
        </p:nvSpPr>
        <p:spPr>
          <a:xfrm>
            <a:off x="-66150" y="0"/>
            <a:ext cx="34857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intercala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B4A7D6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B4A7D6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tamanho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-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B4A7D6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lang="pt-BR" sz="700">
                <a:solidFill>
                  <a:srgbClr val="603000"/>
                </a:solidFill>
                <a:highlight>
                  <a:srgbClr val="B4A7D6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tamanho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B4A7D6"/>
                </a:highlight>
              </a:rPr>
              <a:t>// vetor auxiliar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E06666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E0666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E0666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E0666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E0666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E06666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E06666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E06666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E06666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E06666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E06666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E06666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E06666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E06666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E06666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E06666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E0666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E0666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E06666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E06666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E0666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</a:t>
            </a:r>
            <a:r>
              <a:rPr b="1" lang="pt-BR" sz="700">
                <a:solidFill>
                  <a:srgbClr val="800000"/>
                </a:solidFill>
              </a:rPr>
              <a:t>if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(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(</a:t>
            </a:r>
            <a:r>
              <a:rPr lang="pt-BR" sz="700">
                <a:solidFill>
                  <a:schemeClr val="dk1"/>
                </a:solidFill>
              </a:rPr>
              <a:t> i </a:t>
            </a:r>
            <a:r>
              <a:rPr lang="pt-BR" sz="700">
                <a:solidFill>
                  <a:srgbClr val="808030"/>
                </a:solidFill>
              </a:rPr>
              <a:t>&lt;=</a:t>
            </a:r>
            <a:r>
              <a:rPr lang="pt-BR" sz="700">
                <a:solidFill>
                  <a:schemeClr val="dk1"/>
                </a:solidFill>
              </a:rPr>
              <a:t> meio </a:t>
            </a:r>
            <a:r>
              <a:rPr lang="pt-BR" sz="700">
                <a:solidFill>
                  <a:srgbClr val="808030"/>
                </a:solidFill>
              </a:rPr>
              <a:t>)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b="1" lang="pt-BR" sz="700">
                <a:solidFill>
                  <a:srgbClr val="800000"/>
                </a:solidFill>
              </a:rPr>
              <a:t>and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(</a:t>
            </a:r>
            <a:r>
              <a:rPr lang="pt-BR" sz="700">
                <a:solidFill>
                  <a:schemeClr val="dk1"/>
                </a:solidFill>
              </a:rPr>
              <a:t> j </a:t>
            </a:r>
            <a:r>
              <a:rPr lang="pt-BR" sz="700">
                <a:solidFill>
                  <a:srgbClr val="808030"/>
                </a:solidFill>
              </a:rPr>
              <a:t>&lt;=</a:t>
            </a:r>
            <a:r>
              <a:rPr lang="pt-BR" sz="700">
                <a:solidFill>
                  <a:schemeClr val="dk1"/>
                </a:solidFill>
              </a:rPr>
              <a:t> fim </a:t>
            </a:r>
            <a:r>
              <a:rPr lang="pt-BR" sz="700">
                <a:solidFill>
                  <a:srgbClr val="808030"/>
                </a:solidFill>
              </a:rPr>
              <a:t>)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)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0080"/>
                </a:solidFill>
              </a:rPr>
              <a:t>{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    </a:t>
            </a:r>
            <a:r>
              <a:rPr b="1" lang="pt-BR" sz="700">
                <a:solidFill>
                  <a:srgbClr val="800000"/>
                </a:solidFill>
              </a:rPr>
              <a:t>if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(</a:t>
            </a:r>
            <a:r>
              <a:rPr lang="pt-BR" sz="700">
                <a:solidFill>
                  <a:schemeClr val="dk1"/>
                </a:solidFill>
              </a:rPr>
              <a:t> meuVetorDeTimes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i</a:t>
            </a:r>
            <a:r>
              <a:rPr lang="pt-BR" sz="700">
                <a:solidFill>
                  <a:srgbClr val="808030"/>
                </a:solidFill>
              </a:rPr>
              <a:t>].</a:t>
            </a:r>
            <a:r>
              <a:rPr lang="pt-BR" sz="700">
                <a:solidFill>
                  <a:schemeClr val="dk1"/>
                </a:solidFill>
              </a:rPr>
              <a:t>identificador </a:t>
            </a:r>
            <a:r>
              <a:rPr lang="pt-BR" sz="700">
                <a:solidFill>
                  <a:srgbClr val="808030"/>
                </a:solidFill>
              </a:rPr>
              <a:t>&lt;=</a:t>
            </a:r>
            <a:r>
              <a:rPr lang="pt-BR" sz="700">
                <a:solidFill>
                  <a:schemeClr val="dk1"/>
                </a:solidFill>
              </a:rPr>
              <a:t> meuVetorDeTimes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j</a:t>
            </a:r>
            <a:r>
              <a:rPr lang="pt-BR" sz="700">
                <a:solidFill>
                  <a:srgbClr val="808030"/>
                </a:solidFill>
              </a:rPr>
              <a:t>].</a:t>
            </a:r>
            <a:r>
              <a:rPr lang="pt-BR" sz="700">
                <a:solidFill>
                  <a:schemeClr val="dk1"/>
                </a:solidFill>
              </a:rPr>
              <a:t>identificador </a:t>
            </a:r>
            <a:r>
              <a:rPr lang="pt-BR" sz="700">
                <a:solidFill>
                  <a:srgbClr val="808030"/>
                </a:solidFill>
              </a:rPr>
              <a:t>)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0080"/>
                </a:solidFill>
              </a:rPr>
              <a:t>{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        aux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k</a:t>
            </a:r>
            <a:r>
              <a:rPr lang="pt-BR" sz="700">
                <a:solidFill>
                  <a:srgbClr val="808030"/>
                </a:solidFill>
              </a:rPr>
              <a:t>]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=</a:t>
            </a:r>
            <a:r>
              <a:rPr lang="pt-BR" sz="700">
                <a:solidFill>
                  <a:schemeClr val="dk1"/>
                </a:solidFill>
              </a:rPr>
              <a:t> meuVetorDeTimes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i</a:t>
            </a:r>
            <a:r>
              <a:rPr lang="pt-BR" sz="700">
                <a:solidFill>
                  <a:srgbClr val="808030"/>
                </a:solidFill>
              </a:rPr>
              <a:t>]</a:t>
            </a:r>
            <a:r>
              <a:rPr lang="pt-BR" sz="700">
                <a:solidFill>
                  <a:srgbClr val="800080"/>
                </a:solidFill>
              </a:rPr>
              <a:t>;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696969"/>
                </a:solidFill>
              </a:rPr>
              <a:t>// copia trecho1 em aux[]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        i</a:t>
            </a:r>
            <a:r>
              <a:rPr lang="pt-BR" sz="700">
                <a:solidFill>
                  <a:srgbClr val="808030"/>
                </a:solidFill>
              </a:rPr>
              <a:t>++</a:t>
            </a:r>
            <a:r>
              <a:rPr lang="pt-BR" sz="700">
                <a:solidFill>
                  <a:srgbClr val="800080"/>
                </a:solidFill>
              </a:rPr>
              <a:t>;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696969"/>
                </a:solidFill>
              </a:rPr>
              <a:t>// avança em trecho1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    </a:t>
            </a:r>
            <a:r>
              <a:rPr lang="pt-BR" sz="700">
                <a:solidFill>
                  <a:srgbClr val="800080"/>
                </a:solidFill>
              </a:rPr>
              <a:t>}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    </a:t>
            </a:r>
            <a:r>
              <a:rPr b="1" lang="pt-BR" sz="700">
                <a:solidFill>
                  <a:srgbClr val="800000"/>
                </a:solidFill>
              </a:rPr>
              <a:t>else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0080"/>
                </a:solidFill>
              </a:rPr>
              <a:t>{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696969"/>
                </a:solidFill>
              </a:rPr>
              <a:t>//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        aux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k</a:t>
            </a:r>
            <a:r>
              <a:rPr lang="pt-BR" sz="700">
                <a:solidFill>
                  <a:srgbClr val="808030"/>
                </a:solidFill>
              </a:rPr>
              <a:t>]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=</a:t>
            </a:r>
            <a:r>
              <a:rPr lang="pt-BR" sz="700">
                <a:solidFill>
                  <a:schemeClr val="dk1"/>
                </a:solidFill>
              </a:rPr>
              <a:t> meuVetorDeTimes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j</a:t>
            </a:r>
            <a:r>
              <a:rPr lang="pt-BR" sz="700">
                <a:solidFill>
                  <a:srgbClr val="808030"/>
                </a:solidFill>
              </a:rPr>
              <a:t>]</a:t>
            </a:r>
            <a:r>
              <a:rPr lang="pt-BR" sz="700">
                <a:solidFill>
                  <a:srgbClr val="800080"/>
                </a:solidFill>
              </a:rPr>
              <a:t>;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696969"/>
                </a:solidFill>
              </a:rPr>
              <a:t>// copia trecho2 em aux[]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        j</a:t>
            </a:r>
            <a:r>
              <a:rPr lang="pt-BR" sz="700">
                <a:solidFill>
                  <a:srgbClr val="808030"/>
                </a:solidFill>
              </a:rPr>
              <a:t>++</a:t>
            </a:r>
            <a:r>
              <a:rPr lang="pt-BR" sz="700">
                <a:solidFill>
                  <a:srgbClr val="800080"/>
                </a:solidFill>
              </a:rPr>
              <a:t>;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696969"/>
                </a:solidFill>
              </a:rPr>
              <a:t>// avanca em trecho2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    </a:t>
            </a:r>
            <a:r>
              <a:rPr lang="pt-BR" sz="700">
                <a:solidFill>
                  <a:srgbClr val="800080"/>
                </a:solidFill>
              </a:rPr>
              <a:t>}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</a:t>
            </a:r>
            <a:r>
              <a:rPr lang="pt-BR" sz="700">
                <a:solidFill>
                  <a:srgbClr val="800080"/>
                </a:solidFill>
              </a:rPr>
              <a:t>}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</a:t>
            </a:r>
            <a:r>
              <a:rPr b="1" lang="pt-BR" sz="700">
                <a:solidFill>
                  <a:srgbClr val="800000"/>
                </a:solidFill>
              </a:rPr>
              <a:t>else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b="1" lang="pt-BR" sz="700">
                <a:solidFill>
                  <a:srgbClr val="800000"/>
                </a:solidFill>
              </a:rPr>
              <a:t>if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(</a:t>
            </a:r>
            <a:r>
              <a:rPr lang="pt-BR" sz="700">
                <a:solidFill>
                  <a:schemeClr val="dk1"/>
                </a:solidFill>
              </a:rPr>
              <a:t> i </a:t>
            </a:r>
            <a:r>
              <a:rPr lang="pt-BR" sz="700">
                <a:solidFill>
                  <a:srgbClr val="808030"/>
                </a:solidFill>
              </a:rPr>
              <a:t>&gt;</a:t>
            </a:r>
            <a:r>
              <a:rPr lang="pt-BR" sz="700">
                <a:solidFill>
                  <a:schemeClr val="dk1"/>
                </a:solidFill>
              </a:rPr>
              <a:t> meio </a:t>
            </a:r>
            <a:r>
              <a:rPr lang="pt-BR" sz="700">
                <a:solidFill>
                  <a:srgbClr val="808030"/>
                </a:solidFill>
              </a:rPr>
              <a:t>)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0080"/>
                </a:solidFill>
              </a:rPr>
              <a:t>{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696969"/>
                </a:solidFill>
              </a:rPr>
              <a:t>// terminou o trecho1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    aux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k</a:t>
            </a:r>
            <a:r>
              <a:rPr lang="pt-BR" sz="700">
                <a:solidFill>
                  <a:srgbClr val="808030"/>
                </a:solidFill>
              </a:rPr>
              <a:t>]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=</a:t>
            </a:r>
            <a:r>
              <a:rPr lang="pt-BR" sz="700">
                <a:solidFill>
                  <a:schemeClr val="dk1"/>
                </a:solidFill>
              </a:rPr>
              <a:t> meuVetorDeTimes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j</a:t>
            </a:r>
            <a:r>
              <a:rPr lang="pt-BR" sz="700">
                <a:solidFill>
                  <a:srgbClr val="808030"/>
                </a:solidFill>
              </a:rPr>
              <a:t>]</a:t>
            </a:r>
            <a:r>
              <a:rPr lang="pt-BR" sz="700">
                <a:solidFill>
                  <a:srgbClr val="800080"/>
                </a:solidFill>
              </a:rPr>
              <a:t>;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    j</a:t>
            </a:r>
            <a:r>
              <a:rPr lang="pt-BR" sz="700">
                <a:solidFill>
                  <a:srgbClr val="808030"/>
                </a:solidFill>
              </a:rPr>
              <a:t>++</a:t>
            </a:r>
            <a:r>
              <a:rPr lang="pt-BR" sz="700">
                <a:solidFill>
                  <a:srgbClr val="800080"/>
                </a:solidFill>
              </a:rPr>
              <a:t>;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</a:t>
            </a:r>
            <a:r>
              <a:rPr lang="pt-BR" sz="700">
                <a:solidFill>
                  <a:srgbClr val="800080"/>
                </a:solidFill>
              </a:rPr>
              <a:t>}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</a:t>
            </a:r>
            <a:r>
              <a:rPr b="1" lang="pt-BR" sz="700">
                <a:solidFill>
                  <a:srgbClr val="800000"/>
                </a:solidFill>
              </a:rPr>
              <a:t>else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0080"/>
                </a:solidFill>
              </a:rPr>
              <a:t>{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696969"/>
                </a:solidFill>
              </a:rPr>
              <a:t>// terminou o trecho2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    aux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k</a:t>
            </a:r>
            <a:r>
              <a:rPr lang="pt-BR" sz="700">
                <a:solidFill>
                  <a:srgbClr val="808030"/>
                </a:solidFill>
              </a:rPr>
              <a:t>]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=</a:t>
            </a:r>
            <a:r>
              <a:rPr lang="pt-BR" sz="700">
                <a:solidFill>
                  <a:schemeClr val="dk1"/>
                </a:solidFill>
              </a:rPr>
              <a:t> meuVetorDeTimes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i</a:t>
            </a:r>
            <a:r>
              <a:rPr lang="pt-BR" sz="700">
                <a:solidFill>
                  <a:srgbClr val="808030"/>
                </a:solidFill>
              </a:rPr>
              <a:t>]</a:t>
            </a:r>
            <a:r>
              <a:rPr lang="pt-BR" sz="700">
                <a:solidFill>
                  <a:srgbClr val="800080"/>
                </a:solidFill>
              </a:rPr>
              <a:t>;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    i</a:t>
            </a:r>
            <a:r>
              <a:rPr lang="pt-BR" sz="700">
                <a:solidFill>
                  <a:srgbClr val="808030"/>
                </a:solidFill>
              </a:rPr>
              <a:t>++</a:t>
            </a:r>
            <a:r>
              <a:rPr lang="pt-BR" sz="700">
                <a:solidFill>
                  <a:srgbClr val="800080"/>
                </a:solidFill>
              </a:rPr>
              <a:t>;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</a:t>
            </a:r>
            <a:r>
              <a:rPr lang="pt-BR" sz="700">
                <a:solidFill>
                  <a:srgbClr val="800080"/>
                </a:solidFill>
              </a:rPr>
              <a:t>}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rgbClr val="800080"/>
                </a:solidFill>
              </a:rPr>
              <a:t>}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terminando: copiar de aux[] em a[inicio:fim]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inicio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mergesort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B4A7D6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meio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/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B4A7D6"/>
                </a:highlight>
              </a:rPr>
              <a:t>2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mergesort</a:t>
            </a:r>
            <a:r>
              <a:rPr lang="pt-BR" sz="700">
                <a:solidFill>
                  <a:srgbClr val="808030"/>
                </a:solidFill>
                <a:highlight>
                  <a:srgbClr val="FFD96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D96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FFD96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D966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FFD96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D96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mergesort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D9EAD3"/>
                </a:highlight>
              </a:rPr>
              <a:t>1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D9EAD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D9EAD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intercala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650" name="Google Shape;1650;p71"/>
          <p:cNvSpPr/>
          <p:nvPr/>
        </p:nvSpPr>
        <p:spPr>
          <a:xfrm>
            <a:off x="3487388" y="-12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inicio</a:t>
            </a:r>
            <a:endParaRPr/>
          </a:p>
        </p:txBody>
      </p:sp>
      <p:sp>
        <p:nvSpPr>
          <p:cNvPr id="1651" name="Google Shape;1651;p71"/>
          <p:cNvSpPr/>
          <p:nvPr/>
        </p:nvSpPr>
        <p:spPr>
          <a:xfrm>
            <a:off x="3747038" y="427850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1652" name="Google Shape;1652;p71"/>
          <p:cNvSpPr/>
          <p:nvPr/>
        </p:nvSpPr>
        <p:spPr>
          <a:xfrm>
            <a:off x="3503963" y="18247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fim</a:t>
            </a:r>
            <a:endParaRPr/>
          </a:p>
        </p:txBody>
      </p:sp>
      <p:sp>
        <p:nvSpPr>
          <p:cNvPr id="1653" name="Google Shape;1653;p71"/>
          <p:cNvSpPr/>
          <p:nvPr/>
        </p:nvSpPr>
        <p:spPr>
          <a:xfrm>
            <a:off x="3780188" y="2243875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654" name="Google Shape;1654;p71"/>
          <p:cNvSpPr/>
          <p:nvPr/>
        </p:nvSpPr>
        <p:spPr>
          <a:xfrm>
            <a:off x="3503963" y="9123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meio</a:t>
            </a:r>
            <a:endParaRPr/>
          </a:p>
        </p:txBody>
      </p:sp>
      <p:sp>
        <p:nvSpPr>
          <p:cNvPr id="1655" name="Google Shape;1655;p71"/>
          <p:cNvSpPr/>
          <p:nvPr/>
        </p:nvSpPr>
        <p:spPr>
          <a:xfrm>
            <a:off x="3763613" y="1340238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1656" name="Google Shape;1656;p71"/>
          <p:cNvSpPr/>
          <p:nvPr/>
        </p:nvSpPr>
        <p:spPr>
          <a:xfrm>
            <a:off x="3507950" y="2841875"/>
            <a:ext cx="407100" cy="70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</a:t>
            </a:r>
            <a:endParaRPr/>
          </a:p>
        </p:txBody>
      </p:sp>
      <p:sp>
        <p:nvSpPr>
          <p:cNvPr id="1657" name="Google Shape;1657;p71"/>
          <p:cNvSpPr/>
          <p:nvPr/>
        </p:nvSpPr>
        <p:spPr>
          <a:xfrm>
            <a:off x="3552350" y="3189700"/>
            <a:ext cx="318300" cy="32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658" name="Google Shape;1658;p71"/>
          <p:cNvSpPr/>
          <p:nvPr/>
        </p:nvSpPr>
        <p:spPr>
          <a:xfrm>
            <a:off x="4097000" y="2852000"/>
            <a:ext cx="407100" cy="7032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</a:t>
            </a:r>
            <a:endParaRPr/>
          </a:p>
        </p:txBody>
      </p:sp>
      <p:sp>
        <p:nvSpPr>
          <p:cNvPr id="1659" name="Google Shape;1659;p71"/>
          <p:cNvSpPr/>
          <p:nvPr/>
        </p:nvSpPr>
        <p:spPr>
          <a:xfrm>
            <a:off x="4141400" y="3189700"/>
            <a:ext cx="318300" cy="32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660" name="Google Shape;1660;p71"/>
          <p:cNvSpPr/>
          <p:nvPr/>
        </p:nvSpPr>
        <p:spPr>
          <a:xfrm>
            <a:off x="3552350" y="3596750"/>
            <a:ext cx="951600" cy="51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tamanho</a:t>
            </a:r>
            <a:endParaRPr/>
          </a:p>
        </p:txBody>
      </p:sp>
      <p:sp>
        <p:nvSpPr>
          <p:cNvPr id="1661" name="Google Shape;1661;p71"/>
          <p:cNvSpPr/>
          <p:nvPr/>
        </p:nvSpPr>
        <p:spPr>
          <a:xfrm>
            <a:off x="3729975" y="3819475"/>
            <a:ext cx="6072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662" name="Google Shape;1662;p71"/>
          <p:cNvSpPr/>
          <p:nvPr/>
        </p:nvSpPr>
        <p:spPr>
          <a:xfrm>
            <a:off x="4686050" y="2728975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aux[tamanho]</a:t>
            </a:r>
            <a:endParaRPr/>
          </a:p>
        </p:txBody>
      </p:sp>
      <p:sp>
        <p:nvSpPr>
          <p:cNvPr id="1663" name="Google Shape;1663;p71"/>
          <p:cNvSpPr/>
          <p:nvPr/>
        </p:nvSpPr>
        <p:spPr>
          <a:xfrm>
            <a:off x="5319425" y="3786250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4" name="Google Shape;1664;p71"/>
          <p:cNvSpPr/>
          <p:nvPr/>
        </p:nvSpPr>
        <p:spPr>
          <a:xfrm>
            <a:off x="5319425" y="4271950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5" name="Google Shape;1665;p71"/>
          <p:cNvSpPr/>
          <p:nvPr/>
        </p:nvSpPr>
        <p:spPr>
          <a:xfrm>
            <a:off x="4905125" y="3243325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1666" name="Google Shape;1666;p71"/>
          <p:cNvSpPr/>
          <p:nvPr/>
        </p:nvSpPr>
        <p:spPr>
          <a:xfrm>
            <a:off x="6286250" y="3243325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1667" name="Google Shape;1667;p71"/>
          <p:cNvSpPr/>
          <p:nvPr/>
        </p:nvSpPr>
        <p:spPr>
          <a:xfrm>
            <a:off x="6429125" y="371957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1668" name="Google Shape;1668;p71"/>
          <p:cNvSpPr/>
          <p:nvPr/>
        </p:nvSpPr>
        <p:spPr>
          <a:xfrm>
            <a:off x="6419600" y="41863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alemanha</a:t>
            </a:r>
            <a:endParaRPr/>
          </a:p>
        </p:txBody>
      </p:sp>
      <p:sp>
        <p:nvSpPr>
          <p:cNvPr id="1669" name="Google Shape;1669;p71"/>
          <p:cNvSpPr/>
          <p:nvPr/>
        </p:nvSpPr>
        <p:spPr>
          <a:xfrm>
            <a:off x="6419600" y="4653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670" name="Google Shape;1670;p71"/>
          <p:cNvSpPr/>
          <p:nvPr/>
        </p:nvSpPr>
        <p:spPr>
          <a:xfrm>
            <a:off x="3012450" y="2858225"/>
            <a:ext cx="407100" cy="670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</a:t>
            </a:r>
            <a:endParaRPr/>
          </a:p>
        </p:txBody>
      </p:sp>
      <p:sp>
        <p:nvSpPr>
          <p:cNvPr id="1671" name="Google Shape;1671;p71"/>
          <p:cNvSpPr/>
          <p:nvPr/>
        </p:nvSpPr>
        <p:spPr>
          <a:xfrm>
            <a:off x="3056850" y="3208750"/>
            <a:ext cx="318300" cy="2859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672" name="Google Shape;1672;p71"/>
          <p:cNvSpPr/>
          <p:nvPr/>
        </p:nvSpPr>
        <p:spPr>
          <a:xfrm>
            <a:off x="5048000" y="371957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673" name="Google Shape;1673;p71"/>
          <p:cNvSpPr/>
          <p:nvPr/>
        </p:nvSpPr>
        <p:spPr>
          <a:xfrm>
            <a:off x="5038475" y="41863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1674" name="Google Shape;1674;p71"/>
          <p:cNvSpPr/>
          <p:nvPr/>
        </p:nvSpPr>
        <p:spPr>
          <a:xfrm>
            <a:off x="5038475" y="4653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1675" name="Google Shape;1675;p71"/>
          <p:cNvSpPr/>
          <p:nvPr/>
        </p:nvSpPr>
        <p:spPr>
          <a:xfrm>
            <a:off x="2193900" y="1978200"/>
            <a:ext cx="1125000" cy="6459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 &lt; tamanho</a:t>
            </a:r>
            <a:endParaRPr/>
          </a:p>
        </p:txBody>
      </p:sp>
      <p:sp>
        <p:nvSpPr>
          <p:cNvPr id="1676" name="Google Shape;1676;p71"/>
          <p:cNvSpPr/>
          <p:nvPr/>
        </p:nvSpPr>
        <p:spPr>
          <a:xfrm>
            <a:off x="2401550" y="2311225"/>
            <a:ext cx="769800" cy="22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false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/>
        </p:nvSpPr>
        <p:spPr>
          <a:xfrm>
            <a:off x="296900" y="504250"/>
            <a:ext cx="2171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000000"/>
                </a:solidFill>
              </a:rPr>
              <a:t>Código</a:t>
            </a:r>
            <a:r>
              <a:rPr lang="pt-BR" sz="2800"/>
              <a:t>:</a:t>
            </a:r>
            <a:r>
              <a:rPr lang="pt-BR" sz="2800">
                <a:solidFill>
                  <a:srgbClr val="000000"/>
                </a:solidFill>
              </a:rPr>
              <a:t>	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941850" y="1076950"/>
            <a:ext cx="3558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Módulos: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1255500" y="1567925"/>
            <a:ext cx="3558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lerVetorDeTimes</a:t>
            </a:r>
            <a:r>
              <a:rPr lang="pt-BR" sz="2000"/>
              <a:t>( ):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1409700" y="2571750"/>
            <a:ext cx="7493400" cy="13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800000"/>
                </a:solidFill>
                <a:highlight>
                  <a:srgbClr val="FFFFFF"/>
                </a:highlight>
              </a:rPr>
              <a:t>void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lerVetorDeTimes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603000"/>
                </a:solidFill>
                <a:highlight>
                  <a:srgbClr val="FFFFFF"/>
                </a:highlight>
              </a:rPr>
              <a:t>time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],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11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tamanho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1100">
                <a:solidFill>
                  <a:srgbClr val="800000"/>
                </a:solidFill>
                <a:highlight>
                  <a:srgbClr val="FFFFFF"/>
                </a:highlight>
              </a:rPr>
              <a:t>for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11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i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i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tamanho</a:t>
            </a: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i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1100">
                <a:solidFill>
                  <a:srgbClr val="603000"/>
                </a:solidFill>
                <a:highlight>
                  <a:srgbClr val="FFFFFF"/>
                </a:highlight>
              </a:rPr>
              <a:t>cin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&gt;&gt;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].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identificador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&gt;&gt;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].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nome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&gt;&gt;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].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gols_marcados</a:t>
            </a: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8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0" name="Shape 1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" name="Google Shape;1681;p72"/>
          <p:cNvSpPr/>
          <p:nvPr/>
        </p:nvSpPr>
        <p:spPr>
          <a:xfrm>
            <a:off x="4648200" y="0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1682" name="Google Shape;1682;p72"/>
          <p:cNvSpPr/>
          <p:nvPr/>
        </p:nvSpPr>
        <p:spPr>
          <a:xfrm>
            <a:off x="5281575" y="10572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3" name="Google Shape;1683;p72"/>
          <p:cNvSpPr/>
          <p:nvPr/>
        </p:nvSpPr>
        <p:spPr>
          <a:xfrm>
            <a:off x="5281575" y="15429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4" name="Google Shape;1684;p72"/>
          <p:cNvSpPr/>
          <p:nvPr/>
        </p:nvSpPr>
        <p:spPr>
          <a:xfrm>
            <a:off x="4867275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1685" name="Google Shape;1685;p72"/>
          <p:cNvSpPr/>
          <p:nvPr/>
        </p:nvSpPr>
        <p:spPr>
          <a:xfrm>
            <a:off x="6248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1686" name="Google Shape;1686;p72"/>
          <p:cNvSpPr/>
          <p:nvPr/>
        </p:nvSpPr>
        <p:spPr>
          <a:xfrm>
            <a:off x="6391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1687" name="Google Shape;1687;p72"/>
          <p:cNvSpPr/>
          <p:nvPr/>
        </p:nvSpPr>
        <p:spPr>
          <a:xfrm>
            <a:off x="6381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alemanha</a:t>
            </a:r>
            <a:endParaRPr/>
          </a:p>
        </p:txBody>
      </p:sp>
      <p:sp>
        <p:nvSpPr>
          <p:cNvPr id="1688" name="Google Shape;1688;p72"/>
          <p:cNvSpPr/>
          <p:nvPr/>
        </p:nvSpPr>
        <p:spPr>
          <a:xfrm>
            <a:off x="6381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689" name="Google Shape;1689;p72"/>
          <p:cNvSpPr/>
          <p:nvPr/>
        </p:nvSpPr>
        <p:spPr>
          <a:xfrm>
            <a:off x="7703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1690" name="Google Shape;1690;p72"/>
          <p:cNvSpPr/>
          <p:nvPr/>
        </p:nvSpPr>
        <p:spPr>
          <a:xfrm>
            <a:off x="5010150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691" name="Google Shape;1691;p72"/>
          <p:cNvSpPr/>
          <p:nvPr/>
        </p:nvSpPr>
        <p:spPr>
          <a:xfrm>
            <a:off x="5000625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1692" name="Google Shape;1692;p72"/>
          <p:cNvSpPr/>
          <p:nvPr/>
        </p:nvSpPr>
        <p:spPr>
          <a:xfrm>
            <a:off x="5000625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1693" name="Google Shape;1693;p72"/>
          <p:cNvSpPr/>
          <p:nvPr/>
        </p:nvSpPr>
        <p:spPr>
          <a:xfrm>
            <a:off x="7846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694" name="Google Shape;1694;p72"/>
          <p:cNvSpPr/>
          <p:nvPr/>
        </p:nvSpPr>
        <p:spPr>
          <a:xfrm>
            <a:off x="7836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porto_rico</a:t>
            </a:r>
            <a:endParaRPr/>
          </a:p>
        </p:txBody>
      </p:sp>
      <p:sp>
        <p:nvSpPr>
          <p:cNvPr id="1695" name="Google Shape;1695;p72"/>
          <p:cNvSpPr/>
          <p:nvPr/>
        </p:nvSpPr>
        <p:spPr>
          <a:xfrm>
            <a:off x="7836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696" name="Google Shape;1696;p72"/>
          <p:cNvSpPr txBox="1"/>
          <p:nvPr/>
        </p:nvSpPr>
        <p:spPr>
          <a:xfrm>
            <a:off x="-66150" y="0"/>
            <a:ext cx="34857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intercala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B4A7D6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B4A7D6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tamanho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-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B4A7D6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lang="pt-BR" sz="700">
                <a:solidFill>
                  <a:srgbClr val="603000"/>
                </a:solidFill>
                <a:highlight>
                  <a:srgbClr val="B4A7D6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tamanho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B4A7D6"/>
                </a:highlight>
              </a:rPr>
              <a:t>// vetor auxiliar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B4A7D6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and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        aux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B4A7D6"/>
                </a:highlight>
              </a:rPr>
              <a:t>// copia trecho1 em aux[]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        i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B4A7D6"/>
                </a:highlight>
              </a:rPr>
              <a:t>// avança em trecho1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   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B4A7D6"/>
                </a:highlight>
              </a:rPr>
              <a:t>//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        aux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B4A7D6"/>
                </a:highlight>
              </a:rPr>
              <a:t>// copia trecho2 em aux[]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        j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B4A7D6"/>
                </a:highlight>
              </a:rPr>
              <a:t>// avanca em trecho2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   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&gt;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B4A7D6"/>
                </a:highlight>
              </a:rPr>
              <a:t>// terminou o trecho1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    aux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    j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B4A7D6"/>
                </a:highlight>
              </a:rPr>
              <a:t>// terminou o trecho2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    aux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    i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terminando: copiar de aux[] em a[inicio:fim]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inicio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mergesort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B4A7D6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meio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/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B4A7D6"/>
                </a:highlight>
              </a:rPr>
              <a:t>2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mergesort</a:t>
            </a:r>
            <a:r>
              <a:rPr lang="pt-BR" sz="700">
                <a:solidFill>
                  <a:srgbClr val="808030"/>
                </a:solidFill>
                <a:highlight>
                  <a:srgbClr val="FFD96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D96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FFD96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D966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FFD96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D96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mergesort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D9EAD3"/>
                </a:highlight>
              </a:rPr>
              <a:t>1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D9EAD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D9EAD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intercala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697" name="Google Shape;1697;p72"/>
          <p:cNvSpPr/>
          <p:nvPr/>
        </p:nvSpPr>
        <p:spPr>
          <a:xfrm>
            <a:off x="3487388" y="-12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inicio</a:t>
            </a:r>
            <a:endParaRPr/>
          </a:p>
        </p:txBody>
      </p:sp>
      <p:sp>
        <p:nvSpPr>
          <p:cNvPr id="1698" name="Google Shape;1698;p72"/>
          <p:cNvSpPr/>
          <p:nvPr/>
        </p:nvSpPr>
        <p:spPr>
          <a:xfrm>
            <a:off x="3747038" y="427850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1699" name="Google Shape;1699;p72"/>
          <p:cNvSpPr/>
          <p:nvPr/>
        </p:nvSpPr>
        <p:spPr>
          <a:xfrm>
            <a:off x="3503963" y="18247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fim</a:t>
            </a:r>
            <a:endParaRPr/>
          </a:p>
        </p:txBody>
      </p:sp>
      <p:sp>
        <p:nvSpPr>
          <p:cNvPr id="1700" name="Google Shape;1700;p72"/>
          <p:cNvSpPr/>
          <p:nvPr/>
        </p:nvSpPr>
        <p:spPr>
          <a:xfrm>
            <a:off x="3780188" y="2243875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701" name="Google Shape;1701;p72"/>
          <p:cNvSpPr/>
          <p:nvPr/>
        </p:nvSpPr>
        <p:spPr>
          <a:xfrm>
            <a:off x="3503963" y="9123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meio</a:t>
            </a:r>
            <a:endParaRPr/>
          </a:p>
        </p:txBody>
      </p:sp>
      <p:sp>
        <p:nvSpPr>
          <p:cNvPr id="1702" name="Google Shape;1702;p72"/>
          <p:cNvSpPr/>
          <p:nvPr/>
        </p:nvSpPr>
        <p:spPr>
          <a:xfrm>
            <a:off x="3763613" y="1340238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1703" name="Google Shape;1703;p72"/>
          <p:cNvSpPr/>
          <p:nvPr/>
        </p:nvSpPr>
        <p:spPr>
          <a:xfrm>
            <a:off x="3507950" y="2841875"/>
            <a:ext cx="407100" cy="70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</a:t>
            </a:r>
            <a:endParaRPr/>
          </a:p>
        </p:txBody>
      </p:sp>
      <p:sp>
        <p:nvSpPr>
          <p:cNvPr id="1704" name="Google Shape;1704;p72"/>
          <p:cNvSpPr/>
          <p:nvPr/>
        </p:nvSpPr>
        <p:spPr>
          <a:xfrm>
            <a:off x="3552350" y="3189700"/>
            <a:ext cx="318300" cy="32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705" name="Google Shape;1705;p72"/>
          <p:cNvSpPr/>
          <p:nvPr/>
        </p:nvSpPr>
        <p:spPr>
          <a:xfrm>
            <a:off x="4097000" y="2852000"/>
            <a:ext cx="407100" cy="7032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</a:t>
            </a:r>
            <a:endParaRPr/>
          </a:p>
        </p:txBody>
      </p:sp>
      <p:sp>
        <p:nvSpPr>
          <p:cNvPr id="1706" name="Google Shape;1706;p72"/>
          <p:cNvSpPr/>
          <p:nvPr/>
        </p:nvSpPr>
        <p:spPr>
          <a:xfrm>
            <a:off x="4141400" y="3189700"/>
            <a:ext cx="318300" cy="32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707" name="Google Shape;1707;p72"/>
          <p:cNvSpPr/>
          <p:nvPr/>
        </p:nvSpPr>
        <p:spPr>
          <a:xfrm>
            <a:off x="3552350" y="3596750"/>
            <a:ext cx="951600" cy="51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tamanho</a:t>
            </a:r>
            <a:endParaRPr/>
          </a:p>
        </p:txBody>
      </p:sp>
      <p:sp>
        <p:nvSpPr>
          <p:cNvPr id="1708" name="Google Shape;1708;p72"/>
          <p:cNvSpPr/>
          <p:nvPr/>
        </p:nvSpPr>
        <p:spPr>
          <a:xfrm>
            <a:off x="3729975" y="3819475"/>
            <a:ext cx="6072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709" name="Google Shape;1709;p72"/>
          <p:cNvSpPr/>
          <p:nvPr/>
        </p:nvSpPr>
        <p:spPr>
          <a:xfrm>
            <a:off x="4686050" y="2728975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aux[tamanho]</a:t>
            </a:r>
            <a:endParaRPr/>
          </a:p>
        </p:txBody>
      </p:sp>
      <p:sp>
        <p:nvSpPr>
          <p:cNvPr id="1710" name="Google Shape;1710;p72"/>
          <p:cNvSpPr/>
          <p:nvPr/>
        </p:nvSpPr>
        <p:spPr>
          <a:xfrm>
            <a:off x="5319425" y="3786250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1" name="Google Shape;1711;p72"/>
          <p:cNvSpPr/>
          <p:nvPr/>
        </p:nvSpPr>
        <p:spPr>
          <a:xfrm>
            <a:off x="5319425" y="4271950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2" name="Google Shape;1712;p72"/>
          <p:cNvSpPr/>
          <p:nvPr/>
        </p:nvSpPr>
        <p:spPr>
          <a:xfrm>
            <a:off x="4905125" y="3243325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1713" name="Google Shape;1713;p72"/>
          <p:cNvSpPr/>
          <p:nvPr/>
        </p:nvSpPr>
        <p:spPr>
          <a:xfrm>
            <a:off x="6286250" y="3243325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1714" name="Google Shape;1714;p72"/>
          <p:cNvSpPr/>
          <p:nvPr/>
        </p:nvSpPr>
        <p:spPr>
          <a:xfrm>
            <a:off x="6429125" y="371957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1715" name="Google Shape;1715;p72"/>
          <p:cNvSpPr/>
          <p:nvPr/>
        </p:nvSpPr>
        <p:spPr>
          <a:xfrm>
            <a:off x="6419600" y="41863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alemanha</a:t>
            </a:r>
            <a:endParaRPr/>
          </a:p>
        </p:txBody>
      </p:sp>
      <p:sp>
        <p:nvSpPr>
          <p:cNvPr id="1716" name="Google Shape;1716;p72"/>
          <p:cNvSpPr/>
          <p:nvPr/>
        </p:nvSpPr>
        <p:spPr>
          <a:xfrm>
            <a:off x="6419600" y="4653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717" name="Google Shape;1717;p72"/>
          <p:cNvSpPr/>
          <p:nvPr/>
        </p:nvSpPr>
        <p:spPr>
          <a:xfrm>
            <a:off x="5048000" y="371957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718" name="Google Shape;1718;p72"/>
          <p:cNvSpPr/>
          <p:nvPr/>
        </p:nvSpPr>
        <p:spPr>
          <a:xfrm>
            <a:off x="5038475" y="41863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1719" name="Google Shape;1719;p72"/>
          <p:cNvSpPr/>
          <p:nvPr/>
        </p:nvSpPr>
        <p:spPr>
          <a:xfrm>
            <a:off x="5038475" y="4653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3" name="Shape 1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" name="Google Shape;1724;p73"/>
          <p:cNvSpPr/>
          <p:nvPr/>
        </p:nvSpPr>
        <p:spPr>
          <a:xfrm>
            <a:off x="4648200" y="0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1725" name="Google Shape;1725;p73"/>
          <p:cNvSpPr/>
          <p:nvPr/>
        </p:nvSpPr>
        <p:spPr>
          <a:xfrm>
            <a:off x="5281575" y="10572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6" name="Google Shape;1726;p73"/>
          <p:cNvSpPr/>
          <p:nvPr/>
        </p:nvSpPr>
        <p:spPr>
          <a:xfrm>
            <a:off x="5281575" y="15429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7" name="Google Shape;1727;p73"/>
          <p:cNvSpPr/>
          <p:nvPr/>
        </p:nvSpPr>
        <p:spPr>
          <a:xfrm>
            <a:off x="4867275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1728" name="Google Shape;1728;p73"/>
          <p:cNvSpPr/>
          <p:nvPr/>
        </p:nvSpPr>
        <p:spPr>
          <a:xfrm>
            <a:off x="6248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1729" name="Google Shape;1729;p73"/>
          <p:cNvSpPr/>
          <p:nvPr/>
        </p:nvSpPr>
        <p:spPr>
          <a:xfrm>
            <a:off x="6391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1730" name="Google Shape;1730;p73"/>
          <p:cNvSpPr/>
          <p:nvPr/>
        </p:nvSpPr>
        <p:spPr>
          <a:xfrm>
            <a:off x="6381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alemanha</a:t>
            </a:r>
            <a:endParaRPr/>
          </a:p>
        </p:txBody>
      </p:sp>
      <p:sp>
        <p:nvSpPr>
          <p:cNvPr id="1731" name="Google Shape;1731;p73"/>
          <p:cNvSpPr/>
          <p:nvPr/>
        </p:nvSpPr>
        <p:spPr>
          <a:xfrm>
            <a:off x="6381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732" name="Google Shape;1732;p73"/>
          <p:cNvSpPr/>
          <p:nvPr/>
        </p:nvSpPr>
        <p:spPr>
          <a:xfrm>
            <a:off x="7703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1733" name="Google Shape;1733;p73"/>
          <p:cNvSpPr/>
          <p:nvPr/>
        </p:nvSpPr>
        <p:spPr>
          <a:xfrm>
            <a:off x="5010150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734" name="Google Shape;1734;p73"/>
          <p:cNvSpPr/>
          <p:nvPr/>
        </p:nvSpPr>
        <p:spPr>
          <a:xfrm>
            <a:off x="5000625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1735" name="Google Shape;1735;p73"/>
          <p:cNvSpPr/>
          <p:nvPr/>
        </p:nvSpPr>
        <p:spPr>
          <a:xfrm>
            <a:off x="5000625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1736" name="Google Shape;1736;p73"/>
          <p:cNvSpPr/>
          <p:nvPr/>
        </p:nvSpPr>
        <p:spPr>
          <a:xfrm>
            <a:off x="7846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737" name="Google Shape;1737;p73"/>
          <p:cNvSpPr/>
          <p:nvPr/>
        </p:nvSpPr>
        <p:spPr>
          <a:xfrm>
            <a:off x="7836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porto_rico</a:t>
            </a:r>
            <a:endParaRPr/>
          </a:p>
        </p:txBody>
      </p:sp>
      <p:sp>
        <p:nvSpPr>
          <p:cNvPr id="1738" name="Google Shape;1738;p73"/>
          <p:cNvSpPr/>
          <p:nvPr/>
        </p:nvSpPr>
        <p:spPr>
          <a:xfrm>
            <a:off x="7836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739" name="Google Shape;1739;p73"/>
          <p:cNvSpPr txBox="1"/>
          <p:nvPr/>
        </p:nvSpPr>
        <p:spPr>
          <a:xfrm>
            <a:off x="-66150" y="0"/>
            <a:ext cx="34857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intercala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B4A7D6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B4A7D6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tamanho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-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B4A7D6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lang="pt-BR" sz="700">
                <a:solidFill>
                  <a:srgbClr val="603000"/>
                </a:solidFill>
                <a:highlight>
                  <a:srgbClr val="B4A7D6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tamanho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B4A7D6"/>
                </a:highlight>
              </a:rPr>
              <a:t>// vetor auxiliar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B4A7D6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and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        aux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B4A7D6"/>
                </a:highlight>
              </a:rPr>
              <a:t>// copia trecho1 em aux[]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        i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B4A7D6"/>
                </a:highlight>
              </a:rPr>
              <a:t>// avança em trecho1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   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B4A7D6"/>
                </a:highlight>
              </a:rPr>
              <a:t>//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        aux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B4A7D6"/>
                </a:highlight>
              </a:rPr>
              <a:t>// copia trecho2 em aux[]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        j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B4A7D6"/>
                </a:highlight>
              </a:rPr>
              <a:t>// avanca em trecho2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   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&gt;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B4A7D6"/>
                </a:highlight>
              </a:rPr>
              <a:t>// terminou o trecho1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    aux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    j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B4A7D6"/>
                </a:highlight>
              </a:rPr>
              <a:t>// terminou o trecho2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    aux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    i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terminando: copiar de aux[] em a[inicio:fim]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6D9EEB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6D9EEB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6D9EEB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6D9EEB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6D9EEB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6D9EEB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chemeClr val="accen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inicio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mergesort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B4A7D6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meio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/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B4A7D6"/>
                </a:highlight>
              </a:rPr>
              <a:t>2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mergesort</a:t>
            </a:r>
            <a:r>
              <a:rPr lang="pt-BR" sz="700">
                <a:solidFill>
                  <a:srgbClr val="808030"/>
                </a:solidFill>
                <a:highlight>
                  <a:srgbClr val="FFD96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D96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FFD96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D966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FFD96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D96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mergesort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D9EAD3"/>
                </a:highlight>
              </a:rPr>
              <a:t>1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D9EAD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D9EAD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intercala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740" name="Google Shape;1740;p73"/>
          <p:cNvSpPr/>
          <p:nvPr/>
        </p:nvSpPr>
        <p:spPr>
          <a:xfrm>
            <a:off x="3487388" y="-12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inicio</a:t>
            </a:r>
            <a:endParaRPr/>
          </a:p>
        </p:txBody>
      </p:sp>
      <p:sp>
        <p:nvSpPr>
          <p:cNvPr id="1741" name="Google Shape;1741;p73"/>
          <p:cNvSpPr/>
          <p:nvPr/>
        </p:nvSpPr>
        <p:spPr>
          <a:xfrm>
            <a:off x="3747038" y="427850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1742" name="Google Shape;1742;p73"/>
          <p:cNvSpPr/>
          <p:nvPr/>
        </p:nvSpPr>
        <p:spPr>
          <a:xfrm>
            <a:off x="3503963" y="18247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fim</a:t>
            </a:r>
            <a:endParaRPr/>
          </a:p>
        </p:txBody>
      </p:sp>
      <p:sp>
        <p:nvSpPr>
          <p:cNvPr id="1743" name="Google Shape;1743;p73"/>
          <p:cNvSpPr/>
          <p:nvPr/>
        </p:nvSpPr>
        <p:spPr>
          <a:xfrm>
            <a:off x="3780188" y="2243875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744" name="Google Shape;1744;p73"/>
          <p:cNvSpPr/>
          <p:nvPr/>
        </p:nvSpPr>
        <p:spPr>
          <a:xfrm>
            <a:off x="3503963" y="9123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meio</a:t>
            </a:r>
            <a:endParaRPr/>
          </a:p>
        </p:txBody>
      </p:sp>
      <p:sp>
        <p:nvSpPr>
          <p:cNvPr id="1745" name="Google Shape;1745;p73"/>
          <p:cNvSpPr/>
          <p:nvPr/>
        </p:nvSpPr>
        <p:spPr>
          <a:xfrm>
            <a:off x="3763613" y="1340238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1746" name="Google Shape;1746;p73"/>
          <p:cNvSpPr/>
          <p:nvPr/>
        </p:nvSpPr>
        <p:spPr>
          <a:xfrm>
            <a:off x="3507950" y="2841875"/>
            <a:ext cx="407100" cy="70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</a:t>
            </a:r>
            <a:endParaRPr/>
          </a:p>
        </p:txBody>
      </p:sp>
      <p:sp>
        <p:nvSpPr>
          <p:cNvPr id="1747" name="Google Shape;1747;p73"/>
          <p:cNvSpPr/>
          <p:nvPr/>
        </p:nvSpPr>
        <p:spPr>
          <a:xfrm>
            <a:off x="3552350" y="3189700"/>
            <a:ext cx="318300" cy="32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748" name="Google Shape;1748;p73"/>
          <p:cNvSpPr/>
          <p:nvPr/>
        </p:nvSpPr>
        <p:spPr>
          <a:xfrm>
            <a:off x="4097000" y="2852000"/>
            <a:ext cx="407100" cy="7032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</a:t>
            </a:r>
            <a:endParaRPr/>
          </a:p>
        </p:txBody>
      </p:sp>
      <p:sp>
        <p:nvSpPr>
          <p:cNvPr id="1749" name="Google Shape;1749;p73"/>
          <p:cNvSpPr/>
          <p:nvPr/>
        </p:nvSpPr>
        <p:spPr>
          <a:xfrm>
            <a:off x="4141400" y="3189700"/>
            <a:ext cx="318300" cy="32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750" name="Google Shape;1750;p73"/>
          <p:cNvSpPr/>
          <p:nvPr/>
        </p:nvSpPr>
        <p:spPr>
          <a:xfrm>
            <a:off x="3552350" y="3596750"/>
            <a:ext cx="951600" cy="51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tamanho</a:t>
            </a:r>
            <a:endParaRPr/>
          </a:p>
        </p:txBody>
      </p:sp>
      <p:sp>
        <p:nvSpPr>
          <p:cNvPr id="1751" name="Google Shape;1751;p73"/>
          <p:cNvSpPr/>
          <p:nvPr/>
        </p:nvSpPr>
        <p:spPr>
          <a:xfrm>
            <a:off x="3729975" y="3819475"/>
            <a:ext cx="6072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752" name="Google Shape;1752;p73"/>
          <p:cNvSpPr/>
          <p:nvPr/>
        </p:nvSpPr>
        <p:spPr>
          <a:xfrm>
            <a:off x="4686050" y="2728975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aux[tamanho]</a:t>
            </a:r>
            <a:endParaRPr/>
          </a:p>
        </p:txBody>
      </p:sp>
      <p:sp>
        <p:nvSpPr>
          <p:cNvPr id="1753" name="Google Shape;1753;p73"/>
          <p:cNvSpPr/>
          <p:nvPr/>
        </p:nvSpPr>
        <p:spPr>
          <a:xfrm>
            <a:off x="5319425" y="3786250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4" name="Google Shape;1754;p73"/>
          <p:cNvSpPr/>
          <p:nvPr/>
        </p:nvSpPr>
        <p:spPr>
          <a:xfrm>
            <a:off x="5319425" y="4271950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5" name="Google Shape;1755;p73"/>
          <p:cNvSpPr/>
          <p:nvPr/>
        </p:nvSpPr>
        <p:spPr>
          <a:xfrm>
            <a:off x="4905125" y="3243325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1756" name="Google Shape;1756;p73"/>
          <p:cNvSpPr/>
          <p:nvPr/>
        </p:nvSpPr>
        <p:spPr>
          <a:xfrm>
            <a:off x="6286250" y="3243325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1757" name="Google Shape;1757;p73"/>
          <p:cNvSpPr/>
          <p:nvPr/>
        </p:nvSpPr>
        <p:spPr>
          <a:xfrm>
            <a:off x="6429125" y="371957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1758" name="Google Shape;1758;p73"/>
          <p:cNvSpPr/>
          <p:nvPr/>
        </p:nvSpPr>
        <p:spPr>
          <a:xfrm>
            <a:off x="6419600" y="41863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alemanha</a:t>
            </a:r>
            <a:endParaRPr/>
          </a:p>
        </p:txBody>
      </p:sp>
      <p:sp>
        <p:nvSpPr>
          <p:cNvPr id="1759" name="Google Shape;1759;p73"/>
          <p:cNvSpPr/>
          <p:nvPr/>
        </p:nvSpPr>
        <p:spPr>
          <a:xfrm>
            <a:off x="6419600" y="4653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760" name="Google Shape;1760;p73"/>
          <p:cNvSpPr/>
          <p:nvPr/>
        </p:nvSpPr>
        <p:spPr>
          <a:xfrm>
            <a:off x="5048000" y="371957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761" name="Google Shape;1761;p73"/>
          <p:cNvSpPr/>
          <p:nvPr/>
        </p:nvSpPr>
        <p:spPr>
          <a:xfrm>
            <a:off x="5038475" y="41863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1762" name="Google Shape;1762;p73"/>
          <p:cNvSpPr/>
          <p:nvPr/>
        </p:nvSpPr>
        <p:spPr>
          <a:xfrm>
            <a:off x="5038475" y="4653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1763" name="Google Shape;1763;p73"/>
          <p:cNvSpPr/>
          <p:nvPr/>
        </p:nvSpPr>
        <p:spPr>
          <a:xfrm>
            <a:off x="3012450" y="2858225"/>
            <a:ext cx="407100" cy="6705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</a:t>
            </a:r>
            <a:endParaRPr/>
          </a:p>
        </p:txBody>
      </p:sp>
      <p:sp>
        <p:nvSpPr>
          <p:cNvPr id="1764" name="Google Shape;1764;p73"/>
          <p:cNvSpPr/>
          <p:nvPr/>
        </p:nvSpPr>
        <p:spPr>
          <a:xfrm>
            <a:off x="3056850" y="3208750"/>
            <a:ext cx="318300" cy="2859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1765" name="Google Shape;1765;p73"/>
          <p:cNvSpPr/>
          <p:nvPr/>
        </p:nvSpPr>
        <p:spPr>
          <a:xfrm>
            <a:off x="2193900" y="1978200"/>
            <a:ext cx="1125000" cy="6459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 &lt; tamanho</a:t>
            </a:r>
            <a:endParaRPr/>
          </a:p>
        </p:txBody>
      </p:sp>
      <p:sp>
        <p:nvSpPr>
          <p:cNvPr id="1766" name="Google Shape;1766;p73"/>
          <p:cNvSpPr/>
          <p:nvPr/>
        </p:nvSpPr>
        <p:spPr>
          <a:xfrm>
            <a:off x="2401550" y="2311225"/>
            <a:ext cx="769800" cy="22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2857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true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0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" name="Google Shape;1771;p74"/>
          <p:cNvSpPr/>
          <p:nvPr/>
        </p:nvSpPr>
        <p:spPr>
          <a:xfrm>
            <a:off x="4648200" y="0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1772" name="Google Shape;1772;p74"/>
          <p:cNvSpPr/>
          <p:nvPr/>
        </p:nvSpPr>
        <p:spPr>
          <a:xfrm>
            <a:off x="5281575" y="10572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3" name="Google Shape;1773;p74"/>
          <p:cNvSpPr/>
          <p:nvPr/>
        </p:nvSpPr>
        <p:spPr>
          <a:xfrm>
            <a:off x="5281575" y="15429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4" name="Google Shape;1774;p74"/>
          <p:cNvSpPr/>
          <p:nvPr/>
        </p:nvSpPr>
        <p:spPr>
          <a:xfrm>
            <a:off x="4867275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1775" name="Google Shape;1775;p74"/>
          <p:cNvSpPr/>
          <p:nvPr/>
        </p:nvSpPr>
        <p:spPr>
          <a:xfrm>
            <a:off x="6248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1776" name="Google Shape;1776;p74"/>
          <p:cNvSpPr/>
          <p:nvPr/>
        </p:nvSpPr>
        <p:spPr>
          <a:xfrm>
            <a:off x="6391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1777" name="Google Shape;1777;p74"/>
          <p:cNvSpPr/>
          <p:nvPr/>
        </p:nvSpPr>
        <p:spPr>
          <a:xfrm>
            <a:off x="6381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alemanha</a:t>
            </a:r>
            <a:endParaRPr/>
          </a:p>
        </p:txBody>
      </p:sp>
      <p:sp>
        <p:nvSpPr>
          <p:cNvPr id="1778" name="Google Shape;1778;p74"/>
          <p:cNvSpPr/>
          <p:nvPr/>
        </p:nvSpPr>
        <p:spPr>
          <a:xfrm>
            <a:off x="6381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779" name="Google Shape;1779;p74"/>
          <p:cNvSpPr/>
          <p:nvPr/>
        </p:nvSpPr>
        <p:spPr>
          <a:xfrm>
            <a:off x="7703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1780" name="Google Shape;1780;p74"/>
          <p:cNvSpPr/>
          <p:nvPr/>
        </p:nvSpPr>
        <p:spPr>
          <a:xfrm>
            <a:off x="5010150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781" name="Google Shape;1781;p74"/>
          <p:cNvSpPr/>
          <p:nvPr/>
        </p:nvSpPr>
        <p:spPr>
          <a:xfrm>
            <a:off x="5000625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1782" name="Google Shape;1782;p74"/>
          <p:cNvSpPr/>
          <p:nvPr/>
        </p:nvSpPr>
        <p:spPr>
          <a:xfrm>
            <a:off x="5000625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1783" name="Google Shape;1783;p74"/>
          <p:cNvSpPr/>
          <p:nvPr/>
        </p:nvSpPr>
        <p:spPr>
          <a:xfrm>
            <a:off x="7846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784" name="Google Shape;1784;p74"/>
          <p:cNvSpPr/>
          <p:nvPr/>
        </p:nvSpPr>
        <p:spPr>
          <a:xfrm>
            <a:off x="7836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porto_rico</a:t>
            </a:r>
            <a:endParaRPr/>
          </a:p>
        </p:txBody>
      </p:sp>
      <p:sp>
        <p:nvSpPr>
          <p:cNvPr id="1785" name="Google Shape;1785;p74"/>
          <p:cNvSpPr/>
          <p:nvPr/>
        </p:nvSpPr>
        <p:spPr>
          <a:xfrm>
            <a:off x="7836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786" name="Google Shape;1786;p74"/>
          <p:cNvSpPr txBox="1"/>
          <p:nvPr/>
        </p:nvSpPr>
        <p:spPr>
          <a:xfrm>
            <a:off x="-66150" y="0"/>
            <a:ext cx="34857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intercala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B4A7D6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B4A7D6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tamanho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-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B4A7D6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lang="pt-BR" sz="700">
                <a:solidFill>
                  <a:srgbClr val="603000"/>
                </a:solidFill>
                <a:highlight>
                  <a:srgbClr val="B4A7D6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tamanho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B4A7D6"/>
                </a:highlight>
              </a:rPr>
              <a:t>// vetor auxiliar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B4A7D6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and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        aux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B4A7D6"/>
                </a:highlight>
              </a:rPr>
              <a:t>// copia trecho1 em aux[]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        i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B4A7D6"/>
                </a:highlight>
              </a:rPr>
              <a:t>// avança em trecho1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   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B4A7D6"/>
                </a:highlight>
              </a:rPr>
              <a:t>//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        aux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B4A7D6"/>
                </a:highlight>
              </a:rPr>
              <a:t>// copia trecho2 em aux[]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        j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B4A7D6"/>
                </a:highlight>
              </a:rPr>
              <a:t>// avanca em trecho2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   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&gt;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B4A7D6"/>
                </a:highlight>
              </a:rPr>
              <a:t>// terminou o trecho1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    aux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    j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B4A7D6"/>
                </a:highlight>
              </a:rPr>
              <a:t>// terminou o trecho2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    aux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    i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terminando: copiar de aux[] em a[inicio:fim]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6D9EEB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6D9EEB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6D9EEB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6D9EEB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6D9EEB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6D9EEB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6D9EE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   meuVetorDeTimes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inicio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6D9EEB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6D9EE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mergesort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B4A7D6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meio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/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B4A7D6"/>
                </a:highlight>
              </a:rPr>
              <a:t>2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mergesort</a:t>
            </a:r>
            <a:r>
              <a:rPr lang="pt-BR" sz="700">
                <a:solidFill>
                  <a:srgbClr val="808030"/>
                </a:solidFill>
                <a:highlight>
                  <a:srgbClr val="FFD96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D96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FFD96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D966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FFD96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D96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mergesort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D9EAD3"/>
                </a:highlight>
              </a:rPr>
              <a:t>1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D9EAD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D9EAD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intercala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787" name="Google Shape;1787;p74"/>
          <p:cNvSpPr/>
          <p:nvPr/>
        </p:nvSpPr>
        <p:spPr>
          <a:xfrm>
            <a:off x="3487388" y="-12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inicio</a:t>
            </a:r>
            <a:endParaRPr/>
          </a:p>
        </p:txBody>
      </p:sp>
      <p:sp>
        <p:nvSpPr>
          <p:cNvPr id="1788" name="Google Shape;1788;p74"/>
          <p:cNvSpPr/>
          <p:nvPr/>
        </p:nvSpPr>
        <p:spPr>
          <a:xfrm>
            <a:off x="3747038" y="427850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1789" name="Google Shape;1789;p74"/>
          <p:cNvSpPr/>
          <p:nvPr/>
        </p:nvSpPr>
        <p:spPr>
          <a:xfrm>
            <a:off x="3503963" y="18247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fim</a:t>
            </a:r>
            <a:endParaRPr/>
          </a:p>
        </p:txBody>
      </p:sp>
      <p:sp>
        <p:nvSpPr>
          <p:cNvPr id="1790" name="Google Shape;1790;p74"/>
          <p:cNvSpPr/>
          <p:nvPr/>
        </p:nvSpPr>
        <p:spPr>
          <a:xfrm>
            <a:off x="3780188" y="2243875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791" name="Google Shape;1791;p74"/>
          <p:cNvSpPr/>
          <p:nvPr/>
        </p:nvSpPr>
        <p:spPr>
          <a:xfrm>
            <a:off x="3503963" y="9123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meio</a:t>
            </a:r>
            <a:endParaRPr/>
          </a:p>
        </p:txBody>
      </p:sp>
      <p:sp>
        <p:nvSpPr>
          <p:cNvPr id="1792" name="Google Shape;1792;p74"/>
          <p:cNvSpPr/>
          <p:nvPr/>
        </p:nvSpPr>
        <p:spPr>
          <a:xfrm>
            <a:off x="3763613" y="1340238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1793" name="Google Shape;1793;p74"/>
          <p:cNvSpPr/>
          <p:nvPr/>
        </p:nvSpPr>
        <p:spPr>
          <a:xfrm>
            <a:off x="3507950" y="2841875"/>
            <a:ext cx="407100" cy="70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</a:t>
            </a:r>
            <a:endParaRPr/>
          </a:p>
        </p:txBody>
      </p:sp>
      <p:sp>
        <p:nvSpPr>
          <p:cNvPr id="1794" name="Google Shape;1794;p74"/>
          <p:cNvSpPr/>
          <p:nvPr/>
        </p:nvSpPr>
        <p:spPr>
          <a:xfrm>
            <a:off x="3552350" y="3189700"/>
            <a:ext cx="318300" cy="32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795" name="Google Shape;1795;p74"/>
          <p:cNvSpPr/>
          <p:nvPr/>
        </p:nvSpPr>
        <p:spPr>
          <a:xfrm>
            <a:off x="4097000" y="2852000"/>
            <a:ext cx="407100" cy="7032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</a:t>
            </a:r>
            <a:endParaRPr/>
          </a:p>
        </p:txBody>
      </p:sp>
      <p:sp>
        <p:nvSpPr>
          <p:cNvPr id="1796" name="Google Shape;1796;p74"/>
          <p:cNvSpPr/>
          <p:nvPr/>
        </p:nvSpPr>
        <p:spPr>
          <a:xfrm>
            <a:off x="4141400" y="3189700"/>
            <a:ext cx="318300" cy="32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797" name="Google Shape;1797;p74"/>
          <p:cNvSpPr/>
          <p:nvPr/>
        </p:nvSpPr>
        <p:spPr>
          <a:xfrm>
            <a:off x="3552350" y="3596750"/>
            <a:ext cx="951600" cy="51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tamanho</a:t>
            </a:r>
            <a:endParaRPr/>
          </a:p>
        </p:txBody>
      </p:sp>
      <p:sp>
        <p:nvSpPr>
          <p:cNvPr id="1798" name="Google Shape;1798;p74"/>
          <p:cNvSpPr/>
          <p:nvPr/>
        </p:nvSpPr>
        <p:spPr>
          <a:xfrm>
            <a:off x="3729975" y="3819475"/>
            <a:ext cx="6072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799" name="Google Shape;1799;p74"/>
          <p:cNvSpPr/>
          <p:nvPr/>
        </p:nvSpPr>
        <p:spPr>
          <a:xfrm>
            <a:off x="4686050" y="2728975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aux[tamanho]</a:t>
            </a:r>
            <a:endParaRPr/>
          </a:p>
        </p:txBody>
      </p:sp>
      <p:sp>
        <p:nvSpPr>
          <p:cNvPr id="1800" name="Google Shape;1800;p74"/>
          <p:cNvSpPr/>
          <p:nvPr/>
        </p:nvSpPr>
        <p:spPr>
          <a:xfrm>
            <a:off x="5319425" y="3786250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1" name="Google Shape;1801;p74"/>
          <p:cNvSpPr/>
          <p:nvPr/>
        </p:nvSpPr>
        <p:spPr>
          <a:xfrm>
            <a:off x="5319425" y="4271950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2" name="Google Shape;1802;p74"/>
          <p:cNvSpPr/>
          <p:nvPr/>
        </p:nvSpPr>
        <p:spPr>
          <a:xfrm>
            <a:off x="4905125" y="3243325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1803" name="Google Shape;1803;p74"/>
          <p:cNvSpPr/>
          <p:nvPr/>
        </p:nvSpPr>
        <p:spPr>
          <a:xfrm>
            <a:off x="6286250" y="3243325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1804" name="Google Shape;1804;p74"/>
          <p:cNvSpPr/>
          <p:nvPr/>
        </p:nvSpPr>
        <p:spPr>
          <a:xfrm>
            <a:off x="6429125" y="371957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1805" name="Google Shape;1805;p74"/>
          <p:cNvSpPr/>
          <p:nvPr/>
        </p:nvSpPr>
        <p:spPr>
          <a:xfrm>
            <a:off x="6419600" y="41863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alemanha</a:t>
            </a:r>
            <a:endParaRPr/>
          </a:p>
        </p:txBody>
      </p:sp>
      <p:sp>
        <p:nvSpPr>
          <p:cNvPr id="1806" name="Google Shape;1806;p74"/>
          <p:cNvSpPr/>
          <p:nvPr/>
        </p:nvSpPr>
        <p:spPr>
          <a:xfrm>
            <a:off x="6419600" y="4653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807" name="Google Shape;1807;p74"/>
          <p:cNvSpPr/>
          <p:nvPr/>
        </p:nvSpPr>
        <p:spPr>
          <a:xfrm>
            <a:off x="5048000" y="371957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808" name="Google Shape;1808;p74"/>
          <p:cNvSpPr/>
          <p:nvPr/>
        </p:nvSpPr>
        <p:spPr>
          <a:xfrm>
            <a:off x="5038475" y="41863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1809" name="Google Shape;1809;p74"/>
          <p:cNvSpPr/>
          <p:nvPr/>
        </p:nvSpPr>
        <p:spPr>
          <a:xfrm>
            <a:off x="5038475" y="4653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1810" name="Google Shape;1810;p74"/>
          <p:cNvSpPr/>
          <p:nvPr/>
        </p:nvSpPr>
        <p:spPr>
          <a:xfrm>
            <a:off x="3012450" y="2858225"/>
            <a:ext cx="407100" cy="6705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</a:t>
            </a:r>
            <a:endParaRPr/>
          </a:p>
        </p:txBody>
      </p:sp>
      <p:sp>
        <p:nvSpPr>
          <p:cNvPr id="1811" name="Google Shape;1811;p74"/>
          <p:cNvSpPr/>
          <p:nvPr/>
        </p:nvSpPr>
        <p:spPr>
          <a:xfrm>
            <a:off x="3056850" y="3208750"/>
            <a:ext cx="318300" cy="2859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1812" name="Google Shape;1812;p74"/>
          <p:cNvSpPr/>
          <p:nvPr/>
        </p:nvSpPr>
        <p:spPr>
          <a:xfrm>
            <a:off x="2193900" y="1978200"/>
            <a:ext cx="1125000" cy="6459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inicio + k</a:t>
            </a:r>
            <a:endParaRPr/>
          </a:p>
        </p:txBody>
      </p:sp>
      <p:sp>
        <p:nvSpPr>
          <p:cNvPr id="1813" name="Google Shape;1813;p74"/>
          <p:cNvSpPr/>
          <p:nvPr/>
        </p:nvSpPr>
        <p:spPr>
          <a:xfrm>
            <a:off x="2401550" y="2311225"/>
            <a:ext cx="769800" cy="22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2857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7" name="Shape 1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" name="Google Shape;1818;p75"/>
          <p:cNvSpPr/>
          <p:nvPr/>
        </p:nvSpPr>
        <p:spPr>
          <a:xfrm>
            <a:off x="4648200" y="0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1819" name="Google Shape;1819;p75"/>
          <p:cNvSpPr/>
          <p:nvPr/>
        </p:nvSpPr>
        <p:spPr>
          <a:xfrm>
            <a:off x="5281575" y="10572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0" name="Google Shape;1820;p75"/>
          <p:cNvSpPr/>
          <p:nvPr/>
        </p:nvSpPr>
        <p:spPr>
          <a:xfrm>
            <a:off x="5281575" y="15429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1" name="Google Shape;1821;p75"/>
          <p:cNvSpPr/>
          <p:nvPr/>
        </p:nvSpPr>
        <p:spPr>
          <a:xfrm>
            <a:off x="4867275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1822" name="Google Shape;1822;p75"/>
          <p:cNvSpPr/>
          <p:nvPr/>
        </p:nvSpPr>
        <p:spPr>
          <a:xfrm>
            <a:off x="6248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1823" name="Google Shape;1823;p75"/>
          <p:cNvSpPr/>
          <p:nvPr/>
        </p:nvSpPr>
        <p:spPr>
          <a:xfrm>
            <a:off x="6391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1824" name="Google Shape;1824;p75"/>
          <p:cNvSpPr/>
          <p:nvPr/>
        </p:nvSpPr>
        <p:spPr>
          <a:xfrm>
            <a:off x="6381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alemanha</a:t>
            </a:r>
            <a:endParaRPr/>
          </a:p>
        </p:txBody>
      </p:sp>
      <p:sp>
        <p:nvSpPr>
          <p:cNvPr id="1825" name="Google Shape;1825;p75"/>
          <p:cNvSpPr/>
          <p:nvPr/>
        </p:nvSpPr>
        <p:spPr>
          <a:xfrm>
            <a:off x="6381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826" name="Google Shape;1826;p75"/>
          <p:cNvSpPr/>
          <p:nvPr/>
        </p:nvSpPr>
        <p:spPr>
          <a:xfrm>
            <a:off x="7703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1827" name="Google Shape;1827;p75"/>
          <p:cNvSpPr/>
          <p:nvPr/>
        </p:nvSpPr>
        <p:spPr>
          <a:xfrm>
            <a:off x="5010150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828" name="Google Shape;1828;p75"/>
          <p:cNvSpPr/>
          <p:nvPr/>
        </p:nvSpPr>
        <p:spPr>
          <a:xfrm>
            <a:off x="5000625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1829" name="Google Shape;1829;p75"/>
          <p:cNvSpPr/>
          <p:nvPr/>
        </p:nvSpPr>
        <p:spPr>
          <a:xfrm>
            <a:off x="5000625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1830" name="Google Shape;1830;p75"/>
          <p:cNvSpPr/>
          <p:nvPr/>
        </p:nvSpPr>
        <p:spPr>
          <a:xfrm>
            <a:off x="7846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831" name="Google Shape;1831;p75"/>
          <p:cNvSpPr/>
          <p:nvPr/>
        </p:nvSpPr>
        <p:spPr>
          <a:xfrm>
            <a:off x="7836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porto_rico</a:t>
            </a:r>
            <a:endParaRPr/>
          </a:p>
        </p:txBody>
      </p:sp>
      <p:sp>
        <p:nvSpPr>
          <p:cNvPr id="1832" name="Google Shape;1832;p75"/>
          <p:cNvSpPr/>
          <p:nvPr/>
        </p:nvSpPr>
        <p:spPr>
          <a:xfrm>
            <a:off x="7836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833" name="Google Shape;1833;p75"/>
          <p:cNvSpPr txBox="1"/>
          <p:nvPr/>
        </p:nvSpPr>
        <p:spPr>
          <a:xfrm>
            <a:off x="-66150" y="0"/>
            <a:ext cx="34857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intercala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B4A7D6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B4A7D6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tamanho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-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B4A7D6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lang="pt-BR" sz="700">
                <a:solidFill>
                  <a:srgbClr val="603000"/>
                </a:solidFill>
                <a:highlight>
                  <a:srgbClr val="B4A7D6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tamanho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B4A7D6"/>
                </a:highlight>
              </a:rPr>
              <a:t>// vetor auxiliar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B4A7D6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and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        aux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B4A7D6"/>
                </a:highlight>
              </a:rPr>
              <a:t>// copia trecho1 em aux[]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        i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B4A7D6"/>
                </a:highlight>
              </a:rPr>
              <a:t>// avança em trecho1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   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B4A7D6"/>
                </a:highlight>
              </a:rPr>
              <a:t>//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        aux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B4A7D6"/>
                </a:highlight>
              </a:rPr>
              <a:t>// copia trecho2 em aux[]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        j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B4A7D6"/>
                </a:highlight>
              </a:rPr>
              <a:t>// avanca em trecho2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   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&gt;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B4A7D6"/>
                </a:highlight>
              </a:rPr>
              <a:t>// terminou o trecho1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    aux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    j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B4A7D6"/>
                </a:highlight>
              </a:rPr>
              <a:t>// terminou o trecho2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    aux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    i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terminando: copiar de aux[] em a[inicio:fim]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D5A6BD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D5A6BD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D5A6BD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D5A6BD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D5A6BD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D5A6BD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D5A6BD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D5A6BD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D5A6BD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D5A6BD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D5A6BD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D5A6B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inicio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mergesort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B4A7D6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meio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/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B4A7D6"/>
                </a:highlight>
              </a:rPr>
              <a:t>2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mergesort</a:t>
            </a:r>
            <a:r>
              <a:rPr lang="pt-BR" sz="700">
                <a:solidFill>
                  <a:srgbClr val="808030"/>
                </a:solidFill>
                <a:highlight>
                  <a:srgbClr val="FFD96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D96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FFD96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D966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FFD96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D96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mergesort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D9EAD3"/>
                </a:highlight>
              </a:rPr>
              <a:t>1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D9EAD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D9EAD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intercala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834" name="Google Shape;1834;p75"/>
          <p:cNvSpPr/>
          <p:nvPr/>
        </p:nvSpPr>
        <p:spPr>
          <a:xfrm>
            <a:off x="3487388" y="-12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inicio</a:t>
            </a:r>
            <a:endParaRPr/>
          </a:p>
        </p:txBody>
      </p:sp>
      <p:sp>
        <p:nvSpPr>
          <p:cNvPr id="1835" name="Google Shape;1835;p75"/>
          <p:cNvSpPr/>
          <p:nvPr/>
        </p:nvSpPr>
        <p:spPr>
          <a:xfrm>
            <a:off x="3747038" y="427850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1836" name="Google Shape;1836;p75"/>
          <p:cNvSpPr/>
          <p:nvPr/>
        </p:nvSpPr>
        <p:spPr>
          <a:xfrm>
            <a:off x="3503963" y="18247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fim</a:t>
            </a:r>
            <a:endParaRPr/>
          </a:p>
        </p:txBody>
      </p:sp>
      <p:sp>
        <p:nvSpPr>
          <p:cNvPr id="1837" name="Google Shape;1837;p75"/>
          <p:cNvSpPr/>
          <p:nvPr/>
        </p:nvSpPr>
        <p:spPr>
          <a:xfrm>
            <a:off x="3780188" y="2243875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838" name="Google Shape;1838;p75"/>
          <p:cNvSpPr/>
          <p:nvPr/>
        </p:nvSpPr>
        <p:spPr>
          <a:xfrm>
            <a:off x="3503963" y="9123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meio</a:t>
            </a:r>
            <a:endParaRPr/>
          </a:p>
        </p:txBody>
      </p:sp>
      <p:sp>
        <p:nvSpPr>
          <p:cNvPr id="1839" name="Google Shape;1839;p75"/>
          <p:cNvSpPr/>
          <p:nvPr/>
        </p:nvSpPr>
        <p:spPr>
          <a:xfrm>
            <a:off x="3763613" y="1340238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1840" name="Google Shape;1840;p75"/>
          <p:cNvSpPr/>
          <p:nvPr/>
        </p:nvSpPr>
        <p:spPr>
          <a:xfrm>
            <a:off x="3507950" y="2841875"/>
            <a:ext cx="407100" cy="70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</a:t>
            </a:r>
            <a:endParaRPr/>
          </a:p>
        </p:txBody>
      </p:sp>
      <p:sp>
        <p:nvSpPr>
          <p:cNvPr id="1841" name="Google Shape;1841;p75"/>
          <p:cNvSpPr/>
          <p:nvPr/>
        </p:nvSpPr>
        <p:spPr>
          <a:xfrm>
            <a:off x="3552350" y="3189700"/>
            <a:ext cx="318300" cy="32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842" name="Google Shape;1842;p75"/>
          <p:cNvSpPr/>
          <p:nvPr/>
        </p:nvSpPr>
        <p:spPr>
          <a:xfrm>
            <a:off x="4097000" y="2852000"/>
            <a:ext cx="407100" cy="7032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</a:t>
            </a:r>
            <a:endParaRPr/>
          </a:p>
        </p:txBody>
      </p:sp>
      <p:sp>
        <p:nvSpPr>
          <p:cNvPr id="1843" name="Google Shape;1843;p75"/>
          <p:cNvSpPr/>
          <p:nvPr/>
        </p:nvSpPr>
        <p:spPr>
          <a:xfrm>
            <a:off x="4141400" y="3189700"/>
            <a:ext cx="318300" cy="32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844" name="Google Shape;1844;p75"/>
          <p:cNvSpPr/>
          <p:nvPr/>
        </p:nvSpPr>
        <p:spPr>
          <a:xfrm>
            <a:off x="3552350" y="3596750"/>
            <a:ext cx="951600" cy="51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tamanho</a:t>
            </a:r>
            <a:endParaRPr/>
          </a:p>
        </p:txBody>
      </p:sp>
      <p:sp>
        <p:nvSpPr>
          <p:cNvPr id="1845" name="Google Shape;1845;p75"/>
          <p:cNvSpPr/>
          <p:nvPr/>
        </p:nvSpPr>
        <p:spPr>
          <a:xfrm>
            <a:off x="3729975" y="3819475"/>
            <a:ext cx="6072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846" name="Google Shape;1846;p75"/>
          <p:cNvSpPr/>
          <p:nvPr/>
        </p:nvSpPr>
        <p:spPr>
          <a:xfrm>
            <a:off x="4686050" y="2728975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aux[tamanho]</a:t>
            </a:r>
            <a:endParaRPr/>
          </a:p>
        </p:txBody>
      </p:sp>
      <p:sp>
        <p:nvSpPr>
          <p:cNvPr id="1847" name="Google Shape;1847;p75"/>
          <p:cNvSpPr/>
          <p:nvPr/>
        </p:nvSpPr>
        <p:spPr>
          <a:xfrm>
            <a:off x="5319425" y="3786250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8" name="Google Shape;1848;p75"/>
          <p:cNvSpPr/>
          <p:nvPr/>
        </p:nvSpPr>
        <p:spPr>
          <a:xfrm>
            <a:off x="5319425" y="4271950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9" name="Google Shape;1849;p75"/>
          <p:cNvSpPr/>
          <p:nvPr/>
        </p:nvSpPr>
        <p:spPr>
          <a:xfrm>
            <a:off x="4905125" y="3243325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1850" name="Google Shape;1850;p75"/>
          <p:cNvSpPr/>
          <p:nvPr/>
        </p:nvSpPr>
        <p:spPr>
          <a:xfrm>
            <a:off x="6286250" y="3243325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1851" name="Google Shape;1851;p75"/>
          <p:cNvSpPr/>
          <p:nvPr/>
        </p:nvSpPr>
        <p:spPr>
          <a:xfrm>
            <a:off x="6429125" y="371957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1852" name="Google Shape;1852;p75"/>
          <p:cNvSpPr/>
          <p:nvPr/>
        </p:nvSpPr>
        <p:spPr>
          <a:xfrm>
            <a:off x="6419600" y="41863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alemanha</a:t>
            </a:r>
            <a:endParaRPr/>
          </a:p>
        </p:txBody>
      </p:sp>
      <p:sp>
        <p:nvSpPr>
          <p:cNvPr id="1853" name="Google Shape;1853;p75"/>
          <p:cNvSpPr/>
          <p:nvPr/>
        </p:nvSpPr>
        <p:spPr>
          <a:xfrm>
            <a:off x="6419600" y="4653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854" name="Google Shape;1854;p75"/>
          <p:cNvSpPr/>
          <p:nvPr/>
        </p:nvSpPr>
        <p:spPr>
          <a:xfrm>
            <a:off x="5048000" y="371957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855" name="Google Shape;1855;p75"/>
          <p:cNvSpPr/>
          <p:nvPr/>
        </p:nvSpPr>
        <p:spPr>
          <a:xfrm>
            <a:off x="5038475" y="41863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1856" name="Google Shape;1856;p75"/>
          <p:cNvSpPr/>
          <p:nvPr/>
        </p:nvSpPr>
        <p:spPr>
          <a:xfrm>
            <a:off x="5038475" y="4653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1857" name="Google Shape;1857;p75"/>
          <p:cNvSpPr/>
          <p:nvPr/>
        </p:nvSpPr>
        <p:spPr>
          <a:xfrm>
            <a:off x="3012450" y="2858225"/>
            <a:ext cx="407100" cy="6705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</a:t>
            </a:r>
            <a:endParaRPr/>
          </a:p>
        </p:txBody>
      </p:sp>
      <p:sp>
        <p:nvSpPr>
          <p:cNvPr id="1858" name="Google Shape;1858;p75"/>
          <p:cNvSpPr/>
          <p:nvPr/>
        </p:nvSpPr>
        <p:spPr>
          <a:xfrm>
            <a:off x="3056850" y="3208750"/>
            <a:ext cx="318300" cy="2859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859" name="Google Shape;1859;p75"/>
          <p:cNvSpPr/>
          <p:nvPr/>
        </p:nvSpPr>
        <p:spPr>
          <a:xfrm>
            <a:off x="2193900" y="1978200"/>
            <a:ext cx="1125000" cy="6459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 &lt; tamanho</a:t>
            </a:r>
            <a:endParaRPr/>
          </a:p>
        </p:txBody>
      </p:sp>
      <p:sp>
        <p:nvSpPr>
          <p:cNvPr id="1860" name="Google Shape;1860;p75"/>
          <p:cNvSpPr/>
          <p:nvPr/>
        </p:nvSpPr>
        <p:spPr>
          <a:xfrm>
            <a:off x="2401550" y="2311225"/>
            <a:ext cx="769800" cy="22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2857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true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4" name="Shape 1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Google Shape;1865;p76"/>
          <p:cNvSpPr/>
          <p:nvPr/>
        </p:nvSpPr>
        <p:spPr>
          <a:xfrm>
            <a:off x="4648200" y="0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1866" name="Google Shape;1866;p76"/>
          <p:cNvSpPr/>
          <p:nvPr/>
        </p:nvSpPr>
        <p:spPr>
          <a:xfrm>
            <a:off x="5281575" y="10572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7" name="Google Shape;1867;p76"/>
          <p:cNvSpPr/>
          <p:nvPr/>
        </p:nvSpPr>
        <p:spPr>
          <a:xfrm>
            <a:off x="5281575" y="15429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8" name="Google Shape;1868;p76"/>
          <p:cNvSpPr/>
          <p:nvPr/>
        </p:nvSpPr>
        <p:spPr>
          <a:xfrm>
            <a:off x="4867275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1869" name="Google Shape;1869;p76"/>
          <p:cNvSpPr/>
          <p:nvPr/>
        </p:nvSpPr>
        <p:spPr>
          <a:xfrm>
            <a:off x="6248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1870" name="Google Shape;1870;p76"/>
          <p:cNvSpPr/>
          <p:nvPr/>
        </p:nvSpPr>
        <p:spPr>
          <a:xfrm>
            <a:off x="6391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1871" name="Google Shape;1871;p76"/>
          <p:cNvSpPr/>
          <p:nvPr/>
        </p:nvSpPr>
        <p:spPr>
          <a:xfrm>
            <a:off x="6381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alemanha</a:t>
            </a:r>
            <a:endParaRPr/>
          </a:p>
        </p:txBody>
      </p:sp>
      <p:sp>
        <p:nvSpPr>
          <p:cNvPr id="1872" name="Google Shape;1872;p76"/>
          <p:cNvSpPr/>
          <p:nvPr/>
        </p:nvSpPr>
        <p:spPr>
          <a:xfrm>
            <a:off x="6381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873" name="Google Shape;1873;p76"/>
          <p:cNvSpPr/>
          <p:nvPr/>
        </p:nvSpPr>
        <p:spPr>
          <a:xfrm>
            <a:off x="7703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1874" name="Google Shape;1874;p76"/>
          <p:cNvSpPr/>
          <p:nvPr/>
        </p:nvSpPr>
        <p:spPr>
          <a:xfrm>
            <a:off x="5010150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875" name="Google Shape;1875;p76"/>
          <p:cNvSpPr/>
          <p:nvPr/>
        </p:nvSpPr>
        <p:spPr>
          <a:xfrm>
            <a:off x="5000625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1876" name="Google Shape;1876;p76"/>
          <p:cNvSpPr/>
          <p:nvPr/>
        </p:nvSpPr>
        <p:spPr>
          <a:xfrm>
            <a:off x="5000625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1877" name="Google Shape;1877;p76"/>
          <p:cNvSpPr/>
          <p:nvPr/>
        </p:nvSpPr>
        <p:spPr>
          <a:xfrm>
            <a:off x="7846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878" name="Google Shape;1878;p76"/>
          <p:cNvSpPr/>
          <p:nvPr/>
        </p:nvSpPr>
        <p:spPr>
          <a:xfrm>
            <a:off x="7836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porto_rico</a:t>
            </a:r>
            <a:endParaRPr/>
          </a:p>
        </p:txBody>
      </p:sp>
      <p:sp>
        <p:nvSpPr>
          <p:cNvPr id="1879" name="Google Shape;1879;p76"/>
          <p:cNvSpPr/>
          <p:nvPr/>
        </p:nvSpPr>
        <p:spPr>
          <a:xfrm>
            <a:off x="7836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880" name="Google Shape;1880;p76"/>
          <p:cNvSpPr txBox="1"/>
          <p:nvPr/>
        </p:nvSpPr>
        <p:spPr>
          <a:xfrm>
            <a:off x="-66150" y="0"/>
            <a:ext cx="34857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intercala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B4A7D6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B4A7D6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tamanho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-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B4A7D6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lang="pt-BR" sz="700">
                <a:solidFill>
                  <a:srgbClr val="603000"/>
                </a:solidFill>
                <a:highlight>
                  <a:srgbClr val="B4A7D6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tamanho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B4A7D6"/>
                </a:highlight>
              </a:rPr>
              <a:t>// vetor auxiliar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B4A7D6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and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        aux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B4A7D6"/>
                </a:highlight>
              </a:rPr>
              <a:t>// copia trecho1 em aux[]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        i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B4A7D6"/>
                </a:highlight>
              </a:rPr>
              <a:t>// avança em trecho1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   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B4A7D6"/>
                </a:highlight>
              </a:rPr>
              <a:t>//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        aux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B4A7D6"/>
                </a:highlight>
              </a:rPr>
              <a:t>// copia trecho2 em aux[]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        j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B4A7D6"/>
                </a:highlight>
              </a:rPr>
              <a:t>// avanca em trecho2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   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&gt;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B4A7D6"/>
                </a:highlight>
              </a:rPr>
              <a:t>// terminou o trecho1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    aux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    j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B4A7D6"/>
                </a:highlight>
              </a:rPr>
              <a:t>// terminou o trecho2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    aux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    i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terminando: copiar de aux[] em a[inicio:fim]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D5A6BD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D5A6BD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D5A6BD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D5A6BD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D5A6BD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D5A6BD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D5A6BD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D5A6BD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D5A6BD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D5A6BD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D5A6BD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D5A6B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   meuVetorDeTimes</a:t>
            </a:r>
            <a:r>
              <a:rPr lang="pt-BR" sz="700">
                <a:solidFill>
                  <a:srgbClr val="808030"/>
                </a:solidFill>
                <a:highlight>
                  <a:srgbClr val="D5A6BD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inicio </a:t>
            </a:r>
            <a:r>
              <a:rPr lang="pt-BR" sz="700">
                <a:solidFill>
                  <a:srgbClr val="808030"/>
                </a:solidFill>
                <a:highlight>
                  <a:srgbClr val="D5A6BD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D5A6BD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D5A6BD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D5A6BD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D5A6BD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D5A6BD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D5A6BD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D5A6B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mergesort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B4A7D6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meio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/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B4A7D6"/>
                </a:highlight>
              </a:rPr>
              <a:t>2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mergesort</a:t>
            </a:r>
            <a:r>
              <a:rPr lang="pt-BR" sz="700">
                <a:solidFill>
                  <a:srgbClr val="808030"/>
                </a:solidFill>
                <a:highlight>
                  <a:srgbClr val="FFD96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D96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FFD96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D966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FFD96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D96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mergesort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D9EAD3"/>
                </a:highlight>
              </a:rPr>
              <a:t>1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D9EAD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D9EAD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intercala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881" name="Google Shape;1881;p76"/>
          <p:cNvSpPr/>
          <p:nvPr/>
        </p:nvSpPr>
        <p:spPr>
          <a:xfrm>
            <a:off x="3487388" y="-12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inicio</a:t>
            </a:r>
            <a:endParaRPr/>
          </a:p>
        </p:txBody>
      </p:sp>
      <p:sp>
        <p:nvSpPr>
          <p:cNvPr id="1882" name="Google Shape;1882;p76"/>
          <p:cNvSpPr/>
          <p:nvPr/>
        </p:nvSpPr>
        <p:spPr>
          <a:xfrm>
            <a:off x="3747038" y="427850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1883" name="Google Shape;1883;p76"/>
          <p:cNvSpPr/>
          <p:nvPr/>
        </p:nvSpPr>
        <p:spPr>
          <a:xfrm>
            <a:off x="3503963" y="18247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fim</a:t>
            </a:r>
            <a:endParaRPr/>
          </a:p>
        </p:txBody>
      </p:sp>
      <p:sp>
        <p:nvSpPr>
          <p:cNvPr id="1884" name="Google Shape;1884;p76"/>
          <p:cNvSpPr/>
          <p:nvPr/>
        </p:nvSpPr>
        <p:spPr>
          <a:xfrm>
            <a:off x="3780188" y="2243875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885" name="Google Shape;1885;p76"/>
          <p:cNvSpPr/>
          <p:nvPr/>
        </p:nvSpPr>
        <p:spPr>
          <a:xfrm>
            <a:off x="3503963" y="9123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meio</a:t>
            </a:r>
            <a:endParaRPr/>
          </a:p>
        </p:txBody>
      </p:sp>
      <p:sp>
        <p:nvSpPr>
          <p:cNvPr id="1886" name="Google Shape;1886;p76"/>
          <p:cNvSpPr/>
          <p:nvPr/>
        </p:nvSpPr>
        <p:spPr>
          <a:xfrm>
            <a:off x="3763613" y="1340238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1887" name="Google Shape;1887;p76"/>
          <p:cNvSpPr/>
          <p:nvPr/>
        </p:nvSpPr>
        <p:spPr>
          <a:xfrm>
            <a:off x="3507950" y="2841875"/>
            <a:ext cx="407100" cy="70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</a:t>
            </a:r>
            <a:endParaRPr/>
          </a:p>
        </p:txBody>
      </p:sp>
      <p:sp>
        <p:nvSpPr>
          <p:cNvPr id="1888" name="Google Shape;1888;p76"/>
          <p:cNvSpPr/>
          <p:nvPr/>
        </p:nvSpPr>
        <p:spPr>
          <a:xfrm>
            <a:off x="3552350" y="3189700"/>
            <a:ext cx="318300" cy="32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889" name="Google Shape;1889;p76"/>
          <p:cNvSpPr/>
          <p:nvPr/>
        </p:nvSpPr>
        <p:spPr>
          <a:xfrm>
            <a:off x="4097000" y="2852000"/>
            <a:ext cx="407100" cy="7032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</a:t>
            </a:r>
            <a:endParaRPr/>
          </a:p>
        </p:txBody>
      </p:sp>
      <p:sp>
        <p:nvSpPr>
          <p:cNvPr id="1890" name="Google Shape;1890;p76"/>
          <p:cNvSpPr/>
          <p:nvPr/>
        </p:nvSpPr>
        <p:spPr>
          <a:xfrm>
            <a:off x="4141400" y="3189700"/>
            <a:ext cx="318300" cy="32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891" name="Google Shape;1891;p76"/>
          <p:cNvSpPr/>
          <p:nvPr/>
        </p:nvSpPr>
        <p:spPr>
          <a:xfrm>
            <a:off x="3552350" y="3596750"/>
            <a:ext cx="951600" cy="51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tamanho</a:t>
            </a:r>
            <a:endParaRPr/>
          </a:p>
        </p:txBody>
      </p:sp>
      <p:sp>
        <p:nvSpPr>
          <p:cNvPr id="1892" name="Google Shape;1892;p76"/>
          <p:cNvSpPr/>
          <p:nvPr/>
        </p:nvSpPr>
        <p:spPr>
          <a:xfrm>
            <a:off x="3729975" y="3819475"/>
            <a:ext cx="6072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893" name="Google Shape;1893;p76"/>
          <p:cNvSpPr/>
          <p:nvPr/>
        </p:nvSpPr>
        <p:spPr>
          <a:xfrm>
            <a:off x="4686050" y="2728975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aux[tamanho]</a:t>
            </a:r>
            <a:endParaRPr/>
          </a:p>
        </p:txBody>
      </p:sp>
      <p:sp>
        <p:nvSpPr>
          <p:cNvPr id="1894" name="Google Shape;1894;p76"/>
          <p:cNvSpPr/>
          <p:nvPr/>
        </p:nvSpPr>
        <p:spPr>
          <a:xfrm>
            <a:off x="5319425" y="3786250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5" name="Google Shape;1895;p76"/>
          <p:cNvSpPr/>
          <p:nvPr/>
        </p:nvSpPr>
        <p:spPr>
          <a:xfrm>
            <a:off x="5319425" y="4271950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6" name="Google Shape;1896;p76"/>
          <p:cNvSpPr/>
          <p:nvPr/>
        </p:nvSpPr>
        <p:spPr>
          <a:xfrm>
            <a:off x="4905125" y="3243325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1897" name="Google Shape;1897;p76"/>
          <p:cNvSpPr/>
          <p:nvPr/>
        </p:nvSpPr>
        <p:spPr>
          <a:xfrm>
            <a:off x="6286250" y="3243325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1898" name="Google Shape;1898;p76"/>
          <p:cNvSpPr/>
          <p:nvPr/>
        </p:nvSpPr>
        <p:spPr>
          <a:xfrm>
            <a:off x="6429125" y="371957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1899" name="Google Shape;1899;p76"/>
          <p:cNvSpPr/>
          <p:nvPr/>
        </p:nvSpPr>
        <p:spPr>
          <a:xfrm>
            <a:off x="6419600" y="41863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alemanha</a:t>
            </a:r>
            <a:endParaRPr/>
          </a:p>
        </p:txBody>
      </p:sp>
      <p:sp>
        <p:nvSpPr>
          <p:cNvPr id="1900" name="Google Shape;1900;p76"/>
          <p:cNvSpPr/>
          <p:nvPr/>
        </p:nvSpPr>
        <p:spPr>
          <a:xfrm>
            <a:off x="6419600" y="4653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901" name="Google Shape;1901;p76"/>
          <p:cNvSpPr/>
          <p:nvPr/>
        </p:nvSpPr>
        <p:spPr>
          <a:xfrm>
            <a:off x="5048000" y="371957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902" name="Google Shape;1902;p76"/>
          <p:cNvSpPr/>
          <p:nvPr/>
        </p:nvSpPr>
        <p:spPr>
          <a:xfrm>
            <a:off x="5038475" y="41863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1903" name="Google Shape;1903;p76"/>
          <p:cNvSpPr/>
          <p:nvPr/>
        </p:nvSpPr>
        <p:spPr>
          <a:xfrm>
            <a:off x="5038475" y="4653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1904" name="Google Shape;1904;p76"/>
          <p:cNvSpPr/>
          <p:nvPr/>
        </p:nvSpPr>
        <p:spPr>
          <a:xfrm>
            <a:off x="3012450" y="2858225"/>
            <a:ext cx="407100" cy="6705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</a:t>
            </a:r>
            <a:endParaRPr/>
          </a:p>
        </p:txBody>
      </p:sp>
      <p:sp>
        <p:nvSpPr>
          <p:cNvPr id="1905" name="Google Shape;1905;p76"/>
          <p:cNvSpPr/>
          <p:nvPr/>
        </p:nvSpPr>
        <p:spPr>
          <a:xfrm>
            <a:off x="3056850" y="3208750"/>
            <a:ext cx="318300" cy="2859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906" name="Google Shape;1906;p76"/>
          <p:cNvSpPr/>
          <p:nvPr/>
        </p:nvSpPr>
        <p:spPr>
          <a:xfrm>
            <a:off x="2193900" y="1978200"/>
            <a:ext cx="1125000" cy="6459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inicio + k</a:t>
            </a:r>
            <a:endParaRPr/>
          </a:p>
        </p:txBody>
      </p:sp>
      <p:sp>
        <p:nvSpPr>
          <p:cNvPr id="1907" name="Google Shape;1907;p76"/>
          <p:cNvSpPr/>
          <p:nvPr/>
        </p:nvSpPr>
        <p:spPr>
          <a:xfrm>
            <a:off x="2401550" y="2311225"/>
            <a:ext cx="769800" cy="22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28575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p77"/>
          <p:cNvSpPr/>
          <p:nvPr/>
        </p:nvSpPr>
        <p:spPr>
          <a:xfrm>
            <a:off x="4648200" y="0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1913" name="Google Shape;1913;p77"/>
          <p:cNvSpPr/>
          <p:nvPr/>
        </p:nvSpPr>
        <p:spPr>
          <a:xfrm>
            <a:off x="5281575" y="10572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4" name="Google Shape;1914;p77"/>
          <p:cNvSpPr/>
          <p:nvPr/>
        </p:nvSpPr>
        <p:spPr>
          <a:xfrm>
            <a:off x="5281575" y="15429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5" name="Google Shape;1915;p77"/>
          <p:cNvSpPr/>
          <p:nvPr/>
        </p:nvSpPr>
        <p:spPr>
          <a:xfrm>
            <a:off x="4867275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1916" name="Google Shape;1916;p77"/>
          <p:cNvSpPr/>
          <p:nvPr/>
        </p:nvSpPr>
        <p:spPr>
          <a:xfrm>
            <a:off x="6248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1917" name="Google Shape;1917;p77"/>
          <p:cNvSpPr/>
          <p:nvPr/>
        </p:nvSpPr>
        <p:spPr>
          <a:xfrm>
            <a:off x="6391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1918" name="Google Shape;1918;p77"/>
          <p:cNvSpPr/>
          <p:nvPr/>
        </p:nvSpPr>
        <p:spPr>
          <a:xfrm>
            <a:off x="6381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alemanha</a:t>
            </a:r>
            <a:endParaRPr/>
          </a:p>
        </p:txBody>
      </p:sp>
      <p:sp>
        <p:nvSpPr>
          <p:cNvPr id="1919" name="Google Shape;1919;p77"/>
          <p:cNvSpPr/>
          <p:nvPr/>
        </p:nvSpPr>
        <p:spPr>
          <a:xfrm>
            <a:off x="6381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920" name="Google Shape;1920;p77"/>
          <p:cNvSpPr/>
          <p:nvPr/>
        </p:nvSpPr>
        <p:spPr>
          <a:xfrm>
            <a:off x="7703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1921" name="Google Shape;1921;p77"/>
          <p:cNvSpPr/>
          <p:nvPr/>
        </p:nvSpPr>
        <p:spPr>
          <a:xfrm>
            <a:off x="5010150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922" name="Google Shape;1922;p77"/>
          <p:cNvSpPr/>
          <p:nvPr/>
        </p:nvSpPr>
        <p:spPr>
          <a:xfrm>
            <a:off x="5000625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1923" name="Google Shape;1923;p77"/>
          <p:cNvSpPr/>
          <p:nvPr/>
        </p:nvSpPr>
        <p:spPr>
          <a:xfrm>
            <a:off x="5000625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1924" name="Google Shape;1924;p77"/>
          <p:cNvSpPr/>
          <p:nvPr/>
        </p:nvSpPr>
        <p:spPr>
          <a:xfrm>
            <a:off x="7846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925" name="Google Shape;1925;p77"/>
          <p:cNvSpPr/>
          <p:nvPr/>
        </p:nvSpPr>
        <p:spPr>
          <a:xfrm>
            <a:off x="7836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porto_rico</a:t>
            </a:r>
            <a:endParaRPr/>
          </a:p>
        </p:txBody>
      </p:sp>
      <p:sp>
        <p:nvSpPr>
          <p:cNvPr id="1926" name="Google Shape;1926;p77"/>
          <p:cNvSpPr/>
          <p:nvPr/>
        </p:nvSpPr>
        <p:spPr>
          <a:xfrm>
            <a:off x="7836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927" name="Google Shape;1927;p77"/>
          <p:cNvSpPr txBox="1"/>
          <p:nvPr/>
        </p:nvSpPr>
        <p:spPr>
          <a:xfrm>
            <a:off x="-66150" y="0"/>
            <a:ext cx="34857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intercala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B4A7D6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B4A7D6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tamanho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-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B4A7D6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lang="pt-BR" sz="700">
                <a:solidFill>
                  <a:srgbClr val="603000"/>
                </a:solidFill>
                <a:highlight>
                  <a:srgbClr val="B4A7D6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tamanho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B4A7D6"/>
                </a:highlight>
              </a:rPr>
              <a:t>// vetor auxiliar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B4A7D6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and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        aux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B4A7D6"/>
                </a:highlight>
              </a:rPr>
              <a:t>// copia trecho1 em aux[]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        i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B4A7D6"/>
                </a:highlight>
              </a:rPr>
              <a:t>// avança em trecho1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   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B4A7D6"/>
                </a:highlight>
              </a:rPr>
              <a:t>//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        aux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B4A7D6"/>
                </a:highlight>
              </a:rPr>
              <a:t>// copia trecho2 em aux[]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        j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B4A7D6"/>
                </a:highlight>
              </a:rPr>
              <a:t>// avanca em trecho2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   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&gt;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B4A7D6"/>
                </a:highlight>
              </a:rPr>
              <a:t>// terminou o trecho1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    aux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    j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B4A7D6"/>
                </a:highlight>
              </a:rPr>
              <a:t>// terminou o trecho2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    aux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    i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terminando: copiar de aux[] em a[inicio:fim]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E06666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E0666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E0666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E0666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E0666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E06666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E06666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E06666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E06666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E06666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E06666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E06666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E06666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E06666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E06666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E06666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E0666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E0666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E06666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E06666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E0666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pt-BR" sz="700">
                <a:solidFill>
                  <a:schemeClr val="dk1"/>
                </a:solidFill>
              </a:rPr>
              <a:t>     meuVetorDeTimes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inicio </a:t>
            </a:r>
            <a:r>
              <a:rPr lang="pt-BR" sz="700">
                <a:solidFill>
                  <a:srgbClr val="808030"/>
                </a:solidFill>
              </a:rPr>
              <a:t>+</a:t>
            </a:r>
            <a:r>
              <a:rPr lang="pt-BR" sz="700">
                <a:solidFill>
                  <a:schemeClr val="dk1"/>
                </a:solidFill>
              </a:rPr>
              <a:t> k</a:t>
            </a:r>
            <a:r>
              <a:rPr lang="pt-BR" sz="700">
                <a:solidFill>
                  <a:srgbClr val="808030"/>
                </a:solidFill>
              </a:rPr>
              <a:t>]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=</a:t>
            </a:r>
            <a:r>
              <a:rPr lang="pt-BR" sz="700">
                <a:solidFill>
                  <a:schemeClr val="dk1"/>
                </a:solidFill>
              </a:rPr>
              <a:t> aux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k</a:t>
            </a:r>
            <a:r>
              <a:rPr lang="pt-BR" sz="700">
                <a:solidFill>
                  <a:srgbClr val="808030"/>
                </a:solidFill>
              </a:rPr>
              <a:t>]</a:t>
            </a:r>
            <a:r>
              <a:rPr lang="pt-BR" sz="700">
                <a:solidFill>
                  <a:srgbClr val="800080"/>
                </a:solidFill>
              </a:rPr>
              <a:t>;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mergesort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B4A7D6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meio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/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B4A7D6"/>
                </a:highlight>
              </a:rPr>
              <a:t>2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mergesort</a:t>
            </a:r>
            <a:r>
              <a:rPr lang="pt-BR" sz="700">
                <a:solidFill>
                  <a:srgbClr val="808030"/>
                </a:solidFill>
                <a:highlight>
                  <a:srgbClr val="FFD96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D96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FFD96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D966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FFD96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D96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mergesort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D9EAD3"/>
                </a:highlight>
              </a:rPr>
              <a:t>1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D9EAD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D9EAD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intercala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928" name="Google Shape;1928;p77"/>
          <p:cNvSpPr/>
          <p:nvPr/>
        </p:nvSpPr>
        <p:spPr>
          <a:xfrm>
            <a:off x="3487388" y="-12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inicio</a:t>
            </a:r>
            <a:endParaRPr/>
          </a:p>
        </p:txBody>
      </p:sp>
      <p:sp>
        <p:nvSpPr>
          <p:cNvPr id="1929" name="Google Shape;1929;p77"/>
          <p:cNvSpPr/>
          <p:nvPr/>
        </p:nvSpPr>
        <p:spPr>
          <a:xfrm>
            <a:off x="3747038" y="427850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1930" name="Google Shape;1930;p77"/>
          <p:cNvSpPr/>
          <p:nvPr/>
        </p:nvSpPr>
        <p:spPr>
          <a:xfrm>
            <a:off x="3503963" y="18247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fim</a:t>
            </a:r>
            <a:endParaRPr/>
          </a:p>
        </p:txBody>
      </p:sp>
      <p:sp>
        <p:nvSpPr>
          <p:cNvPr id="1931" name="Google Shape;1931;p77"/>
          <p:cNvSpPr/>
          <p:nvPr/>
        </p:nvSpPr>
        <p:spPr>
          <a:xfrm>
            <a:off x="3780188" y="2243875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932" name="Google Shape;1932;p77"/>
          <p:cNvSpPr/>
          <p:nvPr/>
        </p:nvSpPr>
        <p:spPr>
          <a:xfrm>
            <a:off x="3503963" y="9123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meio</a:t>
            </a:r>
            <a:endParaRPr/>
          </a:p>
        </p:txBody>
      </p:sp>
      <p:sp>
        <p:nvSpPr>
          <p:cNvPr id="1933" name="Google Shape;1933;p77"/>
          <p:cNvSpPr/>
          <p:nvPr/>
        </p:nvSpPr>
        <p:spPr>
          <a:xfrm>
            <a:off x="3763613" y="1340238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1934" name="Google Shape;1934;p77"/>
          <p:cNvSpPr/>
          <p:nvPr/>
        </p:nvSpPr>
        <p:spPr>
          <a:xfrm>
            <a:off x="3507950" y="2841875"/>
            <a:ext cx="407100" cy="70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</a:t>
            </a:r>
            <a:endParaRPr/>
          </a:p>
        </p:txBody>
      </p:sp>
      <p:sp>
        <p:nvSpPr>
          <p:cNvPr id="1935" name="Google Shape;1935;p77"/>
          <p:cNvSpPr/>
          <p:nvPr/>
        </p:nvSpPr>
        <p:spPr>
          <a:xfrm>
            <a:off x="3552350" y="3189700"/>
            <a:ext cx="318300" cy="32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936" name="Google Shape;1936;p77"/>
          <p:cNvSpPr/>
          <p:nvPr/>
        </p:nvSpPr>
        <p:spPr>
          <a:xfrm>
            <a:off x="4097000" y="2852000"/>
            <a:ext cx="407100" cy="7032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</a:t>
            </a:r>
            <a:endParaRPr/>
          </a:p>
        </p:txBody>
      </p:sp>
      <p:sp>
        <p:nvSpPr>
          <p:cNvPr id="1937" name="Google Shape;1937;p77"/>
          <p:cNvSpPr/>
          <p:nvPr/>
        </p:nvSpPr>
        <p:spPr>
          <a:xfrm>
            <a:off x="4141400" y="3189700"/>
            <a:ext cx="318300" cy="32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938" name="Google Shape;1938;p77"/>
          <p:cNvSpPr/>
          <p:nvPr/>
        </p:nvSpPr>
        <p:spPr>
          <a:xfrm>
            <a:off x="3552350" y="3596750"/>
            <a:ext cx="951600" cy="51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tamanho</a:t>
            </a:r>
            <a:endParaRPr/>
          </a:p>
        </p:txBody>
      </p:sp>
      <p:sp>
        <p:nvSpPr>
          <p:cNvPr id="1939" name="Google Shape;1939;p77"/>
          <p:cNvSpPr/>
          <p:nvPr/>
        </p:nvSpPr>
        <p:spPr>
          <a:xfrm>
            <a:off x="3729975" y="3819475"/>
            <a:ext cx="6072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940" name="Google Shape;1940;p77"/>
          <p:cNvSpPr/>
          <p:nvPr/>
        </p:nvSpPr>
        <p:spPr>
          <a:xfrm>
            <a:off x="4686050" y="2728975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aux[tamanho]</a:t>
            </a:r>
            <a:endParaRPr/>
          </a:p>
        </p:txBody>
      </p:sp>
      <p:sp>
        <p:nvSpPr>
          <p:cNvPr id="1941" name="Google Shape;1941;p77"/>
          <p:cNvSpPr/>
          <p:nvPr/>
        </p:nvSpPr>
        <p:spPr>
          <a:xfrm>
            <a:off x="5319425" y="3786250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2" name="Google Shape;1942;p77"/>
          <p:cNvSpPr/>
          <p:nvPr/>
        </p:nvSpPr>
        <p:spPr>
          <a:xfrm>
            <a:off x="5319425" y="4271950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3" name="Google Shape;1943;p77"/>
          <p:cNvSpPr/>
          <p:nvPr/>
        </p:nvSpPr>
        <p:spPr>
          <a:xfrm>
            <a:off x="4905125" y="3243325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1944" name="Google Shape;1944;p77"/>
          <p:cNvSpPr/>
          <p:nvPr/>
        </p:nvSpPr>
        <p:spPr>
          <a:xfrm>
            <a:off x="6286250" y="3243325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1945" name="Google Shape;1945;p77"/>
          <p:cNvSpPr/>
          <p:nvPr/>
        </p:nvSpPr>
        <p:spPr>
          <a:xfrm>
            <a:off x="6429125" y="371957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1946" name="Google Shape;1946;p77"/>
          <p:cNvSpPr/>
          <p:nvPr/>
        </p:nvSpPr>
        <p:spPr>
          <a:xfrm>
            <a:off x="6419600" y="41863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alemanha</a:t>
            </a:r>
            <a:endParaRPr/>
          </a:p>
        </p:txBody>
      </p:sp>
      <p:sp>
        <p:nvSpPr>
          <p:cNvPr id="1947" name="Google Shape;1947;p77"/>
          <p:cNvSpPr/>
          <p:nvPr/>
        </p:nvSpPr>
        <p:spPr>
          <a:xfrm>
            <a:off x="6419600" y="4653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948" name="Google Shape;1948;p77"/>
          <p:cNvSpPr/>
          <p:nvPr/>
        </p:nvSpPr>
        <p:spPr>
          <a:xfrm>
            <a:off x="5048000" y="371957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949" name="Google Shape;1949;p77"/>
          <p:cNvSpPr/>
          <p:nvPr/>
        </p:nvSpPr>
        <p:spPr>
          <a:xfrm>
            <a:off x="5038475" y="41863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1950" name="Google Shape;1950;p77"/>
          <p:cNvSpPr/>
          <p:nvPr/>
        </p:nvSpPr>
        <p:spPr>
          <a:xfrm>
            <a:off x="5038475" y="4653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1951" name="Google Shape;1951;p77"/>
          <p:cNvSpPr/>
          <p:nvPr/>
        </p:nvSpPr>
        <p:spPr>
          <a:xfrm>
            <a:off x="3012450" y="2858225"/>
            <a:ext cx="407100" cy="670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</a:t>
            </a:r>
            <a:endParaRPr/>
          </a:p>
        </p:txBody>
      </p:sp>
      <p:sp>
        <p:nvSpPr>
          <p:cNvPr id="1952" name="Google Shape;1952;p77"/>
          <p:cNvSpPr/>
          <p:nvPr/>
        </p:nvSpPr>
        <p:spPr>
          <a:xfrm>
            <a:off x="3056850" y="3208750"/>
            <a:ext cx="318300" cy="2859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953" name="Google Shape;1953;p77"/>
          <p:cNvSpPr/>
          <p:nvPr/>
        </p:nvSpPr>
        <p:spPr>
          <a:xfrm>
            <a:off x="2193900" y="1978200"/>
            <a:ext cx="1125000" cy="6459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k &lt; tamanho</a:t>
            </a:r>
            <a:endParaRPr/>
          </a:p>
        </p:txBody>
      </p:sp>
      <p:sp>
        <p:nvSpPr>
          <p:cNvPr id="1954" name="Google Shape;1954;p77"/>
          <p:cNvSpPr/>
          <p:nvPr/>
        </p:nvSpPr>
        <p:spPr>
          <a:xfrm>
            <a:off x="2401550" y="2311225"/>
            <a:ext cx="769800" cy="22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false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8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" name="Google Shape;1959;p78"/>
          <p:cNvSpPr/>
          <p:nvPr/>
        </p:nvSpPr>
        <p:spPr>
          <a:xfrm>
            <a:off x="4648200" y="0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1960" name="Google Shape;1960;p78"/>
          <p:cNvSpPr/>
          <p:nvPr/>
        </p:nvSpPr>
        <p:spPr>
          <a:xfrm>
            <a:off x="5281575" y="10572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1" name="Google Shape;1961;p78"/>
          <p:cNvSpPr/>
          <p:nvPr/>
        </p:nvSpPr>
        <p:spPr>
          <a:xfrm>
            <a:off x="5281575" y="15429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2" name="Google Shape;1962;p78"/>
          <p:cNvSpPr/>
          <p:nvPr/>
        </p:nvSpPr>
        <p:spPr>
          <a:xfrm>
            <a:off x="4867275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1963" name="Google Shape;1963;p78"/>
          <p:cNvSpPr/>
          <p:nvPr/>
        </p:nvSpPr>
        <p:spPr>
          <a:xfrm>
            <a:off x="6248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1964" name="Google Shape;1964;p78"/>
          <p:cNvSpPr/>
          <p:nvPr/>
        </p:nvSpPr>
        <p:spPr>
          <a:xfrm>
            <a:off x="6391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1965" name="Google Shape;1965;p78"/>
          <p:cNvSpPr/>
          <p:nvPr/>
        </p:nvSpPr>
        <p:spPr>
          <a:xfrm>
            <a:off x="6381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alemanha</a:t>
            </a:r>
            <a:endParaRPr/>
          </a:p>
        </p:txBody>
      </p:sp>
      <p:sp>
        <p:nvSpPr>
          <p:cNvPr id="1966" name="Google Shape;1966;p78"/>
          <p:cNvSpPr/>
          <p:nvPr/>
        </p:nvSpPr>
        <p:spPr>
          <a:xfrm>
            <a:off x="6381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967" name="Google Shape;1967;p78"/>
          <p:cNvSpPr/>
          <p:nvPr/>
        </p:nvSpPr>
        <p:spPr>
          <a:xfrm>
            <a:off x="7703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1968" name="Google Shape;1968;p78"/>
          <p:cNvSpPr/>
          <p:nvPr/>
        </p:nvSpPr>
        <p:spPr>
          <a:xfrm>
            <a:off x="5010150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969" name="Google Shape;1969;p78"/>
          <p:cNvSpPr/>
          <p:nvPr/>
        </p:nvSpPr>
        <p:spPr>
          <a:xfrm>
            <a:off x="5000625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1970" name="Google Shape;1970;p78"/>
          <p:cNvSpPr/>
          <p:nvPr/>
        </p:nvSpPr>
        <p:spPr>
          <a:xfrm>
            <a:off x="5000625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1971" name="Google Shape;1971;p78"/>
          <p:cNvSpPr/>
          <p:nvPr/>
        </p:nvSpPr>
        <p:spPr>
          <a:xfrm>
            <a:off x="7846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972" name="Google Shape;1972;p78"/>
          <p:cNvSpPr/>
          <p:nvPr/>
        </p:nvSpPr>
        <p:spPr>
          <a:xfrm>
            <a:off x="7836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porto_rico</a:t>
            </a:r>
            <a:endParaRPr/>
          </a:p>
        </p:txBody>
      </p:sp>
      <p:sp>
        <p:nvSpPr>
          <p:cNvPr id="1973" name="Google Shape;1973;p78"/>
          <p:cNvSpPr/>
          <p:nvPr/>
        </p:nvSpPr>
        <p:spPr>
          <a:xfrm>
            <a:off x="7836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974" name="Google Shape;1974;p78"/>
          <p:cNvSpPr txBox="1"/>
          <p:nvPr/>
        </p:nvSpPr>
        <p:spPr>
          <a:xfrm>
            <a:off x="-66150" y="0"/>
            <a:ext cx="34857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intercala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B4A7D6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B4A7D6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tamanho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-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B4A7D6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lang="pt-BR" sz="700">
                <a:solidFill>
                  <a:srgbClr val="603000"/>
                </a:solidFill>
                <a:highlight>
                  <a:srgbClr val="B4A7D6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tamanho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B4A7D6"/>
                </a:highlight>
              </a:rPr>
              <a:t>// vetor auxiliar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B4A7D6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and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        aux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B4A7D6"/>
                </a:highlight>
              </a:rPr>
              <a:t>// copia trecho1 em aux[]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        i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B4A7D6"/>
                </a:highlight>
              </a:rPr>
              <a:t>// avança em trecho1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   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B4A7D6"/>
                </a:highlight>
              </a:rPr>
              <a:t>//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        aux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B4A7D6"/>
                </a:highlight>
              </a:rPr>
              <a:t>// copia trecho2 em aux[]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        j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B4A7D6"/>
                </a:highlight>
              </a:rPr>
              <a:t>// avanca em trecho2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   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&gt;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B4A7D6"/>
                </a:highlight>
              </a:rPr>
              <a:t>// terminou o trecho1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    aux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    j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B4A7D6"/>
                </a:highlight>
              </a:rPr>
              <a:t>// terminou o trecho2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    aux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    i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terminando: copiar de aux[] em a[inicio:fim]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B4A7D6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inicio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mergesort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B4A7D6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meio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/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B4A7D6"/>
                </a:highlight>
              </a:rPr>
              <a:t>2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mergesort</a:t>
            </a:r>
            <a:r>
              <a:rPr lang="pt-BR" sz="700">
                <a:solidFill>
                  <a:srgbClr val="808030"/>
                </a:solidFill>
                <a:highlight>
                  <a:srgbClr val="FFD96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D96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FFD96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D966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FFD96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D96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mergesort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D9EAD3"/>
                </a:highlight>
              </a:rPr>
              <a:t>1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D9EAD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D9EAD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intercala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975" name="Google Shape;1975;p78"/>
          <p:cNvSpPr/>
          <p:nvPr/>
        </p:nvSpPr>
        <p:spPr>
          <a:xfrm>
            <a:off x="3487388" y="-12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inicio</a:t>
            </a:r>
            <a:endParaRPr/>
          </a:p>
        </p:txBody>
      </p:sp>
      <p:sp>
        <p:nvSpPr>
          <p:cNvPr id="1976" name="Google Shape;1976;p78"/>
          <p:cNvSpPr/>
          <p:nvPr/>
        </p:nvSpPr>
        <p:spPr>
          <a:xfrm>
            <a:off x="3747038" y="427850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1977" name="Google Shape;1977;p78"/>
          <p:cNvSpPr/>
          <p:nvPr/>
        </p:nvSpPr>
        <p:spPr>
          <a:xfrm>
            <a:off x="3503963" y="18247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fim</a:t>
            </a:r>
            <a:endParaRPr/>
          </a:p>
        </p:txBody>
      </p:sp>
      <p:sp>
        <p:nvSpPr>
          <p:cNvPr id="1978" name="Google Shape;1978;p78"/>
          <p:cNvSpPr/>
          <p:nvPr/>
        </p:nvSpPr>
        <p:spPr>
          <a:xfrm>
            <a:off x="3780188" y="2243875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979" name="Google Shape;1979;p78"/>
          <p:cNvSpPr/>
          <p:nvPr/>
        </p:nvSpPr>
        <p:spPr>
          <a:xfrm>
            <a:off x="3503963" y="9123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meio</a:t>
            </a:r>
            <a:endParaRPr/>
          </a:p>
        </p:txBody>
      </p:sp>
      <p:sp>
        <p:nvSpPr>
          <p:cNvPr id="1980" name="Google Shape;1980;p78"/>
          <p:cNvSpPr/>
          <p:nvPr/>
        </p:nvSpPr>
        <p:spPr>
          <a:xfrm>
            <a:off x="3763613" y="1340238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1981" name="Google Shape;1981;p78"/>
          <p:cNvSpPr/>
          <p:nvPr/>
        </p:nvSpPr>
        <p:spPr>
          <a:xfrm>
            <a:off x="3507950" y="2841875"/>
            <a:ext cx="407100" cy="70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</a:t>
            </a:r>
            <a:endParaRPr/>
          </a:p>
        </p:txBody>
      </p:sp>
      <p:sp>
        <p:nvSpPr>
          <p:cNvPr id="1982" name="Google Shape;1982;p78"/>
          <p:cNvSpPr/>
          <p:nvPr/>
        </p:nvSpPr>
        <p:spPr>
          <a:xfrm>
            <a:off x="3552350" y="3189700"/>
            <a:ext cx="318300" cy="32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983" name="Google Shape;1983;p78"/>
          <p:cNvSpPr/>
          <p:nvPr/>
        </p:nvSpPr>
        <p:spPr>
          <a:xfrm>
            <a:off x="4097000" y="2852000"/>
            <a:ext cx="407100" cy="7032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</a:t>
            </a:r>
            <a:endParaRPr/>
          </a:p>
        </p:txBody>
      </p:sp>
      <p:sp>
        <p:nvSpPr>
          <p:cNvPr id="1984" name="Google Shape;1984;p78"/>
          <p:cNvSpPr/>
          <p:nvPr/>
        </p:nvSpPr>
        <p:spPr>
          <a:xfrm>
            <a:off x="4141400" y="3189700"/>
            <a:ext cx="318300" cy="32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985" name="Google Shape;1985;p78"/>
          <p:cNvSpPr/>
          <p:nvPr/>
        </p:nvSpPr>
        <p:spPr>
          <a:xfrm>
            <a:off x="3552350" y="3596750"/>
            <a:ext cx="951600" cy="51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tamanho</a:t>
            </a:r>
            <a:endParaRPr/>
          </a:p>
        </p:txBody>
      </p:sp>
      <p:sp>
        <p:nvSpPr>
          <p:cNvPr id="1986" name="Google Shape;1986;p78"/>
          <p:cNvSpPr/>
          <p:nvPr/>
        </p:nvSpPr>
        <p:spPr>
          <a:xfrm>
            <a:off x="3729975" y="3819475"/>
            <a:ext cx="6072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987" name="Google Shape;1987;p78"/>
          <p:cNvSpPr/>
          <p:nvPr/>
        </p:nvSpPr>
        <p:spPr>
          <a:xfrm>
            <a:off x="4686050" y="2728975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aux[tamanho]</a:t>
            </a:r>
            <a:endParaRPr/>
          </a:p>
        </p:txBody>
      </p:sp>
      <p:sp>
        <p:nvSpPr>
          <p:cNvPr id="1988" name="Google Shape;1988;p78"/>
          <p:cNvSpPr/>
          <p:nvPr/>
        </p:nvSpPr>
        <p:spPr>
          <a:xfrm>
            <a:off x="5319425" y="3786250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9" name="Google Shape;1989;p78"/>
          <p:cNvSpPr/>
          <p:nvPr/>
        </p:nvSpPr>
        <p:spPr>
          <a:xfrm>
            <a:off x="5319425" y="4271950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0" name="Google Shape;1990;p78"/>
          <p:cNvSpPr/>
          <p:nvPr/>
        </p:nvSpPr>
        <p:spPr>
          <a:xfrm>
            <a:off x="4905125" y="3243325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1991" name="Google Shape;1991;p78"/>
          <p:cNvSpPr/>
          <p:nvPr/>
        </p:nvSpPr>
        <p:spPr>
          <a:xfrm>
            <a:off x="6286250" y="3243325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1992" name="Google Shape;1992;p78"/>
          <p:cNvSpPr/>
          <p:nvPr/>
        </p:nvSpPr>
        <p:spPr>
          <a:xfrm>
            <a:off x="6429125" y="371957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1993" name="Google Shape;1993;p78"/>
          <p:cNvSpPr/>
          <p:nvPr/>
        </p:nvSpPr>
        <p:spPr>
          <a:xfrm>
            <a:off x="6419600" y="41863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alemanha</a:t>
            </a:r>
            <a:endParaRPr/>
          </a:p>
        </p:txBody>
      </p:sp>
      <p:sp>
        <p:nvSpPr>
          <p:cNvPr id="1994" name="Google Shape;1994;p78"/>
          <p:cNvSpPr/>
          <p:nvPr/>
        </p:nvSpPr>
        <p:spPr>
          <a:xfrm>
            <a:off x="6419600" y="4653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995" name="Google Shape;1995;p78"/>
          <p:cNvSpPr/>
          <p:nvPr/>
        </p:nvSpPr>
        <p:spPr>
          <a:xfrm>
            <a:off x="5048000" y="371957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996" name="Google Shape;1996;p78"/>
          <p:cNvSpPr/>
          <p:nvPr/>
        </p:nvSpPr>
        <p:spPr>
          <a:xfrm>
            <a:off x="5038475" y="41863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1997" name="Google Shape;1997;p78"/>
          <p:cNvSpPr/>
          <p:nvPr/>
        </p:nvSpPr>
        <p:spPr>
          <a:xfrm>
            <a:off x="5038475" y="4653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1" name="Shape 2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2" name="Google Shape;2002;p79"/>
          <p:cNvSpPr/>
          <p:nvPr/>
        </p:nvSpPr>
        <p:spPr>
          <a:xfrm>
            <a:off x="4648200" y="0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2003" name="Google Shape;2003;p79"/>
          <p:cNvSpPr/>
          <p:nvPr/>
        </p:nvSpPr>
        <p:spPr>
          <a:xfrm>
            <a:off x="5281575" y="10572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4" name="Google Shape;2004;p79"/>
          <p:cNvSpPr/>
          <p:nvPr/>
        </p:nvSpPr>
        <p:spPr>
          <a:xfrm>
            <a:off x="5281575" y="15429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5" name="Google Shape;2005;p79"/>
          <p:cNvSpPr/>
          <p:nvPr/>
        </p:nvSpPr>
        <p:spPr>
          <a:xfrm>
            <a:off x="4867275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2006" name="Google Shape;2006;p79"/>
          <p:cNvSpPr/>
          <p:nvPr/>
        </p:nvSpPr>
        <p:spPr>
          <a:xfrm>
            <a:off x="6248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2007" name="Google Shape;2007;p79"/>
          <p:cNvSpPr/>
          <p:nvPr/>
        </p:nvSpPr>
        <p:spPr>
          <a:xfrm>
            <a:off x="6391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2008" name="Google Shape;2008;p79"/>
          <p:cNvSpPr/>
          <p:nvPr/>
        </p:nvSpPr>
        <p:spPr>
          <a:xfrm>
            <a:off x="6381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alemanha</a:t>
            </a:r>
            <a:endParaRPr/>
          </a:p>
        </p:txBody>
      </p:sp>
      <p:sp>
        <p:nvSpPr>
          <p:cNvPr id="2009" name="Google Shape;2009;p79"/>
          <p:cNvSpPr/>
          <p:nvPr/>
        </p:nvSpPr>
        <p:spPr>
          <a:xfrm>
            <a:off x="6381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010" name="Google Shape;2010;p79"/>
          <p:cNvSpPr/>
          <p:nvPr/>
        </p:nvSpPr>
        <p:spPr>
          <a:xfrm>
            <a:off x="7703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2011" name="Google Shape;2011;p79"/>
          <p:cNvSpPr/>
          <p:nvPr/>
        </p:nvSpPr>
        <p:spPr>
          <a:xfrm>
            <a:off x="5010150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012" name="Google Shape;2012;p79"/>
          <p:cNvSpPr/>
          <p:nvPr/>
        </p:nvSpPr>
        <p:spPr>
          <a:xfrm>
            <a:off x="5000625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2013" name="Google Shape;2013;p79"/>
          <p:cNvSpPr/>
          <p:nvPr/>
        </p:nvSpPr>
        <p:spPr>
          <a:xfrm>
            <a:off x="5000625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2014" name="Google Shape;2014;p79"/>
          <p:cNvSpPr/>
          <p:nvPr/>
        </p:nvSpPr>
        <p:spPr>
          <a:xfrm>
            <a:off x="7846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015" name="Google Shape;2015;p79"/>
          <p:cNvSpPr/>
          <p:nvPr/>
        </p:nvSpPr>
        <p:spPr>
          <a:xfrm>
            <a:off x="7836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porto_rico</a:t>
            </a:r>
            <a:endParaRPr/>
          </a:p>
        </p:txBody>
      </p:sp>
      <p:sp>
        <p:nvSpPr>
          <p:cNvPr id="2016" name="Google Shape;2016;p79"/>
          <p:cNvSpPr/>
          <p:nvPr/>
        </p:nvSpPr>
        <p:spPr>
          <a:xfrm>
            <a:off x="7836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017" name="Google Shape;2017;p79"/>
          <p:cNvSpPr txBox="1"/>
          <p:nvPr/>
        </p:nvSpPr>
        <p:spPr>
          <a:xfrm>
            <a:off x="-66150" y="0"/>
            <a:ext cx="34857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intercala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B4A7D6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B4A7D6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tamanho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-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B4A7D6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lang="pt-BR" sz="700">
                <a:solidFill>
                  <a:srgbClr val="603000"/>
                </a:solidFill>
                <a:highlight>
                  <a:srgbClr val="B4A7D6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tamanho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B4A7D6"/>
                </a:highlight>
              </a:rPr>
              <a:t>// vetor auxiliar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B4A7D6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and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        aux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B4A7D6"/>
                </a:highlight>
              </a:rPr>
              <a:t>// copia trecho1 em aux[]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        i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B4A7D6"/>
                </a:highlight>
              </a:rPr>
              <a:t>// avança em trecho1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   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B4A7D6"/>
                </a:highlight>
              </a:rPr>
              <a:t>//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        aux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B4A7D6"/>
                </a:highlight>
              </a:rPr>
              <a:t>// copia trecho2 em aux[]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        j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B4A7D6"/>
                </a:highlight>
              </a:rPr>
              <a:t>// avanca em trecho2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   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&gt;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B4A7D6"/>
                </a:highlight>
              </a:rPr>
              <a:t>// terminou o trecho1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    aux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    j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B4A7D6"/>
                </a:highlight>
              </a:rPr>
              <a:t>// terminou o trecho2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    aux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    i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terminando: copiar de aux[] em a[inicio:fim]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B4A7D6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inicio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mergesort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B4A7D6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B4A7D6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meio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/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B4A7D6"/>
                </a:highlight>
              </a:rPr>
              <a:t>2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mergesort</a:t>
            </a:r>
            <a:r>
              <a:rPr lang="pt-BR" sz="700">
                <a:solidFill>
                  <a:srgbClr val="808030"/>
                </a:solidFill>
                <a:highlight>
                  <a:srgbClr val="FFD96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D96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FFD96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D966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D966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FFD96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D96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mergesort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D9EAD3"/>
                </a:highlight>
              </a:rPr>
              <a:t>1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D9EAD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D9EAD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    intercala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018" name="Google Shape;2018;p79"/>
          <p:cNvSpPr/>
          <p:nvPr/>
        </p:nvSpPr>
        <p:spPr>
          <a:xfrm>
            <a:off x="3487388" y="-12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inicio</a:t>
            </a:r>
            <a:endParaRPr/>
          </a:p>
        </p:txBody>
      </p:sp>
      <p:sp>
        <p:nvSpPr>
          <p:cNvPr id="2019" name="Google Shape;2019;p79"/>
          <p:cNvSpPr/>
          <p:nvPr/>
        </p:nvSpPr>
        <p:spPr>
          <a:xfrm>
            <a:off x="3747038" y="427850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2020" name="Google Shape;2020;p79"/>
          <p:cNvSpPr/>
          <p:nvPr/>
        </p:nvSpPr>
        <p:spPr>
          <a:xfrm>
            <a:off x="3503963" y="18247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fim</a:t>
            </a:r>
            <a:endParaRPr/>
          </a:p>
        </p:txBody>
      </p:sp>
      <p:sp>
        <p:nvSpPr>
          <p:cNvPr id="2021" name="Google Shape;2021;p79"/>
          <p:cNvSpPr/>
          <p:nvPr/>
        </p:nvSpPr>
        <p:spPr>
          <a:xfrm>
            <a:off x="3780188" y="2243875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022" name="Google Shape;2022;p79"/>
          <p:cNvSpPr/>
          <p:nvPr/>
        </p:nvSpPr>
        <p:spPr>
          <a:xfrm>
            <a:off x="3503963" y="9123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meio</a:t>
            </a:r>
            <a:endParaRPr/>
          </a:p>
        </p:txBody>
      </p:sp>
      <p:sp>
        <p:nvSpPr>
          <p:cNvPr id="2023" name="Google Shape;2023;p79"/>
          <p:cNvSpPr/>
          <p:nvPr/>
        </p:nvSpPr>
        <p:spPr>
          <a:xfrm>
            <a:off x="3763613" y="1340238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7" name="Shape 2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8" name="Google Shape;2028;p80"/>
          <p:cNvSpPr/>
          <p:nvPr/>
        </p:nvSpPr>
        <p:spPr>
          <a:xfrm>
            <a:off x="4648200" y="0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2029" name="Google Shape;2029;p80"/>
          <p:cNvSpPr/>
          <p:nvPr/>
        </p:nvSpPr>
        <p:spPr>
          <a:xfrm>
            <a:off x="5281575" y="10572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0" name="Google Shape;2030;p80"/>
          <p:cNvSpPr/>
          <p:nvPr/>
        </p:nvSpPr>
        <p:spPr>
          <a:xfrm>
            <a:off x="5281575" y="15429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1" name="Google Shape;2031;p80"/>
          <p:cNvSpPr/>
          <p:nvPr/>
        </p:nvSpPr>
        <p:spPr>
          <a:xfrm>
            <a:off x="4867275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2032" name="Google Shape;2032;p80"/>
          <p:cNvSpPr/>
          <p:nvPr/>
        </p:nvSpPr>
        <p:spPr>
          <a:xfrm>
            <a:off x="6248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2033" name="Google Shape;2033;p80"/>
          <p:cNvSpPr/>
          <p:nvPr/>
        </p:nvSpPr>
        <p:spPr>
          <a:xfrm>
            <a:off x="6391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2034" name="Google Shape;2034;p80"/>
          <p:cNvSpPr/>
          <p:nvPr/>
        </p:nvSpPr>
        <p:spPr>
          <a:xfrm>
            <a:off x="6381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alemanha</a:t>
            </a:r>
            <a:endParaRPr/>
          </a:p>
        </p:txBody>
      </p:sp>
      <p:sp>
        <p:nvSpPr>
          <p:cNvPr id="2035" name="Google Shape;2035;p80"/>
          <p:cNvSpPr/>
          <p:nvPr/>
        </p:nvSpPr>
        <p:spPr>
          <a:xfrm>
            <a:off x="6381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036" name="Google Shape;2036;p80"/>
          <p:cNvSpPr/>
          <p:nvPr/>
        </p:nvSpPr>
        <p:spPr>
          <a:xfrm>
            <a:off x="7703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2037" name="Google Shape;2037;p80"/>
          <p:cNvSpPr/>
          <p:nvPr/>
        </p:nvSpPr>
        <p:spPr>
          <a:xfrm>
            <a:off x="5010150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038" name="Google Shape;2038;p80"/>
          <p:cNvSpPr/>
          <p:nvPr/>
        </p:nvSpPr>
        <p:spPr>
          <a:xfrm>
            <a:off x="5000625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2039" name="Google Shape;2039;p80"/>
          <p:cNvSpPr/>
          <p:nvPr/>
        </p:nvSpPr>
        <p:spPr>
          <a:xfrm>
            <a:off x="5000625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2040" name="Google Shape;2040;p80"/>
          <p:cNvSpPr/>
          <p:nvPr/>
        </p:nvSpPr>
        <p:spPr>
          <a:xfrm>
            <a:off x="7846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041" name="Google Shape;2041;p80"/>
          <p:cNvSpPr/>
          <p:nvPr/>
        </p:nvSpPr>
        <p:spPr>
          <a:xfrm>
            <a:off x="7836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porto_rico</a:t>
            </a:r>
            <a:endParaRPr/>
          </a:p>
        </p:txBody>
      </p:sp>
      <p:sp>
        <p:nvSpPr>
          <p:cNvPr id="2042" name="Google Shape;2042;p80"/>
          <p:cNvSpPr/>
          <p:nvPr/>
        </p:nvSpPr>
        <p:spPr>
          <a:xfrm>
            <a:off x="7836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043" name="Google Shape;2043;p80"/>
          <p:cNvSpPr txBox="1"/>
          <p:nvPr/>
        </p:nvSpPr>
        <p:spPr>
          <a:xfrm>
            <a:off x="-66150" y="0"/>
            <a:ext cx="3485700" cy="46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intercala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FFFFFF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tamanho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-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603000"/>
                </a:solidFill>
                <a:highlight>
                  <a:srgbClr val="FFFFFF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tamanho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vetor auxiliar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and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copia trecho1 em aux[]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avança em trecho1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copia trecho2 em aux[]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avanca em trecho2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&gt;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terminou o trecho1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terminou o trecho2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terminando: copiar de aux[] em a[inicio:fim]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inicio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mergesort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CFE2F3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meio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/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CFE2F3"/>
                </a:highlight>
              </a:rPr>
              <a:t>2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mergesort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mergesort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9CB9C"/>
                </a:highlight>
              </a:rPr>
              <a:t>1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F9CB9C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9CB9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intercala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044" name="Google Shape;2044;p80"/>
          <p:cNvSpPr/>
          <p:nvPr/>
        </p:nvSpPr>
        <p:spPr>
          <a:xfrm>
            <a:off x="3487388" y="-12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inicio</a:t>
            </a:r>
            <a:endParaRPr/>
          </a:p>
        </p:txBody>
      </p:sp>
      <p:sp>
        <p:nvSpPr>
          <p:cNvPr id="2045" name="Google Shape;2045;p80"/>
          <p:cNvSpPr/>
          <p:nvPr/>
        </p:nvSpPr>
        <p:spPr>
          <a:xfrm>
            <a:off x="3747038" y="427850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2046" name="Google Shape;2046;p80"/>
          <p:cNvSpPr/>
          <p:nvPr/>
        </p:nvSpPr>
        <p:spPr>
          <a:xfrm>
            <a:off x="3503963" y="18247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fim</a:t>
            </a:r>
            <a:endParaRPr/>
          </a:p>
        </p:txBody>
      </p:sp>
      <p:sp>
        <p:nvSpPr>
          <p:cNvPr id="2047" name="Google Shape;2047;p80"/>
          <p:cNvSpPr/>
          <p:nvPr/>
        </p:nvSpPr>
        <p:spPr>
          <a:xfrm>
            <a:off x="3780188" y="2243875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048" name="Google Shape;2048;p80"/>
          <p:cNvSpPr/>
          <p:nvPr/>
        </p:nvSpPr>
        <p:spPr>
          <a:xfrm>
            <a:off x="3503963" y="9123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meio</a:t>
            </a:r>
            <a:endParaRPr/>
          </a:p>
        </p:txBody>
      </p:sp>
      <p:sp>
        <p:nvSpPr>
          <p:cNvPr id="2049" name="Google Shape;2049;p80"/>
          <p:cNvSpPr/>
          <p:nvPr/>
        </p:nvSpPr>
        <p:spPr>
          <a:xfrm>
            <a:off x="3763613" y="1340238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3" name="Shape 2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Google Shape;2054;p81"/>
          <p:cNvSpPr/>
          <p:nvPr/>
        </p:nvSpPr>
        <p:spPr>
          <a:xfrm>
            <a:off x="4648200" y="0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2055" name="Google Shape;2055;p81"/>
          <p:cNvSpPr/>
          <p:nvPr/>
        </p:nvSpPr>
        <p:spPr>
          <a:xfrm>
            <a:off x="5281575" y="10572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6" name="Google Shape;2056;p81"/>
          <p:cNvSpPr/>
          <p:nvPr/>
        </p:nvSpPr>
        <p:spPr>
          <a:xfrm>
            <a:off x="5281575" y="15429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7" name="Google Shape;2057;p81"/>
          <p:cNvSpPr/>
          <p:nvPr/>
        </p:nvSpPr>
        <p:spPr>
          <a:xfrm>
            <a:off x="4867275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2058" name="Google Shape;2058;p81"/>
          <p:cNvSpPr/>
          <p:nvPr/>
        </p:nvSpPr>
        <p:spPr>
          <a:xfrm>
            <a:off x="6248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2059" name="Google Shape;2059;p81"/>
          <p:cNvSpPr/>
          <p:nvPr/>
        </p:nvSpPr>
        <p:spPr>
          <a:xfrm>
            <a:off x="6391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2060" name="Google Shape;2060;p81"/>
          <p:cNvSpPr/>
          <p:nvPr/>
        </p:nvSpPr>
        <p:spPr>
          <a:xfrm>
            <a:off x="6381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alemanha</a:t>
            </a:r>
            <a:endParaRPr/>
          </a:p>
        </p:txBody>
      </p:sp>
      <p:sp>
        <p:nvSpPr>
          <p:cNvPr id="2061" name="Google Shape;2061;p81"/>
          <p:cNvSpPr/>
          <p:nvPr/>
        </p:nvSpPr>
        <p:spPr>
          <a:xfrm>
            <a:off x="6381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062" name="Google Shape;2062;p81"/>
          <p:cNvSpPr/>
          <p:nvPr/>
        </p:nvSpPr>
        <p:spPr>
          <a:xfrm>
            <a:off x="7703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2063" name="Google Shape;2063;p81"/>
          <p:cNvSpPr/>
          <p:nvPr/>
        </p:nvSpPr>
        <p:spPr>
          <a:xfrm>
            <a:off x="5010150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064" name="Google Shape;2064;p81"/>
          <p:cNvSpPr/>
          <p:nvPr/>
        </p:nvSpPr>
        <p:spPr>
          <a:xfrm>
            <a:off x="5000625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2065" name="Google Shape;2065;p81"/>
          <p:cNvSpPr/>
          <p:nvPr/>
        </p:nvSpPr>
        <p:spPr>
          <a:xfrm>
            <a:off x="5000625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2066" name="Google Shape;2066;p81"/>
          <p:cNvSpPr/>
          <p:nvPr/>
        </p:nvSpPr>
        <p:spPr>
          <a:xfrm>
            <a:off x="7846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067" name="Google Shape;2067;p81"/>
          <p:cNvSpPr/>
          <p:nvPr/>
        </p:nvSpPr>
        <p:spPr>
          <a:xfrm>
            <a:off x="7836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porto_rico</a:t>
            </a:r>
            <a:endParaRPr/>
          </a:p>
        </p:txBody>
      </p:sp>
      <p:sp>
        <p:nvSpPr>
          <p:cNvPr id="2068" name="Google Shape;2068;p81"/>
          <p:cNvSpPr/>
          <p:nvPr/>
        </p:nvSpPr>
        <p:spPr>
          <a:xfrm>
            <a:off x="7836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069" name="Google Shape;2069;p81"/>
          <p:cNvSpPr txBox="1"/>
          <p:nvPr/>
        </p:nvSpPr>
        <p:spPr>
          <a:xfrm>
            <a:off x="-66150" y="0"/>
            <a:ext cx="3485700" cy="46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intercala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FFFFFF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tamanho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-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603000"/>
                </a:solidFill>
                <a:highlight>
                  <a:srgbClr val="FFFFFF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tamanho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vetor auxiliar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and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copia trecho1 em aux[]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avança em trecho1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copia trecho2 em aux[]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avanca em trecho2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&gt;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terminou o trecho1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terminou o trecho2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terminando: copiar de aux[] em a[inicio:fim]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inicio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F9CB9C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mergesort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F9CB9C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9CB9C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9CB9C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9CB9C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9CB9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b="1" lang="pt-BR" sz="700">
                <a:solidFill>
                  <a:srgbClr val="800000"/>
                </a:solidFill>
              </a:rPr>
              <a:t>int</a:t>
            </a:r>
            <a:r>
              <a:rPr lang="pt-BR" sz="700">
                <a:solidFill>
                  <a:schemeClr val="dk1"/>
                </a:solidFill>
              </a:rPr>
              <a:t> meio</a:t>
            </a:r>
            <a:r>
              <a:rPr lang="pt-BR" sz="700">
                <a:solidFill>
                  <a:srgbClr val="800080"/>
                </a:solidFill>
              </a:rPr>
              <a:t>;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b="1" lang="pt-BR" sz="700">
                <a:solidFill>
                  <a:srgbClr val="800000"/>
                </a:solidFill>
              </a:rPr>
              <a:t>if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(</a:t>
            </a:r>
            <a:r>
              <a:rPr lang="pt-BR" sz="700">
                <a:solidFill>
                  <a:schemeClr val="dk1"/>
                </a:solidFill>
              </a:rPr>
              <a:t> inicio </a:t>
            </a:r>
            <a:r>
              <a:rPr lang="pt-BR" sz="700">
                <a:solidFill>
                  <a:srgbClr val="808030"/>
                </a:solidFill>
              </a:rPr>
              <a:t>&lt;</a:t>
            </a:r>
            <a:r>
              <a:rPr lang="pt-BR" sz="700">
                <a:solidFill>
                  <a:schemeClr val="dk1"/>
                </a:solidFill>
              </a:rPr>
              <a:t> fim </a:t>
            </a:r>
            <a:r>
              <a:rPr lang="pt-BR" sz="700">
                <a:solidFill>
                  <a:srgbClr val="808030"/>
                </a:solidFill>
              </a:rPr>
              <a:t>)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0080"/>
                </a:solidFill>
              </a:rPr>
              <a:t>{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meio </a:t>
            </a:r>
            <a:r>
              <a:rPr lang="pt-BR" sz="700">
                <a:solidFill>
                  <a:srgbClr val="808030"/>
                </a:solidFill>
              </a:rPr>
              <a:t>=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(</a:t>
            </a:r>
            <a:r>
              <a:rPr lang="pt-BR" sz="700">
                <a:solidFill>
                  <a:schemeClr val="dk1"/>
                </a:solidFill>
              </a:rPr>
              <a:t> inicio </a:t>
            </a:r>
            <a:r>
              <a:rPr lang="pt-BR" sz="700">
                <a:solidFill>
                  <a:srgbClr val="808030"/>
                </a:solidFill>
              </a:rPr>
              <a:t>+</a:t>
            </a:r>
            <a:r>
              <a:rPr lang="pt-BR" sz="700">
                <a:solidFill>
                  <a:schemeClr val="dk1"/>
                </a:solidFill>
              </a:rPr>
              <a:t> fim </a:t>
            </a:r>
            <a:r>
              <a:rPr lang="pt-BR" sz="700">
                <a:solidFill>
                  <a:srgbClr val="808030"/>
                </a:solidFill>
              </a:rPr>
              <a:t>)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/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008C00"/>
                </a:solidFill>
              </a:rPr>
              <a:t>2</a:t>
            </a:r>
            <a:r>
              <a:rPr lang="pt-BR" sz="700">
                <a:solidFill>
                  <a:srgbClr val="800080"/>
                </a:solidFill>
              </a:rPr>
              <a:t>;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mergesort</a:t>
            </a:r>
            <a:r>
              <a:rPr lang="pt-BR" sz="700">
                <a:solidFill>
                  <a:srgbClr val="808030"/>
                </a:solidFill>
              </a:rPr>
              <a:t>(</a:t>
            </a:r>
            <a:r>
              <a:rPr lang="pt-BR" sz="700">
                <a:solidFill>
                  <a:schemeClr val="dk1"/>
                </a:solidFill>
              </a:rPr>
              <a:t> meuVetorDeTimes</a:t>
            </a:r>
            <a:r>
              <a:rPr lang="pt-BR" sz="700">
                <a:solidFill>
                  <a:srgbClr val="808030"/>
                </a:solidFill>
              </a:rPr>
              <a:t>,</a:t>
            </a:r>
            <a:r>
              <a:rPr lang="pt-BR" sz="700">
                <a:solidFill>
                  <a:schemeClr val="dk1"/>
                </a:solidFill>
              </a:rPr>
              <a:t> inicio</a:t>
            </a:r>
            <a:r>
              <a:rPr lang="pt-BR" sz="700">
                <a:solidFill>
                  <a:srgbClr val="808030"/>
                </a:solidFill>
              </a:rPr>
              <a:t>,</a:t>
            </a:r>
            <a:r>
              <a:rPr lang="pt-BR" sz="700">
                <a:solidFill>
                  <a:schemeClr val="dk1"/>
                </a:solidFill>
              </a:rPr>
              <a:t> meio </a:t>
            </a:r>
            <a:r>
              <a:rPr lang="pt-BR" sz="700">
                <a:solidFill>
                  <a:srgbClr val="808030"/>
                </a:solidFill>
              </a:rPr>
              <a:t>)</a:t>
            </a:r>
            <a:r>
              <a:rPr lang="pt-BR" sz="700">
                <a:solidFill>
                  <a:srgbClr val="800080"/>
                </a:solidFill>
              </a:rPr>
              <a:t>;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mergesort</a:t>
            </a:r>
            <a:r>
              <a:rPr lang="pt-BR" sz="700">
                <a:solidFill>
                  <a:srgbClr val="808030"/>
                </a:solidFill>
              </a:rPr>
              <a:t>(</a:t>
            </a:r>
            <a:r>
              <a:rPr lang="pt-BR" sz="700">
                <a:solidFill>
                  <a:schemeClr val="dk1"/>
                </a:solidFill>
              </a:rPr>
              <a:t> meuVetorDeTimes</a:t>
            </a:r>
            <a:r>
              <a:rPr lang="pt-BR" sz="700">
                <a:solidFill>
                  <a:srgbClr val="808030"/>
                </a:solidFill>
              </a:rPr>
              <a:t>,</a:t>
            </a:r>
            <a:r>
              <a:rPr lang="pt-BR" sz="700">
                <a:solidFill>
                  <a:schemeClr val="dk1"/>
                </a:solidFill>
              </a:rPr>
              <a:t> meio </a:t>
            </a:r>
            <a:r>
              <a:rPr lang="pt-BR" sz="700">
                <a:solidFill>
                  <a:srgbClr val="808030"/>
                </a:solidFill>
              </a:rPr>
              <a:t>+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008C00"/>
                </a:solidFill>
              </a:rPr>
              <a:t>1</a:t>
            </a:r>
            <a:r>
              <a:rPr lang="pt-BR" sz="700">
                <a:solidFill>
                  <a:srgbClr val="808030"/>
                </a:solidFill>
              </a:rPr>
              <a:t>,</a:t>
            </a:r>
            <a:r>
              <a:rPr lang="pt-BR" sz="700">
                <a:solidFill>
                  <a:schemeClr val="dk1"/>
                </a:solidFill>
              </a:rPr>
              <a:t> fim </a:t>
            </a:r>
            <a:r>
              <a:rPr lang="pt-BR" sz="700">
                <a:solidFill>
                  <a:srgbClr val="808030"/>
                </a:solidFill>
              </a:rPr>
              <a:t>)</a:t>
            </a:r>
            <a:r>
              <a:rPr lang="pt-BR" sz="700">
                <a:solidFill>
                  <a:srgbClr val="800080"/>
                </a:solidFill>
              </a:rPr>
              <a:t>;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intercala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070" name="Google Shape;2070;p81"/>
          <p:cNvSpPr/>
          <p:nvPr/>
        </p:nvSpPr>
        <p:spPr>
          <a:xfrm>
            <a:off x="3487388" y="-12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inicio</a:t>
            </a:r>
            <a:endParaRPr/>
          </a:p>
        </p:txBody>
      </p:sp>
      <p:sp>
        <p:nvSpPr>
          <p:cNvPr id="2071" name="Google Shape;2071;p81"/>
          <p:cNvSpPr/>
          <p:nvPr/>
        </p:nvSpPr>
        <p:spPr>
          <a:xfrm>
            <a:off x="3747038" y="427850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072" name="Google Shape;2072;p81"/>
          <p:cNvSpPr/>
          <p:nvPr/>
        </p:nvSpPr>
        <p:spPr>
          <a:xfrm>
            <a:off x="3503963" y="18247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fim</a:t>
            </a:r>
            <a:endParaRPr/>
          </a:p>
        </p:txBody>
      </p:sp>
      <p:sp>
        <p:nvSpPr>
          <p:cNvPr id="2073" name="Google Shape;2073;p81"/>
          <p:cNvSpPr/>
          <p:nvPr/>
        </p:nvSpPr>
        <p:spPr>
          <a:xfrm>
            <a:off x="3780188" y="2243875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/>
        </p:nvSpPr>
        <p:spPr>
          <a:xfrm>
            <a:off x="296900" y="504250"/>
            <a:ext cx="2171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000000"/>
                </a:solidFill>
              </a:rPr>
              <a:t>Código</a:t>
            </a:r>
            <a:r>
              <a:rPr lang="pt-BR" sz="2800"/>
              <a:t>:</a:t>
            </a:r>
            <a:r>
              <a:rPr lang="pt-BR" sz="2800">
                <a:solidFill>
                  <a:srgbClr val="000000"/>
                </a:solidFill>
              </a:rPr>
              <a:t>	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941850" y="1076950"/>
            <a:ext cx="3558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Módulos: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1255500" y="1567925"/>
            <a:ext cx="3558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Principal: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2390775" y="532200"/>
            <a:ext cx="6800700" cy="30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400000"/>
                </a:solidFill>
                <a:highlight>
                  <a:srgbClr val="FFFFFF"/>
                </a:highlight>
              </a:rPr>
              <a:t>main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()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11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tamanho</a:t>
            </a: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1100">
                <a:solidFill>
                  <a:srgbClr val="603000"/>
                </a:solidFill>
                <a:highlight>
                  <a:srgbClr val="FFFFFF"/>
                </a:highlight>
              </a:rPr>
              <a:t>cin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&gt;&gt;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tamanho</a:t>
            </a: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1100">
                <a:solidFill>
                  <a:srgbClr val="603000"/>
                </a:solidFill>
                <a:highlight>
                  <a:srgbClr val="FFFFFF"/>
                </a:highlight>
              </a:rPr>
              <a:t>time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tamanho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   lerVetorDeTimes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tamanho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11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identificador</a:t>
            </a: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1100">
                <a:solidFill>
                  <a:srgbClr val="603000"/>
                </a:solidFill>
                <a:highlight>
                  <a:srgbClr val="FFFFFF"/>
                </a:highlight>
              </a:rPr>
              <a:t>cin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&gt;&gt;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identificador</a:t>
            </a: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   mergesort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tamanho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-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11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posicao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procuraTime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identificador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tamanho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1100">
                <a:solidFill>
                  <a:srgbClr val="603000"/>
                </a:solidFill>
                <a:highlight>
                  <a:srgbClr val="FFFFFF"/>
                </a:highlight>
              </a:rPr>
              <a:t>cout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&lt;&lt;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posicao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&lt;&lt;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603000"/>
                </a:solidFill>
                <a:highlight>
                  <a:srgbClr val="FFFFFF"/>
                </a:highlight>
              </a:rPr>
              <a:t>endl</a:t>
            </a: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11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posicao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&gt;=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1000">
                <a:solidFill>
                  <a:srgbClr val="603000"/>
                </a:solidFill>
                <a:highlight>
                  <a:srgbClr val="FFFFFF"/>
                </a:highlight>
              </a:rPr>
              <a:t>cout</a:t>
            </a:r>
            <a:r>
              <a:rPr lang="pt-BR" sz="10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000">
                <a:solidFill>
                  <a:srgbClr val="808030"/>
                </a:solidFill>
                <a:highlight>
                  <a:srgbClr val="FFFFFF"/>
                </a:highlight>
              </a:rPr>
              <a:t>&lt;&lt;</a:t>
            </a:r>
            <a:r>
              <a:rPr lang="pt-BR" sz="10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10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1000">
                <a:solidFill>
                  <a:schemeClr val="dk1"/>
                </a:solidFill>
                <a:highlight>
                  <a:srgbClr val="FFFFFF"/>
                </a:highlight>
              </a:rPr>
              <a:t>posicao</a:t>
            </a:r>
            <a:r>
              <a:rPr lang="pt-BR" sz="1000">
                <a:solidFill>
                  <a:srgbClr val="808030"/>
                </a:solidFill>
                <a:highlight>
                  <a:srgbClr val="FFFFFF"/>
                </a:highlight>
              </a:rPr>
              <a:t>].</a:t>
            </a:r>
            <a:r>
              <a:rPr lang="pt-BR" sz="1000">
                <a:solidFill>
                  <a:schemeClr val="dk1"/>
                </a:solidFill>
                <a:highlight>
                  <a:srgbClr val="FFFFFF"/>
                </a:highlight>
              </a:rPr>
              <a:t>nome </a:t>
            </a:r>
            <a:r>
              <a:rPr lang="pt-BR" sz="1000">
                <a:solidFill>
                  <a:srgbClr val="808030"/>
                </a:solidFill>
                <a:highlight>
                  <a:srgbClr val="FFFFFF"/>
                </a:highlight>
              </a:rPr>
              <a:t>&lt;&lt;</a:t>
            </a:r>
            <a:r>
              <a:rPr lang="pt-BR" sz="10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000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pt-BR" sz="1000">
                <a:solidFill>
                  <a:srgbClr val="0000E6"/>
                </a:solidFill>
                <a:highlight>
                  <a:srgbClr val="FFFFFF"/>
                </a:highlight>
              </a:rPr>
              <a:t> </a:t>
            </a:r>
            <a:r>
              <a:rPr lang="pt-BR" sz="1000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pt-BR" sz="10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000">
                <a:solidFill>
                  <a:srgbClr val="808030"/>
                </a:solidFill>
                <a:highlight>
                  <a:srgbClr val="FFFFFF"/>
                </a:highlight>
              </a:rPr>
              <a:t>&lt;&lt;</a:t>
            </a:r>
            <a:r>
              <a:rPr lang="pt-BR" sz="10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10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1000">
                <a:solidFill>
                  <a:schemeClr val="dk1"/>
                </a:solidFill>
                <a:highlight>
                  <a:srgbClr val="FFFFFF"/>
                </a:highlight>
              </a:rPr>
              <a:t>posicao</a:t>
            </a:r>
            <a:r>
              <a:rPr lang="pt-BR" sz="1000">
                <a:solidFill>
                  <a:srgbClr val="808030"/>
                </a:solidFill>
                <a:highlight>
                  <a:srgbClr val="FFFFFF"/>
                </a:highlight>
              </a:rPr>
              <a:t>].</a:t>
            </a:r>
            <a:r>
              <a:rPr lang="pt-BR" sz="1000">
                <a:solidFill>
                  <a:schemeClr val="dk1"/>
                </a:solidFill>
                <a:highlight>
                  <a:srgbClr val="FFFFFF"/>
                </a:highlight>
              </a:rPr>
              <a:t>gols_marcados </a:t>
            </a:r>
            <a:r>
              <a:rPr lang="pt-BR" sz="1000">
                <a:solidFill>
                  <a:srgbClr val="808030"/>
                </a:solidFill>
                <a:highlight>
                  <a:srgbClr val="FFFFFF"/>
                </a:highlight>
              </a:rPr>
              <a:t>&lt;&lt;</a:t>
            </a:r>
            <a:r>
              <a:rPr lang="pt-BR" sz="10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000">
                <a:solidFill>
                  <a:srgbClr val="603000"/>
                </a:solidFill>
                <a:highlight>
                  <a:srgbClr val="FFFFFF"/>
                </a:highlight>
              </a:rPr>
              <a:t>endl</a:t>
            </a:r>
            <a:r>
              <a:rPr lang="pt-BR" sz="10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1100">
                <a:solidFill>
                  <a:srgbClr val="800000"/>
                </a:solidFill>
                <a:highlight>
                  <a:srgbClr val="FFFFFF"/>
                </a:highlight>
              </a:rPr>
              <a:t>return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7" name="Shape 2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" name="Google Shape;2078;p82"/>
          <p:cNvSpPr/>
          <p:nvPr/>
        </p:nvSpPr>
        <p:spPr>
          <a:xfrm>
            <a:off x="4648200" y="0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2079" name="Google Shape;2079;p82"/>
          <p:cNvSpPr/>
          <p:nvPr/>
        </p:nvSpPr>
        <p:spPr>
          <a:xfrm>
            <a:off x="5281575" y="10572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0" name="Google Shape;2080;p82"/>
          <p:cNvSpPr/>
          <p:nvPr/>
        </p:nvSpPr>
        <p:spPr>
          <a:xfrm>
            <a:off x="5281575" y="15429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1" name="Google Shape;2081;p82"/>
          <p:cNvSpPr/>
          <p:nvPr/>
        </p:nvSpPr>
        <p:spPr>
          <a:xfrm>
            <a:off x="4867275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2082" name="Google Shape;2082;p82"/>
          <p:cNvSpPr/>
          <p:nvPr/>
        </p:nvSpPr>
        <p:spPr>
          <a:xfrm>
            <a:off x="6248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2083" name="Google Shape;2083;p82"/>
          <p:cNvSpPr/>
          <p:nvPr/>
        </p:nvSpPr>
        <p:spPr>
          <a:xfrm>
            <a:off x="6391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2084" name="Google Shape;2084;p82"/>
          <p:cNvSpPr/>
          <p:nvPr/>
        </p:nvSpPr>
        <p:spPr>
          <a:xfrm>
            <a:off x="6381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alemanha</a:t>
            </a:r>
            <a:endParaRPr/>
          </a:p>
        </p:txBody>
      </p:sp>
      <p:sp>
        <p:nvSpPr>
          <p:cNvPr id="2085" name="Google Shape;2085;p82"/>
          <p:cNvSpPr/>
          <p:nvPr/>
        </p:nvSpPr>
        <p:spPr>
          <a:xfrm>
            <a:off x="6381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086" name="Google Shape;2086;p82"/>
          <p:cNvSpPr/>
          <p:nvPr/>
        </p:nvSpPr>
        <p:spPr>
          <a:xfrm>
            <a:off x="7703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2087" name="Google Shape;2087;p82"/>
          <p:cNvSpPr/>
          <p:nvPr/>
        </p:nvSpPr>
        <p:spPr>
          <a:xfrm>
            <a:off x="5010150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088" name="Google Shape;2088;p82"/>
          <p:cNvSpPr/>
          <p:nvPr/>
        </p:nvSpPr>
        <p:spPr>
          <a:xfrm>
            <a:off x="5000625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2089" name="Google Shape;2089;p82"/>
          <p:cNvSpPr/>
          <p:nvPr/>
        </p:nvSpPr>
        <p:spPr>
          <a:xfrm>
            <a:off x="5000625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2090" name="Google Shape;2090;p82"/>
          <p:cNvSpPr/>
          <p:nvPr/>
        </p:nvSpPr>
        <p:spPr>
          <a:xfrm>
            <a:off x="7846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091" name="Google Shape;2091;p82"/>
          <p:cNvSpPr/>
          <p:nvPr/>
        </p:nvSpPr>
        <p:spPr>
          <a:xfrm>
            <a:off x="7836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porto_rico</a:t>
            </a:r>
            <a:endParaRPr/>
          </a:p>
        </p:txBody>
      </p:sp>
      <p:sp>
        <p:nvSpPr>
          <p:cNvPr id="2092" name="Google Shape;2092;p82"/>
          <p:cNvSpPr/>
          <p:nvPr/>
        </p:nvSpPr>
        <p:spPr>
          <a:xfrm>
            <a:off x="7836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093" name="Google Shape;2093;p82"/>
          <p:cNvSpPr txBox="1"/>
          <p:nvPr/>
        </p:nvSpPr>
        <p:spPr>
          <a:xfrm>
            <a:off x="-66150" y="0"/>
            <a:ext cx="3485700" cy="46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intercala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FFFFFF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tamanho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-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603000"/>
                </a:solidFill>
                <a:highlight>
                  <a:srgbClr val="FFFFFF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tamanho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vetor auxiliar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and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copia trecho1 em aux[]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avança em trecho1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copia trecho2 em aux[]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avanca em trecho2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&gt;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terminou o trecho1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terminou o trecho2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terminando: copiar de aux[] em a[inicio:fim]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inicio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F9CB9C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mergesort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F9CB9C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9CB9C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9CB9C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9CB9C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9CB9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9CB9C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meio</a:t>
            </a:r>
            <a:r>
              <a:rPr lang="pt-BR" sz="700">
                <a:solidFill>
                  <a:srgbClr val="800080"/>
                </a:solidFill>
                <a:highlight>
                  <a:srgbClr val="F9CB9C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9CB9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b="1" lang="pt-BR" sz="700">
                <a:solidFill>
                  <a:srgbClr val="800000"/>
                </a:solidFill>
              </a:rPr>
              <a:t>if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(</a:t>
            </a:r>
            <a:r>
              <a:rPr lang="pt-BR" sz="700">
                <a:solidFill>
                  <a:schemeClr val="dk1"/>
                </a:solidFill>
              </a:rPr>
              <a:t> inicio </a:t>
            </a:r>
            <a:r>
              <a:rPr lang="pt-BR" sz="700">
                <a:solidFill>
                  <a:srgbClr val="808030"/>
                </a:solidFill>
              </a:rPr>
              <a:t>&lt;</a:t>
            </a:r>
            <a:r>
              <a:rPr lang="pt-BR" sz="700">
                <a:solidFill>
                  <a:schemeClr val="dk1"/>
                </a:solidFill>
              </a:rPr>
              <a:t> fim </a:t>
            </a:r>
            <a:r>
              <a:rPr lang="pt-BR" sz="700">
                <a:solidFill>
                  <a:srgbClr val="808030"/>
                </a:solidFill>
              </a:rPr>
              <a:t>)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0080"/>
                </a:solidFill>
              </a:rPr>
              <a:t>{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meio </a:t>
            </a:r>
            <a:r>
              <a:rPr lang="pt-BR" sz="700">
                <a:solidFill>
                  <a:srgbClr val="808030"/>
                </a:solidFill>
              </a:rPr>
              <a:t>=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(</a:t>
            </a:r>
            <a:r>
              <a:rPr lang="pt-BR" sz="700">
                <a:solidFill>
                  <a:schemeClr val="dk1"/>
                </a:solidFill>
              </a:rPr>
              <a:t> inicio </a:t>
            </a:r>
            <a:r>
              <a:rPr lang="pt-BR" sz="700">
                <a:solidFill>
                  <a:srgbClr val="808030"/>
                </a:solidFill>
              </a:rPr>
              <a:t>+</a:t>
            </a:r>
            <a:r>
              <a:rPr lang="pt-BR" sz="700">
                <a:solidFill>
                  <a:schemeClr val="dk1"/>
                </a:solidFill>
              </a:rPr>
              <a:t> fim </a:t>
            </a:r>
            <a:r>
              <a:rPr lang="pt-BR" sz="700">
                <a:solidFill>
                  <a:srgbClr val="808030"/>
                </a:solidFill>
              </a:rPr>
              <a:t>)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/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008C00"/>
                </a:solidFill>
              </a:rPr>
              <a:t>2</a:t>
            </a:r>
            <a:r>
              <a:rPr lang="pt-BR" sz="700">
                <a:solidFill>
                  <a:srgbClr val="800080"/>
                </a:solidFill>
              </a:rPr>
              <a:t>;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mergesort</a:t>
            </a:r>
            <a:r>
              <a:rPr lang="pt-BR" sz="700">
                <a:solidFill>
                  <a:srgbClr val="808030"/>
                </a:solidFill>
              </a:rPr>
              <a:t>(</a:t>
            </a:r>
            <a:r>
              <a:rPr lang="pt-BR" sz="700">
                <a:solidFill>
                  <a:schemeClr val="dk1"/>
                </a:solidFill>
              </a:rPr>
              <a:t> meuVetorDeTimes</a:t>
            </a:r>
            <a:r>
              <a:rPr lang="pt-BR" sz="700">
                <a:solidFill>
                  <a:srgbClr val="808030"/>
                </a:solidFill>
              </a:rPr>
              <a:t>,</a:t>
            </a:r>
            <a:r>
              <a:rPr lang="pt-BR" sz="700">
                <a:solidFill>
                  <a:schemeClr val="dk1"/>
                </a:solidFill>
              </a:rPr>
              <a:t> inicio</a:t>
            </a:r>
            <a:r>
              <a:rPr lang="pt-BR" sz="700">
                <a:solidFill>
                  <a:srgbClr val="808030"/>
                </a:solidFill>
              </a:rPr>
              <a:t>,</a:t>
            </a:r>
            <a:r>
              <a:rPr lang="pt-BR" sz="700">
                <a:solidFill>
                  <a:schemeClr val="dk1"/>
                </a:solidFill>
              </a:rPr>
              <a:t> meio </a:t>
            </a:r>
            <a:r>
              <a:rPr lang="pt-BR" sz="700">
                <a:solidFill>
                  <a:srgbClr val="808030"/>
                </a:solidFill>
              </a:rPr>
              <a:t>)</a:t>
            </a:r>
            <a:r>
              <a:rPr lang="pt-BR" sz="700">
                <a:solidFill>
                  <a:srgbClr val="800080"/>
                </a:solidFill>
              </a:rPr>
              <a:t>;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mergesort</a:t>
            </a:r>
            <a:r>
              <a:rPr lang="pt-BR" sz="700">
                <a:solidFill>
                  <a:srgbClr val="808030"/>
                </a:solidFill>
              </a:rPr>
              <a:t>(</a:t>
            </a:r>
            <a:r>
              <a:rPr lang="pt-BR" sz="700">
                <a:solidFill>
                  <a:schemeClr val="dk1"/>
                </a:solidFill>
              </a:rPr>
              <a:t> meuVetorDeTimes</a:t>
            </a:r>
            <a:r>
              <a:rPr lang="pt-BR" sz="700">
                <a:solidFill>
                  <a:srgbClr val="808030"/>
                </a:solidFill>
              </a:rPr>
              <a:t>,</a:t>
            </a:r>
            <a:r>
              <a:rPr lang="pt-BR" sz="700">
                <a:solidFill>
                  <a:schemeClr val="dk1"/>
                </a:solidFill>
              </a:rPr>
              <a:t> meio </a:t>
            </a:r>
            <a:r>
              <a:rPr lang="pt-BR" sz="700">
                <a:solidFill>
                  <a:srgbClr val="808030"/>
                </a:solidFill>
              </a:rPr>
              <a:t>+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008C00"/>
                </a:solidFill>
              </a:rPr>
              <a:t>1</a:t>
            </a:r>
            <a:r>
              <a:rPr lang="pt-BR" sz="700">
                <a:solidFill>
                  <a:srgbClr val="808030"/>
                </a:solidFill>
              </a:rPr>
              <a:t>,</a:t>
            </a:r>
            <a:r>
              <a:rPr lang="pt-BR" sz="700">
                <a:solidFill>
                  <a:schemeClr val="dk1"/>
                </a:solidFill>
              </a:rPr>
              <a:t> fim </a:t>
            </a:r>
            <a:r>
              <a:rPr lang="pt-BR" sz="700">
                <a:solidFill>
                  <a:srgbClr val="808030"/>
                </a:solidFill>
              </a:rPr>
              <a:t>)</a:t>
            </a:r>
            <a:r>
              <a:rPr lang="pt-BR" sz="700">
                <a:solidFill>
                  <a:srgbClr val="800080"/>
                </a:solidFill>
              </a:rPr>
              <a:t>;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intercala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094" name="Google Shape;2094;p82"/>
          <p:cNvSpPr/>
          <p:nvPr/>
        </p:nvSpPr>
        <p:spPr>
          <a:xfrm>
            <a:off x="3487388" y="-12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inicio</a:t>
            </a:r>
            <a:endParaRPr/>
          </a:p>
        </p:txBody>
      </p:sp>
      <p:sp>
        <p:nvSpPr>
          <p:cNvPr id="2095" name="Google Shape;2095;p82"/>
          <p:cNvSpPr/>
          <p:nvPr/>
        </p:nvSpPr>
        <p:spPr>
          <a:xfrm>
            <a:off x="3747038" y="427850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096" name="Google Shape;2096;p82"/>
          <p:cNvSpPr/>
          <p:nvPr/>
        </p:nvSpPr>
        <p:spPr>
          <a:xfrm>
            <a:off x="3503963" y="18247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fim</a:t>
            </a:r>
            <a:endParaRPr/>
          </a:p>
        </p:txBody>
      </p:sp>
      <p:sp>
        <p:nvSpPr>
          <p:cNvPr id="2097" name="Google Shape;2097;p82"/>
          <p:cNvSpPr/>
          <p:nvPr/>
        </p:nvSpPr>
        <p:spPr>
          <a:xfrm>
            <a:off x="3780188" y="2243875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098" name="Google Shape;2098;p82"/>
          <p:cNvSpPr/>
          <p:nvPr/>
        </p:nvSpPr>
        <p:spPr>
          <a:xfrm>
            <a:off x="3503963" y="9123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meio</a:t>
            </a:r>
            <a:endParaRPr/>
          </a:p>
        </p:txBody>
      </p:sp>
      <p:sp>
        <p:nvSpPr>
          <p:cNvPr id="2099" name="Google Shape;2099;p82"/>
          <p:cNvSpPr/>
          <p:nvPr/>
        </p:nvSpPr>
        <p:spPr>
          <a:xfrm>
            <a:off x="3763613" y="1340238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3" name="Shape 2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4" name="Google Shape;2104;p83"/>
          <p:cNvSpPr/>
          <p:nvPr/>
        </p:nvSpPr>
        <p:spPr>
          <a:xfrm>
            <a:off x="4648200" y="0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2105" name="Google Shape;2105;p83"/>
          <p:cNvSpPr/>
          <p:nvPr/>
        </p:nvSpPr>
        <p:spPr>
          <a:xfrm>
            <a:off x="5281575" y="10572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6" name="Google Shape;2106;p83"/>
          <p:cNvSpPr/>
          <p:nvPr/>
        </p:nvSpPr>
        <p:spPr>
          <a:xfrm>
            <a:off x="5281575" y="15429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7" name="Google Shape;2107;p83"/>
          <p:cNvSpPr/>
          <p:nvPr/>
        </p:nvSpPr>
        <p:spPr>
          <a:xfrm>
            <a:off x="4867275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2108" name="Google Shape;2108;p83"/>
          <p:cNvSpPr/>
          <p:nvPr/>
        </p:nvSpPr>
        <p:spPr>
          <a:xfrm>
            <a:off x="6248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2109" name="Google Shape;2109;p83"/>
          <p:cNvSpPr/>
          <p:nvPr/>
        </p:nvSpPr>
        <p:spPr>
          <a:xfrm>
            <a:off x="6391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2110" name="Google Shape;2110;p83"/>
          <p:cNvSpPr/>
          <p:nvPr/>
        </p:nvSpPr>
        <p:spPr>
          <a:xfrm>
            <a:off x="6381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alemanha</a:t>
            </a:r>
            <a:endParaRPr/>
          </a:p>
        </p:txBody>
      </p:sp>
      <p:sp>
        <p:nvSpPr>
          <p:cNvPr id="2111" name="Google Shape;2111;p83"/>
          <p:cNvSpPr/>
          <p:nvPr/>
        </p:nvSpPr>
        <p:spPr>
          <a:xfrm>
            <a:off x="6381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112" name="Google Shape;2112;p83"/>
          <p:cNvSpPr/>
          <p:nvPr/>
        </p:nvSpPr>
        <p:spPr>
          <a:xfrm>
            <a:off x="7703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2113" name="Google Shape;2113;p83"/>
          <p:cNvSpPr/>
          <p:nvPr/>
        </p:nvSpPr>
        <p:spPr>
          <a:xfrm>
            <a:off x="5010150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114" name="Google Shape;2114;p83"/>
          <p:cNvSpPr/>
          <p:nvPr/>
        </p:nvSpPr>
        <p:spPr>
          <a:xfrm>
            <a:off x="5000625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2115" name="Google Shape;2115;p83"/>
          <p:cNvSpPr/>
          <p:nvPr/>
        </p:nvSpPr>
        <p:spPr>
          <a:xfrm>
            <a:off x="5000625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2116" name="Google Shape;2116;p83"/>
          <p:cNvSpPr/>
          <p:nvPr/>
        </p:nvSpPr>
        <p:spPr>
          <a:xfrm>
            <a:off x="7846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117" name="Google Shape;2117;p83"/>
          <p:cNvSpPr/>
          <p:nvPr/>
        </p:nvSpPr>
        <p:spPr>
          <a:xfrm>
            <a:off x="7836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porto_rico</a:t>
            </a:r>
            <a:endParaRPr/>
          </a:p>
        </p:txBody>
      </p:sp>
      <p:sp>
        <p:nvSpPr>
          <p:cNvPr id="2118" name="Google Shape;2118;p83"/>
          <p:cNvSpPr/>
          <p:nvPr/>
        </p:nvSpPr>
        <p:spPr>
          <a:xfrm>
            <a:off x="7836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119" name="Google Shape;2119;p83"/>
          <p:cNvSpPr txBox="1"/>
          <p:nvPr/>
        </p:nvSpPr>
        <p:spPr>
          <a:xfrm>
            <a:off x="-66150" y="0"/>
            <a:ext cx="3485700" cy="46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intercala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FFFFFF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tamanho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-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603000"/>
                </a:solidFill>
                <a:highlight>
                  <a:srgbClr val="FFFFFF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tamanho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vetor auxiliar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and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copia trecho1 em aux[]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avança em trecho1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copia trecho2 em aux[]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avanca em trecho2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&gt;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terminou o trecho1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terminou o trecho2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terminando: copiar de aux[] em a[inicio:fim]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inicio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F9CB9C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mergesort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F9CB9C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9CB9C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9CB9C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9CB9C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9CB9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9CB9C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meio</a:t>
            </a:r>
            <a:r>
              <a:rPr lang="pt-BR" sz="700">
                <a:solidFill>
                  <a:srgbClr val="800080"/>
                </a:solidFill>
                <a:highlight>
                  <a:srgbClr val="F9CB9C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9CB9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9CB9C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9CB9C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9CB9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meio </a:t>
            </a:r>
            <a:r>
              <a:rPr lang="pt-BR" sz="700">
                <a:solidFill>
                  <a:srgbClr val="808030"/>
                </a:solidFill>
              </a:rPr>
              <a:t>=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(</a:t>
            </a:r>
            <a:r>
              <a:rPr lang="pt-BR" sz="700">
                <a:solidFill>
                  <a:schemeClr val="dk1"/>
                </a:solidFill>
              </a:rPr>
              <a:t> inicio </a:t>
            </a:r>
            <a:r>
              <a:rPr lang="pt-BR" sz="700">
                <a:solidFill>
                  <a:srgbClr val="808030"/>
                </a:solidFill>
              </a:rPr>
              <a:t>+</a:t>
            </a:r>
            <a:r>
              <a:rPr lang="pt-BR" sz="700">
                <a:solidFill>
                  <a:schemeClr val="dk1"/>
                </a:solidFill>
              </a:rPr>
              <a:t> fim </a:t>
            </a:r>
            <a:r>
              <a:rPr lang="pt-BR" sz="700">
                <a:solidFill>
                  <a:srgbClr val="808030"/>
                </a:solidFill>
              </a:rPr>
              <a:t>)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/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008C00"/>
                </a:solidFill>
              </a:rPr>
              <a:t>2</a:t>
            </a:r>
            <a:r>
              <a:rPr lang="pt-BR" sz="700">
                <a:solidFill>
                  <a:srgbClr val="800080"/>
                </a:solidFill>
              </a:rPr>
              <a:t>;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mergesort</a:t>
            </a:r>
            <a:r>
              <a:rPr lang="pt-BR" sz="700">
                <a:solidFill>
                  <a:srgbClr val="808030"/>
                </a:solidFill>
              </a:rPr>
              <a:t>(</a:t>
            </a:r>
            <a:r>
              <a:rPr lang="pt-BR" sz="700">
                <a:solidFill>
                  <a:schemeClr val="dk1"/>
                </a:solidFill>
              </a:rPr>
              <a:t> meuVetorDeTimes</a:t>
            </a:r>
            <a:r>
              <a:rPr lang="pt-BR" sz="700">
                <a:solidFill>
                  <a:srgbClr val="808030"/>
                </a:solidFill>
              </a:rPr>
              <a:t>,</a:t>
            </a:r>
            <a:r>
              <a:rPr lang="pt-BR" sz="700">
                <a:solidFill>
                  <a:schemeClr val="dk1"/>
                </a:solidFill>
              </a:rPr>
              <a:t> inicio</a:t>
            </a:r>
            <a:r>
              <a:rPr lang="pt-BR" sz="700">
                <a:solidFill>
                  <a:srgbClr val="808030"/>
                </a:solidFill>
              </a:rPr>
              <a:t>,</a:t>
            </a:r>
            <a:r>
              <a:rPr lang="pt-BR" sz="700">
                <a:solidFill>
                  <a:schemeClr val="dk1"/>
                </a:solidFill>
              </a:rPr>
              <a:t> meio </a:t>
            </a:r>
            <a:r>
              <a:rPr lang="pt-BR" sz="700">
                <a:solidFill>
                  <a:srgbClr val="808030"/>
                </a:solidFill>
              </a:rPr>
              <a:t>)</a:t>
            </a:r>
            <a:r>
              <a:rPr lang="pt-BR" sz="700">
                <a:solidFill>
                  <a:srgbClr val="800080"/>
                </a:solidFill>
              </a:rPr>
              <a:t>;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mergesort</a:t>
            </a:r>
            <a:r>
              <a:rPr lang="pt-BR" sz="700">
                <a:solidFill>
                  <a:srgbClr val="808030"/>
                </a:solidFill>
              </a:rPr>
              <a:t>(</a:t>
            </a:r>
            <a:r>
              <a:rPr lang="pt-BR" sz="700">
                <a:solidFill>
                  <a:schemeClr val="dk1"/>
                </a:solidFill>
              </a:rPr>
              <a:t> meuVetorDeTimes</a:t>
            </a:r>
            <a:r>
              <a:rPr lang="pt-BR" sz="700">
                <a:solidFill>
                  <a:srgbClr val="808030"/>
                </a:solidFill>
              </a:rPr>
              <a:t>,</a:t>
            </a:r>
            <a:r>
              <a:rPr lang="pt-BR" sz="700">
                <a:solidFill>
                  <a:schemeClr val="dk1"/>
                </a:solidFill>
              </a:rPr>
              <a:t> meio </a:t>
            </a:r>
            <a:r>
              <a:rPr lang="pt-BR" sz="700">
                <a:solidFill>
                  <a:srgbClr val="808030"/>
                </a:solidFill>
              </a:rPr>
              <a:t>+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008C00"/>
                </a:solidFill>
              </a:rPr>
              <a:t>1</a:t>
            </a:r>
            <a:r>
              <a:rPr lang="pt-BR" sz="700">
                <a:solidFill>
                  <a:srgbClr val="808030"/>
                </a:solidFill>
              </a:rPr>
              <a:t>,</a:t>
            </a:r>
            <a:r>
              <a:rPr lang="pt-BR" sz="700">
                <a:solidFill>
                  <a:schemeClr val="dk1"/>
                </a:solidFill>
              </a:rPr>
              <a:t> fim </a:t>
            </a:r>
            <a:r>
              <a:rPr lang="pt-BR" sz="700">
                <a:solidFill>
                  <a:srgbClr val="808030"/>
                </a:solidFill>
              </a:rPr>
              <a:t>)</a:t>
            </a:r>
            <a:r>
              <a:rPr lang="pt-BR" sz="700">
                <a:solidFill>
                  <a:srgbClr val="800080"/>
                </a:solidFill>
              </a:rPr>
              <a:t>;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intercala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120" name="Google Shape;2120;p83"/>
          <p:cNvSpPr/>
          <p:nvPr/>
        </p:nvSpPr>
        <p:spPr>
          <a:xfrm>
            <a:off x="3487388" y="-12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inicio</a:t>
            </a:r>
            <a:endParaRPr/>
          </a:p>
        </p:txBody>
      </p:sp>
      <p:sp>
        <p:nvSpPr>
          <p:cNvPr id="2121" name="Google Shape;2121;p83"/>
          <p:cNvSpPr/>
          <p:nvPr/>
        </p:nvSpPr>
        <p:spPr>
          <a:xfrm>
            <a:off x="3747038" y="427850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122" name="Google Shape;2122;p83"/>
          <p:cNvSpPr/>
          <p:nvPr/>
        </p:nvSpPr>
        <p:spPr>
          <a:xfrm>
            <a:off x="3503963" y="18247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fim</a:t>
            </a:r>
            <a:endParaRPr/>
          </a:p>
        </p:txBody>
      </p:sp>
      <p:sp>
        <p:nvSpPr>
          <p:cNvPr id="2123" name="Google Shape;2123;p83"/>
          <p:cNvSpPr/>
          <p:nvPr/>
        </p:nvSpPr>
        <p:spPr>
          <a:xfrm>
            <a:off x="3780188" y="2243875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124" name="Google Shape;2124;p83"/>
          <p:cNvSpPr/>
          <p:nvPr/>
        </p:nvSpPr>
        <p:spPr>
          <a:xfrm>
            <a:off x="3503963" y="9123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meio</a:t>
            </a:r>
            <a:endParaRPr/>
          </a:p>
        </p:txBody>
      </p:sp>
      <p:sp>
        <p:nvSpPr>
          <p:cNvPr id="2125" name="Google Shape;2125;p83"/>
          <p:cNvSpPr/>
          <p:nvPr/>
        </p:nvSpPr>
        <p:spPr>
          <a:xfrm>
            <a:off x="3763613" y="1340238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6" name="Google Shape;2126;p83"/>
          <p:cNvSpPr/>
          <p:nvPr/>
        </p:nvSpPr>
        <p:spPr>
          <a:xfrm>
            <a:off x="3463100" y="3100900"/>
            <a:ext cx="1125000" cy="6459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inicio &lt; fim</a:t>
            </a:r>
            <a:endParaRPr/>
          </a:p>
        </p:txBody>
      </p:sp>
      <p:sp>
        <p:nvSpPr>
          <p:cNvPr id="2127" name="Google Shape;2127;p83"/>
          <p:cNvSpPr/>
          <p:nvPr/>
        </p:nvSpPr>
        <p:spPr>
          <a:xfrm>
            <a:off x="3670750" y="3433925"/>
            <a:ext cx="769800" cy="2286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false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1" name="Shape 2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2" name="Google Shape;2132;p84"/>
          <p:cNvSpPr/>
          <p:nvPr/>
        </p:nvSpPr>
        <p:spPr>
          <a:xfrm>
            <a:off x="4648200" y="0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2133" name="Google Shape;2133;p84"/>
          <p:cNvSpPr/>
          <p:nvPr/>
        </p:nvSpPr>
        <p:spPr>
          <a:xfrm>
            <a:off x="5281575" y="10572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4" name="Google Shape;2134;p84"/>
          <p:cNvSpPr/>
          <p:nvPr/>
        </p:nvSpPr>
        <p:spPr>
          <a:xfrm>
            <a:off x="5281575" y="15429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5" name="Google Shape;2135;p84"/>
          <p:cNvSpPr/>
          <p:nvPr/>
        </p:nvSpPr>
        <p:spPr>
          <a:xfrm>
            <a:off x="4867275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2136" name="Google Shape;2136;p84"/>
          <p:cNvSpPr/>
          <p:nvPr/>
        </p:nvSpPr>
        <p:spPr>
          <a:xfrm>
            <a:off x="6248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2137" name="Google Shape;2137;p84"/>
          <p:cNvSpPr/>
          <p:nvPr/>
        </p:nvSpPr>
        <p:spPr>
          <a:xfrm>
            <a:off x="6391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2138" name="Google Shape;2138;p84"/>
          <p:cNvSpPr/>
          <p:nvPr/>
        </p:nvSpPr>
        <p:spPr>
          <a:xfrm>
            <a:off x="6381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alemanha</a:t>
            </a:r>
            <a:endParaRPr/>
          </a:p>
        </p:txBody>
      </p:sp>
      <p:sp>
        <p:nvSpPr>
          <p:cNvPr id="2139" name="Google Shape;2139;p84"/>
          <p:cNvSpPr/>
          <p:nvPr/>
        </p:nvSpPr>
        <p:spPr>
          <a:xfrm>
            <a:off x="6381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140" name="Google Shape;2140;p84"/>
          <p:cNvSpPr/>
          <p:nvPr/>
        </p:nvSpPr>
        <p:spPr>
          <a:xfrm>
            <a:off x="7703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2141" name="Google Shape;2141;p84"/>
          <p:cNvSpPr/>
          <p:nvPr/>
        </p:nvSpPr>
        <p:spPr>
          <a:xfrm>
            <a:off x="5010150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142" name="Google Shape;2142;p84"/>
          <p:cNvSpPr/>
          <p:nvPr/>
        </p:nvSpPr>
        <p:spPr>
          <a:xfrm>
            <a:off x="5000625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2143" name="Google Shape;2143;p84"/>
          <p:cNvSpPr/>
          <p:nvPr/>
        </p:nvSpPr>
        <p:spPr>
          <a:xfrm>
            <a:off x="5000625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2144" name="Google Shape;2144;p84"/>
          <p:cNvSpPr/>
          <p:nvPr/>
        </p:nvSpPr>
        <p:spPr>
          <a:xfrm>
            <a:off x="7846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145" name="Google Shape;2145;p84"/>
          <p:cNvSpPr/>
          <p:nvPr/>
        </p:nvSpPr>
        <p:spPr>
          <a:xfrm>
            <a:off x="7836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porto_rico</a:t>
            </a:r>
            <a:endParaRPr/>
          </a:p>
        </p:txBody>
      </p:sp>
      <p:sp>
        <p:nvSpPr>
          <p:cNvPr id="2146" name="Google Shape;2146;p84"/>
          <p:cNvSpPr/>
          <p:nvPr/>
        </p:nvSpPr>
        <p:spPr>
          <a:xfrm>
            <a:off x="7836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147" name="Google Shape;2147;p84"/>
          <p:cNvSpPr txBox="1"/>
          <p:nvPr/>
        </p:nvSpPr>
        <p:spPr>
          <a:xfrm>
            <a:off x="-66150" y="0"/>
            <a:ext cx="3485700" cy="46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intercala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FFFFFF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tamanho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-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603000"/>
                </a:solidFill>
                <a:highlight>
                  <a:srgbClr val="FFFFFF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tamanho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vetor auxiliar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and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copia trecho1 em aux[]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avança em trecho1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copia trecho2 em aux[]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avanca em trecho2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&gt;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terminou o trecho1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terminou o trecho2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terminando: copiar de aux[] em a[inicio:fim]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inicio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F9CB9C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mergesort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F9CB9C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9CB9C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9CB9C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9CB9C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9CB9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9CB9C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meio</a:t>
            </a:r>
            <a:r>
              <a:rPr lang="pt-BR" sz="700">
                <a:solidFill>
                  <a:srgbClr val="800080"/>
                </a:solidFill>
                <a:highlight>
                  <a:srgbClr val="F9CB9C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9CB9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9CB9C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9CB9C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9CB9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</a:rPr>
              <a:t>    meio </a:t>
            </a:r>
            <a:r>
              <a:rPr lang="pt-BR" sz="700">
                <a:solidFill>
                  <a:srgbClr val="808030"/>
                </a:solidFill>
              </a:rPr>
              <a:t>=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(</a:t>
            </a:r>
            <a:r>
              <a:rPr lang="pt-BR" sz="700">
                <a:solidFill>
                  <a:schemeClr val="dk1"/>
                </a:solidFill>
              </a:rPr>
              <a:t> inicio </a:t>
            </a:r>
            <a:r>
              <a:rPr lang="pt-BR" sz="700">
                <a:solidFill>
                  <a:srgbClr val="808030"/>
                </a:solidFill>
              </a:rPr>
              <a:t>+</a:t>
            </a:r>
            <a:r>
              <a:rPr lang="pt-BR" sz="700">
                <a:solidFill>
                  <a:schemeClr val="dk1"/>
                </a:solidFill>
              </a:rPr>
              <a:t> fim </a:t>
            </a:r>
            <a:r>
              <a:rPr lang="pt-BR" sz="700">
                <a:solidFill>
                  <a:srgbClr val="808030"/>
                </a:solidFill>
              </a:rPr>
              <a:t>)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/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008C00"/>
                </a:solidFill>
              </a:rPr>
              <a:t>2</a:t>
            </a:r>
            <a:r>
              <a:rPr lang="pt-BR" sz="700">
                <a:solidFill>
                  <a:srgbClr val="800080"/>
                </a:solidFill>
              </a:rPr>
              <a:t>;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</a:rPr>
              <a:t>    mergesort</a:t>
            </a:r>
            <a:r>
              <a:rPr lang="pt-BR" sz="700">
                <a:solidFill>
                  <a:srgbClr val="808030"/>
                </a:solidFill>
              </a:rPr>
              <a:t>(</a:t>
            </a:r>
            <a:r>
              <a:rPr lang="pt-BR" sz="700">
                <a:solidFill>
                  <a:schemeClr val="dk1"/>
                </a:solidFill>
              </a:rPr>
              <a:t> meuVetorDeTimes</a:t>
            </a:r>
            <a:r>
              <a:rPr lang="pt-BR" sz="700">
                <a:solidFill>
                  <a:srgbClr val="808030"/>
                </a:solidFill>
              </a:rPr>
              <a:t>,</a:t>
            </a:r>
            <a:r>
              <a:rPr lang="pt-BR" sz="700">
                <a:solidFill>
                  <a:schemeClr val="dk1"/>
                </a:solidFill>
              </a:rPr>
              <a:t> inicio</a:t>
            </a:r>
            <a:r>
              <a:rPr lang="pt-BR" sz="700">
                <a:solidFill>
                  <a:srgbClr val="808030"/>
                </a:solidFill>
              </a:rPr>
              <a:t>,</a:t>
            </a:r>
            <a:r>
              <a:rPr lang="pt-BR" sz="700">
                <a:solidFill>
                  <a:schemeClr val="dk1"/>
                </a:solidFill>
              </a:rPr>
              <a:t> meio </a:t>
            </a:r>
            <a:r>
              <a:rPr lang="pt-BR" sz="700">
                <a:solidFill>
                  <a:srgbClr val="808030"/>
                </a:solidFill>
              </a:rPr>
              <a:t>)</a:t>
            </a:r>
            <a:r>
              <a:rPr lang="pt-BR" sz="700">
                <a:solidFill>
                  <a:srgbClr val="800080"/>
                </a:solidFill>
              </a:rPr>
              <a:t>;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</a:rPr>
              <a:t>    mergesort</a:t>
            </a:r>
            <a:r>
              <a:rPr lang="pt-BR" sz="700">
                <a:solidFill>
                  <a:srgbClr val="808030"/>
                </a:solidFill>
              </a:rPr>
              <a:t>(</a:t>
            </a:r>
            <a:r>
              <a:rPr lang="pt-BR" sz="700">
                <a:solidFill>
                  <a:schemeClr val="dk1"/>
                </a:solidFill>
              </a:rPr>
              <a:t> meuVetorDeTimes</a:t>
            </a:r>
            <a:r>
              <a:rPr lang="pt-BR" sz="700">
                <a:solidFill>
                  <a:srgbClr val="808030"/>
                </a:solidFill>
              </a:rPr>
              <a:t>,</a:t>
            </a:r>
            <a:r>
              <a:rPr lang="pt-BR" sz="700">
                <a:solidFill>
                  <a:schemeClr val="dk1"/>
                </a:solidFill>
              </a:rPr>
              <a:t> meio </a:t>
            </a:r>
            <a:r>
              <a:rPr lang="pt-BR" sz="700">
                <a:solidFill>
                  <a:srgbClr val="808030"/>
                </a:solidFill>
              </a:rPr>
              <a:t>+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008C00"/>
                </a:solidFill>
              </a:rPr>
              <a:t>1</a:t>
            </a:r>
            <a:r>
              <a:rPr lang="pt-BR" sz="700">
                <a:solidFill>
                  <a:srgbClr val="808030"/>
                </a:solidFill>
              </a:rPr>
              <a:t>,</a:t>
            </a:r>
            <a:r>
              <a:rPr lang="pt-BR" sz="700">
                <a:solidFill>
                  <a:schemeClr val="dk1"/>
                </a:solidFill>
              </a:rPr>
              <a:t> fim </a:t>
            </a:r>
            <a:r>
              <a:rPr lang="pt-BR" sz="700">
                <a:solidFill>
                  <a:srgbClr val="808030"/>
                </a:solidFill>
              </a:rPr>
              <a:t>)</a:t>
            </a:r>
            <a:r>
              <a:rPr lang="pt-BR" sz="700">
                <a:solidFill>
                  <a:srgbClr val="800080"/>
                </a:solidFill>
              </a:rPr>
              <a:t>;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intercala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9CB9C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9CB9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148" name="Google Shape;2148;p84"/>
          <p:cNvSpPr/>
          <p:nvPr/>
        </p:nvSpPr>
        <p:spPr>
          <a:xfrm>
            <a:off x="3487388" y="-12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inicio</a:t>
            </a:r>
            <a:endParaRPr/>
          </a:p>
        </p:txBody>
      </p:sp>
      <p:sp>
        <p:nvSpPr>
          <p:cNvPr id="2149" name="Google Shape;2149;p84"/>
          <p:cNvSpPr/>
          <p:nvPr/>
        </p:nvSpPr>
        <p:spPr>
          <a:xfrm>
            <a:off x="3747038" y="427850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150" name="Google Shape;2150;p84"/>
          <p:cNvSpPr/>
          <p:nvPr/>
        </p:nvSpPr>
        <p:spPr>
          <a:xfrm>
            <a:off x="3503963" y="18247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fim</a:t>
            </a:r>
            <a:endParaRPr/>
          </a:p>
        </p:txBody>
      </p:sp>
      <p:sp>
        <p:nvSpPr>
          <p:cNvPr id="2151" name="Google Shape;2151;p84"/>
          <p:cNvSpPr/>
          <p:nvPr/>
        </p:nvSpPr>
        <p:spPr>
          <a:xfrm>
            <a:off x="3780188" y="2243875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152" name="Google Shape;2152;p84"/>
          <p:cNvSpPr/>
          <p:nvPr/>
        </p:nvSpPr>
        <p:spPr>
          <a:xfrm>
            <a:off x="3503963" y="9123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meio</a:t>
            </a:r>
            <a:endParaRPr/>
          </a:p>
        </p:txBody>
      </p:sp>
      <p:sp>
        <p:nvSpPr>
          <p:cNvPr id="2153" name="Google Shape;2153;p84"/>
          <p:cNvSpPr/>
          <p:nvPr/>
        </p:nvSpPr>
        <p:spPr>
          <a:xfrm>
            <a:off x="3763613" y="1340238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7" name="Shape 2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Google Shape;2158;p85"/>
          <p:cNvSpPr/>
          <p:nvPr/>
        </p:nvSpPr>
        <p:spPr>
          <a:xfrm>
            <a:off x="4648200" y="0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2159" name="Google Shape;2159;p85"/>
          <p:cNvSpPr/>
          <p:nvPr/>
        </p:nvSpPr>
        <p:spPr>
          <a:xfrm>
            <a:off x="5281575" y="10572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0" name="Google Shape;2160;p85"/>
          <p:cNvSpPr/>
          <p:nvPr/>
        </p:nvSpPr>
        <p:spPr>
          <a:xfrm>
            <a:off x="5281575" y="15429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1" name="Google Shape;2161;p85"/>
          <p:cNvSpPr/>
          <p:nvPr/>
        </p:nvSpPr>
        <p:spPr>
          <a:xfrm>
            <a:off x="4867275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2162" name="Google Shape;2162;p85"/>
          <p:cNvSpPr/>
          <p:nvPr/>
        </p:nvSpPr>
        <p:spPr>
          <a:xfrm>
            <a:off x="6248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2163" name="Google Shape;2163;p85"/>
          <p:cNvSpPr/>
          <p:nvPr/>
        </p:nvSpPr>
        <p:spPr>
          <a:xfrm>
            <a:off x="6391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2164" name="Google Shape;2164;p85"/>
          <p:cNvSpPr/>
          <p:nvPr/>
        </p:nvSpPr>
        <p:spPr>
          <a:xfrm>
            <a:off x="6381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alemanha</a:t>
            </a:r>
            <a:endParaRPr/>
          </a:p>
        </p:txBody>
      </p:sp>
      <p:sp>
        <p:nvSpPr>
          <p:cNvPr id="2165" name="Google Shape;2165;p85"/>
          <p:cNvSpPr/>
          <p:nvPr/>
        </p:nvSpPr>
        <p:spPr>
          <a:xfrm>
            <a:off x="6381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166" name="Google Shape;2166;p85"/>
          <p:cNvSpPr/>
          <p:nvPr/>
        </p:nvSpPr>
        <p:spPr>
          <a:xfrm>
            <a:off x="7703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2167" name="Google Shape;2167;p85"/>
          <p:cNvSpPr/>
          <p:nvPr/>
        </p:nvSpPr>
        <p:spPr>
          <a:xfrm>
            <a:off x="5010150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168" name="Google Shape;2168;p85"/>
          <p:cNvSpPr/>
          <p:nvPr/>
        </p:nvSpPr>
        <p:spPr>
          <a:xfrm>
            <a:off x="5000625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2169" name="Google Shape;2169;p85"/>
          <p:cNvSpPr/>
          <p:nvPr/>
        </p:nvSpPr>
        <p:spPr>
          <a:xfrm>
            <a:off x="5000625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2170" name="Google Shape;2170;p85"/>
          <p:cNvSpPr/>
          <p:nvPr/>
        </p:nvSpPr>
        <p:spPr>
          <a:xfrm>
            <a:off x="7846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171" name="Google Shape;2171;p85"/>
          <p:cNvSpPr/>
          <p:nvPr/>
        </p:nvSpPr>
        <p:spPr>
          <a:xfrm>
            <a:off x="7836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porto_rico</a:t>
            </a:r>
            <a:endParaRPr/>
          </a:p>
        </p:txBody>
      </p:sp>
      <p:sp>
        <p:nvSpPr>
          <p:cNvPr id="2172" name="Google Shape;2172;p85"/>
          <p:cNvSpPr/>
          <p:nvPr/>
        </p:nvSpPr>
        <p:spPr>
          <a:xfrm>
            <a:off x="7836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173" name="Google Shape;2173;p85"/>
          <p:cNvSpPr txBox="1"/>
          <p:nvPr/>
        </p:nvSpPr>
        <p:spPr>
          <a:xfrm>
            <a:off x="-66150" y="0"/>
            <a:ext cx="3485700" cy="46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intercala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FFFFFF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tamanho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-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603000"/>
                </a:solidFill>
                <a:highlight>
                  <a:srgbClr val="FFFFFF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tamanho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vetor auxiliar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and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copia trecho1 em aux[]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avança em trecho1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copia trecho2 em aux[]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avanca em trecho2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&gt;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terminou o trecho1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terminou o trecho2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terminando: copiar de aux[] em a[inicio:fim]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inicio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mergesort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CFE2F3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meio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/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CFE2F3"/>
                </a:highlight>
              </a:rPr>
              <a:t>2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mergesort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mergesort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9CB9C"/>
                </a:highlight>
              </a:rPr>
              <a:t>1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F9CB9C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9CB9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intercala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174" name="Google Shape;2174;p85"/>
          <p:cNvSpPr/>
          <p:nvPr/>
        </p:nvSpPr>
        <p:spPr>
          <a:xfrm>
            <a:off x="3487388" y="-12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inicio</a:t>
            </a:r>
            <a:endParaRPr/>
          </a:p>
        </p:txBody>
      </p:sp>
      <p:sp>
        <p:nvSpPr>
          <p:cNvPr id="2175" name="Google Shape;2175;p85"/>
          <p:cNvSpPr/>
          <p:nvPr/>
        </p:nvSpPr>
        <p:spPr>
          <a:xfrm>
            <a:off x="3747038" y="427850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2176" name="Google Shape;2176;p85"/>
          <p:cNvSpPr/>
          <p:nvPr/>
        </p:nvSpPr>
        <p:spPr>
          <a:xfrm>
            <a:off x="3503963" y="18247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fim</a:t>
            </a:r>
            <a:endParaRPr/>
          </a:p>
        </p:txBody>
      </p:sp>
      <p:sp>
        <p:nvSpPr>
          <p:cNvPr id="2177" name="Google Shape;2177;p85"/>
          <p:cNvSpPr/>
          <p:nvPr/>
        </p:nvSpPr>
        <p:spPr>
          <a:xfrm>
            <a:off x="3780188" y="2243875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178" name="Google Shape;2178;p85"/>
          <p:cNvSpPr/>
          <p:nvPr/>
        </p:nvSpPr>
        <p:spPr>
          <a:xfrm>
            <a:off x="3503963" y="9123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meio</a:t>
            </a:r>
            <a:endParaRPr/>
          </a:p>
        </p:txBody>
      </p:sp>
      <p:sp>
        <p:nvSpPr>
          <p:cNvPr id="2179" name="Google Shape;2179;p85"/>
          <p:cNvSpPr/>
          <p:nvPr/>
        </p:nvSpPr>
        <p:spPr>
          <a:xfrm>
            <a:off x="3763613" y="1340238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3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4" name="Google Shape;2184;p86"/>
          <p:cNvSpPr/>
          <p:nvPr/>
        </p:nvSpPr>
        <p:spPr>
          <a:xfrm>
            <a:off x="4648200" y="0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2185" name="Google Shape;2185;p86"/>
          <p:cNvSpPr/>
          <p:nvPr/>
        </p:nvSpPr>
        <p:spPr>
          <a:xfrm>
            <a:off x="5281575" y="10572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6" name="Google Shape;2186;p86"/>
          <p:cNvSpPr/>
          <p:nvPr/>
        </p:nvSpPr>
        <p:spPr>
          <a:xfrm>
            <a:off x="5281575" y="15429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7" name="Google Shape;2187;p86"/>
          <p:cNvSpPr/>
          <p:nvPr/>
        </p:nvSpPr>
        <p:spPr>
          <a:xfrm>
            <a:off x="4867275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2188" name="Google Shape;2188;p86"/>
          <p:cNvSpPr/>
          <p:nvPr/>
        </p:nvSpPr>
        <p:spPr>
          <a:xfrm>
            <a:off x="6248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2189" name="Google Shape;2189;p86"/>
          <p:cNvSpPr/>
          <p:nvPr/>
        </p:nvSpPr>
        <p:spPr>
          <a:xfrm>
            <a:off x="6391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2190" name="Google Shape;2190;p86"/>
          <p:cNvSpPr/>
          <p:nvPr/>
        </p:nvSpPr>
        <p:spPr>
          <a:xfrm>
            <a:off x="6381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alemanha</a:t>
            </a:r>
            <a:endParaRPr/>
          </a:p>
        </p:txBody>
      </p:sp>
      <p:sp>
        <p:nvSpPr>
          <p:cNvPr id="2191" name="Google Shape;2191;p86"/>
          <p:cNvSpPr/>
          <p:nvPr/>
        </p:nvSpPr>
        <p:spPr>
          <a:xfrm>
            <a:off x="6381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192" name="Google Shape;2192;p86"/>
          <p:cNvSpPr/>
          <p:nvPr/>
        </p:nvSpPr>
        <p:spPr>
          <a:xfrm>
            <a:off x="7703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2193" name="Google Shape;2193;p86"/>
          <p:cNvSpPr/>
          <p:nvPr/>
        </p:nvSpPr>
        <p:spPr>
          <a:xfrm>
            <a:off x="5010150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194" name="Google Shape;2194;p86"/>
          <p:cNvSpPr/>
          <p:nvPr/>
        </p:nvSpPr>
        <p:spPr>
          <a:xfrm>
            <a:off x="5000625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2195" name="Google Shape;2195;p86"/>
          <p:cNvSpPr/>
          <p:nvPr/>
        </p:nvSpPr>
        <p:spPr>
          <a:xfrm>
            <a:off x="5000625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2196" name="Google Shape;2196;p86"/>
          <p:cNvSpPr/>
          <p:nvPr/>
        </p:nvSpPr>
        <p:spPr>
          <a:xfrm>
            <a:off x="7846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197" name="Google Shape;2197;p86"/>
          <p:cNvSpPr/>
          <p:nvPr/>
        </p:nvSpPr>
        <p:spPr>
          <a:xfrm>
            <a:off x="7836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porto_rico</a:t>
            </a:r>
            <a:endParaRPr/>
          </a:p>
        </p:txBody>
      </p:sp>
      <p:sp>
        <p:nvSpPr>
          <p:cNvPr id="2198" name="Google Shape;2198;p86"/>
          <p:cNvSpPr/>
          <p:nvPr/>
        </p:nvSpPr>
        <p:spPr>
          <a:xfrm>
            <a:off x="7836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199" name="Google Shape;2199;p86"/>
          <p:cNvSpPr txBox="1"/>
          <p:nvPr/>
        </p:nvSpPr>
        <p:spPr>
          <a:xfrm>
            <a:off x="-66150" y="0"/>
            <a:ext cx="3485700" cy="46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intercala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CFE2F3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tamanho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-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603000"/>
                </a:solidFill>
                <a:highlight>
                  <a:srgbClr val="FFFFFF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tamanho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vetor auxiliar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and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copia trecho1 em aux[]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avança em trecho1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copia trecho2 em aux[]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avanca em trecho2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&gt;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terminou o trecho1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terminou o trecho2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terminando: copiar de aux[] em a[inicio:fim]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inicio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mergesort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CFE2F3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meio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/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CFE2F3"/>
                </a:highlight>
              </a:rPr>
              <a:t>2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mergesort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mergesort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9CB9C"/>
                </a:highlight>
              </a:rPr>
              <a:t>1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F9CB9C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9CB9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intercala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200" name="Google Shape;2200;p86"/>
          <p:cNvSpPr/>
          <p:nvPr/>
        </p:nvSpPr>
        <p:spPr>
          <a:xfrm>
            <a:off x="3487388" y="-12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inicio</a:t>
            </a:r>
            <a:endParaRPr/>
          </a:p>
        </p:txBody>
      </p:sp>
      <p:sp>
        <p:nvSpPr>
          <p:cNvPr id="2201" name="Google Shape;2201;p86"/>
          <p:cNvSpPr/>
          <p:nvPr/>
        </p:nvSpPr>
        <p:spPr>
          <a:xfrm>
            <a:off x="3747038" y="427850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2202" name="Google Shape;2202;p86"/>
          <p:cNvSpPr/>
          <p:nvPr/>
        </p:nvSpPr>
        <p:spPr>
          <a:xfrm>
            <a:off x="3503963" y="18247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fim</a:t>
            </a:r>
            <a:endParaRPr/>
          </a:p>
        </p:txBody>
      </p:sp>
      <p:sp>
        <p:nvSpPr>
          <p:cNvPr id="2203" name="Google Shape;2203;p86"/>
          <p:cNvSpPr/>
          <p:nvPr/>
        </p:nvSpPr>
        <p:spPr>
          <a:xfrm>
            <a:off x="3780188" y="2243875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204" name="Google Shape;2204;p86"/>
          <p:cNvSpPr/>
          <p:nvPr/>
        </p:nvSpPr>
        <p:spPr>
          <a:xfrm>
            <a:off x="3503963" y="9123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meio</a:t>
            </a:r>
            <a:endParaRPr/>
          </a:p>
        </p:txBody>
      </p:sp>
      <p:sp>
        <p:nvSpPr>
          <p:cNvPr id="2205" name="Google Shape;2205;p86"/>
          <p:cNvSpPr/>
          <p:nvPr/>
        </p:nvSpPr>
        <p:spPr>
          <a:xfrm>
            <a:off x="3763613" y="1340238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9" name="Shape 2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0" name="Google Shape;2210;p87"/>
          <p:cNvSpPr/>
          <p:nvPr/>
        </p:nvSpPr>
        <p:spPr>
          <a:xfrm>
            <a:off x="4648200" y="0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2211" name="Google Shape;2211;p87"/>
          <p:cNvSpPr/>
          <p:nvPr/>
        </p:nvSpPr>
        <p:spPr>
          <a:xfrm>
            <a:off x="5281575" y="10572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2" name="Google Shape;2212;p87"/>
          <p:cNvSpPr/>
          <p:nvPr/>
        </p:nvSpPr>
        <p:spPr>
          <a:xfrm>
            <a:off x="5281575" y="15429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3" name="Google Shape;2213;p87"/>
          <p:cNvSpPr/>
          <p:nvPr/>
        </p:nvSpPr>
        <p:spPr>
          <a:xfrm>
            <a:off x="4867275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2214" name="Google Shape;2214;p87"/>
          <p:cNvSpPr/>
          <p:nvPr/>
        </p:nvSpPr>
        <p:spPr>
          <a:xfrm>
            <a:off x="6248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2215" name="Google Shape;2215;p87"/>
          <p:cNvSpPr/>
          <p:nvPr/>
        </p:nvSpPr>
        <p:spPr>
          <a:xfrm>
            <a:off x="6391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2216" name="Google Shape;2216;p87"/>
          <p:cNvSpPr/>
          <p:nvPr/>
        </p:nvSpPr>
        <p:spPr>
          <a:xfrm>
            <a:off x="6381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alemanha</a:t>
            </a:r>
            <a:endParaRPr/>
          </a:p>
        </p:txBody>
      </p:sp>
      <p:sp>
        <p:nvSpPr>
          <p:cNvPr id="2217" name="Google Shape;2217;p87"/>
          <p:cNvSpPr/>
          <p:nvPr/>
        </p:nvSpPr>
        <p:spPr>
          <a:xfrm>
            <a:off x="6381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218" name="Google Shape;2218;p87"/>
          <p:cNvSpPr/>
          <p:nvPr/>
        </p:nvSpPr>
        <p:spPr>
          <a:xfrm>
            <a:off x="7703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2219" name="Google Shape;2219;p87"/>
          <p:cNvSpPr/>
          <p:nvPr/>
        </p:nvSpPr>
        <p:spPr>
          <a:xfrm>
            <a:off x="5010150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220" name="Google Shape;2220;p87"/>
          <p:cNvSpPr/>
          <p:nvPr/>
        </p:nvSpPr>
        <p:spPr>
          <a:xfrm>
            <a:off x="5000625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2221" name="Google Shape;2221;p87"/>
          <p:cNvSpPr/>
          <p:nvPr/>
        </p:nvSpPr>
        <p:spPr>
          <a:xfrm>
            <a:off x="5000625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2222" name="Google Shape;2222;p87"/>
          <p:cNvSpPr/>
          <p:nvPr/>
        </p:nvSpPr>
        <p:spPr>
          <a:xfrm>
            <a:off x="7846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223" name="Google Shape;2223;p87"/>
          <p:cNvSpPr/>
          <p:nvPr/>
        </p:nvSpPr>
        <p:spPr>
          <a:xfrm>
            <a:off x="7836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porto_rico</a:t>
            </a:r>
            <a:endParaRPr/>
          </a:p>
        </p:txBody>
      </p:sp>
      <p:sp>
        <p:nvSpPr>
          <p:cNvPr id="2224" name="Google Shape;2224;p87"/>
          <p:cNvSpPr/>
          <p:nvPr/>
        </p:nvSpPr>
        <p:spPr>
          <a:xfrm>
            <a:off x="7836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225" name="Google Shape;2225;p87"/>
          <p:cNvSpPr txBox="1"/>
          <p:nvPr/>
        </p:nvSpPr>
        <p:spPr>
          <a:xfrm>
            <a:off x="-66150" y="0"/>
            <a:ext cx="3485700" cy="46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intercala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CFE2F3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CFE2F3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tamanho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-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603000"/>
                </a:solidFill>
                <a:highlight>
                  <a:srgbClr val="FFFFFF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tamanho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vetor auxiliar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and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copia trecho1 em aux[]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avança em trecho1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copia trecho2 em aux[]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avanca em trecho2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&gt;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terminou o trecho1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terminou o trecho2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terminando: copiar de aux[] em a[inicio:fim]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inicio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mergesort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CFE2F3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meio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/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CFE2F3"/>
                </a:highlight>
              </a:rPr>
              <a:t>2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mergesort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mergesort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9CB9C"/>
                </a:highlight>
              </a:rPr>
              <a:t>1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F9CB9C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9CB9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intercala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226" name="Google Shape;2226;p87"/>
          <p:cNvSpPr/>
          <p:nvPr/>
        </p:nvSpPr>
        <p:spPr>
          <a:xfrm>
            <a:off x="3487388" y="-12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inicio</a:t>
            </a:r>
            <a:endParaRPr/>
          </a:p>
        </p:txBody>
      </p:sp>
      <p:sp>
        <p:nvSpPr>
          <p:cNvPr id="2227" name="Google Shape;2227;p87"/>
          <p:cNvSpPr/>
          <p:nvPr/>
        </p:nvSpPr>
        <p:spPr>
          <a:xfrm>
            <a:off x="3747038" y="427850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2228" name="Google Shape;2228;p87"/>
          <p:cNvSpPr/>
          <p:nvPr/>
        </p:nvSpPr>
        <p:spPr>
          <a:xfrm>
            <a:off x="3503963" y="18247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fim</a:t>
            </a:r>
            <a:endParaRPr/>
          </a:p>
        </p:txBody>
      </p:sp>
      <p:sp>
        <p:nvSpPr>
          <p:cNvPr id="2229" name="Google Shape;2229;p87"/>
          <p:cNvSpPr/>
          <p:nvPr/>
        </p:nvSpPr>
        <p:spPr>
          <a:xfrm>
            <a:off x="3780188" y="2243875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230" name="Google Shape;2230;p87"/>
          <p:cNvSpPr/>
          <p:nvPr/>
        </p:nvSpPr>
        <p:spPr>
          <a:xfrm>
            <a:off x="3503963" y="9123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meio</a:t>
            </a:r>
            <a:endParaRPr/>
          </a:p>
        </p:txBody>
      </p:sp>
      <p:sp>
        <p:nvSpPr>
          <p:cNvPr id="2231" name="Google Shape;2231;p87"/>
          <p:cNvSpPr/>
          <p:nvPr/>
        </p:nvSpPr>
        <p:spPr>
          <a:xfrm>
            <a:off x="3763613" y="1340238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232" name="Google Shape;2232;p87"/>
          <p:cNvSpPr/>
          <p:nvPr/>
        </p:nvSpPr>
        <p:spPr>
          <a:xfrm>
            <a:off x="3507950" y="2841875"/>
            <a:ext cx="407100" cy="70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</a:t>
            </a:r>
            <a:endParaRPr/>
          </a:p>
        </p:txBody>
      </p:sp>
      <p:sp>
        <p:nvSpPr>
          <p:cNvPr id="2233" name="Google Shape;2233;p87"/>
          <p:cNvSpPr/>
          <p:nvPr/>
        </p:nvSpPr>
        <p:spPr>
          <a:xfrm>
            <a:off x="3552350" y="3189700"/>
            <a:ext cx="318300" cy="32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2234" name="Google Shape;2234;p87"/>
          <p:cNvSpPr/>
          <p:nvPr/>
        </p:nvSpPr>
        <p:spPr>
          <a:xfrm>
            <a:off x="4097000" y="2852000"/>
            <a:ext cx="407100" cy="7032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</a:t>
            </a:r>
            <a:endParaRPr/>
          </a:p>
        </p:txBody>
      </p:sp>
      <p:sp>
        <p:nvSpPr>
          <p:cNvPr id="2235" name="Google Shape;2235;p87"/>
          <p:cNvSpPr/>
          <p:nvPr/>
        </p:nvSpPr>
        <p:spPr>
          <a:xfrm>
            <a:off x="4141400" y="3189700"/>
            <a:ext cx="318300" cy="32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9" name="Shape 2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Google Shape;2240;p88"/>
          <p:cNvSpPr/>
          <p:nvPr/>
        </p:nvSpPr>
        <p:spPr>
          <a:xfrm>
            <a:off x="4648200" y="0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2241" name="Google Shape;2241;p88"/>
          <p:cNvSpPr/>
          <p:nvPr/>
        </p:nvSpPr>
        <p:spPr>
          <a:xfrm>
            <a:off x="5281575" y="10572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2" name="Google Shape;2242;p88"/>
          <p:cNvSpPr/>
          <p:nvPr/>
        </p:nvSpPr>
        <p:spPr>
          <a:xfrm>
            <a:off x="5281575" y="15429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3" name="Google Shape;2243;p88"/>
          <p:cNvSpPr/>
          <p:nvPr/>
        </p:nvSpPr>
        <p:spPr>
          <a:xfrm>
            <a:off x="4867275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2244" name="Google Shape;2244;p88"/>
          <p:cNvSpPr/>
          <p:nvPr/>
        </p:nvSpPr>
        <p:spPr>
          <a:xfrm>
            <a:off x="6248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2245" name="Google Shape;2245;p88"/>
          <p:cNvSpPr/>
          <p:nvPr/>
        </p:nvSpPr>
        <p:spPr>
          <a:xfrm>
            <a:off x="6391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2246" name="Google Shape;2246;p88"/>
          <p:cNvSpPr/>
          <p:nvPr/>
        </p:nvSpPr>
        <p:spPr>
          <a:xfrm>
            <a:off x="6381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alemanha</a:t>
            </a:r>
            <a:endParaRPr/>
          </a:p>
        </p:txBody>
      </p:sp>
      <p:sp>
        <p:nvSpPr>
          <p:cNvPr id="2247" name="Google Shape;2247;p88"/>
          <p:cNvSpPr/>
          <p:nvPr/>
        </p:nvSpPr>
        <p:spPr>
          <a:xfrm>
            <a:off x="6381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248" name="Google Shape;2248;p88"/>
          <p:cNvSpPr/>
          <p:nvPr/>
        </p:nvSpPr>
        <p:spPr>
          <a:xfrm>
            <a:off x="7703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2249" name="Google Shape;2249;p88"/>
          <p:cNvSpPr/>
          <p:nvPr/>
        </p:nvSpPr>
        <p:spPr>
          <a:xfrm>
            <a:off x="5010150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250" name="Google Shape;2250;p88"/>
          <p:cNvSpPr/>
          <p:nvPr/>
        </p:nvSpPr>
        <p:spPr>
          <a:xfrm>
            <a:off x="5000625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2251" name="Google Shape;2251;p88"/>
          <p:cNvSpPr/>
          <p:nvPr/>
        </p:nvSpPr>
        <p:spPr>
          <a:xfrm>
            <a:off x="5000625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2252" name="Google Shape;2252;p88"/>
          <p:cNvSpPr/>
          <p:nvPr/>
        </p:nvSpPr>
        <p:spPr>
          <a:xfrm>
            <a:off x="7846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253" name="Google Shape;2253;p88"/>
          <p:cNvSpPr/>
          <p:nvPr/>
        </p:nvSpPr>
        <p:spPr>
          <a:xfrm>
            <a:off x="7836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porto_rico</a:t>
            </a:r>
            <a:endParaRPr/>
          </a:p>
        </p:txBody>
      </p:sp>
      <p:sp>
        <p:nvSpPr>
          <p:cNvPr id="2254" name="Google Shape;2254;p88"/>
          <p:cNvSpPr/>
          <p:nvPr/>
        </p:nvSpPr>
        <p:spPr>
          <a:xfrm>
            <a:off x="7836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255" name="Google Shape;2255;p88"/>
          <p:cNvSpPr txBox="1"/>
          <p:nvPr/>
        </p:nvSpPr>
        <p:spPr>
          <a:xfrm>
            <a:off x="-66150" y="0"/>
            <a:ext cx="3485700" cy="46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intercala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CFE2F3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CFE2F3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tamanho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-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CFE2F3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603000"/>
                </a:solidFill>
                <a:highlight>
                  <a:srgbClr val="FFFFFF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tamanho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vetor auxiliar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and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copia trecho1 em aux[]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avança em trecho1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copia trecho2 em aux[]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avanca em trecho2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&gt;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terminou o trecho1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terminou o trecho2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terminando: copiar de aux[] em a[inicio:fim]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inicio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mergesort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CFE2F3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meio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/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CFE2F3"/>
                </a:highlight>
              </a:rPr>
              <a:t>2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mergesort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mergesort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9CB9C"/>
                </a:highlight>
              </a:rPr>
              <a:t>1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F9CB9C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9CB9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intercala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256" name="Google Shape;2256;p88"/>
          <p:cNvSpPr/>
          <p:nvPr/>
        </p:nvSpPr>
        <p:spPr>
          <a:xfrm>
            <a:off x="3487388" y="-12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inicio</a:t>
            </a:r>
            <a:endParaRPr/>
          </a:p>
        </p:txBody>
      </p:sp>
      <p:sp>
        <p:nvSpPr>
          <p:cNvPr id="2257" name="Google Shape;2257;p88"/>
          <p:cNvSpPr/>
          <p:nvPr/>
        </p:nvSpPr>
        <p:spPr>
          <a:xfrm>
            <a:off x="3747038" y="427850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2258" name="Google Shape;2258;p88"/>
          <p:cNvSpPr/>
          <p:nvPr/>
        </p:nvSpPr>
        <p:spPr>
          <a:xfrm>
            <a:off x="3503963" y="18247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fim</a:t>
            </a:r>
            <a:endParaRPr/>
          </a:p>
        </p:txBody>
      </p:sp>
      <p:sp>
        <p:nvSpPr>
          <p:cNvPr id="2259" name="Google Shape;2259;p88"/>
          <p:cNvSpPr/>
          <p:nvPr/>
        </p:nvSpPr>
        <p:spPr>
          <a:xfrm>
            <a:off x="3780188" y="2243875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260" name="Google Shape;2260;p88"/>
          <p:cNvSpPr/>
          <p:nvPr/>
        </p:nvSpPr>
        <p:spPr>
          <a:xfrm>
            <a:off x="3503963" y="9123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meio</a:t>
            </a:r>
            <a:endParaRPr/>
          </a:p>
        </p:txBody>
      </p:sp>
      <p:sp>
        <p:nvSpPr>
          <p:cNvPr id="2261" name="Google Shape;2261;p88"/>
          <p:cNvSpPr/>
          <p:nvPr/>
        </p:nvSpPr>
        <p:spPr>
          <a:xfrm>
            <a:off x="3763613" y="1340238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262" name="Google Shape;2262;p88"/>
          <p:cNvSpPr/>
          <p:nvPr/>
        </p:nvSpPr>
        <p:spPr>
          <a:xfrm>
            <a:off x="3507950" y="2841875"/>
            <a:ext cx="407100" cy="70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</a:t>
            </a:r>
            <a:endParaRPr/>
          </a:p>
        </p:txBody>
      </p:sp>
      <p:sp>
        <p:nvSpPr>
          <p:cNvPr id="2263" name="Google Shape;2263;p88"/>
          <p:cNvSpPr/>
          <p:nvPr/>
        </p:nvSpPr>
        <p:spPr>
          <a:xfrm>
            <a:off x="3552350" y="3189700"/>
            <a:ext cx="318300" cy="32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2264" name="Google Shape;2264;p88"/>
          <p:cNvSpPr/>
          <p:nvPr/>
        </p:nvSpPr>
        <p:spPr>
          <a:xfrm>
            <a:off x="4097000" y="2852000"/>
            <a:ext cx="407100" cy="7032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</a:t>
            </a:r>
            <a:endParaRPr/>
          </a:p>
        </p:txBody>
      </p:sp>
      <p:sp>
        <p:nvSpPr>
          <p:cNvPr id="2265" name="Google Shape;2265;p88"/>
          <p:cNvSpPr/>
          <p:nvPr/>
        </p:nvSpPr>
        <p:spPr>
          <a:xfrm>
            <a:off x="4141400" y="3189700"/>
            <a:ext cx="318300" cy="32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266" name="Google Shape;2266;p88"/>
          <p:cNvSpPr/>
          <p:nvPr/>
        </p:nvSpPr>
        <p:spPr>
          <a:xfrm>
            <a:off x="3552350" y="3596750"/>
            <a:ext cx="951600" cy="51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tamanho</a:t>
            </a:r>
            <a:endParaRPr/>
          </a:p>
        </p:txBody>
      </p:sp>
      <p:sp>
        <p:nvSpPr>
          <p:cNvPr id="2267" name="Google Shape;2267;p88"/>
          <p:cNvSpPr/>
          <p:nvPr/>
        </p:nvSpPr>
        <p:spPr>
          <a:xfrm>
            <a:off x="3729975" y="3819475"/>
            <a:ext cx="6072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1" name="Shape 2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2" name="Google Shape;2272;p89"/>
          <p:cNvSpPr/>
          <p:nvPr/>
        </p:nvSpPr>
        <p:spPr>
          <a:xfrm>
            <a:off x="4648200" y="0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2273" name="Google Shape;2273;p89"/>
          <p:cNvSpPr/>
          <p:nvPr/>
        </p:nvSpPr>
        <p:spPr>
          <a:xfrm>
            <a:off x="5281575" y="10572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4" name="Google Shape;2274;p89"/>
          <p:cNvSpPr/>
          <p:nvPr/>
        </p:nvSpPr>
        <p:spPr>
          <a:xfrm>
            <a:off x="5281575" y="15429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5" name="Google Shape;2275;p89"/>
          <p:cNvSpPr/>
          <p:nvPr/>
        </p:nvSpPr>
        <p:spPr>
          <a:xfrm>
            <a:off x="4867275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2276" name="Google Shape;2276;p89"/>
          <p:cNvSpPr/>
          <p:nvPr/>
        </p:nvSpPr>
        <p:spPr>
          <a:xfrm>
            <a:off x="6248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2277" name="Google Shape;2277;p89"/>
          <p:cNvSpPr/>
          <p:nvPr/>
        </p:nvSpPr>
        <p:spPr>
          <a:xfrm>
            <a:off x="6391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2278" name="Google Shape;2278;p89"/>
          <p:cNvSpPr/>
          <p:nvPr/>
        </p:nvSpPr>
        <p:spPr>
          <a:xfrm>
            <a:off x="6381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alemanha</a:t>
            </a:r>
            <a:endParaRPr/>
          </a:p>
        </p:txBody>
      </p:sp>
      <p:sp>
        <p:nvSpPr>
          <p:cNvPr id="2279" name="Google Shape;2279;p89"/>
          <p:cNvSpPr/>
          <p:nvPr/>
        </p:nvSpPr>
        <p:spPr>
          <a:xfrm>
            <a:off x="6381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280" name="Google Shape;2280;p89"/>
          <p:cNvSpPr/>
          <p:nvPr/>
        </p:nvSpPr>
        <p:spPr>
          <a:xfrm>
            <a:off x="7703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2281" name="Google Shape;2281;p89"/>
          <p:cNvSpPr/>
          <p:nvPr/>
        </p:nvSpPr>
        <p:spPr>
          <a:xfrm>
            <a:off x="5010150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282" name="Google Shape;2282;p89"/>
          <p:cNvSpPr/>
          <p:nvPr/>
        </p:nvSpPr>
        <p:spPr>
          <a:xfrm>
            <a:off x="5000625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2283" name="Google Shape;2283;p89"/>
          <p:cNvSpPr/>
          <p:nvPr/>
        </p:nvSpPr>
        <p:spPr>
          <a:xfrm>
            <a:off x="5000625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2284" name="Google Shape;2284;p89"/>
          <p:cNvSpPr/>
          <p:nvPr/>
        </p:nvSpPr>
        <p:spPr>
          <a:xfrm>
            <a:off x="7846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285" name="Google Shape;2285;p89"/>
          <p:cNvSpPr/>
          <p:nvPr/>
        </p:nvSpPr>
        <p:spPr>
          <a:xfrm>
            <a:off x="7836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porto_rico</a:t>
            </a:r>
            <a:endParaRPr/>
          </a:p>
        </p:txBody>
      </p:sp>
      <p:sp>
        <p:nvSpPr>
          <p:cNvPr id="2286" name="Google Shape;2286;p89"/>
          <p:cNvSpPr/>
          <p:nvPr/>
        </p:nvSpPr>
        <p:spPr>
          <a:xfrm>
            <a:off x="7836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287" name="Google Shape;2287;p89"/>
          <p:cNvSpPr txBox="1"/>
          <p:nvPr/>
        </p:nvSpPr>
        <p:spPr>
          <a:xfrm>
            <a:off x="-66150" y="0"/>
            <a:ext cx="3485700" cy="46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intercala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CFE2F3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CFE2F3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tamanho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-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CFE2F3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lang="pt-BR" sz="700">
                <a:solidFill>
                  <a:srgbClr val="603000"/>
                </a:solidFill>
                <a:highlight>
                  <a:srgbClr val="CFE2F3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tamanho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vetor auxiliar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and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copia trecho1 em aux[]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avança em trecho1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copia trecho2 em aux[]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avanca em trecho2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&gt;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terminou o trecho1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terminou o trecho2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terminando: copiar de aux[] em a[inicio:fim]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inicio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mergesort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CFE2F3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meio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/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CFE2F3"/>
                </a:highlight>
              </a:rPr>
              <a:t>2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mergesort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mergesort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9CB9C"/>
                </a:highlight>
              </a:rPr>
              <a:t>1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F9CB9C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9CB9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intercala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288" name="Google Shape;2288;p89"/>
          <p:cNvSpPr/>
          <p:nvPr/>
        </p:nvSpPr>
        <p:spPr>
          <a:xfrm>
            <a:off x="3487388" y="-12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inicio</a:t>
            </a:r>
            <a:endParaRPr/>
          </a:p>
        </p:txBody>
      </p:sp>
      <p:sp>
        <p:nvSpPr>
          <p:cNvPr id="2289" name="Google Shape;2289;p89"/>
          <p:cNvSpPr/>
          <p:nvPr/>
        </p:nvSpPr>
        <p:spPr>
          <a:xfrm>
            <a:off x="3747038" y="427850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2290" name="Google Shape;2290;p89"/>
          <p:cNvSpPr/>
          <p:nvPr/>
        </p:nvSpPr>
        <p:spPr>
          <a:xfrm>
            <a:off x="3503963" y="18247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fim</a:t>
            </a:r>
            <a:endParaRPr/>
          </a:p>
        </p:txBody>
      </p:sp>
      <p:sp>
        <p:nvSpPr>
          <p:cNvPr id="2291" name="Google Shape;2291;p89"/>
          <p:cNvSpPr/>
          <p:nvPr/>
        </p:nvSpPr>
        <p:spPr>
          <a:xfrm>
            <a:off x="3780188" y="2243875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292" name="Google Shape;2292;p89"/>
          <p:cNvSpPr/>
          <p:nvPr/>
        </p:nvSpPr>
        <p:spPr>
          <a:xfrm>
            <a:off x="3503963" y="9123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meio</a:t>
            </a:r>
            <a:endParaRPr/>
          </a:p>
        </p:txBody>
      </p:sp>
      <p:sp>
        <p:nvSpPr>
          <p:cNvPr id="2293" name="Google Shape;2293;p89"/>
          <p:cNvSpPr/>
          <p:nvPr/>
        </p:nvSpPr>
        <p:spPr>
          <a:xfrm>
            <a:off x="3763613" y="1340238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294" name="Google Shape;2294;p89"/>
          <p:cNvSpPr/>
          <p:nvPr/>
        </p:nvSpPr>
        <p:spPr>
          <a:xfrm>
            <a:off x="3507950" y="2841875"/>
            <a:ext cx="407100" cy="70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</a:t>
            </a:r>
            <a:endParaRPr/>
          </a:p>
        </p:txBody>
      </p:sp>
      <p:sp>
        <p:nvSpPr>
          <p:cNvPr id="2295" name="Google Shape;2295;p89"/>
          <p:cNvSpPr/>
          <p:nvPr/>
        </p:nvSpPr>
        <p:spPr>
          <a:xfrm>
            <a:off x="3552350" y="3189700"/>
            <a:ext cx="318300" cy="32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2296" name="Google Shape;2296;p89"/>
          <p:cNvSpPr/>
          <p:nvPr/>
        </p:nvSpPr>
        <p:spPr>
          <a:xfrm>
            <a:off x="4097000" y="2852000"/>
            <a:ext cx="407100" cy="7032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</a:t>
            </a:r>
            <a:endParaRPr/>
          </a:p>
        </p:txBody>
      </p:sp>
      <p:sp>
        <p:nvSpPr>
          <p:cNvPr id="2297" name="Google Shape;2297;p89"/>
          <p:cNvSpPr/>
          <p:nvPr/>
        </p:nvSpPr>
        <p:spPr>
          <a:xfrm>
            <a:off x="4141400" y="3189700"/>
            <a:ext cx="318300" cy="32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298" name="Google Shape;2298;p89"/>
          <p:cNvSpPr/>
          <p:nvPr/>
        </p:nvSpPr>
        <p:spPr>
          <a:xfrm>
            <a:off x="3552350" y="3596750"/>
            <a:ext cx="951600" cy="51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tamanho</a:t>
            </a:r>
            <a:endParaRPr/>
          </a:p>
        </p:txBody>
      </p:sp>
      <p:sp>
        <p:nvSpPr>
          <p:cNvPr id="2299" name="Google Shape;2299;p89"/>
          <p:cNvSpPr/>
          <p:nvPr/>
        </p:nvSpPr>
        <p:spPr>
          <a:xfrm>
            <a:off x="3729975" y="3819475"/>
            <a:ext cx="6072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2300" name="Google Shape;2300;p89"/>
          <p:cNvSpPr/>
          <p:nvPr/>
        </p:nvSpPr>
        <p:spPr>
          <a:xfrm>
            <a:off x="4600575" y="2728975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2301" name="Google Shape;2301;p89"/>
          <p:cNvSpPr/>
          <p:nvPr/>
        </p:nvSpPr>
        <p:spPr>
          <a:xfrm>
            <a:off x="4819650" y="3243325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2302" name="Google Shape;2302;p89"/>
          <p:cNvSpPr/>
          <p:nvPr/>
        </p:nvSpPr>
        <p:spPr>
          <a:xfrm>
            <a:off x="6200775" y="3243325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2303" name="Google Shape;2303;p89"/>
          <p:cNvSpPr/>
          <p:nvPr/>
        </p:nvSpPr>
        <p:spPr>
          <a:xfrm>
            <a:off x="6343650" y="371957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4" name="Google Shape;2304;p89"/>
          <p:cNvSpPr/>
          <p:nvPr/>
        </p:nvSpPr>
        <p:spPr>
          <a:xfrm>
            <a:off x="6334125" y="41863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5" name="Google Shape;2305;p89"/>
          <p:cNvSpPr/>
          <p:nvPr/>
        </p:nvSpPr>
        <p:spPr>
          <a:xfrm>
            <a:off x="6334125" y="4653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6" name="Google Shape;2306;p89"/>
          <p:cNvSpPr/>
          <p:nvPr/>
        </p:nvSpPr>
        <p:spPr>
          <a:xfrm>
            <a:off x="7655775" y="3243325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2307" name="Google Shape;2307;p89"/>
          <p:cNvSpPr/>
          <p:nvPr/>
        </p:nvSpPr>
        <p:spPr>
          <a:xfrm>
            <a:off x="4962525" y="371957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8" name="Google Shape;2308;p89"/>
          <p:cNvSpPr/>
          <p:nvPr/>
        </p:nvSpPr>
        <p:spPr>
          <a:xfrm>
            <a:off x="4953000" y="41863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9" name="Google Shape;2309;p89"/>
          <p:cNvSpPr/>
          <p:nvPr/>
        </p:nvSpPr>
        <p:spPr>
          <a:xfrm>
            <a:off x="4953000" y="4653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0" name="Google Shape;2310;p89"/>
          <p:cNvSpPr/>
          <p:nvPr/>
        </p:nvSpPr>
        <p:spPr>
          <a:xfrm>
            <a:off x="7798650" y="371957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1" name="Google Shape;2311;p89"/>
          <p:cNvSpPr/>
          <p:nvPr/>
        </p:nvSpPr>
        <p:spPr>
          <a:xfrm>
            <a:off x="7789125" y="41863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2" name="Google Shape;2312;p89"/>
          <p:cNvSpPr/>
          <p:nvPr/>
        </p:nvSpPr>
        <p:spPr>
          <a:xfrm>
            <a:off x="7789125" y="4653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6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7" name="Google Shape;2317;p90"/>
          <p:cNvSpPr/>
          <p:nvPr/>
        </p:nvSpPr>
        <p:spPr>
          <a:xfrm>
            <a:off x="4648200" y="0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2318" name="Google Shape;2318;p90"/>
          <p:cNvSpPr/>
          <p:nvPr/>
        </p:nvSpPr>
        <p:spPr>
          <a:xfrm>
            <a:off x="5281575" y="10572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9" name="Google Shape;2319;p90"/>
          <p:cNvSpPr/>
          <p:nvPr/>
        </p:nvSpPr>
        <p:spPr>
          <a:xfrm>
            <a:off x="5281575" y="15429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0" name="Google Shape;2320;p90"/>
          <p:cNvSpPr/>
          <p:nvPr/>
        </p:nvSpPr>
        <p:spPr>
          <a:xfrm>
            <a:off x="4867275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2321" name="Google Shape;2321;p90"/>
          <p:cNvSpPr/>
          <p:nvPr/>
        </p:nvSpPr>
        <p:spPr>
          <a:xfrm>
            <a:off x="6248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2322" name="Google Shape;2322;p90"/>
          <p:cNvSpPr/>
          <p:nvPr/>
        </p:nvSpPr>
        <p:spPr>
          <a:xfrm>
            <a:off x="6391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2323" name="Google Shape;2323;p90"/>
          <p:cNvSpPr/>
          <p:nvPr/>
        </p:nvSpPr>
        <p:spPr>
          <a:xfrm>
            <a:off x="6381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alemanha</a:t>
            </a:r>
            <a:endParaRPr/>
          </a:p>
        </p:txBody>
      </p:sp>
      <p:sp>
        <p:nvSpPr>
          <p:cNvPr id="2324" name="Google Shape;2324;p90"/>
          <p:cNvSpPr/>
          <p:nvPr/>
        </p:nvSpPr>
        <p:spPr>
          <a:xfrm>
            <a:off x="6381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325" name="Google Shape;2325;p90"/>
          <p:cNvSpPr/>
          <p:nvPr/>
        </p:nvSpPr>
        <p:spPr>
          <a:xfrm>
            <a:off x="7703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2326" name="Google Shape;2326;p90"/>
          <p:cNvSpPr/>
          <p:nvPr/>
        </p:nvSpPr>
        <p:spPr>
          <a:xfrm>
            <a:off x="5010150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327" name="Google Shape;2327;p90"/>
          <p:cNvSpPr/>
          <p:nvPr/>
        </p:nvSpPr>
        <p:spPr>
          <a:xfrm>
            <a:off x="5000625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2328" name="Google Shape;2328;p90"/>
          <p:cNvSpPr/>
          <p:nvPr/>
        </p:nvSpPr>
        <p:spPr>
          <a:xfrm>
            <a:off x="5000625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2329" name="Google Shape;2329;p90"/>
          <p:cNvSpPr/>
          <p:nvPr/>
        </p:nvSpPr>
        <p:spPr>
          <a:xfrm>
            <a:off x="7846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330" name="Google Shape;2330;p90"/>
          <p:cNvSpPr/>
          <p:nvPr/>
        </p:nvSpPr>
        <p:spPr>
          <a:xfrm>
            <a:off x="7836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porto_rico</a:t>
            </a:r>
            <a:endParaRPr/>
          </a:p>
        </p:txBody>
      </p:sp>
      <p:sp>
        <p:nvSpPr>
          <p:cNvPr id="2331" name="Google Shape;2331;p90"/>
          <p:cNvSpPr/>
          <p:nvPr/>
        </p:nvSpPr>
        <p:spPr>
          <a:xfrm>
            <a:off x="7836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332" name="Google Shape;2332;p90"/>
          <p:cNvSpPr txBox="1"/>
          <p:nvPr/>
        </p:nvSpPr>
        <p:spPr>
          <a:xfrm>
            <a:off x="-66150" y="0"/>
            <a:ext cx="3485700" cy="46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intercala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CFE2F3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CFE2F3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tamanho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-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CFE2F3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lang="pt-BR" sz="700">
                <a:solidFill>
                  <a:srgbClr val="603000"/>
                </a:solidFill>
                <a:highlight>
                  <a:srgbClr val="CFE2F3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tamanho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vetor auxiliar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6D9EEB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6D9EEB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6D9EEB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6D9EEB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6D9EEB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6D9EEB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6D9EE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and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copia trecho1 em aux[]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avança em trecho1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copia trecho2 em aux[]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avanca em trecho2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&gt;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terminou o trecho1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terminou o trecho2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terminando: copiar de aux[] em a[inicio:fim]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inicio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mergesort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CFE2F3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meio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/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CFE2F3"/>
                </a:highlight>
              </a:rPr>
              <a:t>2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mergesort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mergesort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9CB9C"/>
                </a:highlight>
              </a:rPr>
              <a:t>1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F9CB9C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9CB9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intercala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333" name="Google Shape;2333;p90"/>
          <p:cNvSpPr/>
          <p:nvPr/>
        </p:nvSpPr>
        <p:spPr>
          <a:xfrm>
            <a:off x="3487388" y="-12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inicio</a:t>
            </a:r>
            <a:endParaRPr/>
          </a:p>
        </p:txBody>
      </p:sp>
      <p:sp>
        <p:nvSpPr>
          <p:cNvPr id="2334" name="Google Shape;2334;p90"/>
          <p:cNvSpPr/>
          <p:nvPr/>
        </p:nvSpPr>
        <p:spPr>
          <a:xfrm>
            <a:off x="3747038" y="427850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2335" name="Google Shape;2335;p90"/>
          <p:cNvSpPr/>
          <p:nvPr/>
        </p:nvSpPr>
        <p:spPr>
          <a:xfrm>
            <a:off x="3503963" y="18247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fim</a:t>
            </a:r>
            <a:endParaRPr/>
          </a:p>
        </p:txBody>
      </p:sp>
      <p:sp>
        <p:nvSpPr>
          <p:cNvPr id="2336" name="Google Shape;2336;p90"/>
          <p:cNvSpPr/>
          <p:nvPr/>
        </p:nvSpPr>
        <p:spPr>
          <a:xfrm>
            <a:off x="3780188" y="2243875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337" name="Google Shape;2337;p90"/>
          <p:cNvSpPr/>
          <p:nvPr/>
        </p:nvSpPr>
        <p:spPr>
          <a:xfrm>
            <a:off x="3503963" y="9123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meio</a:t>
            </a:r>
            <a:endParaRPr/>
          </a:p>
        </p:txBody>
      </p:sp>
      <p:sp>
        <p:nvSpPr>
          <p:cNvPr id="2338" name="Google Shape;2338;p90"/>
          <p:cNvSpPr/>
          <p:nvPr/>
        </p:nvSpPr>
        <p:spPr>
          <a:xfrm>
            <a:off x="3763613" y="1340238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339" name="Google Shape;2339;p90"/>
          <p:cNvSpPr/>
          <p:nvPr/>
        </p:nvSpPr>
        <p:spPr>
          <a:xfrm>
            <a:off x="3507950" y="2841875"/>
            <a:ext cx="407100" cy="70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</a:t>
            </a:r>
            <a:endParaRPr/>
          </a:p>
        </p:txBody>
      </p:sp>
      <p:sp>
        <p:nvSpPr>
          <p:cNvPr id="2340" name="Google Shape;2340;p90"/>
          <p:cNvSpPr/>
          <p:nvPr/>
        </p:nvSpPr>
        <p:spPr>
          <a:xfrm>
            <a:off x="3552350" y="3189700"/>
            <a:ext cx="318300" cy="32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2341" name="Google Shape;2341;p90"/>
          <p:cNvSpPr/>
          <p:nvPr/>
        </p:nvSpPr>
        <p:spPr>
          <a:xfrm>
            <a:off x="4097000" y="2852000"/>
            <a:ext cx="407100" cy="7032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</a:t>
            </a:r>
            <a:endParaRPr/>
          </a:p>
        </p:txBody>
      </p:sp>
      <p:sp>
        <p:nvSpPr>
          <p:cNvPr id="2342" name="Google Shape;2342;p90"/>
          <p:cNvSpPr/>
          <p:nvPr/>
        </p:nvSpPr>
        <p:spPr>
          <a:xfrm>
            <a:off x="4141400" y="3189700"/>
            <a:ext cx="318300" cy="32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343" name="Google Shape;2343;p90"/>
          <p:cNvSpPr/>
          <p:nvPr/>
        </p:nvSpPr>
        <p:spPr>
          <a:xfrm>
            <a:off x="3552350" y="3596750"/>
            <a:ext cx="951600" cy="51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tamanho</a:t>
            </a:r>
            <a:endParaRPr/>
          </a:p>
        </p:txBody>
      </p:sp>
      <p:sp>
        <p:nvSpPr>
          <p:cNvPr id="2344" name="Google Shape;2344;p90"/>
          <p:cNvSpPr/>
          <p:nvPr/>
        </p:nvSpPr>
        <p:spPr>
          <a:xfrm>
            <a:off x="3729975" y="3819475"/>
            <a:ext cx="6072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2345" name="Google Shape;2345;p90"/>
          <p:cNvSpPr/>
          <p:nvPr/>
        </p:nvSpPr>
        <p:spPr>
          <a:xfrm>
            <a:off x="4600575" y="2728975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2346" name="Google Shape;2346;p90"/>
          <p:cNvSpPr/>
          <p:nvPr/>
        </p:nvSpPr>
        <p:spPr>
          <a:xfrm>
            <a:off x="4819650" y="3243325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2347" name="Google Shape;2347;p90"/>
          <p:cNvSpPr/>
          <p:nvPr/>
        </p:nvSpPr>
        <p:spPr>
          <a:xfrm>
            <a:off x="6200775" y="3243325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2348" name="Google Shape;2348;p90"/>
          <p:cNvSpPr/>
          <p:nvPr/>
        </p:nvSpPr>
        <p:spPr>
          <a:xfrm>
            <a:off x="6343650" y="371957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9" name="Google Shape;2349;p90"/>
          <p:cNvSpPr/>
          <p:nvPr/>
        </p:nvSpPr>
        <p:spPr>
          <a:xfrm>
            <a:off x="6334125" y="41863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0" name="Google Shape;2350;p90"/>
          <p:cNvSpPr/>
          <p:nvPr/>
        </p:nvSpPr>
        <p:spPr>
          <a:xfrm>
            <a:off x="6334125" y="4653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1" name="Google Shape;2351;p90"/>
          <p:cNvSpPr/>
          <p:nvPr/>
        </p:nvSpPr>
        <p:spPr>
          <a:xfrm>
            <a:off x="7655775" y="3243325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2352" name="Google Shape;2352;p90"/>
          <p:cNvSpPr/>
          <p:nvPr/>
        </p:nvSpPr>
        <p:spPr>
          <a:xfrm>
            <a:off x="4962525" y="371957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3" name="Google Shape;2353;p90"/>
          <p:cNvSpPr/>
          <p:nvPr/>
        </p:nvSpPr>
        <p:spPr>
          <a:xfrm>
            <a:off x="4953000" y="41863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4" name="Google Shape;2354;p90"/>
          <p:cNvSpPr/>
          <p:nvPr/>
        </p:nvSpPr>
        <p:spPr>
          <a:xfrm>
            <a:off x="4953000" y="4653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5" name="Google Shape;2355;p90"/>
          <p:cNvSpPr/>
          <p:nvPr/>
        </p:nvSpPr>
        <p:spPr>
          <a:xfrm>
            <a:off x="7798650" y="371957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6" name="Google Shape;2356;p90"/>
          <p:cNvSpPr/>
          <p:nvPr/>
        </p:nvSpPr>
        <p:spPr>
          <a:xfrm>
            <a:off x="7789125" y="41863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7" name="Google Shape;2357;p90"/>
          <p:cNvSpPr/>
          <p:nvPr/>
        </p:nvSpPr>
        <p:spPr>
          <a:xfrm>
            <a:off x="7789125" y="4653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8" name="Google Shape;2358;p90"/>
          <p:cNvSpPr/>
          <p:nvPr/>
        </p:nvSpPr>
        <p:spPr>
          <a:xfrm>
            <a:off x="3012450" y="2858225"/>
            <a:ext cx="407100" cy="6705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</a:t>
            </a:r>
            <a:endParaRPr/>
          </a:p>
        </p:txBody>
      </p:sp>
      <p:sp>
        <p:nvSpPr>
          <p:cNvPr id="2359" name="Google Shape;2359;p90"/>
          <p:cNvSpPr/>
          <p:nvPr/>
        </p:nvSpPr>
        <p:spPr>
          <a:xfrm>
            <a:off x="3056850" y="3208750"/>
            <a:ext cx="318300" cy="2859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2360" name="Google Shape;2360;p90"/>
          <p:cNvSpPr/>
          <p:nvPr/>
        </p:nvSpPr>
        <p:spPr>
          <a:xfrm>
            <a:off x="2193900" y="1978200"/>
            <a:ext cx="1125000" cy="6459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 &lt; tamanho</a:t>
            </a:r>
            <a:endParaRPr/>
          </a:p>
        </p:txBody>
      </p:sp>
      <p:sp>
        <p:nvSpPr>
          <p:cNvPr id="2361" name="Google Shape;2361;p90"/>
          <p:cNvSpPr/>
          <p:nvPr/>
        </p:nvSpPr>
        <p:spPr>
          <a:xfrm>
            <a:off x="2401550" y="2311225"/>
            <a:ext cx="769800" cy="22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2857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true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5" name="Shape 2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6" name="Google Shape;2366;p91"/>
          <p:cNvSpPr txBox="1"/>
          <p:nvPr/>
        </p:nvSpPr>
        <p:spPr>
          <a:xfrm>
            <a:off x="-66150" y="0"/>
            <a:ext cx="3485700" cy="46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intercala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CFE2F3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CFE2F3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tamanho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-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CFE2F3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lang="pt-BR" sz="700">
                <a:solidFill>
                  <a:srgbClr val="603000"/>
                </a:solidFill>
                <a:highlight>
                  <a:srgbClr val="CFE2F3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tamanho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vetor auxiliar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6D9EEB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6D9EEB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6D9EEB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6D9EEB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6D9EEB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6D9EEB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6D9EE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6D9EEB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6D9EEB"/>
                </a:highlight>
              </a:rPr>
              <a:t>and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6D9EEB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6D9EE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copia trecho1 em aux[]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avança em trecho1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copia trecho2 em aux[]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avanca em trecho2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&gt;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terminou o trecho1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terminou o trecho2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terminando: copiar de aux[] em a[inicio:fim]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inicio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mergesort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CFE2F3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meio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/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CFE2F3"/>
                </a:highlight>
              </a:rPr>
              <a:t>2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mergesort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mergesort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9CB9C"/>
                </a:highlight>
              </a:rPr>
              <a:t>1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F9CB9C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9CB9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intercala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367" name="Google Shape;2367;p91"/>
          <p:cNvSpPr/>
          <p:nvPr/>
        </p:nvSpPr>
        <p:spPr>
          <a:xfrm>
            <a:off x="1768775" y="1978200"/>
            <a:ext cx="1550100" cy="6459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i &lt;= meio and j&lt;=fim</a:t>
            </a:r>
            <a:endParaRPr sz="1200"/>
          </a:p>
        </p:txBody>
      </p:sp>
      <p:sp>
        <p:nvSpPr>
          <p:cNvPr id="2368" name="Google Shape;2368;p91"/>
          <p:cNvSpPr/>
          <p:nvPr/>
        </p:nvSpPr>
        <p:spPr>
          <a:xfrm>
            <a:off x="2054894" y="2311225"/>
            <a:ext cx="1060800" cy="22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2857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true</a:t>
            </a:r>
            <a:endParaRPr/>
          </a:p>
        </p:txBody>
      </p:sp>
      <p:sp>
        <p:nvSpPr>
          <p:cNvPr id="2369" name="Google Shape;2369;p91"/>
          <p:cNvSpPr/>
          <p:nvPr/>
        </p:nvSpPr>
        <p:spPr>
          <a:xfrm>
            <a:off x="4648200" y="0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2370" name="Google Shape;2370;p91"/>
          <p:cNvSpPr/>
          <p:nvPr/>
        </p:nvSpPr>
        <p:spPr>
          <a:xfrm>
            <a:off x="5281575" y="10572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1" name="Google Shape;2371;p91"/>
          <p:cNvSpPr/>
          <p:nvPr/>
        </p:nvSpPr>
        <p:spPr>
          <a:xfrm>
            <a:off x="5281575" y="15429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2" name="Google Shape;2372;p91"/>
          <p:cNvSpPr/>
          <p:nvPr/>
        </p:nvSpPr>
        <p:spPr>
          <a:xfrm>
            <a:off x="4867275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2373" name="Google Shape;2373;p91"/>
          <p:cNvSpPr/>
          <p:nvPr/>
        </p:nvSpPr>
        <p:spPr>
          <a:xfrm>
            <a:off x="6248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2374" name="Google Shape;2374;p91"/>
          <p:cNvSpPr/>
          <p:nvPr/>
        </p:nvSpPr>
        <p:spPr>
          <a:xfrm>
            <a:off x="6391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2375" name="Google Shape;2375;p91"/>
          <p:cNvSpPr/>
          <p:nvPr/>
        </p:nvSpPr>
        <p:spPr>
          <a:xfrm>
            <a:off x="6381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alemanha</a:t>
            </a:r>
            <a:endParaRPr/>
          </a:p>
        </p:txBody>
      </p:sp>
      <p:sp>
        <p:nvSpPr>
          <p:cNvPr id="2376" name="Google Shape;2376;p91"/>
          <p:cNvSpPr/>
          <p:nvPr/>
        </p:nvSpPr>
        <p:spPr>
          <a:xfrm>
            <a:off x="6381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377" name="Google Shape;2377;p91"/>
          <p:cNvSpPr/>
          <p:nvPr/>
        </p:nvSpPr>
        <p:spPr>
          <a:xfrm>
            <a:off x="7703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2378" name="Google Shape;2378;p91"/>
          <p:cNvSpPr/>
          <p:nvPr/>
        </p:nvSpPr>
        <p:spPr>
          <a:xfrm>
            <a:off x="5010150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379" name="Google Shape;2379;p91"/>
          <p:cNvSpPr/>
          <p:nvPr/>
        </p:nvSpPr>
        <p:spPr>
          <a:xfrm>
            <a:off x="5000625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2380" name="Google Shape;2380;p91"/>
          <p:cNvSpPr/>
          <p:nvPr/>
        </p:nvSpPr>
        <p:spPr>
          <a:xfrm>
            <a:off x="5000625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2381" name="Google Shape;2381;p91"/>
          <p:cNvSpPr/>
          <p:nvPr/>
        </p:nvSpPr>
        <p:spPr>
          <a:xfrm>
            <a:off x="7846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382" name="Google Shape;2382;p91"/>
          <p:cNvSpPr/>
          <p:nvPr/>
        </p:nvSpPr>
        <p:spPr>
          <a:xfrm>
            <a:off x="7836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porto_rico</a:t>
            </a:r>
            <a:endParaRPr/>
          </a:p>
        </p:txBody>
      </p:sp>
      <p:sp>
        <p:nvSpPr>
          <p:cNvPr id="2383" name="Google Shape;2383;p91"/>
          <p:cNvSpPr/>
          <p:nvPr/>
        </p:nvSpPr>
        <p:spPr>
          <a:xfrm>
            <a:off x="7836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384" name="Google Shape;2384;p91"/>
          <p:cNvSpPr/>
          <p:nvPr/>
        </p:nvSpPr>
        <p:spPr>
          <a:xfrm>
            <a:off x="3487388" y="-12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inicio</a:t>
            </a:r>
            <a:endParaRPr/>
          </a:p>
        </p:txBody>
      </p:sp>
      <p:sp>
        <p:nvSpPr>
          <p:cNvPr id="2385" name="Google Shape;2385;p91"/>
          <p:cNvSpPr/>
          <p:nvPr/>
        </p:nvSpPr>
        <p:spPr>
          <a:xfrm>
            <a:off x="3747038" y="427850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2386" name="Google Shape;2386;p91"/>
          <p:cNvSpPr/>
          <p:nvPr/>
        </p:nvSpPr>
        <p:spPr>
          <a:xfrm>
            <a:off x="3503963" y="18247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fim</a:t>
            </a:r>
            <a:endParaRPr/>
          </a:p>
        </p:txBody>
      </p:sp>
      <p:sp>
        <p:nvSpPr>
          <p:cNvPr id="2387" name="Google Shape;2387;p91"/>
          <p:cNvSpPr/>
          <p:nvPr/>
        </p:nvSpPr>
        <p:spPr>
          <a:xfrm>
            <a:off x="3780188" y="2243875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388" name="Google Shape;2388;p91"/>
          <p:cNvSpPr/>
          <p:nvPr/>
        </p:nvSpPr>
        <p:spPr>
          <a:xfrm>
            <a:off x="3503963" y="9123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meio</a:t>
            </a:r>
            <a:endParaRPr/>
          </a:p>
        </p:txBody>
      </p:sp>
      <p:sp>
        <p:nvSpPr>
          <p:cNvPr id="2389" name="Google Shape;2389;p91"/>
          <p:cNvSpPr/>
          <p:nvPr/>
        </p:nvSpPr>
        <p:spPr>
          <a:xfrm>
            <a:off x="3763613" y="1340238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390" name="Google Shape;2390;p91"/>
          <p:cNvSpPr/>
          <p:nvPr/>
        </p:nvSpPr>
        <p:spPr>
          <a:xfrm>
            <a:off x="3507950" y="2841875"/>
            <a:ext cx="407100" cy="70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</a:t>
            </a:r>
            <a:endParaRPr/>
          </a:p>
        </p:txBody>
      </p:sp>
      <p:sp>
        <p:nvSpPr>
          <p:cNvPr id="2391" name="Google Shape;2391;p91"/>
          <p:cNvSpPr/>
          <p:nvPr/>
        </p:nvSpPr>
        <p:spPr>
          <a:xfrm>
            <a:off x="3552350" y="3189700"/>
            <a:ext cx="318300" cy="32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2392" name="Google Shape;2392;p91"/>
          <p:cNvSpPr/>
          <p:nvPr/>
        </p:nvSpPr>
        <p:spPr>
          <a:xfrm>
            <a:off x="4097000" y="2852000"/>
            <a:ext cx="407100" cy="7032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</a:t>
            </a:r>
            <a:endParaRPr/>
          </a:p>
        </p:txBody>
      </p:sp>
      <p:sp>
        <p:nvSpPr>
          <p:cNvPr id="2393" name="Google Shape;2393;p91"/>
          <p:cNvSpPr/>
          <p:nvPr/>
        </p:nvSpPr>
        <p:spPr>
          <a:xfrm>
            <a:off x="4141400" y="3189700"/>
            <a:ext cx="318300" cy="32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394" name="Google Shape;2394;p91"/>
          <p:cNvSpPr/>
          <p:nvPr/>
        </p:nvSpPr>
        <p:spPr>
          <a:xfrm>
            <a:off x="3552350" y="3596750"/>
            <a:ext cx="951600" cy="51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tamanho</a:t>
            </a:r>
            <a:endParaRPr/>
          </a:p>
        </p:txBody>
      </p:sp>
      <p:sp>
        <p:nvSpPr>
          <p:cNvPr id="2395" name="Google Shape;2395;p91"/>
          <p:cNvSpPr/>
          <p:nvPr/>
        </p:nvSpPr>
        <p:spPr>
          <a:xfrm>
            <a:off x="3729975" y="3819475"/>
            <a:ext cx="6072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2396" name="Google Shape;2396;p91"/>
          <p:cNvSpPr/>
          <p:nvPr/>
        </p:nvSpPr>
        <p:spPr>
          <a:xfrm>
            <a:off x="4600575" y="2728975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2397" name="Google Shape;2397;p91"/>
          <p:cNvSpPr/>
          <p:nvPr/>
        </p:nvSpPr>
        <p:spPr>
          <a:xfrm>
            <a:off x="4819650" y="3243325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2398" name="Google Shape;2398;p91"/>
          <p:cNvSpPr/>
          <p:nvPr/>
        </p:nvSpPr>
        <p:spPr>
          <a:xfrm>
            <a:off x="6200775" y="3243325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2399" name="Google Shape;2399;p91"/>
          <p:cNvSpPr/>
          <p:nvPr/>
        </p:nvSpPr>
        <p:spPr>
          <a:xfrm>
            <a:off x="6343650" y="371957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0" name="Google Shape;2400;p91"/>
          <p:cNvSpPr/>
          <p:nvPr/>
        </p:nvSpPr>
        <p:spPr>
          <a:xfrm>
            <a:off x="6334125" y="41863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1" name="Google Shape;2401;p91"/>
          <p:cNvSpPr/>
          <p:nvPr/>
        </p:nvSpPr>
        <p:spPr>
          <a:xfrm>
            <a:off x="6334125" y="4653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2" name="Google Shape;2402;p91"/>
          <p:cNvSpPr/>
          <p:nvPr/>
        </p:nvSpPr>
        <p:spPr>
          <a:xfrm>
            <a:off x="7655775" y="3243325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2403" name="Google Shape;2403;p91"/>
          <p:cNvSpPr/>
          <p:nvPr/>
        </p:nvSpPr>
        <p:spPr>
          <a:xfrm>
            <a:off x="4962525" y="371957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4" name="Google Shape;2404;p91"/>
          <p:cNvSpPr/>
          <p:nvPr/>
        </p:nvSpPr>
        <p:spPr>
          <a:xfrm>
            <a:off x="4953000" y="41863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5" name="Google Shape;2405;p91"/>
          <p:cNvSpPr/>
          <p:nvPr/>
        </p:nvSpPr>
        <p:spPr>
          <a:xfrm>
            <a:off x="4953000" y="4653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6" name="Google Shape;2406;p91"/>
          <p:cNvSpPr/>
          <p:nvPr/>
        </p:nvSpPr>
        <p:spPr>
          <a:xfrm>
            <a:off x="7798650" y="371957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7" name="Google Shape;2407;p91"/>
          <p:cNvSpPr/>
          <p:nvPr/>
        </p:nvSpPr>
        <p:spPr>
          <a:xfrm>
            <a:off x="7789125" y="41863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8" name="Google Shape;2408;p91"/>
          <p:cNvSpPr/>
          <p:nvPr/>
        </p:nvSpPr>
        <p:spPr>
          <a:xfrm>
            <a:off x="7789125" y="4653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9" name="Google Shape;2409;p91"/>
          <p:cNvSpPr/>
          <p:nvPr/>
        </p:nvSpPr>
        <p:spPr>
          <a:xfrm>
            <a:off x="3012450" y="2858225"/>
            <a:ext cx="407100" cy="6705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</a:t>
            </a:r>
            <a:endParaRPr/>
          </a:p>
        </p:txBody>
      </p:sp>
      <p:sp>
        <p:nvSpPr>
          <p:cNvPr id="2410" name="Google Shape;2410;p91"/>
          <p:cNvSpPr/>
          <p:nvPr/>
        </p:nvSpPr>
        <p:spPr>
          <a:xfrm>
            <a:off x="3056850" y="3208750"/>
            <a:ext cx="318300" cy="2859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/>
        </p:nvSpPr>
        <p:spPr>
          <a:xfrm>
            <a:off x="0" y="0"/>
            <a:ext cx="3724200" cy="3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800000"/>
                </a:solidFill>
                <a:highlight>
                  <a:srgbClr val="93C47D"/>
                </a:highlight>
              </a:rPr>
              <a:t>int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1100">
                <a:solidFill>
                  <a:srgbClr val="400000"/>
                </a:solidFill>
                <a:highlight>
                  <a:srgbClr val="93C47D"/>
                </a:highlight>
              </a:rPr>
              <a:t>main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()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1100">
                <a:solidFill>
                  <a:srgbClr val="800080"/>
                </a:solidFill>
                <a:highlight>
                  <a:srgbClr val="93C47D"/>
                </a:highlight>
              </a:rPr>
              <a:t>{</a:t>
            </a:r>
            <a:endParaRPr sz="11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   </a:t>
            </a:r>
            <a:r>
              <a:rPr b="1" lang="pt-BR" sz="1100">
                <a:solidFill>
                  <a:srgbClr val="800000"/>
                </a:solidFill>
                <a:highlight>
                  <a:srgbClr val="93C47D"/>
                </a:highlight>
              </a:rPr>
              <a:t>int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tamanho</a:t>
            </a:r>
            <a:r>
              <a:rPr lang="pt-BR" sz="1100">
                <a:solidFill>
                  <a:srgbClr val="800080"/>
                </a:solidFill>
                <a:highlight>
                  <a:srgbClr val="93C47D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1100">
                <a:solidFill>
                  <a:srgbClr val="603000"/>
                </a:solidFill>
                <a:highlight>
                  <a:srgbClr val="FFFFFF"/>
                </a:highlight>
              </a:rPr>
              <a:t>cin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&gt;&gt;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tamanho</a:t>
            </a: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1100">
                <a:solidFill>
                  <a:srgbClr val="603000"/>
                </a:solidFill>
                <a:highlight>
                  <a:srgbClr val="FFFFFF"/>
                </a:highlight>
              </a:rPr>
              <a:t>time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tamanho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   lerVetorDeTimes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tamanho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11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identificador</a:t>
            </a: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1100">
                <a:solidFill>
                  <a:srgbClr val="603000"/>
                </a:solidFill>
                <a:highlight>
                  <a:srgbClr val="FFFFFF"/>
                </a:highlight>
              </a:rPr>
              <a:t>cin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&gt;&gt;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identificador</a:t>
            </a: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   mergesort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tamanho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-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11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posicao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procuraTime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identificador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tamanho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1100">
                <a:solidFill>
                  <a:srgbClr val="603000"/>
                </a:solidFill>
                <a:highlight>
                  <a:srgbClr val="FFFFFF"/>
                </a:highlight>
              </a:rPr>
              <a:t>cout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&lt;&lt;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posicao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&lt;&lt;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603000"/>
                </a:solidFill>
                <a:highlight>
                  <a:srgbClr val="FFFFFF"/>
                </a:highlight>
              </a:rPr>
              <a:t>endl</a:t>
            </a: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11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posicao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&gt;=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1100">
                <a:solidFill>
                  <a:srgbClr val="603000"/>
                </a:solidFill>
                <a:highlight>
                  <a:srgbClr val="FFFFFF"/>
                </a:highlight>
              </a:rPr>
              <a:t>cout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&lt;&lt;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posicao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].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nome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&lt;&lt;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pt-BR" sz="1100">
                <a:solidFill>
                  <a:srgbClr val="0000E6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&lt;&lt;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posicao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].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gols_marcados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&lt;&lt;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603000"/>
                </a:solidFill>
                <a:highlight>
                  <a:srgbClr val="FFFFFF"/>
                </a:highlight>
              </a:rPr>
              <a:t>endl</a:t>
            </a: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1100">
                <a:solidFill>
                  <a:srgbClr val="800000"/>
                </a:solidFill>
                <a:highlight>
                  <a:srgbClr val="FFFFFF"/>
                </a:highlight>
              </a:rPr>
              <a:t>return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11" name="Google Shape;111;p20"/>
          <p:cNvSpPr/>
          <p:nvPr/>
        </p:nvSpPr>
        <p:spPr>
          <a:xfrm>
            <a:off x="7467600" y="3781425"/>
            <a:ext cx="1181100" cy="77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TAMANHO</a:t>
            </a:r>
            <a:endParaRPr/>
          </a:p>
        </p:txBody>
      </p:sp>
      <p:sp>
        <p:nvSpPr>
          <p:cNvPr id="112" name="Google Shape;112;p20"/>
          <p:cNvSpPr/>
          <p:nvPr/>
        </p:nvSpPr>
        <p:spPr>
          <a:xfrm>
            <a:off x="7805850" y="4171950"/>
            <a:ext cx="557100" cy="32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4" name="Shape 2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5" name="Google Shape;2415;p92"/>
          <p:cNvSpPr txBox="1"/>
          <p:nvPr/>
        </p:nvSpPr>
        <p:spPr>
          <a:xfrm>
            <a:off x="-66150" y="0"/>
            <a:ext cx="3485700" cy="46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intercala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CFE2F3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CFE2F3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tamanho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-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CFE2F3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lang="pt-BR" sz="700">
                <a:solidFill>
                  <a:srgbClr val="603000"/>
                </a:solidFill>
                <a:highlight>
                  <a:srgbClr val="CFE2F3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tamanho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vetor auxiliar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6D9EEB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6D9EEB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6D9EEB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6D9EEB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6D9EEB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6D9EEB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6D9EE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6D9EEB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6D9EEB"/>
                </a:highlight>
              </a:rPr>
              <a:t>and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6D9EEB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6D9EE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6D9EEB"/>
                </a:highlight>
              </a:rPr>
              <a:t>if</a:t>
            </a:r>
            <a:r>
              <a:rPr lang="pt-BR" sz="700">
                <a:solidFill>
                  <a:srgbClr val="808030"/>
                </a:solidFill>
              </a:rPr>
              <a:t>(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chemeClr val="dk1"/>
                </a:solidFill>
                <a:highlight>
                  <a:srgbClr val="FFF2CC"/>
                </a:highlight>
              </a:rPr>
              <a:t>meuVetorDeTimes</a:t>
            </a:r>
            <a:r>
              <a:rPr lang="pt-BR" sz="700">
                <a:solidFill>
                  <a:srgbClr val="808030"/>
                </a:solidFill>
                <a:highlight>
                  <a:srgbClr val="FFF2CC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2CC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2CC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FFF2CC"/>
                </a:highlight>
              </a:rPr>
              <a:t>identificador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&lt;=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meuVetorDeTimes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</a:rPr>
              <a:t>)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0080"/>
                </a:solidFill>
              </a:rPr>
              <a:t>{</a:t>
            </a:r>
            <a:endParaRPr sz="700">
              <a:solidFill>
                <a:schemeClr val="dk1"/>
              </a:solidFill>
              <a:highlight>
                <a:srgbClr val="6D9EE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copia trecho1 em aux[]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avança em trecho1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copia trecho2 em aux[]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avanca em trecho2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&gt;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terminou o trecho1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terminou o trecho2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terminando: copiar de aux[] em a[inicio:fim]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inicio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mergesort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CFE2F3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meio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/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CFE2F3"/>
                </a:highlight>
              </a:rPr>
              <a:t>2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mergesort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mergesort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9CB9C"/>
                </a:highlight>
              </a:rPr>
              <a:t>1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F9CB9C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9CB9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intercala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416" name="Google Shape;2416;p92"/>
          <p:cNvSpPr/>
          <p:nvPr/>
        </p:nvSpPr>
        <p:spPr>
          <a:xfrm>
            <a:off x="4648200" y="0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2417" name="Google Shape;2417;p92"/>
          <p:cNvSpPr/>
          <p:nvPr/>
        </p:nvSpPr>
        <p:spPr>
          <a:xfrm>
            <a:off x="5281575" y="10572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8" name="Google Shape;2418;p92"/>
          <p:cNvSpPr/>
          <p:nvPr/>
        </p:nvSpPr>
        <p:spPr>
          <a:xfrm>
            <a:off x="5281575" y="15429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9" name="Google Shape;2419;p92"/>
          <p:cNvSpPr/>
          <p:nvPr/>
        </p:nvSpPr>
        <p:spPr>
          <a:xfrm>
            <a:off x="4867275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2420" name="Google Shape;2420;p92"/>
          <p:cNvSpPr/>
          <p:nvPr/>
        </p:nvSpPr>
        <p:spPr>
          <a:xfrm>
            <a:off x="6248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2421" name="Google Shape;2421;p92"/>
          <p:cNvSpPr/>
          <p:nvPr/>
        </p:nvSpPr>
        <p:spPr>
          <a:xfrm>
            <a:off x="6391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2422" name="Google Shape;2422;p92"/>
          <p:cNvSpPr/>
          <p:nvPr/>
        </p:nvSpPr>
        <p:spPr>
          <a:xfrm>
            <a:off x="6381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alemanha</a:t>
            </a:r>
            <a:endParaRPr/>
          </a:p>
        </p:txBody>
      </p:sp>
      <p:sp>
        <p:nvSpPr>
          <p:cNvPr id="2423" name="Google Shape;2423;p92"/>
          <p:cNvSpPr/>
          <p:nvPr/>
        </p:nvSpPr>
        <p:spPr>
          <a:xfrm>
            <a:off x="6381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424" name="Google Shape;2424;p92"/>
          <p:cNvSpPr/>
          <p:nvPr/>
        </p:nvSpPr>
        <p:spPr>
          <a:xfrm>
            <a:off x="7703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2425" name="Google Shape;2425;p92"/>
          <p:cNvSpPr/>
          <p:nvPr/>
        </p:nvSpPr>
        <p:spPr>
          <a:xfrm>
            <a:off x="5010150" y="990600"/>
            <a:ext cx="914400" cy="2286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426" name="Google Shape;2426;p92"/>
          <p:cNvSpPr/>
          <p:nvPr/>
        </p:nvSpPr>
        <p:spPr>
          <a:xfrm>
            <a:off x="5000625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2427" name="Google Shape;2427;p92"/>
          <p:cNvSpPr/>
          <p:nvPr/>
        </p:nvSpPr>
        <p:spPr>
          <a:xfrm>
            <a:off x="5000625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2428" name="Google Shape;2428;p92"/>
          <p:cNvSpPr/>
          <p:nvPr/>
        </p:nvSpPr>
        <p:spPr>
          <a:xfrm>
            <a:off x="7846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429" name="Google Shape;2429;p92"/>
          <p:cNvSpPr/>
          <p:nvPr/>
        </p:nvSpPr>
        <p:spPr>
          <a:xfrm>
            <a:off x="7836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porto_rico</a:t>
            </a:r>
            <a:endParaRPr/>
          </a:p>
        </p:txBody>
      </p:sp>
      <p:sp>
        <p:nvSpPr>
          <p:cNvPr id="2430" name="Google Shape;2430;p92"/>
          <p:cNvSpPr/>
          <p:nvPr/>
        </p:nvSpPr>
        <p:spPr>
          <a:xfrm>
            <a:off x="7836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431" name="Google Shape;2431;p92"/>
          <p:cNvSpPr/>
          <p:nvPr/>
        </p:nvSpPr>
        <p:spPr>
          <a:xfrm>
            <a:off x="3487388" y="-12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inicio</a:t>
            </a:r>
            <a:endParaRPr/>
          </a:p>
        </p:txBody>
      </p:sp>
      <p:sp>
        <p:nvSpPr>
          <p:cNvPr id="2432" name="Google Shape;2432;p92"/>
          <p:cNvSpPr/>
          <p:nvPr/>
        </p:nvSpPr>
        <p:spPr>
          <a:xfrm>
            <a:off x="3747038" y="427850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2433" name="Google Shape;2433;p92"/>
          <p:cNvSpPr/>
          <p:nvPr/>
        </p:nvSpPr>
        <p:spPr>
          <a:xfrm>
            <a:off x="3503963" y="18247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fim</a:t>
            </a:r>
            <a:endParaRPr/>
          </a:p>
        </p:txBody>
      </p:sp>
      <p:sp>
        <p:nvSpPr>
          <p:cNvPr id="2434" name="Google Shape;2434;p92"/>
          <p:cNvSpPr/>
          <p:nvPr/>
        </p:nvSpPr>
        <p:spPr>
          <a:xfrm>
            <a:off x="3780188" y="2243875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435" name="Google Shape;2435;p92"/>
          <p:cNvSpPr/>
          <p:nvPr/>
        </p:nvSpPr>
        <p:spPr>
          <a:xfrm>
            <a:off x="3503963" y="9123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meio</a:t>
            </a:r>
            <a:endParaRPr/>
          </a:p>
        </p:txBody>
      </p:sp>
      <p:sp>
        <p:nvSpPr>
          <p:cNvPr id="2436" name="Google Shape;2436;p92"/>
          <p:cNvSpPr/>
          <p:nvPr/>
        </p:nvSpPr>
        <p:spPr>
          <a:xfrm>
            <a:off x="3763613" y="1340238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437" name="Google Shape;2437;p92"/>
          <p:cNvSpPr/>
          <p:nvPr/>
        </p:nvSpPr>
        <p:spPr>
          <a:xfrm>
            <a:off x="3507950" y="2841875"/>
            <a:ext cx="407100" cy="703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</a:t>
            </a:r>
            <a:endParaRPr/>
          </a:p>
        </p:txBody>
      </p:sp>
      <p:sp>
        <p:nvSpPr>
          <p:cNvPr id="2438" name="Google Shape;2438;p92"/>
          <p:cNvSpPr/>
          <p:nvPr/>
        </p:nvSpPr>
        <p:spPr>
          <a:xfrm>
            <a:off x="3552350" y="3189700"/>
            <a:ext cx="318300" cy="32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2439" name="Google Shape;2439;p92"/>
          <p:cNvSpPr/>
          <p:nvPr/>
        </p:nvSpPr>
        <p:spPr>
          <a:xfrm>
            <a:off x="4097000" y="2852000"/>
            <a:ext cx="407100" cy="703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</a:t>
            </a:r>
            <a:endParaRPr/>
          </a:p>
        </p:txBody>
      </p:sp>
      <p:sp>
        <p:nvSpPr>
          <p:cNvPr id="2440" name="Google Shape;2440;p92"/>
          <p:cNvSpPr/>
          <p:nvPr/>
        </p:nvSpPr>
        <p:spPr>
          <a:xfrm>
            <a:off x="4141400" y="3189700"/>
            <a:ext cx="318300" cy="32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441" name="Google Shape;2441;p92"/>
          <p:cNvSpPr/>
          <p:nvPr/>
        </p:nvSpPr>
        <p:spPr>
          <a:xfrm>
            <a:off x="3552350" y="3596750"/>
            <a:ext cx="951600" cy="51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tamanho</a:t>
            </a:r>
            <a:endParaRPr/>
          </a:p>
        </p:txBody>
      </p:sp>
      <p:sp>
        <p:nvSpPr>
          <p:cNvPr id="2442" name="Google Shape;2442;p92"/>
          <p:cNvSpPr/>
          <p:nvPr/>
        </p:nvSpPr>
        <p:spPr>
          <a:xfrm>
            <a:off x="3729975" y="3819475"/>
            <a:ext cx="6072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2443" name="Google Shape;2443;p92"/>
          <p:cNvSpPr/>
          <p:nvPr/>
        </p:nvSpPr>
        <p:spPr>
          <a:xfrm>
            <a:off x="4600575" y="2728975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2444" name="Google Shape;2444;p92"/>
          <p:cNvSpPr/>
          <p:nvPr/>
        </p:nvSpPr>
        <p:spPr>
          <a:xfrm>
            <a:off x="4819650" y="3243325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2445" name="Google Shape;2445;p92"/>
          <p:cNvSpPr/>
          <p:nvPr/>
        </p:nvSpPr>
        <p:spPr>
          <a:xfrm>
            <a:off x="6200775" y="3243325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2446" name="Google Shape;2446;p92"/>
          <p:cNvSpPr/>
          <p:nvPr/>
        </p:nvSpPr>
        <p:spPr>
          <a:xfrm>
            <a:off x="6343650" y="371957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7" name="Google Shape;2447;p92"/>
          <p:cNvSpPr/>
          <p:nvPr/>
        </p:nvSpPr>
        <p:spPr>
          <a:xfrm>
            <a:off x="6334125" y="41863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8" name="Google Shape;2448;p92"/>
          <p:cNvSpPr/>
          <p:nvPr/>
        </p:nvSpPr>
        <p:spPr>
          <a:xfrm>
            <a:off x="6334125" y="4653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9" name="Google Shape;2449;p92"/>
          <p:cNvSpPr/>
          <p:nvPr/>
        </p:nvSpPr>
        <p:spPr>
          <a:xfrm>
            <a:off x="7655775" y="3243325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2450" name="Google Shape;2450;p92"/>
          <p:cNvSpPr/>
          <p:nvPr/>
        </p:nvSpPr>
        <p:spPr>
          <a:xfrm>
            <a:off x="4962525" y="371957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1" name="Google Shape;2451;p92"/>
          <p:cNvSpPr/>
          <p:nvPr/>
        </p:nvSpPr>
        <p:spPr>
          <a:xfrm>
            <a:off x="4953000" y="41863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2" name="Google Shape;2452;p92"/>
          <p:cNvSpPr/>
          <p:nvPr/>
        </p:nvSpPr>
        <p:spPr>
          <a:xfrm>
            <a:off x="4953000" y="4653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3" name="Google Shape;2453;p92"/>
          <p:cNvSpPr/>
          <p:nvPr/>
        </p:nvSpPr>
        <p:spPr>
          <a:xfrm>
            <a:off x="7798650" y="371957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4" name="Google Shape;2454;p92"/>
          <p:cNvSpPr/>
          <p:nvPr/>
        </p:nvSpPr>
        <p:spPr>
          <a:xfrm>
            <a:off x="7789125" y="41863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5" name="Google Shape;2455;p92"/>
          <p:cNvSpPr/>
          <p:nvPr/>
        </p:nvSpPr>
        <p:spPr>
          <a:xfrm>
            <a:off x="7789125" y="4653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6" name="Google Shape;2456;p92"/>
          <p:cNvSpPr/>
          <p:nvPr/>
        </p:nvSpPr>
        <p:spPr>
          <a:xfrm>
            <a:off x="3012450" y="2858225"/>
            <a:ext cx="407100" cy="6705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</a:t>
            </a:r>
            <a:endParaRPr/>
          </a:p>
        </p:txBody>
      </p:sp>
      <p:sp>
        <p:nvSpPr>
          <p:cNvPr id="2457" name="Google Shape;2457;p92"/>
          <p:cNvSpPr/>
          <p:nvPr/>
        </p:nvSpPr>
        <p:spPr>
          <a:xfrm>
            <a:off x="3056850" y="3208750"/>
            <a:ext cx="318300" cy="2859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2458" name="Google Shape;2458;p92"/>
          <p:cNvSpPr/>
          <p:nvPr/>
        </p:nvSpPr>
        <p:spPr>
          <a:xfrm>
            <a:off x="1768775" y="1978200"/>
            <a:ext cx="1550100" cy="6459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/>
              <a:t>meuVetorDeTimes[i].identificador &lt;= meuVetorDeTimes[j].identificador</a:t>
            </a:r>
            <a:endParaRPr sz="700"/>
          </a:p>
        </p:txBody>
      </p:sp>
      <p:sp>
        <p:nvSpPr>
          <p:cNvPr id="2459" name="Google Shape;2459;p92"/>
          <p:cNvSpPr/>
          <p:nvPr/>
        </p:nvSpPr>
        <p:spPr>
          <a:xfrm>
            <a:off x="2054894" y="2311225"/>
            <a:ext cx="1060800" cy="22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2857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true</a:t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3" name="Shape 2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" name="Google Shape;2464;p93"/>
          <p:cNvSpPr txBox="1"/>
          <p:nvPr/>
        </p:nvSpPr>
        <p:spPr>
          <a:xfrm>
            <a:off x="-66150" y="0"/>
            <a:ext cx="3485700" cy="46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intercala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CFE2F3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CFE2F3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tamanho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-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CFE2F3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lang="pt-BR" sz="700">
                <a:solidFill>
                  <a:srgbClr val="603000"/>
                </a:solidFill>
                <a:highlight>
                  <a:srgbClr val="CFE2F3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tamanho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vetor auxiliar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6D9EEB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6D9EEB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6D9EEB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6D9EEB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6D9EEB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6D9EEB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6D9EE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6D9EEB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6D9EEB"/>
                </a:highlight>
              </a:rPr>
              <a:t>and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6D9EEB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6D9EE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6D9EEB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(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chemeClr val="dk1"/>
                </a:solidFill>
                <a:highlight>
                  <a:srgbClr val="FFF2CC"/>
                </a:highlight>
              </a:rPr>
              <a:t>meuVetorDeTimes</a:t>
            </a:r>
            <a:r>
              <a:rPr lang="pt-BR" sz="700">
                <a:solidFill>
                  <a:srgbClr val="808030"/>
                </a:solidFill>
                <a:highlight>
                  <a:srgbClr val="FFF2CC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2CC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2CC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FFF2CC"/>
                </a:highlight>
              </a:rPr>
              <a:t>identificador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&lt;=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meuVetorDeTimes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</a:rPr>
              <a:t>)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0080"/>
                </a:solidFill>
              </a:rPr>
              <a:t>{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           aux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lang="pt-BR" sz="700">
                <a:solidFill>
                  <a:schemeClr val="dk1"/>
                </a:solidFill>
                <a:highlight>
                  <a:srgbClr val="FFF2CC"/>
                </a:highlight>
              </a:rPr>
              <a:t>meuVetorDeTimes</a:t>
            </a:r>
            <a:r>
              <a:rPr lang="pt-BR" sz="700">
                <a:solidFill>
                  <a:srgbClr val="808030"/>
                </a:solidFill>
                <a:highlight>
                  <a:srgbClr val="FFF2CC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2CC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2CC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6D9EEB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copia trecho1 em aux[]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avança em trecho1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copia trecho2 em aux[]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avanca em trecho2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&gt;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terminou o trecho1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terminou o trecho2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terminando: copiar de aux[] em a[inicio:fim]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inicio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mergesort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CFE2F3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meio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/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CFE2F3"/>
                </a:highlight>
              </a:rPr>
              <a:t>2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mergesort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mergesort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9CB9C"/>
                </a:highlight>
              </a:rPr>
              <a:t>1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F9CB9C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9CB9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intercala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465" name="Google Shape;2465;p93"/>
          <p:cNvSpPr/>
          <p:nvPr/>
        </p:nvSpPr>
        <p:spPr>
          <a:xfrm>
            <a:off x="4648200" y="0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2466" name="Google Shape;2466;p93"/>
          <p:cNvSpPr/>
          <p:nvPr/>
        </p:nvSpPr>
        <p:spPr>
          <a:xfrm>
            <a:off x="5281575" y="10572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7" name="Google Shape;2467;p93"/>
          <p:cNvSpPr/>
          <p:nvPr/>
        </p:nvSpPr>
        <p:spPr>
          <a:xfrm>
            <a:off x="5281575" y="15429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8" name="Google Shape;2468;p93"/>
          <p:cNvSpPr/>
          <p:nvPr/>
        </p:nvSpPr>
        <p:spPr>
          <a:xfrm>
            <a:off x="4867275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2469" name="Google Shape;2469;p93"/>
          <p:cNvSpPr/>
          <p:nvPr/>
        </p:nvSpPr>
        <p:spPr>
          <a:xfrm>
            <a:off x="6248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2470" name="Google Shape;2470;p93"/>
          <p:cNvSpPr/>
          <p:nvPr/>
        </p:nvSpPr>
        <p:spPr>
          <a:xfrm>
            <a:off x="6391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2471" name="Google Shape;2471;p93"/>
          <p:cNvSpPr/>
          <p:nvPr/>
        </p:nvSpPr>
        <p:spPr>
          <a:xfrm>
            <a:off x="6381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alemanha</a:t>
            </a:r>
            <a:endParaRPr/>
          </a:p>
        </p:txBody>
      </p:sp>
      <p:sp>
        <p:nvSpPr>
          <p:cNvPr id="2472" name="Google Shape;2472;p93"/>
          <p:cNvSpPr/>
          <p:nvPr/>
        </p:nvSpPr>
        <p:spPr>
          <a:xfrm>
            <a:off x="6381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473" name="Google Shape;2473;p93"/>
          <p:cNvSpPr/>
          <p:nvPr/>
        </p:nvSpPr>
        <p:spPr>
          <a:xfrm>
            <a:off x="7703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2474" name="Google Shape;2474;p93"/>
          <p:cNvSpPr/>
          <p:nvPr/>
        </p:nvSpPr>
        <p:spPr>
          <a:xfrm>
            <a:off x="5010150" y="990600"/>
            <a:ext cx="914400" cy="22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475" name="Google Shape;2475;p93"/>
          <p:cNvSpPr/>
          <p:nvPr/>
        </p:nvSpPr>
        <p:spPr>
          <a:xfrm>
            <a:off x="5000625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2476" name="Google Shape;2476;p93"/>
          <p:cNvSpPr/>
          <p:nvPr/>
        </p:nvSpPr>
        <p:spPr>
          <a:xfrm>
            <a:off x="5000625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2477" name="Google Shape;2477;p93"/>
          <p:cNvSpPr/>
          <p:nvPr/>
        </p:nvSpPr>
        <p:spPr>
          <a:xfrm>
            <a:off x="7846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478" name="Google Shape;2478;p93"/>
          <p:cNvSpPr/>
          <p:nvPr/>
        </p:nvSpPr>
        <p:spPr>
          <a:xfrm>
            <a:off x="7836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porto_rico</a:t>
            </a:r>
            <a:endParaRPr/>
          </a:p>
        </p:txBody>
      </p:sp>
      <p:sp>
        <p:nvSpPr>
          <p:cNvPr id="2479" name="Google Shape;2479;p93"/>
          <p:cNvSpPr/>
          <p:nvPr/>
        </p:nvSpPr>
        <p:spPr>
          <a:xfrm>
            <a:off x="7836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480" name="Google Shape;2480;p93"/>
          <p:cNvSpPr/>
          <p:nvPr/>
        </p:nvSpPr>
        <p:spPr>
          <a:xfrm>
            <a:off x="3487388" y="-12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inicio</a:t>
            </a:r>
            <a:endParaRPr/>
          </a:p>
        </p:txBody>
      </p:sp>
      <p:sp>
        <p:nvSpPr>
          <p:cNvPr id="2481" name="Google Shape;2481;p93"/>
          <p:cNvSpPr/>
          <p:nvPr/>
        </p:nvSpPr>
        <p:spPr>
          <a:xfrm>
            <a:off x="3747038" y="427850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2482" name="Google Shape;2482;p93"/>
          <p:cNvSpPr/>
          <p:nvPr/>
        </p:nvSpPr>
        <p:spPr>
          <a:xfrm>
            <a:off x="3503963" y="18247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fim</a:t>
            </a:r>
            <a:endParaRPr/>
          </a:p>
        </p:txBody>
      </p:sp>
      <p:sp>
        <p:nvSpPr>
          <p:cNvPr id="2483" name="Google Shape;2483;p93"/>
          <p:cNvSpPr/>
          <p:nvPr/>
        </p:nvSpPr>
        <p:spPr>
          <a:xfrm>
            <a:off x="3780188" y="2243875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484" name="Google Shape;2484;p93"/>
          <p:cNvSpPr/>
          <p:nvPr/>
        </p:nvSpPr>
        <p:spPr>
          <a:xfrm>
            <a:off x="3503963" y="9123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meio</a:t>
            </a:r>
            <a:endParaRPr/>
          </a:p>
        </p:txBody>
      </p:sp>
      <p:sp>
        <p:nvSpPr>
          <p:cNvPr id="2485" name="Google Shape;2485;p93"/>
          <p:cNvSpPr/>
          <p:nvPr/>
        </p:nvSpPr>
        <p:spPr>
          <a:xfrm>
            <a:off x="3763613" y="1340238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486" name="Google Shape;2486;p93"/>
          <p:cNvSpPr/>
          <p:nvPr/>
        </p:nvSpPr>
        <p:spPr>
          <a:xfrm>
            <a:off x="3507950" y="2841875"/>
            <a:ext cx="407100" cy="703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</a:t>
            </a:r>
            <a:endParaRPr/>
          </a:p>
        </p:txBody>
      </p:sp>
      <p:sp>
        <p:nvSpPr>
          <p:cNvPr id="2487" name="Google Shape;2487;p93"/>
          <p:cNvSpPr/>
          <p:nvPr/>
        </p:nvSpPr>
        <p:spPr>
          <a:xfrm>
            <a:off x="3552350" y="3189700"/>
            <a:ext cx="318300" cy="32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2488" name="Google Shape;2488;p93"/>
          <p:cNvSpPr/>
          <p:nvPr/>
        </p:nvSpPr>
        <p:spPr>
          <a:xfrm>
            <a:off x="4097000" y="2852000"/>
            <a:ext cx="407100" cy="7032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</a:t>
            </a:r>
            <a:endParaRPr/>
          </a:p>
        </p:txBody>
      </p:sp>
      <p:sp>
        <p:nvSpPr>
          <p:cNvPr id="2489" name="Google Shape;2489;p93"/>
          <p:cNvSpPr/>
          <p:nvPr/>
        </p:nvSpPr>
        <p:spPr>
          <a:xfrm>
            <a:off x="4141400" y="3189700"/>
            <a:ext cx="318300" cy="32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490" name="Google Shape;2490;p93"/>
          <p:cNvSpPr/>
          <p:nvPr/>
        </p:nvSpPr>
        <p:spPr>
          <a:xfrm>
            <a:off x="3552350" y="3596750"/>
            <a:ext cx="951600" cy="51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tamanho</a:t>
            </a:r>
            <a:endParaRPr/>
          </a:p>
        </p:txBody>
      </p:sp>
      <p:sp>
        <p:nvSpPr>
          <p:cNvPr id="2491" name="Google Shape;2491;p93"/>
          <p:cNvSpPr/>
          <p:nvPr/>
        </p:nvSpPr>
        <p:spPr>
          <a:xfrm>
            <a:off x="3729975" y="3819475"/>
            <a:ext cx="6072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2492" name="Google Shape;2492;p93"/>
          <p:cNvSpPr/>
          <p:nvPr/>
        </p:nvSpPr>
        <p:spPr>
          <a:xfrm>
            <a:off x="4600575" y="2728975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2493" name="Google Shape;2493;p93"/>
          <p:cNvSpPr/>
          <p:nvPr/>
        </p:nvSpPr>
        <p:spPr>
          <a:xfrm>
            <a:off x="4819650" y="3243325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2494" name="Google Shape;2494;p93"/>
          <p:cNvSpPr/>
          <p:nvPr/>
        </p:nvSpPr>
        <p:spPr>
          <a:xfrm>
            <a:off x="6200775" y="3243325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2495" name="Google Shape;2495;p93"/>
          <p:cNvSpPr/>
          <p:nvPr/>
        </p:nvSpPr>
        <p:spPr>
          <a:xfrm>
            <a:off x="6343650" y="371957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6" name="Google Shape;2496;p93"/>
          <p:cNvSpPr/>
          <p:nvPr/>
        </p:nvSpPr>
        <p:spPr>
          <a:xfrm>
            <a:off x="6334125" y="41863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7" name="Google Shape;2497;p93"/>
          <p:cNvSpPr/>
          <p:nvPr/>
        </p:nvSpPr>
        <p:spPr>
          <a:xfrm>
            <a:off x="6334125" y="4653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8" name="Google Shape;2498;p93"/>
          <p:cNvSpPr/>
          <p:nvPr/>
        </p:nvSpPr>
        <p:spPr>
          <a:xfrm>
            <a:off x="7655775" y="3243325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2499" name="Google Shape;2499;p93"/>
          <p:cNvSpPr/>
          <p:nvPr/>
        </p:nvSpPr>
        <p:spPr>
          <a:xfrm>
            <a:off x="4962525" y="371957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500" name="Google Shape;2500;p93"/>
          <p:cNvSpPr/>
          <p:nvPr/>
        </p:nvSpPr>
        <p:spPr>
          <a:xfrm>
            <a:off x="4953000" y="41863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2501" name="Google Shape;2501;p93"/>
          <p:cNvSpPr/>
          <p:nvPr/>
        </p:nvSpPr>
        <p:spPr>
          <a:xfrm>
            <a:off x="4953000" y="4653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2502" name="Google Shape;2502;p93"/>
          <p:cNvSpPr/>
          <p:nvPr/>
        </p:nvSpPr>
        <p:spPr>
          <a:xfrm>
            <a:off x="7798650" y="371957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3" name="Google Shape;2503;p93"/>
          <p:cNvSpPr/>
          <p:nvPr/>
        </p:nvSpPr>
        <p:spPr>
          <a:xfrm>
            <a:off x="7789125" y="41863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4" name="Google Shape;2504;p93"/>
          <p:cNvSpPr/>
          <p:nvPr/>
        </p:nvSpPr>
        <p:spPr>
          <a:xfrm>
            <a:off x="7789125" y="4653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5" name="Google Shape;2505;p93"/>
          <p:cNvSpPr/>
          <p:nvPr/>
        </p:nvSpPr>
        <p:spPr>
          <a:xfrm>
            <a:off x="3012450" y="2858225"/>
            <a:ext cx="407100" cy="6705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</a:t>
            </a:r>
            <a:endParaRPr/>
          </a:p>
        </p:txBody>
      </p:sp>
      <p:sp>
        <p:nvSpPr>
          <p:cNvPr id="2506" name="Google Shape;2506;p93"/>
          <p:cNvSpPr/>
          <p:nvPr/>
        </p:nvSpPr>
        <p:spPr>
          <a:xfrm>
            <a:off x="3056850" y="3208750"/>
            <a:ext cx="318300" cy="2859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0" name="Shape 2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1" name="Google Shape;2511;p94"/>
          <p:cNvSpPr txBox="1"/>
          <p:nvPr/>
        </p:nvSpPr>
        <p:spPr>
          <a:xfrm>
            <a:off x="-66150" y="0"/>
            <a:ext cx="3485700" cy="46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intercala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CFE2F3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CFE2F3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tamanho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-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CFE2F3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lang="pt-BR" sz="700">
                <a:solidFill>
                  <a:srgbClr val="603000"/>
                </a:solidFill>
                <a:highlight>
                  <a:srgbClr val="CFE2F3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tamanho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vetor auxiliar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6D9EEB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6D9EEB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6D9EEB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6D9EEB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6D9EEB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6D9EEB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6D9EE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6D9EEB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6D9EEB"/>
                </a:highlight>
              </a:rPr>
              <a:t>and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6D9EEB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6D9EE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6D9EEB"/>
                </a:highlight>
              </a:rPr>
              <a:t>if</a:t>
            </a:r>
            <a:r>
              <a:rPr lang="pt-BR" sz="700">
                <a:solidFill>
                  <a:srgbClr val="808030"/>
                </a:solidFill>
              </a:rPr>
              <a:t>(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chemeClr val="dk1"/>
                </a:solidFill>
                <a:highlight>
                  <a:srgbClr val="FFF2CC"/>
                </a:highlight>
              </a:rPr>
              <a:t>meuVetorDeTimes</a:t>
            </a:r>
            <a:r>
              <a:rPr lang="pt-BR" sz="700">
                <a:solidFill>
                  <a:srgbClr val="808030"/>
                </a:solidFill>
                <a:highlight>
                  <a:srgbClr val="FFF2CC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2CC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2CC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FFF2CC"/>
                </a:highlight>
              </a:rPr>
              <a:t>identificador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&lt;=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meuVetorDeTimes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</a:rPr>
              <a:t>)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0080"/>
                </a:solidFill>
              </a:rPr>
              <a:t>{</a:t>
            </a:r>
            <a:endParaRPr sz="700">
              <a:solidFill>
                <a:schemeClr val="dk1"/>
              </a:solidFill>
              <a:highlight>
                <a:srgbClr val="6D9EE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           aux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lang="pt-BR" sz="700">
                <a:solidFill>
                  <a:schemeClr val="dk1"/>
                </a:solidFill>
                <a:highlight>
                  <a:srgbClr val="FFF2CC"/>
                </a:highlight>
              </a:rPr>
              <a:t>meuVetorDeTimes</a:t>
            </a:r>
            <a:r>
              <a:rPr lang="pt-BR" sz="700">
                <a:solidFill>
                  <a:srgbClr val="808030"/>
                </a:solidFill>
                <a:highlight>
                  <a:srgbClr val="FFF2CC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2CC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2CC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6D9EEB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copia trecho1 em aux[]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           </a:t>
            </a:r>
            <a:r>
              <a:rPr lang="pt-BR" sz="700">
                <a:solidFill>
                  <a:schemeClr val="dk1"/>
                </a:solidFill>
                <a:highlight>
                  <a:srgbClr val="FFF2CC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2CC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2CC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avança em trecho1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copia trecho2 em aux[]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    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avanca em trecho2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&gt;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terminou o trecho1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terminou o trecho2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    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terminando: copiar de aux[] em a[inicio:fim]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inicio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mergesort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CFE2F3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meio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/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CFE2F3"/>
                </a:highlight>
              </a:rPr>
              <a:t>2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mergesort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mergesort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9CB9C"/>
                </a:highlight>
              </a:rPr>
              <a:t>1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F9CB9C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9CB9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intercala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512" name="Google Shape;2512;p94"/>
          <p:cNvSpPr/>
          <p:nvPr/>
        </p:nvSpPr>
        <p:spPr>
          <a:xfrm>
            <a:off x="4648200" y="0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2513" name="Google Shape;2513;p94"/>
          <p:cNvSpPr/>
          <p:nvPr/>
        </p:nvSpPr>
        <p:spPr>
          <a:xfrm>
            <a:off x="5281575" y="10572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4" name="Google Shape;2514;p94"/>
          <p:cNvSpPr/>
          <p:nvPr/>
        </p:nvSpPr>
        <p:spPr>
          <a:xfrm>
            <a:off x="5281575" y="15429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5" name="Google Shape;2515;p94"/>
          <p:cNvSpPr/>
          <p:nvPr/>
        </p:nvSpPr>
        <p:spPr>
          <a:xfrm>
            <a:off x="4867275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2516" name="Google Shape;2516;p94"/>
          <p:cNvSpPr/>
          <p:nvPr/>
        </p:nvSpPr>
        <p:spPr>
          <a:xfrm>
            <a:off x="6248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2517" name="Google Shape;2517;p94"/>
          <p:cNvSpPr/>
          <p:nvPr/>
        </p:nvSpPr>
        <p:spPr>
          <a:xfrm>
            <a:off x="6391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2518" name="Google Shape;2518;p94"/>
          <p:cNvSpPr/>
          <p:nvPr/>
        </p:nvSpPr>
        <p:spPr>
          <a:xfrm>
            <a:off x="6381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alemanha</a:t>
            </a:r>
            <a:endParaRPr/>
          </a:p>
        </p:txBody>
      </p:sp>
      <p:sp>
        <p:nvSpPr>
          <p:cNvPr id="2519" name="Google Shape;2519;p94"/>
          <p:cNvSpPr/>
          <p:nvPr/>
        </p:nvSpPr>
        <p:spPr>
          <a:xfrm>
            <a:off x="6381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520" name="Google Shape;2520;p94"/>
          <p:cNvSpPr/>
          <p:nvPr/>
        </p:nvSpPr>
        <p:spPr>
          <a:xfrm>
            <a:off x="7703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2521" name="Google Shape;2521;p94"/>
          <p:cNvSpPr/>
          <p:nvPr/>
        </p:nvSpPr>
        <p:spPr>
          <a:xfrm>
            <a:off x="5010150" y="990600"/>
            <a:ext cx="914400" cy="22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522" name="Google Shape;2522;p94"/>
          <p:cNvSpPr/>
          <p:nvPr/>
        </p:nvSpPr>
        <p:spPr>
          <a:xfrm>
            <a:off x="5000625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2523" name="Google Shape;2523;p94"/>
          <p:cNvSpPr/>
          <p:nvPr/>
        </p:nvSpPr>
        <p:spPr>
          <a:xfrm>
            <a:off x="5000625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2524" name="Google Shape;2524;p94"/>
          <p:cNvSpPr/>
          <p:nvPr/>
        </p:nvSpPr>
        <p:spPr>
          <a:xfrm>
            <a:off x="7846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525" name="Google Shape;2525;p94"/>
          <p:cNvSpPr/>
          <p:nvPr/>
        </p:nvSpPr>
        <p:spPr>
          <a:xfrm>
            <a:off x="7836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porto_rico</a:t>
            </a:r>
            <a:endParaRPr/>
          </a:p>
        </p:txBody>
      </p:sp>
      <p:sp>
        <p:nvSpPr>
          <p:cNvPr id="2526" name="Google Shape;2526;p94"/>
          <p:cNvSpPr/>
          <p:nvPr/>
        </p:nvSpPr>
        <p:spPr>
          <a:xfrm>
            <a:off x="7836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527" name="Google Shape;2527;p94"/>
          <p:cNvSpPr/>
          <p:nvPr/>
        </p:nvSpPr>
        <p:spPr>
          <a:xfrm>
            <a:off x="3487388" y="-12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inicio</a:t>
            </a:r>
            <a:endParaRPr/>
          </a:p>
        </p:txBody>
      </p:sp>
      <p:sp>
        <p:nvSpPr>
          <p:cNvPr id="2528" name="Google Shape;2528;p94"/>
          <p:cNvSpPr/>
          <p:nvPr/>
        </p:nvSpPr>
        <p:spPr>
          <a:xfrm>
            <a:off x="3747038" y="427850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2529" name="Google Shape;2529;p94"/>
          <p:cNvSpPr/>
          <p:nvPr/>
        </p:nvSpPr>
        <p:spPr>
          <a:xfrm>
            <a:off x="3503963" y="18247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fim</a:t>
            </a:r>
            <a:endParaRPr/>
          </a:p>
        </p:txBody>
      </p:sp>
      <p:sp>
        <p:nvSpPr>
          <p:cNvPr id="2530" name="Google Shape;2530;p94"/>
          <p:cNvSpPr/>
          <p:nvPr/>
        </p:nvSpPr>
        <p:spPr>
          <a:xfrm>
            <a:off x="3780188" y="2243875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531" name="Google Shape;2531;p94"/>
          <p:cNvSpPr/>
          <p:nvPr/>
        </p:nvSpPr>
        <p:spPr>
          <a:xfrm>
            <a:off x="3503963" y="9123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meio</a:t>
            </a:r>
            <a:endParaRPr/>
          </a:p>
        </p:txBody>
      </p:sp>
      <p:sp>
        <p:nvSpPr>
          <p:cNvPr id="2532" name="Google Shape;2532;p94"/>
          <p:cNvSpPr/>
          <p:nvPr/>
        </p:nvSpPr>
        <p:spPr>
          <a:xfrm>
            <a:off x="3763613" y="1340238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533" name="Google Shape;2533;p94"/>
          <p:cNvSpPr/>
          <p:nvPr/>
        </p:nvSpPr>
        <p:spPr>
          <a:xfrm>
            <a:off x="3507950" y="2841875"/>
            <a:ext cx="407100" cy="703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</a:t>
            </a:r>
            <a:endParaRPr/>
          </a:p>
        </p:txBody>
      </p:sp>
      <p:sp>
        <p:nvSpPr>
          <p:cNvPr id="2534" name="Google Shape;2534;p94"/>
          <p:cNvSpPr/>
          <p:nvPr/>
        </p:nvSpPr>
        <p:spPr>
          <a:xfrm>
            <a:off x="3552350" y="3189700"/>
            <a:ext cx="318300" cy="32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535" name="Google Shape;2535;p94"/>
          <p:cNvSpPr/>
          <p:nvPr/>
        </p:nvSpPr>
        <p:spPr>
          <a:xfrm>
            <a:off x="4097000" y="2852000"/>
            <a:ext cx="407100" cy="7032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</a:t>
            </a:r>
            <a:endParaRPr/>
          </a:p>
        </p:txBody>
      </p:sp>
      <p:sp>
        <p:nvSpPr>
          <p:cNvPr id="2536" name="Google Shape;2536;p94"/>
          <p:cNvSpPr/>
          <p:nvPr/>
        </p:nvSpPr>
        <p:spPr>
          <a:xfrm>
            <a:off x="4141400" y="3189700"/>
            <a:ext cx="318300" cy="32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537" name="Google Shape;2537;p94"/>
          <p:cNvSpPr/>
          <p:nvPr/>
        </p:nvSpPr>
        <p:spPr>
          <a:xfrm>
            <a:off x="3552350" y="3596750"/>
            <a:ext cx="951600" cy="51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tamanho</a:t>
            </a:r>
            <a:endParaRPr/>
          </a:p>
        </p:txBody>
      </p:sp>
      <p:sp>
        <p:nvSpPr>
          <p:cNvPr id="2538" name="Google Shape;2538;p94"/>
          <p:cNvSpPr/>
          <p:nvPr/>
        </p:nvSpPr>
        <p:spPr>
          <a:xfrm>
            <a:off x="3729975" y="3819475"/>
            <a:ext cx="6072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2539" name="Google Shape;2539;p94"/>
          <p:cNvSpPr/>
          <p:nvPr/>
        </p:nvSpPr>
        <p:spPr>
          <a:xfrm>
            <a:off x="4600575" y="2728975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2540" name="Google Shape;2540;p94"/>
          <p:cNvSpPr/>
          <p:nvPr/>
        </p:nvSpPr>
        <p:spPr>
          <a:xfrm>
            <a:off x="4819650" y="3243325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2541" name="Google Shape;2541;p94"/>
          <p:cNvSpPr/>
          <p:nvPr/>
        </p:nvSpPr>
        <p:spPr>
          <a:xfrm>
            <a:off x="6200775" y="3243325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2542" name="Google Shape;2542;p94"/>
          <p:cNvSpPr/>
          <p:nvPr/>
        </p:nvSpPr>
        <p:spPr>
          <a:xfrm>
            <a:off x="6343650" y="371957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3" name="Google Shape;2543;p94"/>
          <p:cNvSpPr/>
          <p:nvPr/>
        </p:nvSpPr>
        <p:spPr>
          <a:xfrm>
            <a:off x="6334125" y="41863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4" name="Google Shape;2544;p94"/>
          <p:cNvSpPr/>
          <p:nvPr/>
        </p:nvSpPr>
        <p:spPr>
          <a:xfrm>
            <a:off x="6334125" y="4653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5" name="Google Shape;2545;p94"/>
          <p:cNvSpPr/>
          <p:nvPr/>
        </p:nvSpPr>
        <p:spPr>
          <a:xfrm>
            <a:off x="7655775" y="3243325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2546" name="Google Shape;2546;p94"/>
          <p:cNvSpPr/>
          <p:nvPr/>
        </p:nvSpPr>
        <p:spPr>
          <a:xfrm>
            <a:off x="4962525" y="371957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547" name="Google Shape;2547;p94"/>
          <p:cNvSpPr/>
          <p:nvPr/>
        </p:nvSpPr>
        <p:spPr>
          <a:xfrm>
            <a:off x="4953000" y="41863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2548" name="Google Shape;2548;p94"/>
          <p:cNvSpPr/>
          <p:nvPr/>
        </p:nvSpPr>
        <p:spPr>
          <a:xfrm>
            <a:off x="4953000" y="4653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2549" name="Google Shape;2549;p94"/>
          <p:cNvSpPr/>
          <p:nvPr/>
        </p:nvSpPr>
        <p:spPr>
          <a:xfrm>
            <a:off x="7798650" y="371957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0" name="Google Shape;2550;p94"/>
          <p:cNvSpPr/>
          <p:nvPr/>
        </p:nvSpPr>
        <p:spPr>
          <a:xfrm>
            <a:off x="7789125" y="41863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1" name="Google Shape;2551;p94"/>
          <p:cNvSpPr/>
          <p:nvPr/>
        </p:nvSpPr>
        <p:spPr>
          <a:xfrm>
            <a:off x="7789125" y="4653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2" name="Google Shape;2552;p94"/>
          <p:cNvSpPr/>
          <p:nvPr/>
        </p:nvSpPr>
        <p:spPr>
          <a:xfrm>
            <a:off x="3012450" y="2858225"/>
            <a:ext cx="407100" cy="6705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</a:t>
            </a:r>
            <a:endParaRPr/>
          </a:p>
        </p:txBody>
      </p:sp>
      <p:sp>
        <p:nvSpPr>
          <p:cNvPr id="2553" name="Google Shape;2553;p94"/>
          <p:cNvSpPr/>
          <p:nvPr/>
        </p:nvSpPr>
        <p:spPr>
          <a:xfrm>
            <a:off x="3056850" y="3208750"/>
            <a:ext cx="318300" cy="2859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7" name="Shape 2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8" name="Google Shape;2558;p95"/>
          <p:cNvSpPr txBox="1"/>
          <p:nvPr/>
        </p:nvSpPr>
        <p:spPr>
          <a:xfrm>
            <a:off x="-66150" y="0"/>
            <a:ext cx="34857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intercala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CFE2F3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CFE2F3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tamanho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-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CFE2F3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lang="pt-BR" sz="700">
                <a:solidFill>
                  <a:srgbClr val="603000"/>
                </a:solidFill>
                <a:highlight>
                  <a:srgbClr val="CFE2F3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tamanho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vetor auxiliar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6D9EEB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6D9EEB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6D9EEB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6D9EEB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6D9EEB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6D9EEB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6D9EE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6D9EEB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6D9EEB"/>
                </a:highlight>
              </a:rPr>
              <a:t>and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6D9EEB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6D9EE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6D9EEB"/>
                </a:highlight>
              </a:rPr>
              <a:t>if</a:t>
            </a:r>
            <a:r>
              <a:rPr lang="pt-BR" sz="700">
                <a:solidFill>
                  <a:srgbClr val="808030"/>
                </a:solidFill>
              </a:rPr>
              <a:t>(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chemeClr val="dk1"/>
                </a:solidFill>
                <a:highlight>
                  <a:srgbClr val="FFF2CC"/>
                </a:highlight>
              </a:rPr>
              <a:t>meuVetorDeTimes</a:t>
            </a:r>
            <a:r>
              <a:rPr lang="pt-BR" sz="700">
                <a:solidFill>
                  <a:srgbClr val="808030"/>
                </a:solidFill>
                <a:highlight>
                  <a:srgbClr val="FFF2CC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2CC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2CC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FFF2CC"/>
                </a:highlight>
              </a:rPr>
              <a:t>identificador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&lt;=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meuVetorDeTimes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</a:rPr>
              <a:t>)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0080"/>
                </a:solidFill>
              </a:rPr>
              <a:t>{</a:t>
            </a:r>
            <a:endParaRPr sz="700">
              <a:solidFill>
                <a:schemeClr val="dk1"/>
              </a:solidFill>
              <a:highlight>
                <a:srgbClr val="6D9EE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           aux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6D9EEB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</a:t>
            </a:r>
            <a:r>
              <a:rPr lang="pt-BR" sz="700">
                <a:solidFill>
                  <a:schemeClr val="dk1"/>
                </a:solidFill>
                <a:highlight>
                  <a:srgbClr val="FFF2CC"/>
                </a:highlight>
              </a:rPr>
              <a:t>meuVetorDeTimes</a:t>
            </a:r>
            <a:r>
              <a:rPr lang="pt-BR" sz="700">
                <a:solidFill>
                  <a:srgbClr val="808030"/>
                </a:solidFill>
                <a:highlight>
                  <a:srgbClr val="FFF2CC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2CC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2CC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6D9EEB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copia trecho1 em aux[]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           </a:t>
            </a:r>
            <a:r>
              <a:rPr lang="pt-BR" sz="700">
                <a:solidFill>
                  <a:schemeClr val="dk1"/>
                </a:solidFill>
                <a:highlight>
                  <a:srgbClr val="FFF2CC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2CC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2CC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avança em trecho1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6D9EEB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6D9EE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copia trecho2 em aux[]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avanca em trecho2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6D9EEB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6D9EE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&gt;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terminou o trecho1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j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terminou o trecho2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i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6D9EEB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6D9EEB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6D9EEB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terminando: copiar de aux[] em a[inicio:fim]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inicio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mergesort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CFE2F3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meio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/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CFE2F3"/>
                </a:highlight>
              </a:rPr>
              <a:t>2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mergesort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mergesort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9CB9C"/>
                </a:highlight>
              </a:rPr>
              <a:t>1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F9CB9C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9CB9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intercala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559" name="Google Shape;2559;p95"/>
          <p:cNvSpPr/>
          <p:nvPr/>
        </p:nvSpPr>
        <p:spPr>
          <a:xfrm>
            <a:off x="4648200" y="0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2560" name="Google Shape;2560;p95"/>
          <p:cNvSpPr/>
          <p:nvPr/>
        </p:nvSpPr>
        <p:spPr>
          <a:xfrm>
            <a:off x="5281575" y="10572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1" name="Google Shape;2561;p95"/>
          <p:cNvSpPr/>
          <p:nvPr/>
        </p:nvSpPr>
        <p:spPr>
          <a:xfrm>
            <a:off x="5281575" y="15429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2" name="Google Shape;2562;p95"/>
          <p:cNvSpPr/>
          <p:nvPr/>
        </p:nvSpPr>
        <p:spPr>
          <a:xfrm>
            <a:off x="4867275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2563" name="Google Shape;2563;p95"/>
          <p:cNvSpPr/>
          <p:nvPr/>
        </p:nvSpPr>
        <p:spPr>
          <a:xfrm>
            <a:off x="6248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2564" name="Google Shape;2564;p95"/>
          <p:cNvSpPr/>
          <p:nvPr/>
        </p:nvSpPr>
        <p:spPr>
          <a:xfrm>
            <a:off x="6391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2565" name="Google Shape;2565;p95"/>
          <p:cNvSpPr/>
          <p:nvPr/>
        </p:nvSpPr>
        <p:spPr>
          <a:xfrm>
            <a:off x="6381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alemanha</a:t>
            </a:r>
            <a:endParaRPr/>
          </a:p>
        </p:txBody>
      </p:sp>
      <p:sp>
        <p:nvSpPr>
          <p:cNvPr id="2566" name="Google Shape;2566;p95"/>
          <p:cNvSpPr/>
          <p:nvPr/>
        </p:nvSpPr>
        <p:spPr>
          <a:xfrm>
            <a:off x="6381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567" name="Google Shape;2567;p95"/>
          <p:cNvSpPr/>
          <p:nvPr/>
        </p:nvSpPr>
        <p:spPr>
          <a:xfrm>
            <a:off x="7703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2568" name="Google Shape;2568;p95"/>
          <p:cNvSpPr/>
          <p:nvPr/>
        </p:nvSpPr>
        <p:spPr>
          <a:xfrm>
            <a:off x="5010150" y="990600"/>
            <a:ext cx="914400" cy="22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569" name="Google Shape;2569;p95"/>
          <p:cNvSpPr/>
          <p:nvPr/>
        </p:nvSpPr>
        <p:spPr>
          <a:xfrm>
            <a:off x="5000625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2570" name="Google Shape;2570;p95"/>
          <p:cNvSpPr/>
          <p:nvPr/>
        </p:nvSpPr>
        <p:spPr>
          <a:xfrm>
            <a:off x="5000625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2571" name="Google Shape;2571;p95"/>
          <p:cNvSpPr/>
          <p:nvPr/>
        </p:nvSpPr>
        <p:spPr>
          <a:xfrm>
            <a:off x="7846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572" name="Google Shape;2572;p95"/>
          <p:cNvSpPr/>
          <p:nvPr/>
        </p:nvSpPr>
        <p:spPr>
          <a:xfrm>
            <a:off x="7836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porto_rico</a:t>
            </a:r>
            <a:endParaRPr/>
          </a:p>
        </p:txBody>
      </p:sp>
      <p:sp>
        <p:nvSpPr>
          <p:cNvPr id="2573" name="Google Shape;2573;p95"/>
          <p:cNvSpPr/>
          <p:nvPr/>
        </p:nvSpPr>
        <p:spPr>
          <a:xfrm>
            <a:off x="7836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574" name="Google Shape;2574;p95"/>
          <p:cNvSpPr/>
          <p:nvPr/>
        </p:nvSpPr>
        <p:spPr>
          <a:xfrm>
            <a:off x="3487388" y="-12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inicio</a:t>
            </a:r>
            <a:endParaRPr/>
          </a:p>
        </p:txBody>
      </p:sp>
      <p:sp>
        <p:nvSpPr>
          <p:cNvPr id="2575" name="Google Shape;2575;p95"/>
          <p:cNvSpPr/>
          <p:nvPr/>
        </p:nvSpPr>
        <p:spPr>
          <a:xfrm>
            <a:off x="3747038" y="427850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2576" name="Google Shape;2576;p95"/>
          <p:cNvSpPr/>
          <p:nvPr/>
        </p:nvSpPr>
        <p:spPr>
          <a:xfrm>
            <a:off x="3503963" y="18247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fim</a:t>
            </a:r>
            <a:endParaRPr/>
          </a:p>
        </p:txBody>
      </p:sp>
      <p:sp>
        <p:nvSpPr>
          <p:cNvPr id="2577" name="Google Shape;2577;p95"/>
          <p:cNvSpPr/>
          <p:nvPr/>
        </p:nvSpPr>
        <p:spPr>
          <a:xfrm>
            <a:off x="3780188" y="2243875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578" name="Google Shape;2578;p95"/>
          <p:cNvSpPr/>
          <p:nvPr/>
        </p:nvSpPr>
        <p:spPr>
          <a:xfrm>
            <a:off x="3503963" y="9123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meio</a:t>
            </a:r>
            <a:endParaRPr/>
          </a:p>
        </p:txBody>
      </p:sp>
      <p:sp>
        <p:nvSpPr>
          <p:cNvPr id="2579" name="Google Shape;2579;p95"/>
          <p:cNvSpPr/>
          <p:nvPr/>
        </p:nvSpPr>
        <p:spPr>
          <a:xfrm>
            <a:off x="3763613" y="1340238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580" name="Google Shape;2580;p95"/>
          <p:cNvSpPr/>
          <p:nvPr/>
        </p:nvSpPr>
        <p:spPr>
          <a:xfrm>
            <a:off x="3507950" y="2841875"/>
            <a:ext cx="407100" cy="703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</a:t>
            </a:r>
            <a:endParaRPr/>
          </a:p>
        </p:txBody>
      </p:sp>
      <p:sp>
        <p:nvSpPr>
          <p:cNvPr id="2581" name="Google Shape;2581;p95"/>
          <p:cNvSpPr/>
          <p:nvPr/>
        </p:nvSpPr>
        <p:spPr>
          <a:xfrm>
            <a:off x="3552350" y="3189700"/>
            <a:ext cx="318300" cy="32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582" name="Google Shape;2582;p95"/>
          <p:cNvSpPr/>
          <p:nvPr/>
        </p:nvSpPr>
        <p:spPr>
          <a:xfrm>
            <a:off x="4097000" y="2852000"/>
            <a:ext cx="407100" cy="7032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</a:t>
            </a:r>
            <a:endParaRPr/>
          </a:p>
        </p:txBody>
      </p:sp>
      <p:sp>
        <p:nvSpPr>
          <p:cNvPr id="2583" name="Google Shape;2583;p95"/>
          <p:cNvSpPr/>
          <p:nvPr/>
        </p:nvSpPr>
        <p:spPr>
          <a:xfrm>
            <a:off x="4141400" y="3189700"/>
            <a:ext cx="318300" cy="32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584" name="Google Shape;2584;p95"/>
          <p:cNvSpPr/>
          <p:nvPr/>
        </p:nvSpPr>
        <p:spPr>
          <a:xfrm>
            <a:off x="3552350" y="3596750"/>
            <a:ext cx="951600" cy="51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tamanho</a:t>
            </a:r>
            <a:endParaRPr/>
          </a:p>
        </p:txBody>
      </p:sp>
      <p:sp>
        <p:nvSpPr>
          <p:cNvPr id="2585" name="Google Shape;2585;p95"/>
          <p:cNvSpPr/>
          <p:nvPr/>
        </p:nvSpPr>
        <p:spPr>
          <a:xfrm>
            <a:off x="3729975" y="3819475"/>
            <a:ext cx="6072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2586" name="Google Shape;2586;p95"/>
          <p:cNvSpPr/>
          <p:nvPr/>
        </p:nvSpPr>
        <p:spPr>
          <a:xfrm>
            <a:off x="4600575" y="2728975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2587" name="Google Shape;2587;p95"/>
          <p:cNvSpPr/>
          <p:nvPr/>
        </p:nvSpPr>
        <p:spPr>
          <a:xfrm>
            <a:off x="4819650" y="3243325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2588" name="Google Shape;2588;p95"/>
          <p:cNvSpPr/>
          <p:nvPr/>
        </p:nvSpPr>
        <p:spPr>
          <a:xfrm>
            <a:off x="6200775" y="3243325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2589" name="Google Shape;2589;p95"/>
          <p:cNvSpPr/>
          <p:nvPr/>
        </p:nvSpPr>
        <p:spPr>
          <a:xfrm>
            <a:off x="6343650" y="371957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0" name="Google Shape;2590;p95"/>
          <p:cNvSpPr/>
          <p:nvPr/>
        </p:nvSpPr>
        <p:spPr>
          <a:xfrm>
            <a:off x="6334125" y="41863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1" name="Google Shape;2591;p95"/>
          <p:cNvSpPr/>
          <p:nvPr/>
        </p:nvSpPr>
        <p:spPr>
          <a:xfrm>
            <a:off x="6334125" y="4653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2" name="Google Shape;2592;p95"/>
          <p:cNvSpPr/>
          <p:nvPr/>
        </p:nvSpPr>
        <p:spPr>
          <a:xfrm>
            <a:off x="7655775" y="3243325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2593" name="Google Shape;2593;p95"/>
          <p:cNvSpPr/>
          <p:nvPr/>
        </p:nvSpPr>
        <p:spPr>
          <a:xfrm>
            <a:off x="4962525" y="371957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594" name="Google Shape;2594;p95"/>
          <p:cNvSpPr/>
          <p:nvPr/>
        </p:nvSpPr>
        <p:spPr>
          <a:xfrm>
            <a:off x="4953000" y="41863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2595" name="Google Shape;2595;p95"/>
          <p:cNvSpPr/>
          <p:nvPr/>
        </p:nvSpPr>
        <p:spPr>
          <a:xfrm>
            <a:off x="4953000" y="4653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2596" name="Google Shape;2596;p95"/>
          <p:cNvSpPr/>
          <p:nvPr/>
        </p:nvSpPr>
        <p:spPr>
          <a:xfrm>
            <a:off x="7798650" y="371957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7" name="Google Shape;2597;p95"/>
          <p:cNvSpPr/>
          <p:nvPr/>
        </p:nvSpPr>
        <p:spPr>
          <a:xfrm>
            <a:off x="7789125" y="41863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8" name="Google Shape;2598;p95"/>
          <p:cNvSpPr/>
          <p:nvPr/>
        </p:nvSpPr>
        <p:spPr>
          <a:xfrm>
            <a:off x="7789125" y="4653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9" name="Google Shape;2599;p95"/>
          <p:cNvSpPr/>
          <p:nvPr/>
        </p:nvSpPr>
        <p:spPr>
          <a:xfrm>
            <a:off x="3012450" y="2858225"/>
            <a:ext cx="407100" cy="6705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</a:t>
            </a:r>
            <a:endParaRPr/>
          </a:p>
        </p:txBody>
      </p:sp>
      <p:sp>
        <p:nvSpPr>
          <p:cNvPr id="2600" name="Google Shape;2600;p95"/>
          <p:cNvSpPr/>
          <p:nvPr/>
        </p:nvSpPr>
        <p:spPr>
          <a:xfrm>
            <a:off x="3056850" y="3208750"/>
            <a:ext cx="318300" cy="2859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4" name="Shape 2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5" name="Google Shape;2605;p96"/>
          <p:cNvSpPr txBox="1"/>
          <p:nvPr/>
        </p:nvSpPr>
        <p:spPr>
          <a:xfrm>
            <a:off x="-66150" y="0"/>
            <a:ext cx="34857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intercala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CFE2F3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CFE2F3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tamanho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-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CFE2F3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lang="pt-BR" sz="700">
                <a:solidFill>
                  <a:srgbClr val="603000"/>
                </a:solidFill>
                <a:highlight>
                  <a:srgbClr val="CFE2F3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tamanho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vetor auxiliar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D9D2E9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D9D2E9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D9D2E9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D9D2E9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D9D2E9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D9D2E9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D9D2E9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D9D2E9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D9D2E9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D9D2E9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D9D2E9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D9D2E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</a:t>
            </a:r>
            <a:r>
              <a:rPr b="1" lang="pt-BR" sz="700">
                <a:solidFill>
                  <a:srgbClr val="800000"/>
                </a:solidFill>
              </a:rPr>
              <a:t>if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(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(</a:t>
            </a:r>
            <a:r>
              <a:rPr lang="pt-BR" sz="700">
                <a:solidFill>
                  <a:schemeClr val="dk1"/>
                </a:solidFill>
              </a:rPr>
              <a:t> i </a:t>
            </a:r>
            <a:r>
              <a:rPr lang="pt-BR" sz="700">
                <a:solidFill>
                  <a:srgbClr val="808030"/>
                </a:solidFill>
              </a:rPr>
              <a:t>&lt;=</a:t>
            </a:r>
            <a:r>
              <a:rPr lang="pt-BR" sz="700">
                <a:solidFill>
                  <a:schemeClr val="dk1"/>
                </a:solidFill>
              </a:rPr>
              <a:t> meio </a:t>
            </a:r>
            <a:r>
              <a:rPr lang="pt-BR" sz="700">
                <a:solidFill>
                  <a:srgbClr val="808030"/>
                </a:solidFill>
              </a:rPr>
              <a:t>)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b="1" lang="pt-BR" sz="700">
                <a:solidFill>
                  <a:srgbClr val="800000"/>
                </a:solidFill>
              </a:rPr>
              <a:t>and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(</a:t>
            </a:r>
            <a:r>
              <a:rPr lang="pt-BR" sz="700">
                <a:solidFill>
                  <a:schemeClr val="dk1"/>
                </a:solidFill>
              </a:rPr>
              <a:t> j </a:t>
            </a:r>
            <a:r>
              <a:rPr lang="pt-BR" sz="700">
                <a:solidFill>
                  <a:srgbClr val="808030"/>
                </a:solidFill>
              </a:rPr>
              <a:t>&lt;=</a:t>
            </a:r>
            <a:r>
              <a:rPr lang="pt-BR" sz="700">
                <a:solidFill>
                  <a:schemeClr val="dk1"/>
                </a:solidFill>
              </a:rPr>
              <a:t> fim </a:t>
            </a:r>
            <a:r>
              <a:rPr lang="pt-BR" sz="700">
                <a:solidFill>
                  <a:srgbClr val="808030"/>
                </a:solidFill>
              </a:rPr>
              <a:t>)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)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0080"/>
                </a:solidFill>
              </a:rPr>
              <a:t>{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    </a:t>
            </a:r>
            <a:r>
              <a:rPr b="1" lang="pt-BR" sz="700">
                <a:solidFill>
                  <a:srgbClr val="800000"/>
                </a:solidFill>
              </a:rPr>
              <a:t>if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(</a:t>
            </a:r>
            <a:r>
              <a:rPr lang="pt-BR" sz="700">
                <a:solidFill>
                  <a:schemeClr val="dk1"/>
                </a:solidFill>
              </a:rPr>
              <a:t> meuVetorDeTimes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i</a:t>
            </a:r>
            <a:r>
              <a:rPr lang="pt-BR" sz="700">
                <a:solidFill>
                  <a:srgbClr val="808030"/>
                </a:solidFill>
              </a:rPr>
              <a:t>].</a:t>
            </a:r>
            <a:r>
              <a:rPr lang="pt-BR" sz="700">
                <a:solidFill>
                  <a:schemeClr val="dk1"/>
                </a:solidFill>
              </a:rPr>
              <a:t>identificador </a:t>
            </a:r>
            <a:r>
              <a:rPr lang="pt-BR" sz="700">
                <a:solidFill>
                  <a:srgbClr val="808030"/>
                </a:solidFill>
              </a:rPr>
              <a:t>&lt;=</a:t>
            </a:r>
            <a:r>
              <a:rPr lang="pt-BR" sz="700">
                <a:solidFill>
                  <a:schemeClr val="dk1"/>
                </a:solidFill>
              </a:rPr>
              <a:t> meuVetorDeTimes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j</a:t>
            </a:r>
            <a:r>
              <a:rPr lang="pt-BR" sz="700">
                <a:solidFill>
                  <a:srgbClr val="808030"/>
                </a:solidFill>
              </a:rPr>
              <a:t>].</a:t>
            </a:r>
            <a:r>
              <a:rPr lang="pt-BR" sz="700">
                <a:solidFill>
                  <a:schemeClr val="dk1"/>
                </a:solidFill>
              </a:rPr>
              <a:t>identificador </a:t>
            </a:r>
            <a:r>
              <a:rPr lang="pt-BR" sz="700">
                <a:solidFill>
                  <a:srgbClr val="808030"/>
                </a:solidFill>
              </a:rPr>
              <a:t>)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0080"/>
                </a:solidFill>
              </a:rPr>
              <a:t>{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        aux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k</a:t>
            </a:r>
            <a:r>
              <a:rPr lang="pt-BR" sz="700">
                <a:solidFill>
                  <a:srgbClr val="808030"/>
                </a:solidFill>
              </a:rPr>
              <a:t>]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=</a:t>
            </a:r>
            <a:r>
              <a:rPr lang="pt-BR" sz="700">
                <a:solidFill>
                  <a:schemeClr val="dk1"/>
                </a:solidFill>
              </a:rPr>
              <a:t> meuVetorDeTimes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i</a:t>
            </a:r>
            <a:r>
              <a:rPr lang="pt-BR" sz="700">
                <a:solidFill>
                  <a:srgbClr val="808030"/>
                </a:solidFill>
              </a:rPr>
              <a:t>]</a:t>
            </a:r>
            <a:r>
              <a:rPr lang="pt-BR" sz="700">
                <a:solidFill>
                  <a:srgbClr val="800080"/>
                </a:solidFill>
              </a:rPr>
              <a:t>;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696969"/>
                </a:solidFill>
              </a:rPr>
              <a:t>// copia trecho1 em aux[]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        i</a:t>
            </a:r>
            <a:r>
              <a:rPr lang="pt-BR" sz="700">
                <a:solidFill>
                  <a:srgbClr val="808030"/>
                </a:solidFill>
              </a:rPr>
              <a:t>++</a:t>
            </a:r>
            <a:r>
              <a:rPr lang="pt-BR" sz="700">
                <a:solidFill>
                  <a:srgbClr val="800080"/>
                </a:solidFill>
              </a:rPr>
              <a:t>;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696969"/>
                </a:solidFill>
              </a:rPr>
              <a:t>// avança em trecho1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    </a:t>
            </a:r>
            <a:r>
              <a:rPr lang="pt-BR" sz="700">
                <a:solidFill>
                  <a:srgbClr val="800080"/>
                </a:solidFill>
              </a:rPr>
              <a:t>}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    </a:t>
            </a:r>
            <a:r>
              <a:rPr b="1" lang="pt-BR" sz="700">
                <a:solidFill>
                  <a:srgbClr val="800000"/>
                </a:solidFill>
              </a:rPr>
              <a:t>else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0080"/>
                </a:solidFill>
              </a:rPr>
              <a:t>{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696969"/>
                </a:solidFill>
              </a:rPr>
              <a:t>//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        aux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k</a:t>
            </a:r>
            <a:r>
              <a:rPr lang="pt-BR" sz="700">
                <a:solidFill>
                  <a:srgbClr val="808030"/>
                </a:solidFill>
              </a:rPr>
              <a:t>]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=</a:t>
            </a:r>
            <a:r>
              <a:rPr lang="pt-BR" sz="700">
                <a:solidFill>
                  <a:schemeClr val="dk1"/>
                </a:solidFill>
              </a:rPr>
              <a:t> meuVetorDeTimes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j</a:t>
            </a:r>
            <a:r>
              <a:rPr lang="pt-BR" sz="700">
                <a:solidFill>
                  <a:srgbClr val="808030"/>
                </a:solidFill>
              </a:rPr>
              <a:t>]</a:t>
            </a:r>
            <a:r>
              <a:rPr lang="pt-BR" sz="700">
                <a:solidFill>
                  <a:srgbClr val="800080"/>
                </a:solidFill>
              </a:rPr>
              <a:t>;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696969"/>
                </a:solidFill>
              </a:rPr>
              <a:t>// copia trecho2 em aux[]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        j</a:t>
            </a:r>
            <a:r>
              <a:rPr lang="pt-BR" sz="700">
                <a:solidFill>
                  <a:srgbClr val="808030"/>
                </a:solidFill>
              </a:rPr>
              <a:t>++</a:t>
            </a:r>
            <a:r>
              <a:rPr lang="pt-BR" sz="700">
                <a:solidFill>
                  <a:srgbClr val="800080"/>
                </a:solidFill>
              </a:rPr>
              <a:t>;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696969"/>
                </a:solidFill>
              </a:rPr>
              <a:t>// avanca em trecho2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    </a:t>
            </a:r>
            <a:r>
              <a:rPr lang="pt-BR" sz="700">
                <a:solidFill>
                  <a:srgbClr val="800080"/>
                </a:solidFill>
              </a:rPr>
              <a:t>}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</a:t>
            </a:r>
            <a:r>
              <a:rPr lang="pt-BR" sz="700">
                <a:solidFill>
                  <a:srgbClr val="800080"/>
                </a:solidFill>
              </a:rPr>
              <a:t>}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</a:t>
            </a:r>
            <a:r>
              <a:rPr b="1" lang="pt-BR" sz="700">
                <a:solidFill>
                  <a:srgbClr val="800000"/>
                </a:solidFill>
              </a:rPr>
              <a:t>else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b="1" lang="pt-BR" sz="700">
                <a:solidFill>
                  <a:srgbClr val="800000"/>
                </a:solidFill>
              </a:rPr>
              <a:t>if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(</a:t>
            </a:r>
            <a:r>
              <a:rPr lang="pt-BR" sz="700">
                <a:solidFill>
                  <a:schemeClr val="dk1"/>
                </a:solidFill>
              </a:rPr>
              <a:t> i </a:t>
            </a:r>
            <a:r>
              <a:rPr lang="pt-BR" sz="700">
                <a:solidFill>
                  <a:srgbClr val="808030"/>
                </a:solidFill>
              </a:rPr>
              <a:t>&gt;</a:t>
            </a:r>
            <a:r>
              <a:rPr lang="pt-BR" sz="700">
                <a:solidFill>
                  <a:schemeClr val="dk1"/>
                </a:solidFill>
              </a:rPr>
              <a:t> meio </a:t>
            </a:r>
            <a:r>
              <a:rPr lang="pt-BR" sz="700">
                <a:solidFill>
                  <a:srgbClr val="808030"/>
                </a:solidFill>
              </a:rPr>
              <a:t>)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0080"/>
                </a:solidFill>
              </a:rPr>
              <a:t>{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696969"/>
                </a:solidFill>
              </a:rPr>
              <a:t>// terminou o trecho1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    aux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k</a:t>
            </a:r>
            <a:r>
              <a:rPr lang="pt-BR" sz="700">
                <a:solidFill>
                  <a:srgbClr val="808030"/>
                </a:solidFill>
              </a:rPr>
              <a:t>]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=</a:t>
            </a:r>
            <a:r>
              <a:rPr lang="pt-BR" sz="700">
                <a:solidFill>
                  <a:schemeClr val="dk1"/>
                </a:solidFill>
              </a:rPr>
              <a:t> meuVetorDeTimes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j</a:t>
            </a:r>
            <a:r>
              <a:rPr lang="pt-BR" sz="700">
                <a:solidFill>
                  <a:srgbClr val="808030"/>
                </a:solidFill>
              </a:rPr>
              <a:t>]</a:t>
            </a:r>
            <a:r>
              <a:rPr lang="pt-BR" sz="700">
                <a:solidFill>
                  <a:srgbClr val="800080"/>
                </a:solidFill>
              </a:rPr>
              <a:t>;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    j</a:t>
            </a:r>
            <a:r>
              <a:rPr lang="pt-BR" sz="700">
                <a:solidFill>
                  <a:srgbClr val="808030"/>
                </a:solidFill>
              </a:rPr>
              <a:t>++</a:t>
            </a:r>
            <a:r>
              <a:rPr lang="pt-BR" sz="700">
                <a:solidFill>
                  <a:srgbClr val="800080"/>
                </a:solidFill>
              </a:rPr>
              <a:t>;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</a:t>
            </a:r>
            <a:r>
              <a:rPr lang="pt-BR" sz="700">
                <a:solidFill>
                  <a:srgbClr val="800080"/>
                </a:solidFill>
              </a:rPr>
              <a:t>}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</a:t>
            </a:r>
            <a:r>
              <a:rPr b="1" lang="pt-BR" sz="700">
                <a:solidFill>
                  <a:srgbClr val="800000"/>
                </a:solidFill>
              </a:rPr>
              <a:t>else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0080"/>
                </a:solidFill>
              </a:rPr>
              <a:t>{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696969"/>
                </a:solidFill>
              </a:rPr>
              <a:t>// terminou o trecho2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    aux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k</a:t>
            </a:r>
            <a:r>
              <a:rPr lang="pt-BR" sz="700">
                <a:solidFill>
                  <a:srgbClr val="808030"/>
                </a:solidFill>
              </a:rPr>
              <a:t>]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=</a:t>
            </a:r>
            <a:r>
              <a:rPr lang="pt-BR" sz="700">
                <a:solidFill>
                  <a:schemeClr val="dk1"/>
                </a:solidFill>
              </a:rPr>
              <a:t> meuVetorDeTimes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i</a:t>
            </a:r>
            <a:r>
              <a:rPr lang="pt-BR" sz="700">
                <a:solidFill>
                  <a:srgbClr val="808030"/>
                </a:solidFill>
              </a:rPr>
              <a:t>]</a:t>
            </a:r>
            <a:r>
              <a:rPr lang="pt-BR" sz="700">
                <a:solidFill>
                  <a:srgbClr val="800080"/>
                </a:solidFill>
              </a:rPr>
              <a:t>;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    i</a:t>
            </a:r>
            <a:r>
              <a:rPr lang="pt-BR" sz="700">
                <a:solidFill>
                  <a:srgbClr val="808030"/>
                </a:solidFill>
              </a:rPr>
              <a:t>++</a:t>
            </a:r>
            <a:r>
              <a:rPr lang="pt-BR" sz="700">
                <a:solidFill>
                  <a:srgbClr val="800080"/>
                </a:solidFill>
              </a:rPr>
              <a:t>;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</a:t>
            </a:r>
            <a:r>
              <a:rPr lang="pt-BR" sz="700">
                <a:solidFill>
                  <a:srgbClr val="800080"/>
                </a:solidFill>
              </a:rPr>
              <a:t>}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rgbClr val="800080"/>
                </a:solidFill>
              </a:rPr>
              <a:t>}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terminando: copiar de aux[] em a[inicio:fim]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inicio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mergesort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CFE2F3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meio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/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CFE2F3"/>
                </a:highlight>
              </a:rPr>
              <a:t>2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mergesort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mergesort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9CB9C"/>
                </a:highlight>
              </a:rPr>
              <a:t>1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F9CB9C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9CB9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intercala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606" name="Google Shape;2606;p96"/>
          <p:cNvSpPr/>
          <p:nvPr/>
        </p:nvSpPr>
        <p:spPr>
          <a:xfrm>
            <a:off x="4648200" y="0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2607" name="Google Shape;2607;p96"/>
          <p:cNvSpPr/>
          <p:nvPr/>
        </p:nvSpPr>
        <p:spPr>
          <a:xfrm>
            <a:off x="5281575" y="10572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8" name="Google Shape;2608;p96"/>
          <p:cNvSpPr/>
          <p:nvPr/>
        </p:nvSpPr>
        <p:spPr>
          <a:xfrm>
            <a:off x="5281575" y="15429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9" name="Google Shape;2609;p96"/>
          <p:cNvSpPr/>
          <p:nvPr/>
        </p:nvSpPr>
        <p:spPr>
          <a:xfrm>
            <a:off x="4867275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2610" name="Google Shape;2610;p96"/>
          <p:cNvSpPr/>
          <p:nvPr/>
        </p:nvSpPr>
        <p:spPr>
          <a:xfrm>
            <a:off x="6248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2611" name="Google Shape;2611;p96"/>
          <p:cNvSpPr/>
          <p:nvPr/>
        </p:nvSpPr>
        <p:spPr>
          <a:xfrm>
            <a:off x="6391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2612" name="Google Shape;2612;p96"/>
          <p:cNvSpPr/>
          <p:nvPr/>
        </p:nvSpPr>
        <p:spPr>
          <a:xfrm>
            <a:off x="6381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alemanha</a:t>
            </a:r>
            <a:endParaRPr/>
          </a:p>
        </p:txBody>
      </p:sp>
      <p:sp>
        <p:nvSpPr>
          <p:cNvPr id="2613" name="Google Shape;2613;p96"/>
          <p:cNvSpPr/>
          <p:nvPr/>
        </p:nvSpPr>
        <p:spPr>
          <a:xfrm>
            <a:off x="6381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614" name="Google Shape;2614;p96"/>
          <p:cNvSpPr/>
          <p:nvPr/>
        </p:nvSpPr>
        <p:spPr>
          <a:xfrm>
            <a:off x="7703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2615" name="Google Shape;2615;p96"/>
          <p:cNvSpPr/>
          <p:nvPr/>
        </p:nvSpPr>
        <p:spPr>
          <a:xfrm>
            <a:off x="5010150" y="990600"/>
            <a:ext cx="914400" cy="22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616" name="Google Shape;2616;p96"/>
          <p:cNvSpPr/>
          <p:nvPr/>
        </p:nvSpPr>
        <p:spPr>
          <a:xfrm>
            <a:off x="5000625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2617" name="Google Shape;2617;p96"/>
          <p:cNvSpPr/>
          <p:nvPr/>
        </p:nvSpPr>
        <p:spPr>
          <a:xfrm>
            <a:off x="5000625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2618" name="Google Shape;2618;p96"/>
          <p:cNvSpPr/>
          <p:nvPr/>
        </p:nvSpPr>
        <p:spPr>
          <a:xfrm>
            <a:off x="7846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619" name="Google Shape;2619;p96"/>
          <p:cNvSpPr/>
          <p:nvPr/>
        </p:nvSpPr>
        <p:spPr>
          <a:xfrm>
            <a:off x="7836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porto_rico</a:t>
            </a:r>
            <a:endParaRPr/>
          </a:p>
        </p:txBody>
      </p:sp>
      <p:sp>
        <p:nvSpPr>
          <p:cNvPr id="2620" name="Google Shape;2620;p96"/>
          <p:cNvSpPr/>
          <p:nvPr/>
        </p:nvSpPr>
        <p:spPr>
          <a:xfrm>
            <a:off x="7836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621" name="Google Shape;2621;p96"/>
          <p:cNvSpPr/>
          <p:nvPr/>
        </p:nvSpPr>
        <p:spPr>
          <a:xfrm>
            <a:off x="3487388" y="-12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inicio</a:t>
            </a:r>
            <a:endParaRPr/>
          </a:p>
        </p:txBody>
      </p:sp>
      <p:sp>
        <p:nvSpPr>
          <p:cNvPr id="2622" name="Google Shape;2622;p96"/>
          <p:cNvSpPr/>
          <p:nvPr/>
        </p:nvSpPr>
        <p:spPr>
          <a:xfrm>
            <a:off x="3747038" y="427850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2623" name="Google Shape;2623;p96"/>
          <p:cNvSpPr/>
          <p:nvPr/>
        </p:nvSpPr>
        <p:spPr>
          <a:xfrm>
            <a:off x="3503963" y="18247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fim</a:t>
            </a:r>
            <a:endParaRPr/>
          </a:p>
        </p:txBody>
      </p:sp>
      <p:sp>
        <p:nvSpPr>
          <p:cNvPr id="2624" name="Google Shape;2624;p96"/>
          <p:cNvSpPr/>
          <p:nvPr/>
        </p:nvSpPr>
        <p:spPr>
          <a:xfrm>
            <a:off x="3780188" y="2243875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625" name="Google Shape;2625;p96"/>
          <p:cNvSpPr/>
          <p:nvPr/>
        </p:nvSpPr>
        <p:spPr>
          <a:xfrm>
            <a:off x="3503963" y="9123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meio</a:t>
            </a:r>
            <a:endParaRPr/>
          </a:p>
        </p:txBody>
      </p:sp>
      <p:sp>
        <p:nvSpPr>
          <p:cNvPr id="2626" name="Google Shape;2626;p96"/>
          <p:cNvSpPr/>
          <p:nvPr/>
        </p:nvSpPr>
        <p:spPr>
          <a:xfrm>
            <a:off x="3763613" y="1340238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627" name="Google Shape;2627;p96"/>
          <p:cNvSpPr/>
          <p:nvPr/>
        </p:nvSpPr>
        <p:spPr>
          <a:xfrm>
            <a:off x="3507950" y="2841875"/>
            <a:ext cx="407100" cy="7032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</a:t>
            </a:r>
            <a:endParaRPr/>
          </a:p>
        </p:txBody>
      </p:sp>
      <p:sp>
        <p:nvSpPr>
          <p:cNvPr id="2628" name="Google Shape;2628;p96"/>
          <p:cNvSpPr/>
          <p:nvPr/>
        </p:nvSpPr>
        <p:spPr>
          <a:xfrm>
            <a:off x="3552350" y="3189700"/>
            <a:ext cx="318300" cy="32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629" name="Google Shape;2629;p96"/>
          <p:cNvSpPr/>
          <p:nvPr/>
        </p:nvSpPr>
        <p:spPr>
          <a:xfrm>
            <a:off x="4097000" y="2852000"/>
            <a:ext cx="407100" cy="7032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</a:t>
            </a:r>
            <a:endParaRPr/>
          </a:p>
        </p:txBody>
      </p:sp>
      <p:sp>
        <p:nvSpPr>
          <p:cNvPr id="2630" name="Google Shape;2630;p96"/>
          <p:cNvSpPr/>
          <p:nvPr/>
        </p:nvSpPr>
        <p:spPr>
          <a:xfrm>
            <a:off x="4141400" y="3189700"/>
            <a:ext cx="318300" cy="32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631" name="Google Shape;2631;p96"/>
          <p:cNvSpPr/>
          <p:nvPr/>
        </p:nvSpPr>
        <p:spPr>
          <a:xfrm>
            <a:off x="3552350" y="3596750"/>
            <a:ext cx="951600" cy="51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tamanho</a:t>
            </a:r>
            <a:endParaRPr/>
          </a:p>
        </p:txBody>
      </p:sp>
      <p:sp>
        <p:nvSpPr>
          <p:cNvPr id="2632" name="Google Shape;2632;p96"/>
          <p:cNvSpPr/>
          <p:nvPr/>
        </p:nvSpPr>
        <p:spPr>
          <a:xfrm>
            <a:off x="3729975" y="3819475"/>
            <a:ext cx="6072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2633" name="Google Shape;2633;p96"/>
          <p:cNvSpPr/>
          <p:nvPr/>
        </p:nvSpPr>
        <p:spPr>
          <a:xfrm>
            <a:off x="4600575" y="2728975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2634" name="Google Shape;2634;p96"/>
          <p:cNvSpPr/>
          <p:nvPr/>
        </p:nvSpPr>
        <p:spPr>
          <a:xfrm>
            <a:off x="4819650" y="3243325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2635" name="Google Shape;2635;p96"/>
          <p:cNvSpPr/>
          <p:nvPr/>
        </p:nvSpPr>
        <p:spPr>
          <a:xfrm>
            <a:off x="6200775" y="3243325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2636" name="Google Shape;2636;p96"/>
          <p:cNvSpPr/>
          <p:nvPr/>
        </p:nvSpPr>
        <p:spPr>
          <a:xfrm>
            <a:off x="6343650" y="371957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7" name="Google Shape;2637;p96"/>
          <p:cNvSpPr/>
          <p:nvPr/>
        </p:nvSpPr>
        <p:spPr>
          <a:xfrm>
            <a:off x="6334125" y="41863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8" name="Google Shape;2638;p96"/>
          <p:cNvSpPr/>
          <p:nvPr/>
        </p:nvSpPr>
        <p:spPr>
          <a:xfrm>
            <a:off x="6334125" y="4653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9" name="Google Shape;2639;p96"/>
          <p:cNvSpPr/>
          <p:nvPr/>
        </p:nvSpPr>
        <p:spPr>
          <a:xfrm>
            <a:off x="7655775" y="3243325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2640" name="Google Shape;2640;p96"/>
          <p:cNvSpPr/>
          <p:nvPr/>
        </p:nvSpPr>
        <p:spPr>
          <a:xfrm>
            <a:off x="4962525" y="371957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641" name="Google Shape;2641;p96"/>
          <p:cNvSpPr/>
          <p:nvPr/>
        </p:nvSpPr>
        <p:spPr>
          <a:xfrm>
            <a:off x="4953000" y="41863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2642" name="Google Shape;2642;p96"/>
          <p:cNvSpPr/>
          <p:nvPr/>
        </p:nvSpPr>
        <p:spPr>
          <a:xfrm>
            <a:off x="4953000" y="4653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2643" name="Google Shape;2643;p96"/>
          <p:cNvSpPr/>
          <p:nvPr/>
        </p:nvSpPr>
        <p:spPr>
          <a:xfrm>
            <a:off x="7798650" y="371957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4" name="Google Shape;2644;p96"/>
          <p:cNvSpPr/>
          <p:nvPr/>
        </p:nvSpPr>
        <p:spPr>
          <a:xfrm>
            <a:off x="7789125" y="41863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5" name="Google Shape;2645;p96"/>
          <p:cNvSpPr/>
          <p:nvPr/>
        </p:nvSpPr>
        <p:spPr>
          <a:xfrm>
            <a:off x="7789125" y="4653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6" name="Google Shape;2646;p96"/>
          <p:cNvSpPr/>
          <p:nvPr/>
        </p:nvSpPr>
        <p:spPr>
          <a:xfrm>
            <a:off x="3012450" y="2858225"/>
            <a:ext cx="407100" cy="6705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</a:t>
            </a:r>
            <a:endParaRPr/>
          </a:p>
        </p:txBody>
      </p:sp>
      <p:sp>
        <p:nvSpPr>
          <p:cNvPr id="2647" name="Google Shape;2647;p96"/>
          <p:cNvSpPr/>
          <p:nvPr/>
        </p:nvSpPr>
        <p:spPr>
          <a:xfrm>
            <a:off x="3056850" y="3208750"/>
            <a:ext cx="318300" cy="2859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648" name="Google Shape;2648;p96"/>
          <p:cNvSpPr/>
          <p:nvPr/>
        </p:nvSpPr>
        <p:spPr>
          <a:xfrm>
            <a:off x="2193900" y="1978200"/>
            <a:ext cx="1125000" cy="6459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 &lt; tamanho</a:t>
            </a:r>
            <a:endParaRPr/>
          </a:p>
        </p:txBody>
      </p:sp>
      <p:sp>
        <p:nvSpPr>
          <p:cNvPr id="2649" name="Google Shape;2649;p96"/>
          <p:cNvSpPr/>
          <p:nvPr/>
        </p:nvSpPr>
        <p:spPr>
          <a:xfrm>
            <a:off x="2401550" y="2311225"/>
            <a:ext cx="769800" cy="22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2857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true</a:t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3" name="Shape 2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4" name="Google Shape;2654;p97"/>
          <p:cNvSpPr txBox="1"/>
          <p:nvPr/>
        </p:nvSpPr>
        <p:spPr>
          <a:xfrm>
            <a:off x="-66150" y="0"/>
            <a:ext cx="34857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intercala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CFE2F3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CFE2F3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tamanho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-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CFE2F3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lang="pt-BR" sz="700">
                <a:solidFill>
                  <a:srgbClr val="603000"/>
                </a:solidFill>
                <a:highlight>
                  <a:srgbClr val="CFE2F3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tamanho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vetor auxiliar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D9D2E9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D9D2E9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D9D2E9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D9D2E9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D9D2E9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D9D2E9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D9D2E9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D9D2E9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D9D2E9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D9D2E9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D9D2E9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D9D2E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D9D2E9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D9D2E9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D9D2E9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D9D2E9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D9D2E9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D9D2E9"/>
                </a:highlight>
              </a:rPr>
              <a:t>and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D9D2E9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D9D2E9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D9D2E9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D9D2E9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D9D2E9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D9D2E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    </a:t>
            </a:r>
            <a:r>
              <a:rPr b="1" lang="pt-BR" sz="700">
                <a:solidFill>
                  <a:srgbClr val="800000"/>
                </a:solidFill>
              </a:rPr>
              <a:t>if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(</a:t>
            </a:r>
            <a:r>
              <a:rPr lang="pt-BR" sz="700">
                <a:solidFill>
                  <a:schemeClr val="dk1"/>
                </a:solidFill>
              </a:rPr>
              <a:t> meuVetorDeTimes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i</a:t>
            </a:r>
            <a:r>
              <a:rPr lang="pt-BR" sz="700">
                <a:solidFill>
                  <a:srgbClr val="808030"/>
                </a:solidFill>
              </a:rPr>
              <a:t>].</a:t>
            </a:r>
            <a:r>
              <a:rPr lang="pt-BR" sz="700">
                <a:solidFill>
                  <a:schemeClr val="dk1"/>
                </a:solidFill>
              </a:rPr>
              <a:t>identificador </a:t>
            </a:r>
            <a:r>
              <a:rPr lang="pt-BR" sz="700">
                <a:solidFill>
                  <a:srgbClr val="808030"/>
                </a:solidFill>
              </a:rPr>
              <a:t>&lt;=</a:t>
            </a:r>
            <a:r>
              <a:rPr lang="pt-BR" sz="700">
                <a:solidFill>
                  <a:schemeClr val="dk1"/>
                </a:solidFill>
              </a:rPr>
              <a:t> meuVetorDeTimes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j</a:t>
            </a:r>
            <a:r>
              <a:rPr lang="pt-BR" sz="700">
                <a:solidFill>
                  <a:srgbClr val="808030"/>
                </a:solidFill>
              </a:rPr>
              <a:t>].</a:t>
            </a:r>
            <a:r>
              <a:rPr lang="pt-BR" sz="700">
                <a:solidFill>
                  <a:schemeClr val="dk1"/>
                </a:solidFill>
              </a:rPr>
              <a:t>identificador </a:t>
            </a:r>
            <a:r>
              <a:rPr lang="pt-BR" sz="700">
                <a:solidFill>
                  <a:srgbClr val="808030"/>
                </a:solidFill>
              </a:rPr>
              <a:t>)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0080"/>
                </a:solidFill>
              </a:rPr>
              <a:t>{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        aux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k</a:t>
            </a:r>
            <a:r>
              <a:rPr lang="pt-BR" sz="700">
                <a:solidFill>
                  <a:srgbClr val="808030"/>
                </a:solidFill>
              </a:rPr>
              <a:t>]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=</a:t>
            </a:r>
            <a:r>
              <a:rPr lang="pt-BR" sz="700">
                <a:solidFill>
                  <a:schemeClr val="dk1"/>
                </a:solidFill>
              </a:rPr>
              <a:t> meuVetorDeTimes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i</a:t>
            </a:r>
            <a:r>
              <a:rPr lang="pt-BR" sz="700">
                <a:solidFill>
                  <a:srgbClr val="808030"/>
                </a:solidFill>
              </a:rPr>
              <a:t>]</a:t>
            </a:r>
            <a:r>
              <a:rPr lang="pt-BR" sz="700">
                <a:solidFill>
                  <a:srgbClr val="800080"/>
                </a:solidFill>
              </a:rPr>
              <a:t>;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696969"/>
                </a:solidFill>
              </a:rPr>
              <a:t>// copia trecho1 em aux[]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        i</a:t>
            </a:r>
            <a:r>
              <a:rPr lang="pt-BR" sz="700">
                <a:solidFill>
                  <a:srgbClr val="808030"/>
                </a:solidFill>
              </a:rPr>
              <a:t>++</a:t>
            </a:r>
            <a:r>
              <a:rPr lang="pt-BR" sz="700">
                <a:solidFill>
                  <a:srgbClr val="800080"/>
                </a:solidFill>
              </a:rPr>
              <a:t>;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696969"/>
                </a:solidFill>
              </a:rPr>
              <a:t>// avança em trecho1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    </a:t>
            </a:r>
            <a:r>
              <a:rPr lang="pt-BR" sz="700">
                <a:solidFill>
                  <a:srgbClr val="800080"/>
                </a:solidFill>
              </a:rPr>
              <a:t>}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    </a:t>
            </a:r>
            <a:r>
              <a:rPr b="1" lang="pt-BR" sz="700">
                <a:solidFill>
                  <a:srgbClr val="800000"/>
                </a:solidFill>
              </a:rPr>
              <a:t>else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0080"/>
                </a:solidFill>
              </a:rPr>
              <a:t>{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696969"/>
                </a:solidFill>
              </a:rPr>
              <a:t>//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        aux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k</a:t>
            </a:r>
            <a:r>
              <a:rPr lang="pt-BR" sz="700">
                <a:solidFill>
                  <a:srgbClr val="808030"/>
                </a:solidFill>
              </a:rPr>
              <a:t>]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=</a:t>
            </a:r>
            <a:r>
              <a:rPr lang="pt-BR" sz="700">
                <a:solidFill>
                  <a:schemeClr val="dk1"/>
                </a:solidFill>
              </a:rPr>
              <a:t> meuVetorDeTimes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j</a:t>
            </a:r>
            <a:r>
              <a:rPr lang="pt-BR" sz="700">
                <a:solidFill>
                  <a:srgbClr val="808030"/>
                </a:solidFill>
              </a:rPr>
              <a:t>]</a:t>
            </a:r>
            <a:r>
              <a:rPr lang="pt-BR" sz="700">
                <a:solidFill>
                  <a:srgbClr val="800080"/>
                </a:solidFill>
              </a:rPr>
              <a:t>;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696969"/>
                </a:solidFill>
              </a:rPr>
              <a:t>// copia trecho2 em aux[]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        j</a:t>
            </a:r>
            <a:r>
              <a:rPr lang="pt-BR" sz="700">
                <a:solidFill>
                  <a:srgbClr val="808030"/>
                </a:solidFill>
              </a:rPr>
              <a:t>++</a:t>
            </a:r>
            <a:r>
              <a:rPr lang="pt-BR" sz="700">
                <a:solidFill>
                  <a:srgbClr val="800080"/>
                </a:solidFill>
              </a:rPr>
              <a:t>;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696969"/>
                </a:solidFill>
              </a:rPr>
              <a:t>// avanca em trecho2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    </a:t>
            </a:r>
            <a:r>
              <a:rPr lang="pt-BR" sz="700">
                <a:solidFill>
                  <a:srgbClr val="800080"/>
                </a:solidFill>
              </a:rPr>
              <a:t>}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</a:t>
            </a:r>
            <a:r>
              <a:rPr lang="pt-BR" sz="700">
                <a:solidFill>
                  <a:srgbClr val="800080"/>
                </a:solidFill>
              </a:rPr>
              <a:t>}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</a:t>
            </a:r>
            <a:r>
              <a:rPr b="1" lang="pt-BR" sz="700">
                <a:solidFill>
                  <a:srgbClr val="800000"/>
                </a:solidFill>
              </a:rPr>
              <a:t>else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b="1" lang="pt-BR" sz="700">
                <a:solidFill>
                  <a:srgbClr val="800000"/>
                </a:solidFill>
              </a:rPr>
              <a:t>if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(</a:t>
            </a:r>
            <a:r>
              <a:rPr lang="pt-BR" sz="700">
                <a:solidFill>
                  <a:schemeClr val="dk1"/>
                </a:solidFill>
              </a:rPr>
              <a:t> i </a:t>
            </a:r>
            <a:r>
              <a:rPr lang="pt-BR" sz="700">
                <a:solidFill>
                  <a:srgbClr val="808030"/>
                </a:solidFill>
              </a:rPr>
              <a:t>&gt;</a:t>
            </a:r>
            <a:r>
              <a:rPr lang="pt-BR" sz="700">
                <a:solidFill>
                  <a:schemeClr val="dk1"/>
                </a:solidFill>
              </a:rPr>
              <a:t> meio </a:t>
            </a:r>
            <a:r>
              <a:rPr lang="pt-BR" sz="700">
                <a:solidFill>
                  <a:srgbClr val="808030"/>
                </a:solidFill>
              </a:rPr>
              <a:t>)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0080"/>
                </a:solidFill>
              </a:rPr>
              <a:t>{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696969"/>
                </a:solidFill>
              </a:rPr>
              <a:t>// terminou o trecho1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    aux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k</a:t>
            </a:r>
            <a:r>
              <a:rPr lang="pt-BR" sz="700">
                <a:solidFill>
                  <a:srgbClr val="808030"/>
                </a:solidFill>
              </a:rPr>
              <a:t>]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=</a:t>
            </a:r>
            <a:r>
              <a:rPr lang="pt-BR" sz="700">
                <a:solidFill>
                  <a:schemeClr val="dk1"/>
                </a:solidFill>
              </a:rPr>
              <a:t> meuVetorDeTimes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j</a:t>
            </a:r>
            <a:r>
              <a:rPr lang="pt-BR" sz="700">
                <a:solidFill>
                  <a:srgbClr val="808030"/>
                </a:solidFill>
              </a:rPr>
              <a:t>]</a:t>
            </a:r>
            <a:r>
              <a:rPr lang="pt-BR" sz="700">
                <a:solidFill>
                  <a:srgbClr val="800080"/>
                </a:solidFill>
              </a:rPr>
              <a:t>;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    j</a:t>
            </a:r>
            <a:r>
              <a:rPr lang="pt-BR" sz="700">
                <a:solidFill>
                  <a:srgbClr val="808030"/>
                </a:solidFill>
              </a:rPr>
              <a:t>++</a:t>
            </a:r>
            <a:r>
              <a:rPr lang="pt-BR" sz="700">
                <a:solidFill>
                  <a:srgbClr val="800080"/>
                </a:solidFill>
              </a:rPr>
              <a:t>;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</a:t>
            </a:r>
            <a:r>
              <a:rPr lang="pt-BR" sz="700">
                <a:solidFill>
                  <a:srgbClr val="800080"/>
                </a:solidFill>
              </a:rPr>
              <a:t>}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</a:t>
            </a:r>
            <a:r>
              <a:rPr b="1" lang="pt-BR" sz="700">
                <a:solidFill>
                  <a:srgbClr val="800000"/>
                </a:solidFill>
              </a:rPr>
              <a:t>else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0080"/>
                </a:solidFill>
              </a:rPr>
              <a:t>{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696969"/>
                </a:solidFill>
              </a:rPr>
              <a:t>// terminou o trecho2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    aux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k</a:t>
            </a:r>
            <a:r>
              <a:rPr lang="pt-BR" sz="700">
                <a:solidFill>
                  <a:srgbClr val="808030"/>
                </a:solidFill>
              </a:rPr>
              <a:t>]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=</a:t>
            </a:r>
            <a:r>
              <a:rPr lang="pt-BR" sz="700">
                <a:solidFill>
                  <a:schemeClr val="dk1"/>
                </a:solidFill>
              </a:rPr>
              <a:t> meuVetorDeTimes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i</a:t>
            </a:r>
            <a:r>
              <a:rPr lang="pt-BR" sz="700">
                <a:solidFill>
                  <a:srgbClr val="808030"/>
                </a:solidFill>
              </a:rPr>
              <a:t>]</a:t>
            </a:r>
            <a:r>
              <a:rPr lang="pt-BR" sz="700">
                <a:solidFill>
                  <a:srgbClr val="800080"/>
                </a:solidFill>
              </a:rPr>
              <a:t>;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    i</a:t>
            </a:r>
            <a:r>
              <a:rPr lang="pt-BR" sz="700">
                <a:solidFill>
                  <a:srgbClr val="808030"/>
                </a:solidFill>
              </a:rPr>
              <a:t>++</a:t>
            </a:r>
            <a:r>
              <a:rPr lang="pt-BR" sz="700">
                <a:solidFill>
                  <a:srgbClr val="800080"/>
                </a:solidFill>
              </a:rPr>
              <a:t>;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</a:t>
            </a:r>
            <a:r>
              <a:rPr lang="pt-BR" sz="700">
                <a:solidFill>
                  <a:srgbClr val="800080"/>
                </a:solidFill>
              </a:rPr>
              <a:t>}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rgbClr val="800080"/>
                </a:solidFill>
              </a:rPr>
              <a:t>}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terminando: copiar de aux[] em a[inicio:fim]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inicio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mergesort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CFE2F3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meio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/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CFE2F3"/>
                </a:highlight>
              </a:rPr>
              <a:t>2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mergesort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mergesort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9CB9C"/>
                </a:highlight>
              </a:rPr>
              <a:t>1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F9CB9C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9CB9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intercala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655" name="Google Shape;2655;p97"/>
          <p:cNvSpPr/>
          <p:nvPr/>
        </p:nvSpPr>
        <p:spPr>
          <a:xfrm>
            <a:off x="4648200" y="0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2656" name="Google Shape;2656;p97"/>
          <p:cNvSpPr/>
          <p:nvPr/>
        </p:nvSpPr>
        <p:spPr>
          <a:xfrm>
            <a:off x="5281575" y="10572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7" name="Google Shape;2657;p97"/>
          <p:cNvSpPr/>
          <p:nvPr/>
        </p:nvSpPr>
        <p:spPr>
          <a:xfrm>
            <a:off x="5281575" y="15429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8" name="Google Shape;2658;p97"/>
          <p:cNvSpPr/>
          <p:nvPr/>
        </p:nvSpPr>
        <p:spPr>
          <a:xfrm>
            <a:off x="4867275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2659" name="Google Shape;2659;p97"/>
          <p:cNvSpPr/>
          <p:nvPr/>
        </p:nvSpPr>
        <p:spPr>
          <a:xfrm>
            <a:off x="6248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2660" name="Google Shape;2660;p97"/>
          <p:cNvSpPr/>
          <p:nvPr/>
        </p:nvSpPr>
        <p:spPr>
          <a:xfrm>
            <a:off x="6391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2661" name="Google Shape;2661;p97"/>
          <p:cNvSpPr/>
          <p:nvPr/>
        </p:nvSpPr>
        <p:spPr>
          <a:xfrm>
            <a:off x="6381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alemanha</a:t>
            </a:r>
            <a:endParaRPr/>
          </a:p>
        </p:txBody>
      </p:sp>
      <p:sp>
        <p:nvSpPr>
          <p:cNvPr id="2662" name="Google Shape;2662;p97"/>
          <p:cNvSpPr/>
          <p:nvPr/>
        </p:nvSpPr>
        <p:spPr>
          <a:xfrm>
            <a:off x="6381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663" name="Google Shape;2663;p97"/>
          <p:cNvSpPr/>
          <p:nvPr/>
        </p:nvSpPr>
        <p:spPr>
          <a:xfrm>
            <a:off x="7703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2664" name="Google Shape;2664;p97"/>
          <p:cNvSpPr/>
          <p:nvPr/>
        </p:nvSpPr>
        <p:spPr>
          <a:xfrm>
            <a:off x="5010150" y="990600"/>
            <a:ext cx="914400" cy="22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665" name="Google Shape;2665;p97"/>
          <p:cNvSpPr/>
          <p:nvPr/>
        </p:nvSpPr>
        <p:spPr>
          <a:xfrm>
            <a:off x="5000625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2666" name="Google Shape;2666;p97"/>
          <p:cNvSpPr/>
          <p:nvPr/>
        </p:nvSpPr>
        <p:spPr>
          <a:xfrm>
            <a:off x="5000625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2667" name="Google Shape;2667;p97"/>
          <p:cNvSpPr/>
          <p:nvPr/>
        </p:nvSpPr>
        <p:spPr>
          <a:xfrm>
            <a:off x="7846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668" name="Google Shape;2668;p97"/>
          <p:cNvSpPr/>
          <p:nvPr/>
        </p:nvSpPr>
        <p:spPr>
          <a:xfrm>
            <a:off x="7836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porto_rico</a:t>
            </a:r>
            <a:endParaRPr/>
          </a:p>
        </p:txBody>
      </p:sp>
      <p:sp>
        <p:nvSpPr>
          <p:cNvPr id="2669" name="Google Shape;2669;p97"/>
          <p:cNvSpPr/>
          <p:nvPr/>
        </p:nvSpPr>
        <p:spPr>
          <a:xfrm>
            <a:off x="7836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670" name="Google Shape;2670;p97"/>
          <p:cNvSpPr/>
          <p:nvPr/>
        </p:nvSpPr>
        <p:spPr>
          <a:xfrm>
            <a:off x="3487388" y="-12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inicio</a:t>
            </a:r>
            <a:endParaRPr/>
          </a:p>
        </p:txBody>
      </p:sp>
      <p:sp>
        <p:nvSpPr>
          <p:cNvPr id="2671" name="Google Shape;2671;p97"/>
          <p:cNvSpPr/>
          <p:nvPr/>
        </p:nvSpPr>
        <p:spPr>
          <a:xfrm>
            <a:off x="3747038" y="427850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2672" name="Google Shape;2672;p97"/>
          <p:cNvSpPr/>
          <p:nvPr/>
        </p:nvSpPr>
        <p:spPr>
          <a:xfrm>
            <a:off x="3503963" y="18247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fim</a:t>
            </a:r>
            <a:endParaRPr/>
          </a:p>
        </p:txBody>
      </p:sp>
      <p:sp>
        <p:nvSpPr>
          <p:cNvPr id="2673" name="Google Shape;2673;p97"/>
          <p:cNvSpPr/>
          <p:nvPr/>
        </p:nvSpPr>
        <p:spPr>
          <a:xfrm>
            <a:off x="3780188" y="2243875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674" name="Google Shape;2674;p97"/>
          <p:cNvSpPr/>
          <p:nvPr/>
        </p:nvSpPr>
        <p:spPr>
          <a:xfrm>
            <a:off x="3503963" y="9123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meio</a:t>
            </a:r>
            <a:endParaRPr/>
          </a:p>
        </p:txBody>
      </p:sp>
      <p:sp>
        <p:nvSpPr>
          <p:cNvPr id="2675" name="Google Shape;2675;p97"/>
          <p:cNvSpPr/>
          <p:nvPr/>
        </p:nvSpPr>
        <p:spPr>
          <a:xfrm>
            <a:off x="3763613" y="1340238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676" name="Google Shape;2676;p97"/>
          <p:cNvSpPr/>
          <p:nvPr/>
        </p:nvSpPr>
        <p:spPr>
          <a:xfrm>
            <a:off x="3507950" y="2841875"/>
            <a:ext cx="407100" cy="7032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</a:t>
            </a:r>
            <a:endParaRPr/>
          </a:p>
        </p:txBody>
      </p:sp>
      <p:sp>
        <p:nvSpPr>
          <p:cNvPr id="2677" name="Google Shape;2677;p97"/>
          <p:cNvSpPr/>
          <p:nvPr/>
        </p:nvSpPr>
        <p:spPr>
          <a:xfrm>
            <a:off x="3552350" y="3189700"/>
            <a:ext cx="318300" cy="32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678" name="Google Shape;2678;p97"/>
          <p:cNvSpPr/>
          <p:nvPr/>
        </p:nvSpPr>
        <p:spPr>
          <a:xfrm>
            <a:off x="4097000" y="2852000"/>
            <a:ext cx="407100" cy="7032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</a:t>
            </a:r>
            <a:endParaRPr/>
          </a:p>
        </p:txBody>
      </p:sp>
      <p:sp>
        <p:nvSpPr>
          <p:cNvPr id="2679" name="Google Shape;2679;p97"/>
          <p:cNvSpPr/>
          <p:nvPr/>
        </p:nvSpPr>
        <p:spPr>
          <a:xfrm>
            <a:off x="4141400" y="3189700"/>
            <a:ext cx="318300" cy="32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680" name="Google Shape;2680;p97"/>
          <p:cNvSpPr/>
          <p:nvPr/>
        </p:nvSpPr>
        <p:spPr>
          <a:xfrm>
            <a:off x="3552350" y="3596750"/>
            <a:ext cx="951600" cy="51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tamanho</a:t>
            </a:r>
            <a:endParaRPr/>
          </a:p>
        </p:txBody>
      </p:sp>
      <p:sp>
        <p:nvSpPr>
          <p:cNvPr id="2681" name="Google Shape;2681;p97"/>
          <p:cNvSpPr/>
          <p:nvPr/>
        </p:nvSpPr>
        <p:spPr>
          <a:xfrm>
            <a:off x="3729975" y="3819475"/>
            <a:ext cx="6072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2682" name="Google Shape;2682;p97"/>
          <p:cNvSpPr/>
          <p:nvPr/>
        </p:nvSpPr>
        <p:spPr>
          <a:xfrm>
            <a:off x="4600575" y="2728975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2683" name="Google Shape;2683;p97"/>
          <p:cNvSpPr/>
          <p:nvPr/>
        </p:nvSpPr>
        <p:spPr>
          <a:xfrm>
            <a:off x="4819650" y="3243325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2684" name="Google Shape;2684;p97"/>
          <p:cNvSpPr/>
          <p:nvPr/>
        </p:nvSpPr>
        <p:spPr>
          <a:xfrm>
            <a:off x="6200775" y="3243325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2685" name="Google Shape;2685;p97"/>
          <p:cNvSpPr/>
          <p:nvPr/>
        </p:nvSpPr>
        <p:spPr>
          <a:xfrm>
            <a:off x="6343650" y="371957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6" name="Google Shape;2686;p97"/>
          <p:cNvSpPr/>
          <p:nvPr/>
        </p:nvSpPr>
        <p:spPr>
          <a:xfrm>
            <a:off x="6334125" y="41863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7" name="Google Shape;2687;p97"/>
          <p:cNvSpPr/>
          <p:nvPr/>
        </p:nvSpPr>
        <p:spPr>
          <a:xfrm>
            <a:off x="6334125" y="4653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8" name="Google Shape;2688;p97"/>
          <p:cNvSpPr/>
          <p:nvPr/>
        </p:nvSpPr>
        <p:spPr>
          <a:xfrm>
            <a:off x="7655775" y="3243325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2689" name="Google Shape;2689;p97"/>
          <p:cNvSpPr/>
          <p:nvPr/>
        </p:nvSpPr>
        <p:spPr>
          <a:xfrm>
            <a:off x="4962525" y="371957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690" name="Google Shape;2690;p97"/>
          <p:cNvSpPr/>
          <p:nvPr/>
        </p:nvSpPr>
        <p:spPr>
          <a:xfrm>
            <a:off x="4953000" y="41863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2691" name="Google Shape;2691;p97"/>
          <p:cNvSpPr/>
          <p:nvPr/>
        </p:nvSpPr>
        <p:spPr>
          <a:xfrm>
            <a:off x="4953000" y="4653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2692" name="Google Shape;2692;p97"/>
          <p:cNvSpPr/>
          <p:nvPr/>
        </p:nvSpPr>
        <p:spPr>
          <a:xfrm>
            <a:off x="7798650" y="371957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3" name="Google Shape;2693;p97"/>
          <p:cNvSpPr/>
          <p:nvPr/>
        </p:nvSpPr>
        <p:spPr>
          <a:xfrm>
            <a:off x="7789125" y="41863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4" name="Google Shape;2694;p97"/>
          <p:cNvSpPr/>
          <p:nvPr/>
        </p:nvSpPr>
        <p:spPr>
          <a:xfrm>
            <a:off x="7789125" y="4653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5" name="Google Shape;2695;p97"/>
          <p:cNvSpPr/>
          <p:nvPr/>
        </p:nvSpPr>
        <p:spPr>
          <a:xfrm>
            <a:off x="3012450" y="2858225"/>
            <a:ext cx="407100" cy="6705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</a:t>
            </a:r>
            <a:endParaRPr/>
          </a:p>
        </p:txBody>
      </p:sp>
      <p:sp>
        <p:nvSpPr>
          <p:cNvPr id="2696" name="Google Shape;2696;p97"/>
          <p:cNvSpPr/>
          <p:nvPr/>
        </p:nvSpPr>
        <p:spPr>
          <a:xfrm>
            <a:off x="3056850" y="3208750"/>
            <a:ext cx="318300" cy="2859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697" name="Google Shape;2697;p97"/>
          <p:cNvSpPr/>
          <p:nvPr/>
        </p:nvSpPr>
        <p:spPr>
          <a:xfrm>
            <a:off x="1768775" y="1978200"/>
            <a:ext cx="1550100" cy="6459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i &lt;= meio and j&lt;=fim</a:t>
            </a:r>
            <a:endParaRPr sz="1200"/>
          </a:p>
        </p:txBody>
      </p:sp>
      <p:sp>
        <p:nvSpPr>
          <p:cNvPr id="2698" name="Google Shape;2698;p97"/>
          <p:cNvSpPr/>
          <p:nvPr/>
        </p:nvSpPr>
        <p:spPr>
          <a:xfrm>
            <a:off x="2054894" y="2311225"/>
            <a:ext cx="1060800" cy="22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2857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true</a:t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2" name="Shape 2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" name="Google Shape;2703;p98"/>
          <p:cNvSpPr txBox="1"/>
          <p:nvPr/>
        </p:nvSpPr>
        <p:spPr>
          <a:xfrm>
            <a:off x="-66150" y="0"/>
            <a:ext cx="34857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intercala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CFE2F3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CFE2F3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tamanho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-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CFE2F3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lang="pt-BR" sz="700">
                <a:solidFill>
                  <a:srgbClr val="603000"/>
                </a:solidFill>
                <a:highlight>
                  <a:srgbClr val="CFE2F3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tamanho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vetor auxiliar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D9D2E9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D9D2E9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D9D2E9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D9D2E9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D9D2E9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D9D2E9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D9D2E9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D9D2E9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D9D2E9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D9D2E9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D9D2E9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D9D2E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D9D2E9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D9D2E9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D9D2E9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D9D2E9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D9D2E9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D9D2E9"/>
                </a:highlight>
              </a:rPr>
              <a:t>and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D9D2E9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D9D2E9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D9D2E9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D9D2E9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D9D2E9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D9D2E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D9D2E9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(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chemeClr val="dk1"/>
                </a:solidFill>
                <a:highlight>
                  <a:srgbClr val="FFF2CC"/>
                </a:highlight>
              </a:rPr>
              <a:t>meuVetorDeTimes</a:t>
            </a:r>
            <a:r>
              <a:rPr lang="pt-BR" sz="700">
                <a:solidFill>
                  <a:srgbClr val="808030"/>
                </a:solidFill>
                <a:highlight>
                  <a:srgbClr val="FFF2CC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2CC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2CC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FFF2CC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</a:rPr>
              <a:t>&lt;=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meuVetorDeTimes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</a:rPr>
              <a:t>)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0080"/>
                </a:solidFill>
              </a:rPr>
              <a:t>{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        aux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k</a:t>
            </a:r>
            <a:r>
              <a:rPr lang="pt-BR" sz="700">
                <a:solidFill>
                  <a:srgbClr val="808030"/>
                </a:solidFill>
              </a:rPr>
              <a:t>]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=</a:t>
            </a:r>
            <a:r>
              <a:rPr lang="pt-BR" sz="700">
                <a:solidFill>
                  <a:schemeClr val="dk1"/>
                </a:solidFill>
              </a:rPr>
              <a:t> meuVetorDeTimes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i</a:t>
            </a:r>
            <a:r>
              <a:rPr lang="pt-BR" sz="700">
                <a:solidFill>
                  <a:srgbClr val="808030"/>
                </a:solidFill>
              </a:rPr>
              <a:t>]</a:t>
            </a:r>
            <a:r>
              <a:rPr lang="pt-BR" sz="700">
                <a:solidFill>
                  <a:srgbClr val="800080"/>
                </a:solidFill>
              </a:rPr>
              <a:t>;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696969"/>
                </a:solidFill>
              </a:rPr>
              <a:t>// copia trecho1 em aux[]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        i</a:t>
            </a:r>
            <a:r>
              <a:rPr lang="pt-BR" sz="700">
                <a:solidFill>
                  <a:srgbClr val="808030"/>
                </a:solidFill>
              </a:rPr>
              <a:t>++</a:t>
            </a:r>
            <a:r>
              <a:rPr lang="pt-BR" sz="700">
                <a:solidFill>
                  <a:srgbClr val="800080"/>
                </a:solidFill>
              </a:rPr>
              <a:t>;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696969"/>
                </a:solidFill>
              </a:rPr>
              <a:t>// avança em trecho1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    </a:t>
            </a:r>
            <a:r>
              <a:rPr lang="pt-BR" sz="700">
                <a:solidFill>
                  <a:srgbClr val="800080"/>
                </a:solidFill>
              </a:rPr>
              <a:t>}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    </a:t>
            </a:r>
            <a:r>
              <a:rPr b="1" lang="pt-BR" sz="700">
                <a:solidFill>
                  <a:srgbClr val="800000"/>
                </a:solidFill>
              </a:rPr>
              <a:t>else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0080"/>
                </a:solidFill>
              </a:rPr>
              <a:t>{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696969"/>
                </a:solidFill>
              </a:rPr>
              <a:t>//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        aux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k</a:t>
            </a:r>
            <a:r>
              <a:rPr lang="pt-BR" sz="700">
                <a:solidFill>
                  <a:srgbClr val="808030"/>
                </a:solidFill>
              </a:rPr>
              <a:t>]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=</a:t>
            </a:r>
            <a:r>
              <a:rPr lang="pt-BR" sz="700">
                <a:solidFill>
                  <a:schemeClr val="dk1"/>
                </a:solidFill>
              </a:rPr>
              <a:t> meuVetorDeTimes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j</a:t>
            </a:r>
            <a:r>
              <a:rPr lang="pt-BR" sz="700">
                <a:solidFill>
                  <a:srgbClr val="808030"/>
                </a:solidFill>
              </a:rPr>
              <a:t>]</a:t>
            </a:r>
            <a:r>
              <a:rPr lang="pt-BR" sz="700">
                <a:solidFill>
                  <a:srgbClr val="800080"/>
                </a:solidFill>
              </a:rPr>
              <a:t>;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696969"/>
                </a:solidFill>
              </a:rPr>
              <a:t>// copia trecho2 em aux[]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        j</a:t>
            </a:r>
            <a:r>
              <a:rPr lang="pt-BR" sz="700">
                <a:solidFill>
                  <a:srgbClr val="808030"/>
                </a:solidFill>
              </a:rPr>
              <a:t>++</a:t>
            </a:r>
            <a:r>
              <a:rPr lang="pt-BR" sz="700">
                <a:solidFill>
                  <a:srgbClr val="800080"/>
                </a:solidFill>
              </a:rPr>
              <a:t>;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696969"/>
                </a:solidFill>
              </a:rPr>
              <a:t>// avanca em trecho2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    </a:t>
            </a:r>
            <a:r>
              <a:rPr lang="pt-BR" sz="700">
                <a:solidFill>
                  <a:srgbClr val="800080"/>
                </a:solidFill>
              </a:rPr>
              <a:t>}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</a:t>
            </a:r>
            <a:r>
              <a:rPr lang="pt-BR" sz="700">
                <a:solidFill>
                  <a:srgbClr val="800080"/>
                </a:solidFill>
              </a:rPr>
              <a:t>}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</a:t>
            </a:r>
            <a:r>
              <a:rPr b="1" lang="pt-BR" sz="700">
                <a:solidFill>
                  <a:srgbClr val="800000"/>
                </a:solidFill>
              </a:rPr>
              <a:t>else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b="1" lang="pt-BR" sz="700">
                <a:solidFill>
                  <a:srgbClr val="800000"/>
                </a:solidFill>
              </a:rPr>
              <a:t>if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(</a:t>
            </a:r>
            <a:r>
              <a:rPr lang="pt-BR" sz="700">
                <a:solidFill>
                  <a:schemeClr val="dk1"/>
                </a:solidFill>
              </a:rPr>
              <a:t> i </a:t>
            </a:r>
            <a:r>
              <a:rPr lang="pt-BR" sz="700">
                <a:solidFill>
                  <a:srgbClr val="808030"/>
                </a:solidFill>
              </a:rPr>
              <a:t>&gt;</a:t>
            </a:r>
            <a:r>
              <a:rPr lang="pt-BR" sz="700">
                <a:solidFill>
                  <a:schemeClr val="dk1"/>
                </a:solidFill>
              </a:rPr>
              <a:t> meio </a:t>
            </a:r>
            <a:r>
              <a:rPr lang="pt-BR" sz="700">
                <a:solidFill>
                  <a:srgbClr val="808030"/>
                </a:solidFill>
              </a:rPr>
              <a:t>)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0080"/>
                </a:solidFill>
              </a:rPr>
              <a:t>{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696969"/>
                </a:solidFill>
              </a:rPr>
              <a:t>// terminou o trecho1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    aux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k</a:t>
            </a:r>
            <a:r>
              <a:rPr lang="pt-BR" sz="700">
                <a:solidFill>
                  <a:srgbClr val="808030"/>
                </a:solidFill>
              </a:rPr>
              <a:t>]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=</a:t>
            </a:r>
            <a:r>
              <a:rPr lang="pt-BR" sz="700">
                <a:solidFill>
                  <a:schemeClr val="dk1"/>
                </a:solidFill>
              </a:rPr>
              <a:t> meuVetorDeTimes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j</a:t>
            </a:r>
            <a:r>
              <a:rPr lang="pt-BR" sz="700">
                <a:solidFill>
                  <a:srgbClr val="808030"/>
                </a:solidFill>
              </a:rPr>
              <a:t>]</a:t>
            </a:r>
            <a:r>
              <a:rPr lang="pt-BR" sz="700">
                <a:solidFill>
                  <a:srgbClr val="800080"/>
                </a:solidFill>
              </a:rPr>
              <a:t>;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    j</a:t>
            </a:r>
            <a:r>
              <a:rPr lang="pt-BR" sz="700">
                <a:solidFill>
                  <a:srgbClr val="808030"/>
                </a:solidFill>
              </a:rPr>
              <a:t>++</a:t>
            </a:r>
            <a:r>
              <a:rPr lang="pt-BR" sz="700">
                <a:solidFill>
                  <a:srgbClr val="800080"/>
                </a:solidFill>
              </a:rPr>
              <a:t>;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</a:t>
            </a:r>
            <a:r>
              <a:rPr lang="pt-BR" sz="700">
                <a:solidFill>
                  <a:srgbClr val="800080"/>
                </a:solidFill>
              </a:rPr>
              <a:t>}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</a:t>
            </a:r>
            <a:r>
              <a:rPr b="1" lang="pt-BR" sz="700">
                <a:solidFill>
                  <a:srgbClr val="800000"/>
                </a:solidFill>
              </a:rPr>
              <a:t>else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0080"/>
                </a:solidFill>
              </a:rPr>
              <a:t>{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696969"/>
                </a:solidFill>
              </a:rPr>
              <a:t>// terminou o trecho2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    aux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k</a:t>
            </a:r>
            <a:r>
              <a:rPr lang="pt-BR" sz="700">
                <a:solidFill>
                  <a:srgbClr val="808030"/>
                </a:solidFill>
              </a:rPr>
              <a:t>]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=</a:t>
            </a:r>
            <a:r>
              <a:rPr lang="pt-BR" sz="700">
                <a:solidFill>
                  <a:schemeClr val="dk1"/>
                </a:solidFill>
              </a:rPr>
              <a:t> meuVetorDeTimes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i</a:t>
            </a:r>
            <a:r>
              <a:rPr lang="pt-BR" sz="700">
                <a:solidFill>
                  <a:srgbClr val="808030"/>
                </a:solidFill>
              </a:rPr>
              <a:t>]</a:t>
            </a:r>
            <a:r>
              <a:rPr lang="pt-BR" sz="700">
                <a:solidFill>
                  <a:srgbClr val="800080"/>
                </a:solidFill>
              </a:rPr>
              <a:t>;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    i</a:t>
            </a:r>
            <a:r>
              <a:rPr lang="pt-BR" sz="700">
                <a:solidFill>
                  <a:srgbClr val="808030"/>
                </a:solidFill>
              </a:rPr>
              <a:t>++</a:t>
            </a:r>
            <a:r>
              <a:rPr lang="pt-BR" sz="700">
                <a:solidFill>
                  <a:srgbClr val="800080"/>
                </a:solidFill>
              </a:rPr>
              <a:t>;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</a:t>
            </a:r>
            <a:r>
              <a:rPr lang="pt-BR" sz="700">
                <a:solidFill>
                  <a:srgbClr val="800080"/>
                </a:solidFill>
              </a:rPr>
              <a:t>}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rgbClr val="800080"/>
                </a:solidFill>
              </a:rPr>
              <a:t>}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terminando: copiar de aux[] em a[inicio:fim]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inicio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mergesort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CFE2F3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meio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/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CFE2F3"/>
                </a:highlight>
              </a:rPr>
              <a:t>2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mergesort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mergesort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9CB9C"/>
                </a:highlight>
              </a:rPr>
              <a:t>1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F9CB9C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9CB9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intercala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704" name="Google Shape;2704;p98"/>
          <p:cNvSpPr/>
          <p:nvPr/>
        </p:nvSpPr>
        <p:spPr>
          <a:xfrm>
            <a:off x="4648200" y="0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2705" name="Google Shape;2705;p98"/>
          <p:cNvSpPr/>
          <p:nvPr/>
        </p:nvSpPr>
        <p:spPr>
          <a:xfrm>
            <a:off x="5281575" y="10572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6" name="Google Shape;2706;p98"/>
          <p:cNvSpPr/>
          <p:nvPr/>
        </p:nvSpPr>
        <p:spPr>
          <a:xfrm>
            <a:off x="5281575" y="15429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7" name="Google Shape;2707;p98"/>
          <p:cNvSpPr/>
          <p:nvPr/>
        </p:nvSpPr>
        <p:spPr>
          <a:xfrm>
            <a:off x="4867275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2708" name="Google Shape;2708;p98"/>
          <p:cNvSpPr/>
          <p:nvPr/>
        </p:nvSpPr>
        <p:spPr>
          <a:xfrm>
            <a:off x="6248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2709" name="Google Shape;2709;p98"/>
          <p:cNvSpPr/>
          <p:nvPr/>
        </p:nvSpPr>
        <p:spPr>
          <a:xfrm>
            <a:off x="6391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2710" name="Google Shape;2710;p98"/>
          <p:cNvSpPr/>
          <p:nvPr/>
        </p:nvSpPr>
        <p:spPr>
          <a:xfrm>
            <a:off x="6381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alemanha</a:t>
            </a:r>
            <a:endParaRPr/>
          </a:p>
        </p:txBody>
      </p:sp>
      <p:sp>
        <p:nvSpPr>
          <p:cNvPr id="2711" name="Google Shape;2711;p98"/>
          <p:cNvSpPr/>
          <p:nvPr/>
        </p:nvSpPr>
        <p:spPr>
          <a:xfrm>
            <a:off x="6381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712" name="Google Shape;2712;p98"/>
          <p:cNvSpPr/>
          <p:nvPr/>
        </p:nvSpPr>
        <p:spPr>
          <a:xfrm>
            <a:off x="7703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2713" name="Google Shape;2713;p98"/>
          <p:cNvSpPr/>
          <p:nvPr/>
        </p:nvSpPr>
        <p:spPr>
          <a:xfrm>
            <a:off x="5010150" y="990600"/>
            <a:ext cx="914400" cy="22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714" name="Google Shape;2714;p98"/>
          <p:cNvSpPr/>
          <p:nvPr/>
        </p:nvSpPr>
        <p:spPr>
          <a:xfrm>
            <a:off x="5000625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2715" name="Google Shape;2715;p98"/>
          <p:cNvSpPr/>
          <p:nvPr/>
        </p:nvSpPr>
        <p:spPr>
          <a:xfrm>
            <a:off x="5000625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2716" name="Google Shape;2716;p98"/>
          <p:cNvSpPr/>
          <p:nvPr/>
        </p:nvSpPr>
        <p:spPr>
          <a:xfrm>
            <a:off x="7846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717" name="Google Shape;2717;p98"/>
          <p:cNvSpPr/>
          <p:nvPr/>
        </p:nvSpPr>
        <p:spPr>
          <a:xfrm>
            <a:off x="7836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porto_rico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18" name="Google Shape;2718;p98"/>
          <p:cNvSpPr/>
          <p:nvPr/>
        </p:nvSpPr>
        <p:spPr>
          <a:xfrm>
            <a:off x="7836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719" name="Google Shape;2719;p98"/>
          <p:cNvSpPr/>
          <p:nvPr/>
        </p:nvSpPr>
        <p:spPr>
          <a:xfrm>
            <a:off x="3487388" y="-12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inicio</a:t>
            </a:r>
            <a:endParaRPr/>
          </a:p>
        </p:txBody>
      </p:sp>
      <p:sp>
        <p:nvSpPr>
          <p:cNvPr id="2720" name="Google Shape;2720;p98"/>
          <p:cNvSpPr/>
          <p:nvPr/>
        </p:nvSpPr>
        <p:spPr>
          <a:xfrm>
            <a:off x="3747038" y="427850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2721" name="Google Shape;2721;p98"/>
          <p:cNvSpPr/>
          <p:nvPr/>
        </p:nvSpPr>
        <p:spPr>
          <a:xfrm>
            <a:off x="3503963" y="18247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fim</a:t>
            </a:r>
            <a:endParaRPr/>
          </a:p>
        </p:txBody>
      </p:sp>
      <p:sp>
        <p:nvSpPr>
          <p:cNvPr id="2722" name="Google Shape;2722;p98"/>
          <p:cNvSpPr/>
          <p:nvPr/>
        </p:nvSpPr>
        <p:spPr>
          <a:xfrm>
            <a:off x="3780188" y="2243875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723" name="Google Shape;2723;p98"/>
          <p:cNvSpPr/>
          <p:nvPr/>
        </p:nvSpPr>
        <p:spPr>
          <a:xfrm>
            <a:off x="3503963" y="9123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meio</a:t>
            </a:r>
            <a:endParaRPr/>
          </a:p>
        </p:txBody>
      </p:sp>
      <p:sp>
        <p:nvSpPr>
          <p:cNvPr id="2724" name="Google Shape;2724;p98"/>
          <p:cNvSpPr/>
          <p:nvPr/>
        </p:nvSpPr>
        <p:spPr>
          <a:xfrm>
            <a:off x="3763613" y="1340238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725" name="Google Shape;2725;p98"/>
          <p:cNvSpPr/>
          <p:nvPr/>
        </p:nvSpPr>
        <p:spPr>
          <a:xfrm>
            <a:off x="3507950" y="2841875"/>
            <a:ext cx="407100" cy="7032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</a:t>
            </a:r>
            <a:endParaRPr/>
          </a:p>
        </p:txBody>
      </p:sp>
      <p:sp>
        <p:nvSpPr>
          <p:cNvPr id="2726" name="Google Shape;2726;p98"/>
          <p:cNvSpPr/>
          <p:nvPr/>
        </p:nvSpPr>
        <p:spPr>
          <a:xfrm>
            <a:off x="3552350" y="3189700"/>
            <a:ext cx="318300" cy="32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727" name="Google Shape;2727;p98"/>
          <p:cNvSpPr/>
          <p:nvPr/>
        </p:nvSpPr>
        <p:spPr>
          <a:xfrm>
            <a:off x="4097000" y="2852000"/>
            <a:ext cx="407100" cy="7032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</a:t>
            </a:r>
            <a:endParaRPr/>
          </a:p>
        </p:txBody>
      </p:sp>
      <p:sp>
        <p:nvSpPr>
          <p:cNvPr id="2728" name="Google Shape;2728;p98"/>
          <p:cNvSpPr/>
          <p:nvPr/>
        </p:nvSpPr>
        <p:spPr>
          <a:xfrm>
            <a:off x="4141400" y="3189700"/>
            <a:ext cx="318300" cy="32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729" name="Google Shape;2729;p98"/>
          <p:cNvSpPr/>
          <p:nvPr/>
        </p:nvSpPr>
        <p:spPr>
          <a:xfrm>
            <a:off x="3552350" y="3596750"/>
            <a:ext cx="951600" cy="51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tamanho</a:t>
            </a:r>
            <a:endParaRPr/>
          </a:p>
        </p:txBody>
      </p:sp>
      <p:sp>
        <p:nvSpPr>
          <p:cNvPr id="2730" name="Google Shape;2730;p98"/>
          <p:cNvSpPr/>
          <p:nvPr/>
        </p:nvSpPr>
        <p:spPr>
          <a:xfrm>
            <a:off x="3729975" y="3819475"/>
            <a:ext cx="6072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2731" name="Google Shape;2731;p98"/>
          <p:cNvSpPr/>
          <p:nvPr/>
        </p:nvSpPr>
        <p:spPr>
          <a:xfrm>
            <a:off x="4600575" y="2728975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2732" name="Google Shape;2732;p98"/>
          <p:cNvSpPr/>
          <p:nvPr/>
        </p:nvSpPr>
        <p:spPr>
          <a:xfrm>
            <a:off x="4819650" y="3243325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2733" name="Google Shape;2733;p98"/>
          <p:cNvSpPr/>
          <p:nvPr/>
        </p:nvSpPr>
        <p:spPr>
          <a:xfrm>
            <a:off x="6200775" y="3243325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2734" name="Google Shape;2734;p98"/>
          <p:cNvSpPr/>
          <p:nvPr/>
        </p:nvSpPr>
        <p:spPr>
          <a:xfrm>
            <a:off x="6343650" y="371957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5" name="Google Shape;2735;p98"/>
          <p:cNvSpPr/>
          <p:nvPr/>
        </p:nvSpPr>
        <p:spPr>
          <a:xfrm>
            <a:off x="6334125" y="41863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6" name="Google Shape;2736;p98"/>
          <p:cNvSpPr/>
          <p:nvPr/>
        </p:nvSpPr>
        <p:spPr>
          <a:xfrm>
            <a:off x="6334125" y="4653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7" name="Google Shape;2737;p98"/>
          <p:cNvSpPr/>
          <p:nvPr/>
        </p:nvSpPr>
        <p:spPr>
          <a:xfrm>
            <a:off x="7655775" y="3243325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2738" name="Google Shape;2738;p98"/>
          <p:cNvSpPr/>
          <p:nvPr/>
        </p:nvSpPr>
        <p:spPr>
          <a:xfrm>
            <a:off x="4962525" y="371957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739" name="Google Shape;2739;p98"/>
          <p:cNvSpPr/>
          <p:nvPr/>
        </p:nvSpPr>
        <p:spPr>
          <a:xfrm>
            <a:off x="4953000" y="41863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2740" name="Google Shape;2740;p98"/>
          <p:cNvSpPr/>
          <p:nvPr/>
        </p:nvSpPr>
        <p:spPr>
          <a:xfrm>
            <a:off x="4953000" y="4653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2741" name="Google Shape;2741;p98"/>
          <p:cNvSpPr/>
          <p:nvPr/>
        </p:nvSpPr>
        <p:spPr>
          <a:xfrm>
            <a:off x="7798650" y="371957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2" name="Google Shape;2742;p98"/>
          <p:cNvSpPr/>
          <p:nvPr/>
        </p:nvSpPr>
        <p:spPr>
          <a:xfrm>
            <a:off x="7789125" y="41863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3" name="Google Shape;2743;p98"/>
          <p:cNvSpPr/>
          <p:nvPr/>
        </p:nvSpPr>
        <p:spPr>
          <a:xfrm>
            <a:off x="7789125" y="4653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4" name="Google Shape;2744;p98"/>
          <p:cNvSpPr/>
          <p:nvPr/>
        </p:nvSpPr>
        <p:spPr>
          <a:xfrm>
            <a:off x="3012450" y="2858225"/>
            <a:ext cx="407100" cy="6705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</a:t>
            </a:r>
            <a:endParaRPr/>
          </a:p>
        </p:txBody>
      </p:sp>
      <p:sp>
        <p:nvSpPr>
          <p:cNvPr id="2745" name="Google Shape;2745;p98"/>
          <p:cNvSpPr/>
          <p:nvPr/>
        </p:nvSpPr>
        <p:spPr>
          <a:xfrm>
            <a:off x="3056850" y="3208750"/>
            <a:ext cx="318300" cy="2859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746" name="Google Shape;2746;p98"/>
          <p:cNvSpPr/>
          <p:nvPr/>
        </p:nvSpPr>
        <p:spPr>
          <a:xfrm>
            <a:off x="1768775" y="1978200"/>
            <a:ext cx="1550100" cy="6459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/>
              <a:t>meuVetorDeTimes[i].identificador &lt;= meuVetorDeTimes[j].identificador</a:t>
            </a:r>
            <a:endParaRPr sz="700"/>
          </a:p>
        </p:txBody>
      </p:sp>
      <p:sp>
        <p:nvSpPr>
          <p:cNvPr id="2747" name="Google Shape;2747;p98"/>
          <p:cNvSpPr/>
          <p:nvPr/>
        </p:nvSpPr>
        <p:spPr>
          <a:xfrm>
            <a:off x="2054894" y="2311225"/>
            <a:ext cx="1060800" cy="22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false</a:t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1" name="Shape 2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2" name="Google Shape;2752;p99"/>
          <p:cNvSpPr txBox="1"/>
          <p:nvPr/>
        </p:nvSpPr>
        <p:spPr>
          <a:xfrm>
            <a:off x="-66150" y="0"/>
            <a:ext cx="34857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intercala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CFE2F3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CFE2F3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tamanho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-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CFE2F3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lang="pt-BR" sz="700">
                <a:solidFill>
                  <a:srgbClr val="603000"/>
                </a:solidFill>
                <a:highlight>
                  <a:srgbClr val="CFE2F3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tamanho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vetor auxiliar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D9D2E9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D9D2E9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D9D2E9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D9D2E9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D9D2E9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D9D2E9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D9D2E9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D9D2E9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D9D2E9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D9D2E9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D9D2E9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D9D2E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D9D2E9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D9D2E9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D9D2E9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D9D2E9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D9D2E9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D9D2E9"/>
                </a:highlight>
              </a:rPr>
              <a:t>and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D9D2E9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D9D2E9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D9D2E9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D9D2E9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D9D2E9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D9D2E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D9D2E9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(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chemeClr val="dk1"/>
                </a:solidFill>
                <a:highlight>
                  <a:srgbClr val="FFF2CC"/>
                </a:highlight>
              </a:rPr>
              <a:t>meuVetorDeTimes</a:t>
            </a:r>
            <a:r>
              <a:rPr lang="pt-BR" sz="700">
                <a:solidFill>
                  <a:srgbClr val="808030"/>
                </a:solidFill>
                <a:highlight>
                  <a:srgbClr val="FFF2CC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2CC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2CC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FFF2CC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</a:rPr>
              <a:t>&lt;=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meuVetorDeTimes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</a:rPr>
              <a:t>)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0080"/>
                </a:solidFill>
              </a:rPr>
              <a:t>{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</a:rPr>
              <a:t>    aux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k</a:t>
            </a:r>
            <a:r>
              <a:rPr lang="pt-BR" sz="700">
                <a:solidFill>
                  <a:srgbClr val="808030"/>
                </a:solidFill>
              </a:rPr>
              <a:t>]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=</a:t>
            </a:r>
            <a:r>
              <a:rPr lang="pt-BR" sz="700">
                <a:solidFill>
                  <a:schemeClr val="dk1"/>
                </a:solidFill>
              </a:rPr>
              <a:t> meuVetorDeTimes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i</a:t>
            </a:r>
            <a:r>
              <a:rPr lang="pt-BR" sz="700">
                <a:solidFill>
                  <a:srgbClr val="808030"/>
                </a:solidFill>
              </a:rPr>
              <a:t>]</a:t>
            </a:r>
            <a:r>
              <a:rPr lang="pt-BR" sz="700">
                <a:solidFill>
                  <a:srgbClr val="800080"/>
                </a:solidFill>
              </a:rPr>
              <a:t>;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696969"/>
                </a:solidFill>
              </a:rPr>
              <a:t>// copia trecho1 em aux[]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</a:rPr>
              <a:t>    i</a:t>
            </a:r>
            <a:r>
              <a:rPr lang="pt-BR" sz="700">
                <a:solidFill>
                  <a:srgbClr val="808030"/>
                </a:solidFill>
              </a:rPr>
              <a:t>++</a:t>
            </a:r>
            <a:r>
              <a:rPr lang="pt-BR" sz="700">
                <a:solidFill>
                  <a:srgbClr val="800080"/>
                </a:solidFill>
              </a:rPr>
              <a:t>;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696969"/>
                </a:solidFill>
              </a:rPr>
              <a:t>// avança em trecho1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</a:rPr>
              <a:t>}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D9D2E9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D9D2E9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</a:rPr>
              <a:t>//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        aux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k</a:t>
            </a:r>
            <a:r>
              <a:rPr lang="pt-BR" sz="700">
                <a:solidFill>
                  <a:srgbClr val="808030"/>
                </a:solidFill>
              </a:rPr>
              <a:t>]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=</a:t>
            </a:r>
            <a:r>
              <a:rPr lang="pt-BR" sz="700">
                <a:solidFill>
                  <a:schemeClr val="dk1"/>
                </a:solidFill>
              </a:rPr>
              <a:t> meuVetorDeTimes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j</a:t>
            </a:r>
            <a:r>
              <a:rPr lang="pt-BR" sz="700">
                <a:solidFill>
                  <a:srgbClr val="808030"/>
                </a:solidFill>
              </a:rPr>
              <a:t>]</a:t>
            </a:r>
            <a:r>
              <a:rPr lang="pt-BR" sz="700">
                <a:solidFill>
                  <a:srgbClr val="800080"/>
                </a:solidFill>
              </a:rPr>
              <a:t>;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696969"/>
                </a:solidFill>
              </a:rPr>
              <a:t>// copia trecho2 em aux[]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        j</a:t>
            </a:r>
            <a:r>
              <a:rPr lang="pt-BR" sz="700">
                <a:solidFill>
                  <a:srgbClr val="808030"/>
                </a:solidFill>
              </a:rPr>
              <a:t>++</a:t>
            </a:r>
            <a:r>
              <a:rPr lang="pt-BR" sz="700">
                <a:solidFill>
                  <a:srgbClr val="800080"/>
                </a:solidFill>
              </a:rPr>
              <a:t>;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696969"/>
                </a:solidFill>
              </a:rPr>
              <a:t>// avanca em trecho2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    </a:t>
            </a:r>
            <a:r>
              <a:rPr lang="pt-BR" sz="700">
                <a:solidFill>
                  <a:srgbClr val="800080"/>
                </a:solidFill>
              </a:rPr>
              <a:t>}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</a:t>
            </a:r>
            <a:r>
              <a:rPr lang="pt-BR" sz="700">
                <a:solidFill>
                  <a:srgbClr val="800080"/>
                </a:solidFill>
              </a:rPr>
              <a:t>}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</a:t>
            </a:r>
            <a:r>
              <a:rPr b="1" lang="pt-BR" sz="700">
                <a:solidFill>
                  <a:srgbClr val="800000"/>
                </a:solidFill>
              </a:rPr>
              <a:t>else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b="1" lang="pt-BR" sz="700">
                <a:solidFill>
                  <a:srgbClr val="800000"/>
                </a:solidFill>
              </a:rPr>
              <a:t>if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(</a:t>
            </a:r>
            <a:r>
              <a:rPr lang="pt-BR" sz="700">
                <a:solidFill>
                  <a:schemeClr val="dk1"/>
                </a:solidFill>
              </a:rPr>
              <a:t> i </a:t>
            </a:r>
            <a:r>
              <a:rPr lang="pt-BR" sz="700">
                <a:solidFill>
                  <a:srgbClr val="808030"/>
                </a:solidFill>
              </a:rPr>
              <a:t>&gt;</a:t>
            </a:r>
            <a:r>
              <a:rPr lang="pt-BR" sz="700">
                <a:solidFill>
                  <a:schemeClr val="dk1"/>
                </a:solidFill>
              </a:rPr>
              <a:t> meio </a:t>
            </a:r>
            <a:r>
              <a:rPr lang="pt-BR" sz="700">
                <a:solidFill>
                  <a:srgbClr val="808030"/>
                </a:solidFill>
              </a:rPr>
              <a:t>)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0080"/>
                </a:solidFill>
              </a:rPr>
              <a:t>{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696969"/>
                </a:solidFill>
              </a:rPr>
              <a:t>// terminou o trecho1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    aux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k</a:t>
            </a:r>
            <a:r>
              <a:rPr lang="pt-BR" sz="700">
                <a:solidFill>
                  <a:srgbClr val="808030"/>
                </a:solidFill>
              </a:rPr>
              <a:t>]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=</a:t>
            </a:r>
            <a:r>
              <a:rPr lang="pt-BR" sz="700">
                <a:solidFill>
                  <a:schemeClr val="dk1"/>
                </a:solidFill>
              </a:rPr>
              <a:t> meuVetorDeTimes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j</a:t>
            </a:r>
            <a:r>
              <a:rPr lang="pt-BR" sz="700">
                <a:solidFill>
                  <a:srgbClr val="808030"/>
                </a:solidFill>
              </a:rPr>
              <a:t>]</a:t>
            </a:r>
            <a:r>
              <a:rPr lang="pt-BR" sz="700">
                <a:solidFill>
                  <a:srgbClr val="800080"/>
                </a:solidFill>
              </a:rPr>
              <a:t>;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    j</a:t>
            </a:r>
            <a:r>
              <a:rPr lang="pt-BR" sz="700">
                <a:solidFill>
                  <a:srgbClr val="808030"/>
                </a:solidFill>
              </a:rPr>
              <a:t>++</a:t>
            </a:r>
            <a:r>
              <a:rPr lang="pt-BR" sz="700">
                <a:solidFill>
                  <a:srgbClr val="800080"/>
                </a:solidFill>
              </a:rPr>
              <a:t>;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</a:t>
            </a:r>
            <a:r>
              <a:rPr lang="pt-BR" sz="700">
                <a:solidFill>
                  <a:srgbClr val="800080"/>
                </a:solidFill>
              </a:rPr>
              <a:t>}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</a:t>
            </a:r>
            <a:r>
              <a:rPr b="1" lang="pt-BR" sz="700">
                <a:solidFill>
                  <a:srgbClr val="800000"/>
                </a:solidFill>
              </a:rPr>
              <a:t>else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0080"/>
                </a:solidFill>
              </a:rPr>
              <a:t>{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696969"/>
                </a:solidFill>
              </a:rPr>
              <a:t>// terminou o trecho2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    aux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k</a:t>
            </a:r>
            <a:r>
              <a:rPr lang="pt-BR" sz="700">
                <a:solidFill>
                  <a:srgbClr val="808030"/>
                </a:solidFill>
              </a:rPr>
              <a:t>]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=</a:t>
            </a:r>
            <a:r>
              <a:rPr lang="pt-BR" sz="700">
                <a:solidFill>
                  <a:schemeClr val="dk1"/>
                </a:solidFill>
              </a:rPr>
              <a:t> meuVetorDeTimes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i</a:t>
            </a:r>
            <a:r>
              <a:rPr lang="pt-BR" sz="700">
                <a:solidFill>
                  <a:srgbClr val="808030"/>
                </a:solidFill>
              </a:rPr>
              <a:t>]</a:t>
            </a:r>
            <a:r>
              <a:rPr lang="pt-BR" sz="700">
                <a:solidFill>
                  <a:srgbClr val="800080"/>
                </a:solidFill>
              </a:rPr>
              <a:t>;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    i</a:t>
            </a:r>
            <a:r>
              <a:rPr lang="pt-BR" sz="700">
                <a:solidFill>
                  <a:srgbClr val="808030"/>
                </a:solidFill>
              </a:rPr>
              <a:t>++</a:t>
            </a:r>
            <a:r>
              <a:rPr lang="pt-BR" sz="700">
                <a:solidFill>
                  <a:srgbClr val="800080"/>
                </a:solidFill>
              </a:rPr>
              <a:t>;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</a:t>
            </a:r>
            <a:r>
              <a:rPr lang="pt-BR" sz="700">
                <a:solidFill>
                  <a:srgbClr val="800080"/>
                </a:solidFill>
              </a:rPr>
              <a:t>}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rgbClr val="800080"/>
                </a:solidFill>
              </a:rPr>
              <a:t>}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terminando: copiar de aux[] em a[inicio:fim]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inicio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mergesort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CFE2F3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meio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/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CFE2F3"/>
                </a:highlight>
              </a:rPr>
              <a:t>2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mergesort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mergesort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9CB9C"/>
                </a:highlight>
              </a:rPr>
              <a:t>1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F9CB9C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9CB9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intercala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753" name="Google Shape;2753;p99"/>
          <p:cNvSpPr/>
          <p:nvPr/>
        </p:nvSpPr>
        <p:spPr>
          <a:xfrm>
            <a:off x="4648200" y="0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2754" name="Google Shape;2754;p99"/>
          <p:cNvSpPr/>
          <p:nvPr/>
        </p:nvSpPr>
        <p:spPr>
          <a:xfrm>
            <a:off x="5281575" y="10572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5" name="Google Shape;2755;p99"/>
          <p:cNvSpPr/>
          <p:nvPr/>
        </p:nvSpPr>
        <p:spPr>
          <a:xfrm>
            <a:off x="5281575" y="15429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6" name="Google Shape;2756;p99"/>
          <p:cNvSpPr/>
          <p:nvPr/>
        </p:nvSpPr>
        <p:spPr>
          <a:xfrm>
            <a:off x="4867275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2757" name="Google Shape;2757;p99"/>
          <p:cNvSpPr/>
          <p:nvPr/>
        </p:nvSpPr>
        <p:spPr>
          <a:xfrm>
            <a:off x="6248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2758" name="Google Shape;2758;p99"/>
          <p:cNvSpPr/>
          <p:nvPr/>
        </p:nvSpPr>
        <p:spPr>
          <a:xfrm>
            <a:off x="6391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2759" name="Google Shape;2759;p99"/>
          <p:cNvSpPr/>
          <p:nvPr/>
        </p:nvSpPr>
        <p:spPr>
          <a:xfrm>
            <a:off x="6381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alemanha</a:t>
            </a:r>
            <a:endParaRPr/>
          </a:p>
        </p:txBody>
      </p:sp>
      <p:sp>
        <p:nvSpPr>
          <p:cNvPr id="2760" name="Google Shape;2760;p99"/>
          <p:cNvSpPr/>
          <p:nvPr/>
        </p:nvSpPr>
        <p:spPr>
          <a:xfrm>
            <a:off x="6381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761" name="Google Shape;2761;p99"/>
          <p:cNvSpPr/>
          <p:nvPr/>
        </p:nvSpPr>
        <p:spPr>
          <a:xfrm>
            <a:off x="7703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2762" name="Google Shape;2762;p99"/>
          <p:cNvSpPr/>
          <p:nvPr/>
        </p:nvSpPr>
        <p:spPr>
          <a:xfrm>
            <a:off x="5010150" y="990600"/>
            <a:ext cx="914400" cy="22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763" name="Google Shape;2763;p99"/>
          <p:cNvSpPr/>
          <p:nvPr/>
        </p:nvSpPr>
        <p:spPr>
          <a:xfrm>
            <a:off x="5000625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2764" name="Google Shape;2764;p99"/>
          <p:cNvSpPr/>
          <p:nvPr/>
        </p:nvSpPr>
        <p:spPr>
          <a:xfrm>
            <a:off x="5000625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2765" name="Google Shape;2765;p99"/>
          <p:cNvSpPr/>
          <p:nvPr/>
        </p:nvSpPr>
        <p:spPr>
          <a:xfrm>
            <a:off x="7846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766" name="Google Shape;2766;p99"/>
          <p:cNvSpPr/>
          <p:nvPr/>
        </p:nvSpPr>
        <p:spPr>
          <a:xfrm>
            <a:off x="7836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porto_rico</a:t>
            </a:r>
            <a:endParaRPr/>
          </a:p>
        </p:txBody>
      </p:sp>
      <p:sp>
        <p:nvSpPr>
          <p:cNvPr id="2767" name="Google Shape;2767;p99"/>
          <p:cNvSpPr/>
          <p:nvPr/>
        </p:nvSpPr>
        <p:spPr>
          <a:xfrm>
            <a:off x="7836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768" name="Google Shape;2768;p99"/>
          <p:cNvSpPr/>
          <p:nvPr/>
        </p:nvSpPr>
        <p:spPr>
          <a:xfrm>
            <a:off x="3487388" y="-12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inicio</a:t>
            </a:r>
            <a:endParaRPr/>
          </a:p>
        </p:txBody>
      </p:sp>
      <p:sp>
        <p:nvSpPr>
          <p:cNvPr id="2769" name="Google Shape;2769;p99"/>
          <p:cNvSpPr/>
          <p:nvPr/>
        </p:nvSpPr>
        <p:spPr>
          <a:xfrm>
            <a:off x="3747038" y="427850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2770" name="Google Shape;2770;p99"/>
          <p:cNvSpPr/>
          <p:nvPr/>
        </p:nvSpPr>
        <p:spPr>
          <a:xfrm>
            <a:off x="3503963" y="18247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fim</a:t>
            </a:r>
            <a:endParaRPr/>
          </a:p>
        </p:txBody>
      </p:sp>
      <p:sp>
        <p:nvSpPr>
          <p:cNvPr id="2771" name="Google Shape;2771;p99"/>
          <p:cNvSpPr/>
          <p:nvPr/>
        </p:nvSpPr>
        <p:spPr>
          <a:xfrm>
            <a:off x="3780188" y="2243875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772" name="Google Shape;2772;p99"/>
          <p:cNvSpPr/>
          <p:nvPr/>
        </p:nvSpPr>
        <p:spPr>
          <a:xfrm>
            <a:off x="3503963" y="9123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meio</a:t>
            </a:r>
            <a:endParaRPr/>
          </a:p>
        </p:txBody>
      </p:sp>
      <p:sp>
        <p:nvSpPr>
          <p:cNvPr id="2773" name="Google Shape;2773;p99"/>
          <p:cNvSpPr/>
          <p:nvPr/>
        </p:nvSpPr>
        <p:spPr>
          <a:xfrm>
            <a:off x="3763613" y="1340238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774" name="Google Shape;2774;p99"/>
          <p:cNvSpPr/>
          <p:nvPr/>
        </p:nvSpPr>
        <p:spPr>
          <a:xfrm>
            <a:off x="3507950" y="2841875"/>
            <a:ext cx="407100" cy="7032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</a:t>
            </a:r>
            <a:endParaRPr/>
          </a:p>
        </p:txBody>
      </p:sp>
      <p:sp>
        <p:nvSpPr>
          <p:cNvPr id="2775" name="Google Shape;2775;p99"/>
          <p:cNvSpPr/>
          <p:nvPr/>
        </p:nvSpPr>
        <p:spPr>
          <a:xfrm>
            <a:off x="3552350" y="3189700"/>
            <a:ext cx="318300" cy="32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776" name="Google Shape;2776;p99"/>
          <p:cNvSpPr/>
          <p:nvPr/>
        </p:nvSpPr>
        <p:spPr>
          <a:xfrm>
            <a:off x="4097000" y="2852000"/>
            <a:ext cx="407100" cy="7032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</a:t>
            </a:r>
            <a:endParaRPr/>
          </a:p>
        </p:txBody>
      </p:sp>
      <p:sp>
        <p:nvSpPr>
          <p:cNvPr id="2777" name="Google Shape;2777;p99"/>
          <p:cNvSpPr/>
          <p:nvPr/>
        </p:nvSpPr>
        <p:spPr>
          <a:xfrm>
            <a:off x="4141400" y="3189700"/>
            <a:ext cx="318300" cy="32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778" name="Google Shape;2778;p99"/>
          <p:cNvSpPr/>
          <p:nvPr/>
        </p:nvSpPr>
        <p:spPr>
          <a:xfrm>
            <a:off x="3552350" y="3596750"/>
            <a:ext cx="951600" cy="51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tamanho</a:t>
            </a:r>
            <a:endParaRPr/>
          </a:p>
        </p:txBody>
      </p:sp>
      <p:sp>
        <p:nvSpPr>
          <p:cNvPr id="2779" name="Google Shape;2779;p99"/>
          <p:cNvSpPr/>
          <p:nvPr/>
        </p:nvSpPr>
        <p:spPr>
          <a:xfrm>
            <a:off x="3729975" y="3819475"/>
            <a:ext cx="6072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2780" name="Google Shape;2780;p99"/>
          <p:cNvSpPr/>
          <p:nvPr/>
        </p:nvSpPr>
        <p:spPr>
          <a:xfrm>
            <a:off x="4600575" y="2728975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2781" name="Google Shape;2781;p99"/>
          <p:cNvSpPr/>
          <p:nvPr/>
        </p:nvSpPr>
        <p:spPr>
          <a:xfrm>
            <a:off x="4819650" y="3243325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2782" name="Google Shape;2782;p99"/>
          <p:cNvSpPr/>
          <p:nvPr/>
        </p:nvSpPr>
        <p:spPr>
          <a:xfrm>
            <a:off x="6200775" y="3243325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2783" name="Google Shape;2783;p99"/>
          <p:cNvSpPr/>
          <p:nvPr/>
        </p:nvSpPr>
        <p:spPr>
          <a:xfrm>
            <a:off x="6343650" y="371957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4" name="Google Shape;2784;p99"/>
          <p:cNvSpPr/>
          <p:nvPr/>
        </p:nvSpPr>
        <p:spPr>
          <a:xfrm>
            <a:off x="6334125" y="41863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5" name="Google Shape;2785;p99"/>
          <p:cNvSpPr/>
          <p:nvPr/>
        </p:nvSpPr>
        <p:spPr>
          <a:xfrm>
            <a:off x="6334125" y="4653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6" name="Google Shape;2786;p99"/>
          <p:cNvSpPr/>
          <p:nvPr/>
        </p:nvSpPr>
        <p:spPr>
          <a:xfrm>
            <a:off x="7655775" y="3243325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2787" name="Google Shape;2787;p99"/>
          <p:cNvSpPr/>
          <p:nvPr/>
        </p:nvSpPr>
        <p:spPr>
          <a:xfrm>
            <a:off x="4962525" y="371957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788" name="Google Shape;2788;p99"/>
          <p:cNvSpPr/>
          <p:nvPr/>
        </p:nvSpPr>
        <p:spPr>
          <a:xfrm>
            <a:off x="4953000" y="41863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2789" name="Google Shape;2789;p99"/>
          <p:cNvSpPr/>
          <p:nvPr/>
        </p:nvSpPr>
        <p:spPr>
          <a:xfrm>
            <a:off x="4953000" y="4653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2790" name="Google Shape;2790;p99"/>
          <p:cNvSpPr/>
          <p:nvPr/>
        </p:nvSpPr>
        <p:spPr>
          <a:xfrm>
            <a:off x="7798650" y="371957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1" name="Google Shape;2791;p99"/>
          <p:cNvSpPr/>
          <p:nvPr/>
        </p:nvSpPr>
        <p:spPr>
          <a:xfrm>
            <a:off x="7789125" y="41863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2" name="Google Shape;2792;p99"/>
          <p:cNvSpPr/>
          <p:nvPr/>
        </p:nvSpPr>
        <p:spPr>
          <a:xfrm>
            <a:off x="7789125" y="4653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3" name="Google Shape;2793;p99"/>
          <p:cNvSpPr/>
          <p:nvPr/>
        </p:nvSpPr>
        <p:spPr>
          <a:xfrm>
            <a:off x="3012450" y="2858225"/>
            <a:ext cx="407100" cy="6705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</a:t>
            </a:r>
            <a:endParaRPr/>
          </a:p>
        </p:txBody>
      </p:sp>
      <p:sp>
        <p:nvSpPr>
          <p:cNvPr id="2794" name="Google Shape;2794;p99"/>
          <p:cNvSpPr/>
          <p:nvPr/>
        </p:nvSpPr>
        <p:spPr>
          <a:xfrm>
            <a:off x="3056850" y="3208750"/>
            <a:ext cx="318300" cy="2859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8" name="Shape 2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9" name="Google Shape;2799;p100"/>
          <p:cNvSpPr txBox="1"/>
          <p:nvPr/>
        </p:nvSpPr>
        <p:spPr>
          <a:xfrm>
            <a:off x="-66150" y="0"/>
            <a:ext cx="34857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intercala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CFE2F3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CFE2F3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tamanho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-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CFE2F3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lang="pt-BR" sz="700">
                <a:solidFill>
                  <a:srgbClr val="603000"/>
                </a:solidFill>
                <a:highlight>
                  <a:srgbClr val="CFE2F3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tamanho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vetor auxiliar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D9D2E9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D9D2E9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D9D2E9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D9D2E9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D9D2E9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D9D2E9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D9D2E9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D9D2E9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D9D2E9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D9D2E9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D9D2E9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D9D2E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D9D2E9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D9D2E9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D9D2E9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D9D2E9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D9D2E9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D9D2E9"/>
                </a:highlight>
              </a:rPr>
              <a:t>and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D9D2E9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D9D2E9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D9D2E9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D9D2E9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D9D2E9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D9D2E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D9D2E9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(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chemeClr val="dk1"/>
                </a:solidFill>
                <a:highlight>
                  <a:srgbClr val="FFF2CC"/>
                </a:highlight>
              </a:rPr>
              <a:t>meuVetorDeTimes</a:t>
            </a:r>
            <a:r>
              <a:rPr lang="pt-BR" sz="700">
                <a:solidFill>
                  <a:srgbClr val="808030"/>
                </a:solidFill>
                <a:highlight>
                  <a:srgbClr val="FFF2CC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2CC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2CC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FFF2CC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</a:rPr>
              <a:t>&lt;=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meuVetorDeTimes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</a:rPr>
              <a:t>)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0080"/>
                </a:solidFill>
              </a:rPr>
              <a:t>{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</a:rPr>
              <a:t>    aux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k</a:t>
            </a:r>
            <a:r>
              <a:rPr lang="pt-BR" sz="700">
                <a:solidFill>
                  <a:srgbClr val="808030"/>
                </a:solidFill>
              </a:rPr>
              <a:t>]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=</a:t>
            </a:r>
            <a:r>
              <a:rPr lang="pt-BR" sz="700">
                <a:solidFill>
                  <a:schemeClr val="dk1"/>
                </a:solidFill>
              </a:rPr>
              <a:t> meuVetorDeTimes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i</a:t>
            </a:r>
            <a:r>
              <a:rPr lang="pt-BR" sz="700">
                <a:solidFill>
                  <a:srgbClr val="808030"/>
                </a:solidFill>
              </a:rPr>
              <a:t>]</a:t>
            </a:r>
            <a:r>
              <a:rPr lang="pt-BR" sz="700">
                <a:solidFill>
                  <a:srgbClr val="800080"/>
                </a:solidFill>
              </a:rPr>
              <a:t>;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696969"/>
                </a:solidFill>
              </a:rPr>
              <a:t>// copia trecho1 em aux[]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</a:rPr>
              <a:t>    i</a:t>
            </a:r>
            <a:r>
              <a:rPr lang="pt-BR" sz="700">
                <a:solidFill>
                  <a:srgbClr val="808030"/>
                </a:solidFill>
              </a:rPr>
              <a:t>++</a:t>
            </a:r>
            <a:r>
              <a:rPr lang="pt-BR" sz="700">
                <a:solidFill>
                  <a:srgbClr val="800080"/>
                </a:solidFill>
              </a:rPr>
              <a:t>;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696969"/>
                </a:solidFill>
              </a:rPr>
              <a:t>// avança em trecho1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</a:rPr>
              <a:t>}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D9D2E9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D9D2E9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</a:rPr>
              <a:t>//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           aux</a:t>
            </a:r>
            <a:r>
              <a:rPr lang="pt-BR" sz="700">
                <a:solidFill>
                  <a:srgbClr val="808030"/>
                </a:solidFill>
                <a:highlight>
                  <a:srgbClr val="D9D2E9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D9D2E9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=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meuVetorDeTimes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</a:rPr>
              <a:t>;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696969"/>
                </a:solidFill>
              </a:rPr>
              <a:t>// copia trecho2 em aux[]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        j</a:t>
            </a:r>
            <a:r>
              <a:rPr lang="pt-BR" sz="700">
                <a:solidFill>
                  <a:srgbClr val="808030"/>
                </a:solidFill>
              </a:rPr>
              <a:t>++</a:t>
            </a:r>
            <a:r>
              <a:rPr lang="pt-BR" sz="700">
                <a:solidFill>
                  <a:srgbClr val="800080"/>
                </a:solidFill>
              </a:rPr>
              <a:t>;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696969"/>
                </a:solidFill>
              </a:rPr>
              <a:t>// avanca em trecho2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    </a:t>
            </a:r>
            <a:r>
              <a:rPr lang="pt-BR" sz="700">
                <a:solidFill>
                  <a:srgbClr val="800080"/>
                </a:solidFill>
              </a:rPr>
              <a:t>}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</a:t>
            </a:r>
            <a:r>
              <a:rPr lang="pt-BR" sz="700">
                <a:solidFill>
                  <a:srgbClr val="800080"/>
                </a:solidFill>
              </a:rPr>
              <a:t>}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</a:t>
            </a:r>
            <a:r>
              <a:rPr b="1" lang="pt-BR" sz="700">
                <a:solidFill>
                  <a:srgbClr val="800000"/>
                </a:solidFill>
              </a:rPr>
              <a:t>else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b="1" lang="pt-BR" sz="700">
                <a:solidFill>
                  <a:srgbClr val="800000"/>
                </a:solidFill>
              </a:rPr>
              <a:t>if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(</a:t>
            </a:r>
            <a:r>
              <a:rPr lang="pt-BR" sz="700">
                <a:solidFill>
                  <a:schemeClr val="dk1"/>
                </a:solidFill>
              </a:rPr>
              <a:t> i </a:t>
            </a:r>
            <a:r>
              <a:rPr lang="pt-BR" sz="700">
                <a:solidFill>
                  <a:srgbClr val="808030"/>
                </a:solidFill>
              </a:rPr>
              <a:t>&gt;</a:t>
            </a:r>
            <a:r>
              <a:rPr lang="pt-BR" sz="700">
                <a:solidFill>
                  <a:schemeClr val="dk1"/>
                </a:solidFill>
              </a:rPr>
              <a:t> meio </a:t>
            </a:r>
            <a:r>
              <a:rPr lang="pt-BR" sz="700">
                <a:solidFill>
                  <a:srgbClr val="808030"/>
                </a:solidFill>
              </a:rPr>
              <a:t>)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0080"/>
                </a:solidFill>
              </a:rPr>
              <a:t>{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696969"/>
                </a:solidFill>
              </a:rPr>
              <a:t>// terminou o trecho1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    aux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k</a:t>
            </a:r>
            <a:r>
              <a:rPr lang="pt-BR" sz="700">
                <a:solidFill>
                  <a:srgbClr val="808030"/>
                </a:solidFill>
              </a:rPr>
              <a:t>]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=</a:t>
            </a:r>
            <a:r>
              <a:rPr lang="pt-BR" sz="700">
                <a:solidFill>
                  <a:schemeClr val="dk1"/>
                </a:solidFill>
              </a:rPr>
              <a:t> meuVetorDeTimes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j</a:t>
            </a:r>
            <a:r>
              <a:rPr lang="pt-BR" sz="700">
                <a:solidFill>
                  <a:srgbClr val="808030"/>
                </a:solidFill>
              </a:rPr>
              <a:t>]</a:t>
            </a:r>
            <a:r>
              <a:rPr lang="pt-BR" sz="700">
                <a:solidFill>
                  <a:srgbClr val="800080"/>
                </a:solidFill>
              </a:rPr>
              <a:t>;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    j</a:t>
            </a:r>
            <a:r>
              <a:rPr lang="pt-BR" sz="700">
                <a:solidFill>
                  <a:srgbClr val="808030"/>
                </a:solidFill>
              </a:rPr>
              <a:t>++</a:t>
            </a:r>
            <a:r>
              <a:rPr lang="pt-BR" sz="700">
                <a:solidFill>
                  <a:srgbClr val="800080"/>
                </a:solidFill>
              </a:rPr>
              <a:t>;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</a:t>
            </a:r>
            <a:r>
              <a:rPr lang="pt-BR" sz="700">
                <a:solidFill>
                  <a:srgbClr val="800080"/>
                </a:solidFill>
              </a:rPr>
              <a:t>}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</a:t>
            </a:r>
            <a:r>
              <a:rPr b="1" lang="pt-BR" sz="700">
                <a:solidFill>
                  <a:srgbClr val="800000"/>
                </a:solidFill>
              </a:rPr>
              <a:t>else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0080"/>
                </a:solidFill>
              </a:rPr>
              <a:t>{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696969"/>
                </a:solidFill>
              </a:rPr>
              <a:t>// terminou o trecho2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    aux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k</a:t>
            </a:r>
            <a:r>
              <a:rPr lang="pt-BR" sz="700">
                <a:solidFill>
                  <a:srgbClr val="808030"/>
                </a:solidFill>
              </a:rPr>
              <a:t>]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=</a:t>
            </a:r>
            <a:r>
              <a:rPr lang="pt-BR" sz="700">
                <a:solidFill>
                  <a:schemeClr val="dk1"/>
                </a:solidFill>
              </a:rPr>
              <a:t> meuVetorDeTimes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i</a:t>
            </a:r>
            <a:r>
              <a:rPr lang="pt-BR" sz="700">
                <a:solidFill>
                  <a:srgbClr val="808030"/>
                </a:solidFill>
              </a:rPr>
              <a:t>]</a:t>
            </a:r>
            <a:r>
              <a:rPr lang="pt-BR" sz="700">
                <a:solidFill>
                  <a:srgbClr val="800080"/>
                </a:solidFill>
              </a:rPr>
              <a:t>;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    i</a:t>
            </a:r>
            <a:r>
              <a:rPr lang="pt-BR" sz="700">
                <a:solidFill>
                  <a:srgbClr val="808030"/>
                </a:solidFill>
              </a:rPr>
              <a:t>++</a:t>
            </a:r>
            <a:r>
              <a:rPr lang="pt-BR" sz="700">
                <a:solidFill>
                  <a:srgbClr val="800080"/>
                </a:solidFill>
              </a:rPr>
              <a:t>;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</a:t>
            </a:r>
            <a:r>
              <a:rPr lang="pt-BR" sz="700">
                <a:solidFill>
                  <a:srgbClr val="800080"/>
                </a:solidFill>
              </a:rPr>
              <a:t>}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rgbClr val="800080"/>
                </a:solidFill>
              </a:rPr>
              <a:t>}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terminando: copiar de aux[] em a[inicio:fim]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inicio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mergesort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CFE2F3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meio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/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CFE2F3"/>
                </a:highlight>
              </a:rPr>
              <a:t>2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mergesort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mergesort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9CB9C"/>
                </a:highlight>
              </a:rPr>
              <a:t>1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F9CB9C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9CB9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intercala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800" name="Google Shape;2800;p100"/>
          <p:cNvSpPr/>
          <p:nvPr/>
        </p:nvSpPr>
        <p:spPr>
          <a:xfrm>
            <a:off x="4648200" y="0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2801" name="Google Shape;2801;p100"/>
          <p:cNvSpPr/>
          <p:nvPr/>
        </p:nvSpPr>
        <p:spPr>
          <a:xfrm>
            <a:off x="5281575" y="10572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2" name="Google Shape;2802;p100"/>
          <p:cNvSpPr/>
          <p:nvPr/>
        </p:nvSpPr>
        <p:spPr>
          <a:xfrm>
            <a:off x="5281575" y="15429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3" name="Google Shape;2803;p100"/>
          <p:cNvSpPr/>
          <p:nvPr/>
        </p:nvSpPr>
        <p:spPr>
          <a:xfrm>
            <a:off x="4867275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2804" name="Google Shape;2804;p100"/>
          <p:cNvSpPr/>
          <p:nvPr/>
        </p:nvSpPr>
        <p:spPr>
          <a:xfrm>
            <a:off x="6248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2805" name="Google Shape;2805;p100"/>
          <p:cNvSpPr/>
          <p:nvPr/>
        </p:nvSpPr>
        <p:spPr>
          <a:xfrm>
            <a:off x="6391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2806" name="Google Shape;2806;p100"/>
          <p:cNvSpPr/>
          <p:nvPr/>
        </p:nvSpPr>
        <p:spPr>
          <a:xfrm>
            <a:off x="6381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alemanha</a:t>
            </a:r>
            <a:endParaRPr/>
          </a:p>
        </p:txBody>
      </p:sp>
      <p:sp>
        <p:nvSpPr>
          <p:cNvPr id="2807" name="Google Shape;2807;p100"/>
          <p:cNvSpPr/>
          <p:nvPr/>
        </p:nvSpPr>
        <p:spPr>
          <a:xfrm>
            <a:off x="6381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808" name="Google Shape;2808;p100"/>
          <p:cNvSpPr/>
          <p:nvPr/>
        </p:nvSpPr>
        <p:spPr>
          <a:xfrm>
            <a:off x="7703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2809" name="Google Shape;2809;p100"/>
          <p:cNvSpPr/>
          <p:nvPr/>
        </p:nvSpPr>
        <p:spPr>
          <a:xfrm>
            <a:off x="5010150" y="990600"/>
            <a:ext cx="914400" cy="22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810" name="Google Shape;2810;p100"/>
          <p:cNvSpPr/>
          <p:nvPr/>
        </p:nvSpPr>
        <p:spPr>
          <a:xfrm>
            <a:off x="5000625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2811" name="Google Shape;2811;p100"/>
          <p:cNvSpPr/>
          <p:nvPr/>
        </p:nvSpPr>
        <p:spPr>
          <a:xfrm>
            <a:off x="5000625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2812" name="Google Shape;2812;p100"/>
          <p:cNvSpPr/>
          <p:nvPr/>
        </p:nvSpPr>
        <p:spPr>
          <a:xfrm>
            <a:off x="7846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813" name="Google Shape;2813;p100"/>
          <p:cNvSpPr/>
          <p:nvPr/>
        </p:nvSpPr>
        <p:spPr>
          <a:xfrm>
            <a:off x="7836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porto_rico</a:t>
            </a:r>
            <a:endParaRPr/>
          </a:p>
        </p:txBody>
      </p:sp>
      <p:sp>
        <p:nvSpPr>
          <p:cNvPr id="2814" name="Google Shape;2814;p100"/>
          <p:cNvSpPr/>
          <p:nvPr/>
        </p:nvSpPr>
        <p:spPr>
          <a:xfrm>
            <a:off x="7836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815" name="Google Shape;2815;p100"/>
          <p:cNvSpPr/>
          <p:nvPr/>
        </p:nvSpPr>
        <p:spPr>
          <a:xfrm>
            <a:off x="3487388" y="-12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inicio</a:t>
            </a:r>
            <a:endParaRPr/>
          </a:p>
        </p:txBody>
      </p:sp>
      <p:sp>
        <p:nvSpPr>
          <p:cNvPr id="2816" name="Google Shape;2816;p100"/>
          <p:cNvSpPr/>
          <p:nvPr/>
        </p:nvSpPr>
        <p:spPr>
          <a:xfrm>
            <a:off x="3747038" y="427850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2817" name="Google Shape;2817;p100"/>
          <p:cNvSpPr/>
          <p:nvPr/>
        </p:nvSpPr>
        <p:spPr>
          <a:xfrm>
            <a:off x="3503963" y="18247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fim</a:t>
            </a:r>
            <a:endParaRPr/>
          </a:p>
        </p:txBody>
      </p:sp>
      <p:sp>
        <p:nvSpPr>
          <p:cNvPr id="2818" name="Google Shape;2818;p100"/>
          <p:cNvSpPr/>
          <p:nvPr/>
        </p:nvSpPr>
        <p:spPr>
          <a:xfrm>
            <a:off x="3780188" y="2243875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819" name="Google Shape;2819;p100"/>
          <p:cNvSpPr/>
          <p:nvPr/>
        </p:nvSpPr>
        <p:spPr>
          <a:xfrm>
            <a:off x="3503963" y="9123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meio</a:t>
            </a:r>
            <a:endParaRPr/>
          </a:p>
        </p:txBody>
      </p:sp>
      <p:sp>
        <p:nvSpPr>
          <p:cNvPr id="2820" name="Google Shape;2820;p100"/>
          <p:cNvSpPr/>
          <p:nvPr/>
        </p:nvSpPr>
        <p:spPr>
          <a:xfrm>
            <a:off x="3763613" y="1340238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821" name="Google Shape;2821;p100"/>
          <p:cNvSpPr/>
          <p:nvPr/>
        </p:nvSpPr>
        <p:spPr>
          <a:xfrm>
            <a:off x="3507950" y="2841875"/>
            <a:ext cx="407100" cy="7032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</a:t>
            </a:r>
            <a:endParaRPr/>
          </a:p>
        </p:txBody>
      </p:sp>
      <p:sp>
        <p:nvSpPr>
          <p:cNvPr id="2822" name="Google Shape;2822;p100"/>
          <p:cNvSpPr/>
          <p:nvPr/>
        </p:nvSpPr>
        <p:spPr>
          <a:xfrm>
            <a:off x="3552350" y="3189700"/>
            <a:ext cx="318300" cy="32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823" name="Google Shape;2823;p100"/>
          <p:cNvSpPr/>
          <p:nvPr/>
        </p:nvSpPr>
        <p:spPr>
          <a:xfrm>
            <a:off x="4097000" y="2852000"/>
            <a:ext cx="407100" cy="703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</a:t>
            </a:r>
            <a:endParaRPr>
              <a:highlight>
                <a:srgbClr val="FFF2CC"/>
              </a:highlight>
            </a:endParaRPr>
          </a:p>
        </p:txBody>
      </p:sp>
      <p:sp>
        <p:nvSpPr>
          <p:cNvPr id="2824" name="Google Shape;2824;p100"/>
          <p:cNvSpPr/>
          <p:nvPr/>
        </p:nvSpPr>
        <p:spPr>
          <a:xfrm>
            <a:off x="4141400" y="3189700"/>
            <a:ext cx="318300" cy="32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825" name="Google Shape;2825;p100"/>
          <p:cNvSpPr/>
          <p:nvPr/>
        </p:nvSpPr>
        <p:spPr>
          <a:xfrm>
            <a:off x="3552350" y="3596750"/>
            <a:ext cx="951600" cy="51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tamanho</a:t>
            </a:r>
            <a:endParaRPr/>
          </a:p>
        </p:txBody>
      </p:sp>
      <p:sp>
        <p:nvSpPr>
          <p:cNvPr id="2826" name="Google Shape;2826;p100"/>
          <p:cNvSpPr/>
          <p:nvPr/>
        </p:nvSpPr>
        <p:spPr>
          <a:xfrm>
            <a:off x="3729975" y="3819475"/>
            <a:ext cx="6072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2827" name="Google Shape;2827;p100"/>
          <p:cNvSpPr/>
          <p:nvPr/>
        </p:nvSpPr>
        <p:spPr>
          <a:xfrm>
            <a:off x="4600575" y="2728975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2828" name="Google Shape;2828;p100"/>
          <p:cNvSpPr/>
          <p:nvPr/>
        </p:nvSpPr>
        <p:spPr>
          <a:xfrm>
            <a:off x="4819650" y="3243325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2829" name="Google Shape;2829;p100"/>
          <p:cNvSpPr/>
          <p:nvPr/>
        </p:nvSpPr>
        <p:spPr>
          <a:xfrm>
            <a:off x="6200775" y="3243325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2830" name="Google Shape;2830;p100"/>
          <p:cNvSpPr/>
          <p:nvPr/>
        </p:nvSpPr>
        <p:spPr>
          <a:xfrm>
            <a:off x="6343650" y="371957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831" name="Google Shape;2831;p100"/>
          <p:cNvSpPr/>
          <p:nvPr/>
        </p:nvSpPr>
        <p:spPr>
          <a:xfrm>
            <a:off x="6334125" y="41863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porto_rico</a:t>
            </a:r>
            <a:endParaRPr/>
          </a:p>
        </p:txBody>
      </p:sp>
      <p:sp>
        <p:nvSpPr>
          <p:cNvPr id="2832" name="Google Shape;2832;p100"/>
          <p:cNvSpPr/>
          <p:nvPr/>
        </p:nvSpPr>
        <p:spPr>
          <a:xfrm>
            <a:off x="6334125" y="4653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833" name="Google Shape;2833;p100"/>
          <p:cNvSpPr/>
          <p:nvPr/>
        </p:nvSpPr>
        <p:spPr>
          <a:xfrm>
            <a:off x="7655775" y="3243325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2834" name="Google Shape;2834;p100"/>
          <p:cNvSpPr/>
          <p:nvPr/>
        </p:nvSpPr>
        <p:spPr>
          <a:xfrm>
            <a:off x="4962525" y="371957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835" name="Google Shape;2835;p100"/>
          <p:cNvSpPr/>
          <p:nvPr/>
        </p:nvSpPr>
        <p:spPr>
          <a:xfrm>
            <a:off x="4953000" y="41863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2836" name="Google Shape;2836;p100"/>
          <p:cNvSpPr/>
          <p:nvPr/>
        </p:nvSpPr>
        <p:spPr>
          <a:xfrm>
            <a:off x="4953000" y="4653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2837" name="Google Shape;2837;p100"/>
          <p:cNvSpPr/>
          <p:nvPr/>
        </p:nvSpPr>
        <p:spPr>
          <a:xfrm>
            <a:off x="7798650" y="371957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8" name="Google Shape;2838;p100"/>
          <p:cNvSpPr/>
          <p:nvPr/>
        </p:nvSpPr>
        <p:spPr>
          <a:xfrm>
            <a:off x="7789125" y="41863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9" name="Google Shape;2839;p100"/>
          <p:cNvSpPr/>
          <p:nvPr/>
        </p:nvSpPr>
        <p:spPr>
          <a:xfrm>
            <a:off x="7789125" y="4653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0" name="Google Shape;2840;p100"/>
          <p:cNvSpPr/>
          <p:nvPr/>
        </p:nvSpPr>
        <p:spPr>
          <a:xfrm>
            <a:off x="3012450" y="2858225"/>
            <a:ext cx="407100" cy="6705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</a:t>
            </a:r>
            <a:endParaRPr/>
          </a:p>
        </p:txBody>
      </p:sp>
      <p:sp>
        <p:nvSpPr>
          <p:cNvPr id="2841" name="Google Shape;2841;p100"/>
          <p:cNvSpPr/>
          <p:nvPr/>
        </p:nvSpPr>
        <p:spPr>
          <a:xfrm>
            <a:off x="3056850" y="3208750"/>
            <a:ext cx="318300" cy="2859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5" name="Shape 2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" name="Google Shape;2846;p101"/>
          <p:cNvSpPr txBox="1"/>
          <p:nvPr/>
        </p:nvSpPr>
        <p:spPr>
          <a:xfrm>
            <a:off x="-66150" y="0"/>
            <a:ext cx="34857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intercala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CFE2F3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CFE2F3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tamanho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-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CFE2F3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lang="pt-BR" sz="700">
                <a:solidFill>
                  <a:srgbClr val="603000"/>
                </a:solidFill>
                <a:highlight>
                  <a:srgbClr val="CFE2F3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tamanho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vetor auxiliar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D9D2E9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D9D2E9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D9D2E9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D9D2E9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D9D2E9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D9D2E9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D9D2E9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D9D2E9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D9D2E9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D9D2E9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D9D2E9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D9D2E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D9D2E9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D9D2E9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D9D2E9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D9D2E9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D9D2E9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D9D2E9"/>
                </a:highlight>
              </a:rPr>
              <a:t>and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D9D2E9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D9D2E9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D9D2E9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D9D2E9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D9D2E9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D9D2E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D9D2E9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(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chemeClr val="dk1"/>
                </a:solidFill>
                <a:highlight>
                  <a:srgbClr val="FFF2CC"/>
                </a:highlight>
              </a:rPr>
              <a:t>meuVetorDeTimes</a:t>
            </a:r>
            <a:r>
              <a:rPr lang="pt-BR" sz="700">
                <a:solidFill>
                  <a:srgbClr val="808030"/>
                </a:solidFill>
                <a:highlight>
                  <a:srgbClr val="FFF2CC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2CC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2CC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FFF2CC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</a:rPr>
              <a:t>&lt;=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meuVetorDeTimes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</a:rPr>
              <a:t>)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0080"/>
                </a:solidFill>
              </a:rPr>
              <a:t>{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</a:rPr>
              <a:t>    aux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k</a:t>
            </a:r>
            <a:r>
              <a:rPr lang="pt-BR" sz="700">
                <a:solidFill>
                  <a:srgbClr val="808030"/>
                </a:solidFill>
              </a:rPr>
              <a:t>]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=</a:t>
            </a:r>
            <a:r>
              <a:rPr lang="pt-BR" sz="700">
                <a:solidFill>
                  <a:schemeClr val="dk1"/>
                </a:solidFill>
              </a:rPr>
              <a:t> meuVetorDeTimes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i</a:t>
            </a:r>
            <a:r>
              <a:rPr lang="pt-BR" sz="700">
                <a:solidFill>
                  <a:srgbClr val="808030"/>
                </a:solidFill>
              </a:rPr>
              <a:t>]</a:t>
            </a:r>
            <a:r>
              <a:rPr lang="pt-BR" sz="700">
                <a:solidFill>
                  <a:srgbClr val="800080"/>
                </a:solidFill>
              </a:rPr>
              <a:t>;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696969"/>
                </a:solidFill>
              </a:rPr>
              <a:t>// copia trecho1 em aux[]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</a:rPr>
              <a:t>    i</a:t>
            </a:r>
            <a:r>
              <a:rPr lang="pt-BR" sz="700">
                <a:solidFill>
                  <a:srgbClr val="808030"/>
                </a:solidFill>
              </a:rPr>
              <a:t>++</a:t>
            </a:r>
            <a:r>
              <a:rPr lang="pt-BR" sz="700">
                <a:solidFill>
                  <a:srgbClr val="800080"/>
                </a:solidFill>
              </a:rPr>
              <a:t>;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696969"/>
                </a:solidFill>
              </a:rPr>
              <a:t>// avança em trecho1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</a:rPr>
              <a:t>}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D9D2E9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D9D2E9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</a:rPr>
              <a:t>//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           aux</a:t>
            </a:r>
            <a:r>
              <a:rPr lang="pt-BR" sz="700">
                <a:solidFill>
                  <a:srgbClr val="808030"/>
                </a:solidFill>
                <a:highlight>
                  <a:srgbClr val="D9D2E9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D9D2E9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=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meuVetorDeTimes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</a:rPr>
              <a:t>;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696969"/>
                </a:solidFill>
              </a:rPr>
              <a:t>// copia trecho2 em aux[]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           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D9EAD3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696969"/>
                </a:solidFill>
              </a:rPr>
              <a:t>// avanca em trecho2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    </a:t>
            </a:r>
            <a:r>
              <a:rPr lang="pt-BR" sz="700">
                <a:solidFill>
                  <a:srgbClr val="800080"/>
                </a:solidFill>
              </a:rPr>
              <a:t>}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</a:t>
            </a:r>
            <a:r>
              <a:rPr lang="pt-BR" sz="700">
                <a:solidFill>
                  <a:srgbClr val="800080"/>
                </a:solidFill>
              </a:rPr>
              <a:t>}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</a:t>
            </a:r>
            <a:r>
              <a:rPr b="1" lang="pt-BR" sz="700">
                <a:solidFill>
                  <a:srgbClr val="800000"/>
                </a:solidFill>
              </a:rPr>
              <a:t>else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b="1" lang="pt-BR" sz="700">
                <a:solidFill>
                  <a:srgbClr val="800000"/>
                </a:solidFill>
              </a:rPr>
              <a:t>if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(</a:t>
            </a:r>
            <a:r>
              <a:rPr lang="pt-BR" sz="700">
                <a:solidFill>
                  <a:schemeClr val="dk1"/>
                </a:solidFill>
              </a:rPr>
              <a:t> i </a:t>
            </a:r>
            <a:r>
              <a:rPr lang="pt-BR" sz="700">
                <a:solidFill>
                  <a:srgbClr val="808030"/>
                </a:solidFill>
              </a:rPr>
              <a:t>&gt;</a:t>
            </a:r>
            <a:r>
              <a:rPr lang="pt-BR" sz="700">
                <a:solidFill>
                  <a:schemeClr val="dk1"/>
                </a:solidFill>
              </a:rPr>
              <a:t> meio </a:t>
            </a:r>
            <a:r>
              <a:rPr lang="pt-BR" sz="700">
                <a:solidFill>
                  <a:srgbClr val="808030"/>
                </a:solidFill>
              </a:rPr>
              <a:t>)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0080"/>
                </a:solidFill>
              </a:rPr>
              <a:t>{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696969"/>
                </a:solidFill>
              </a:rPr>
              <a:t>// terminou o trecho1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    aux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k</a:t>
            </a:r>
            <a:r>
              <a:rPr lang="pt-BR" sz="700">
                <a:solidFill>
                  <a:srgbClr val="808030"/>
                </a:solidFill>
              </a:rPr>
              <a:t>]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=</a:t>
            </a:r>
            <a:r>
              <a:rPr lang="pt-BR" sz="700">
                <a:solidFill>
                  <a:schemeClr val="dk1"/>
                </a:solidFill>
              </a:rPr>
              <a:t> meuVetorDeTimes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j</a:t>
            </a:r>
            <a:r>
              <a:rPr lang="pt-BR" sz="700">
                <a:solidFill>
                  <a:srgbClr val="808030"/>
                </a:solidFill>
              </a:rPr>
              <a:t>]</a:t>
            </a:r>
            <a:r>
              <a:rPr lang="pt-BR" sz="700">
                <a:solidFill>
                  <a:srgbClr val="800080"/>
                </a:solidFill>
              </a:rPr>
              <a:t>;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    j</a:t>
            </a:r>
            <a:r>
              <a:rPr lang="pt-BR" sz="700">
                <a:solidFill>
                  <a:srgbClr val="808030"/>
                </a:solidFill>
              </a:rPr>
              <a:t>++</a:t>
            </a:r>
            <a:r>
              <a:rPr lang="pt-BR" sz="700">
                <a:solidFill>
                  <a:srgbClr val="800080"/>
                </a:solidFill>
              </a:rPr>
              <a:t>;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</a:t>
            </a:r>
            <a:r>
              <a:rPr lang="pt-BR" sz="700">
                <a:solidFill>
                  <a:srgbClr val="800080"/>
                </a:solidFill>
              </a:rPr>
              <a:t>}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</a:t>
            </a:r>
            <a:r>
              <a:rPr b="1" lang="pt-BR" sz="700">
                <a:solidFill>
                  <a:srgbClr val="800000"/>
                </a:solidFill>
              </a:rPr>
              <a:t>else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0080"/>
                </a:solidFill>
              </a:rPr>
              <a:t>{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696969"/>
                </a:solidFill>
              </a:rPr>
              <a:t>// terminou o trecho2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    aux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k</a:t>
            </a:r>
            <a:r>
              <a:rPr lang="pt-BR" sz="700">
                <a:solidFill>
                  <a:srgbClr val="808030"/>
                </a:solidFill>
              </a:rPr>
              <a:t>]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=</a:t>
            </a:r>
            <a:r>
              <a:rPr lang="pt-BR" sz="700">
                <a:solidFill>
                  <a:schemeClr val="dk1"/>
                </a:solidFill>
              </a:rPr>
              <a:t> meuVetorDeTimes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i</a:t>
            </a:r>
            <a:r>
              <a:rPr lang="pt-BR" sz="700">
                <a:solidFill>
                  <a:srgbClr val="808030"/>
                </a:solidFill>
              </a:rPr>
              <a:t>]</a:t>
            </a:r>
            <a:r>
              <a:rPr lang="pt-BR" sz="700">
                <a:solidFill>
                  <a:srgbClr val="800080"/>
                </a:solidFill>
              </a:rPr>
              <a:t>;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    i</a:t>
            </a:r>
            <a:r>
              <a:rPr lang="pt-BR" sz="700">
                <a:solidFill>
                  <a:srgbClr val="808030"/>
                </a:solidFill>
              </a:rPr>
              <a:t>++</a:t>
            </a:r>
            <a:r>
              <a:rPr lang="pt-BR" sz="700">
                <a:solidFill>
                  <a:srgbClr val="800080"/>
                </a:solidFill>
              </a:rPr>
              <a:t>;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</a:t>
            </a:r>
            <a:r>
              <a:rPr lang="pt-BR" sz="700">
                <a:solidFill>
                  <a:srgbClr val="800080"/>
                </a:solidFill>
              </a:rPr>
              <a:t>}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rgbClr val="800080"/>
                </a:solidFill>
              </a:rPr>
              <a:t>}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terminando: copiar de aux[] em a[inicio:fim]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inicio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mergesort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CFE2F3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meio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/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CFE2F3"/>
                </a:highlight>
              </a:rPr>
              <a:t>2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mergesort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mergesort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9CB9C"/>
                </a:highlight>
              </a:rPr>
              <a:t>1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F9CB9C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9CB9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intercala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847" name="Google Shape;2847;p101"/>
          <p:cNvSpPr/>
          <p:nvPr/>
        </p:nvSpPr>
        <p:spPr>
          <a:xfrm>
            <a:off x="4648200" y="0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2848" name="Google Shape;2848;p101"/>
          <p:cNvSpPr/>
          <p:nvPr/>
        </p:nvSpPr>
        <p:spPr>
          <a:xfrm>
            <a:off x="5281575" y="10572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9" name="Google Shape;2849;p101"/>
          <p:cNvSpPr/>
          <p:nvPr/>
        </p:nvSpPr>
        <p:spPr>
          <a:xfrm>
            <a:off x="5281575" y="15429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0" name="Google Shape;2850;p101"/>
          <p:cNvSpPr/>
          <p:nvPr/>
        </p:nvSpPr>
        <p:spPr>
          <a:xfrm>
            <a:off x="4867275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2851" name="Google Shape;2851;p101"/>
          <p:cNvSpPr/>
          <p:nvPr/>
        </p:nvSpPr>
        <p:spPr>
          <a:xfrm>
            <a:off x="6248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2852" name="Google Shape;2852;p101"/>
          <p:cNvSpPr/>
          <p:nvPr/>
        </p:nvSpPr>
        <p:spPr>
          <a:xfrm>
            <a:off x="6391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2853" name="Google Shape;2853;p101"/>
          <p:cNvSpPr/>
          <p:nvPr/>
        </p:nvSpPr>
        <p:spPr>
          <a:xfrm>
            <a:off x="6381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alemanha</a:t>
            </a:r>
            <a:endParaRPr/>
          </a:p>
        </p:txBody>
      </p:sp>
      <p:sp>
        <p:nvSpPr>
          <p:cNvPr id="2854" name="Google Shape;2854;p101"/>
          <p:cNvSpPr/>
          <p:nvPr/>
        </p:nvSpPr>
        <p:spPr>
          <a:xfrm>
            <a:off x="6381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855" name="Google Shape;2855;p101"/>
          <p:cNvSpPr/>
          <p:nvPr/>
        </p:nvSpPr>
        <p:spPr>
          <a:xfrm>
            <a:off x="7703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2856" name="Google Shape;2856;p101"/>
          <p:cNvSpPr/>
          <p:nvPr/>
        </p:nvSpPr>
        <p:spPr>
          <a:xfrm>
            <a:off x="5010150" y="990600"/>
            <a:ext cx="914400" cy="22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857" name="Google Shape;2857;p101"/>
          <p:cNvSpPr/>
          <p:nvPr/>
        </p:nvSpPr>
        <p:spPr>
          <a:xfrm>
            <a:off x="5000625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2858" name="Google Shape;2858;p101"/>
          <p:cNvSpPr/>
          <p:nvPr/>
        </p:nvSpPr>
        <p:spPr>
          <a:xfrm>
            <a:off x="5000625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2859" name="Google Shape;2859;p101"/>
          <p:cNvSpPr/>
          <p:nvPr/>
        </p:nvSpPr>
        <p:spPr>
          <a:xfrm>
            <a:off x="7846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860" name="Google Shape;2860;p101"/>
          <p:cNvSpPr/>
          <p:nvPr/>
        </p:nvSpPr>
        <p:spPr>
          <a:xfrm>
            <a:off x="7836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porto_rico</a:t>
            </a:r>
            <a:endParaRPr/>
          </a:p>
        </p:txBody>
      </p:sp>
      <p:sp>
        <p:nvSpPr>
          <p:cNvPr id="2861" name="Google Shape;2861;p101"/>
          <p:cNvSpPr/>
          <p:nvPr/>
        </p:nvSpPr>
        <p:spPr>
          <a:xfrm>
            <a:off x="7836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862" name="Google Shape;2862;p101"/>
          <p:cNvSpPr/>
          <p:nvPr/>
        </p:nvSpPr>
        <p:spPr>
          <a:xfrm>
            <a:off x="3487388" y="-12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inicio</a:t>
            </a:r>
            <a:endParaRPr/>
          </a:p>
        </p:txBody>
      </p:sp>
      <p:sp>
        <p:nvSpPr>
          <p:cNvPr id="2863" name="Google Shape;2863;p101"/>
          <p:cNvSpPr/>
          <p:nvPr/>
        </p:nvSpPr>
        <p:spPr>
          <a:xfrm>
            <a:off x="3747038" y="427850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2864" name="Google Shape;2864;p101"/>
          <p:cNvSpPr/>
          <p:nvPr/>
        </p:nvSpPr>
        <p:spPr>
          <a:xfrm>
            <a:off x="3503963" y="18247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fim</a:t>
            </a:r>
            <a:endParaRPr/>
          </a:p>
        </p:txBody>
      </p:sp>
      <p:sp>
        <p:nvSpPr>
          <p:cNvPr id="2865" name="Google Shape;2865;p101"/>
          <p:cNvSpPr/>
          <p:nvPr/>
        </p:nvSpPr>
        <p:spPr>
          <a:xfrm>
            <a:off x="3780188" y="2243875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866" name="Google Shape;2866;p101"/>
          <p:cNvSpPr/>
          <p:nvPr/>
        </p:nvSpPr>
        <p:spPr>
          <a:xfrm>
            <a:off x="3503963" y="9123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meio</a:t>
            </a:r>
            <a:endParaRPr/>
          </a:p>
        </p:txBody>
      </p:sp>
      <p:sp>
        <p:nvSpPr>
          <p:cNvPr id="2867" name="Google Shape;2867;p101"/>
          <p:cNvSpPr/>
          <p:nvPr/>
        </p:nvSpPr>
        <p:spPr>
          <a:xfrm>
            <a:off x="3763613" y="1340238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868" name="Google Shape;2868;p101"/>
          <p:cNvSpPr/>
          <p:nvPr/>
        </p:nvSpPr>
        <p:spPr>
          <a:xfrm>
            <a:off x="3507950" y="2841875"/>
            <a:ext cx="407100" cy="7032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</a:t>
            </a:r>
            <a:endParaRPr/>
          </a:p>
        </p:txBody>
      </p:sp>
      <p:sp>
        <p:nvSpPr>
          <p:cNvPr id="2869" name="Google Shape;2869;p101"/>
          <p:cNvSpPr/>
          <p:nvPr/>
        </p:nvSpPr>
        <p:spPr>
          <a:xfrm>
            <a:off x="3552350" y="3189700"/>
            <a:ext cx="318300" cy="32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870" name="Google Shape;2870;p101"/>
          <p:cNvSpPr/>
          <p:nvPr/>
        </p:nvSpPr>
        <p:spPr>
          <a:xfrm>
            <a:off x="4097000" y="2852000"/>
            <a:ext cx="407100" cy="703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</a:t>
            </a:r>
            <a:endParaRPr>
              <a:highlight>
                <a:srgbClr val="FFF2CC"/>
              </a:highlight>
            </a:endParaRPr>
          </a:p>
        </p:txBody>
      </p:sp>
      <p:sp>
        <p:nvSpPr>
          <p:cNvPr id="2871" name="Google Shape;2871;p101"/>
          <p:cNvSpPr/>
          <p:nvPr/>
        </p:nvSpPr>
        <p:spPr>
          <a:xfrm>
            <a:off x="4141400" y="3189700"/>
            <a:ext cx="318300" cy="32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2872" name="Google Shape;2872;p101"/>
          <p:cNvSpPr/>
          <p:nvPr/>
        </p:nvSpPr>
        <p:spPr>
          <a:xfrm>
            <a:off x="3552350" y="3596750"/>
            <a:ext cx="951600" cy="51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tamanho</a:t>
            </a:r>
            <a:endParaRPr/>
          </a:p>
        </p:txBody>
      </p:sp>
      <p:sp>
        <p:nvSpPr>
          <p:cNvPr id="2873" name="Google Shape;2873;p101"/>
          <p:cNvSpPr/>
          <p:nvPr/>
        </p:nvSpPr>
        <p:spPr>
          <a:xfrm>
            <a:off x="3729975" y="3819475"/>
            <a:ext cx="6072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2874" name="Google Shape;2874;p101"/>
          <p:cNvSpPr/>
          <p:nvPr/>
        </p:nvSpPr>
        <p:spPr>
          <a:xfrm>
            <a:off x="4600575" y="2728975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2875" name="Google Shape;2875;p101"/>
          <p:cNvSpPr/>
          <p:nvPr/>
        </p:nvSpPr>
        <p:spPr>
          <a:xfrm>
            <a:off x="4819650" y="3243325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2876" name="Google Shape;2876;p101"/>
          <p:cNvSpPr/>
          <p:nvPr/>
        </p:nvSpPr>
        <p:spPr>
          <a:xfrm>
            <a:off x="6200775" y="3243325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2877" name="Google Shape;2877;p101"/>
          <p:cNvSpPr/>
          <p:nvPr/>
        </p:nvSpPr>
        <p:spPr>
          <a:xfrm>
            <a:off x="6343650" y="371957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878" name="Google Shape;2878;p101"/>
          <p:cNvSpPr/>
          <p:nvPr/>
        </p:nvSpPr>
        <p:spPr>
          <a:xfrm>
            <a:off x="6334125" y="41863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porto_rico</a:t>
            </a:r>
            <a:endParaRPr/>
          </a:p>
        </p:txBody>
      </p:sp>
      <p:sp>
        <p:nvSpPr>
          <p:cNvPr id="2879" name="Google Shape;2879;p101"/>
          <p:cNvSpPr/>
          <p:nvPr/>
        </p:nvSpPr>
        <p:spPr>
          <a:xfrm>
            <a:off x="6334125" y="4653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880" name="Google Shape;2880;p101"/>
          <p:cNvSpPr/>
          <p:nvPr/>
        </p:nvSpPr>
        <p:spPr>
          <a:xfrm>
            <a:off x="7655775" y="3243325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2881" name="Google Shape;2881;p101"/>
          <p:cNvSpPr/>
          <p:nvPr/>
        </p:nvSpPr>
        <p:spPr>
          <a:xfrm>
            <a:off x="4962525" y="371957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882" name="Google Shape;2882;p101"/>
          <p:cNvSpPr/>
          <p:nvPr/>
        </p:nvSpPr>
        <p:spPr>
          <a:xfrm>
            <a:off x="4953000" y="41863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2883" name="Google Shape;2883;p101"/>
          <p:cNvSpPr/>
          <p:nvPr/>
        </p:nvSpPr>
        <p:spPr>
          <a:xfrm>
            <a:off x="4953000" y="4653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2884" name="Google Shape;2884;p101"/>
          <p:cNvSpPr/>
          <p:nvPr/>
        </p:nvSpPr>
        <p:spPr>
          <a:xfrm>
            <a:off x="7798650" y="371957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5" name="Google Shape;2885;p101"/>
          <p:cNvSpPr/>
          <p:nvPr/>
        </p:nvSpPr>
        <p:spPr>
          <a:xfrm>
            <a:off x="7789125" y="41863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6" name="Google Shape;2886;p101"/>
          <p:cNvSpPr/>
          <p:nvPr/>
        </p:nvSpPr>
        <p:spPr>
          <a:xfrm>
            <a:off x="7789125" y="4653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7" name="Google Shape;2887;p101"/>
          <p:cNvSpPr/>
          <p:nvPr/>
        </p:nvSpPr>
        <p:spPr>
          <a:xfrm>
            <a:off x="3012450" y="2858225"/>
            <a:ext cx="407100" cy="6705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</a:t>
            </a:r>
            <a:endParaRPr/>
          </a:p>
        </p:txBody>
      </p:sp>
      <p:sp>
        <p:nvSpPr>
          <p:cNvPr id="2888" name="Google Shape;2888;p101"/>
          <p:cNvSpPr/>
          <p:nvPr/>
        </p:nvSpPr>
        <p:spPr>
          <a:xfrm>
            <a:off x="3056850" y="3208750"/>
            <a:ext cx="318300" cy="2859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/>
        </p:nvSpPr>
        <p:spPr>
          <a:xfrm>
            <a:off x="0" y="0"/>
            <a:ext cx="3724200" cy="3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800000"/>
                </a:solidFill>
                <a:highlight>
                  <a:srgbClr val="93C47D"/>
                </a:highlight>
              </a:rPr>
              <a:t>int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1100">
                <a:solidFill>
                  <a:srgbClr val="400000"/>
                </a:solidFill>
                <a:highlight>
                  <a:srgbClr val="93C47D"/>
                </a:highlight>
              </a:rPr>
              <a:t>main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()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1100">
                <a:solidFill>
                  <a:srgbClr val="800080"/>
                </a:solidFill>
                <a:highlight>
                  <a:srgbClr val="93C47D"/>
                </a:highlight>
              </a:rPr>
              <a:t>{</a:t>
            </a:r>
            <a:endParaRPr sz="11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   </a:t>
            </a:r>
            <a:r>
              <a:rPr b="1" lang="pt-BR" sz="1100">
                <a:solidFill>
                  <a:srgbClr val="800000"/>
                </a:solidFill>
                <a:highlight>
                  <a:srgbClr val="93C47D"/>
                </a:highlight>
              </a:rPr>
              <a:t>int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tamanho</a:t>
            </a:r>
            <a:r>
              <a:rPr lang="pt-BR" sz="1100">
                <a:solidFill>
                  <a:srgbClr val="800080"/>
                </a:solidFill>
                <a:highlight>
                  <a:srgbClr val="93C47D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   </a:t>
            </a:r>
            <a:r>
              <a:rPr lang="pt-BR" sz="1100">
                <a:solidFill>
                  <a:srgbClr val="603000"/>
                </a:solidFill>
                <a:highlight>
                  <a:srgbClr val="93C47D"/>
                </a:highlight>
              </a:rPr>
              <a:t>cin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93C47D"/>
                </a:highlight>
              </a:rPr>
              <a:t>&gt;&gt;</a:t>
            </a:r>
            <a:r>
              <a:rPr lang="pt-BR" sz="1100">
                <a:solidFill>
                  <a:schemeClr val="dk1"/>
                </a:solidFill>
                <a:highlight>
                  <a:srgbClr val="93C47D"/>
                </a:highlight>
              </a:rPr>
              <a:t> tamanho</a:t>
            </a:r>
            <a:r>
              <a:rPr lang="pt-BR" sz="1100">
                <a:solidFill>
                  <a:srgbClr val="800080"/>
                </a:solidFill>
                <a:highlight>
                  <a:srgbClr val="93C47D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1100">
                <a:solidFill>
                  <a:srgbClr val="603000"/>
                </a:solidFill>
                <a:highlight>
                  <a:srgbClr val="FFFFFF"/>
                </a:highlight>
              </a:rPr>
              <a:t>time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tamanho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   lerVetorDeTimes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tamanho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11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identificador</a:t>
            </a: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1100">
                <a:solidFill>
                  <a:srgbClr val="603000"/>
                </a:solidFill>
                <a:highlight>
                  <a:srgbClr val="FFFFFF"/>
                </a:highlight>
              </a:rPr>
              <a:t>cin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&gt;&gt;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identificador</a:t>
            </a: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   mergesort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tamanho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-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11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posicao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procuraTime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identificador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tamanho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1100">
                <a:solidFill>
                  <a:srgbClr val="603000"/>
                </a:solidFill>
                <a:highlight>
                  <a:srgbClr val="FFFFFF"/>
                </a:highlight>
              </a:rPr>
              <a:t>cout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&lt;&lt;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posicao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&lt;&lt;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603000"/>
                </a:solidFill>
                <a:highlight>
                  <a:srgbClr val="FFFFFF"/>
                </a:highlight>
              </a:rPr>
              <a:t>endl</a:t>
            </a: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11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posicao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&gt;=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lang="pt-BR" sz="1100">
                <a:solidFill>
                  <a:srgbClr val="603000"/>
                </a:solidFill>
                <a:highlight>
                  <a:srgbClr val="FFFFFF"/>
                </a:highlight>
              </a:rPr>
              <a:t>cout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&lt;&lt;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posicao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].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nome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&lt;&lt;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pt-BR" sz="1100">
                <a:solidFill>
                  <a:srgbClr val="0000E6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800000"/>
                </a:solidFill>
                <a:highlight>
                  <a:srgbClr val="FFFFFF"/>
                </a:highlight>
              </a:rPr>
              <a:t>"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&lt;&lt;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meuVetorDeTimes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posicao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].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gols_marcados </a:t>
            </a:r>
            <a:r>
              <a:rPr lang="pt-BR" sz="1100">
                <a:solidFill>
                  <a:srgbClr val="808030"/>
                </a:solidFill>
                <a:highlight>
                  <a:srgbClr val="FFFFFF"/>
                </a:highlight>
              </a:rPr>
              <a:t>&lt;&lt;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603000"/>
                </a:solidFill>
                <a:highlight>
                  <a:srgbClr val="FFFFFF"/>
                </a:highlight>
              </a:rPr>
              <a:t>endl</a:t>
            </a: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1100">
                <a:solidFill>
                  <a:srgbClr val="800000"/>
                </a:solidFill>
                <a:highlight>
                  <a:srgbClr val="FFFFFF"/>
                </a:highlight>
              </a:rPr>
              <a:t>return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18" name="Google Shape;118;p21"/>
          <p:cNvSpPr/>
          <p:nvPr/>
        </p:nvSpPr>
        <p:spPr>
          <a:xfrm>
            <a:off x="7467600" y="3781425"/>
            <a:ext cx="1181100" cy="77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TAMANHO</a:t>
            </a:r>
            <a:endParaRPr/>
          </a:p>
        </p:txBody>
      </p:sp>
      <p:sp>
        <p:nvSpPr>
          <p:cNvPr id="119" name="Google Shape;119;p21"/>
          <p:cNvSpPr/>
          <p:nvPr/>
        </p:nvSpPr>
        <p:spPr>
          <a:xfrm>
            <a:off x="7805850" y="4171950"/>
            <a:ext cx="557100" cy="32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120" name="Google Shape;120;p21"/>
          <p:cNvSpPr/>
          <p:nvPr/>
        </p:nvSpPr>
        <p:spPr>
          <a:xfrm>
            <a:off x="4276725" y="1438275"/>
            <a:ext cx="1895400" cy="714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cin &gt;&gt; tamanho</a:t>
            </a:r>
            <a:endParaRPr/>
          </a:p>
        </p:txBody>
      </p:sp>
      <p:sp>
        <p:nvSpPr>
          <p:cNvPr id="121" name="Google Shape;121;p21"/>
          <p:cNvSpPr/>
          <p:nvPr/>
        </p:nvSpPr>
        <p:spPr>
          <a:xfrm>
            <a:off x="4895850" y="1828800"/>
            <a:ext cx="619200" cy="24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2" name="Shape 2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3" name="Google Shape;2893;p102"/>
          <p:cNvSpPr txBox="1"/>
          <p:nvPr/>
        </p:nvSpPr>
        <p:spPr>
          <a:xfrm>
            <a:off x="-66150" y="0"/>
            <a:ext cx="34857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intercala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CFE2F3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CFE2F3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tamanho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-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CFE2F3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lang="pt-BR" sz="700">
                <a:solidFill>
                  <a:srgbClr val="603000"/>
                </a:solidFill>
                <a:highlight>
                  <a:srgbClr val="CFE2F3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tamanho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vetor auxiliar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D9D2E9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D9D2E9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D9D2E9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D9D2E9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D9D2E9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D9D2E9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D9D2E9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D9D2E9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D9D2E9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D9D2E9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D9D2E9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D9D2E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D9D2E9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D9D2E9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D9D2E9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D9D2E9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D9D2E9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D9D2E9"/>
                </a:highlight>
              </a:rPr>
              <a:t>and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D9D2E9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D9D2E9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D9D2E9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D9D2E9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D9D2E9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D9D2E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D9D2E9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(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chemeClr val="dk1"/>
                </a:solidFill>
                <a:highlight>
                  <a:srgbClr val="FFF2CC"/>
                </a:highlight>
              </a:rPr>
              <a:t>meuVetorDeTimes</a:t>
            </a:r>
            <a:r>
              <a:rPr lang="pt-BR" sz="700">
                <a:solidFill>
                  <a:srgbClr val="808030"/>
                </a:solidFill>
                <a:highlight>
                  <a:srgbClr val="FFF2CC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2CC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2CC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FFF2CC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</a:rPr>
              <a:t>&lt;=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meuVetorDeTimes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</a:rPr>
              <a:t>)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0080"/>
                </a:solidFill>
              </a:rPr>
              <a:t>{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</a:rPr>
              <a:t>    aux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k</a:t>
            </a:r>
            <a:r>
              <a:rPr lang="pt-BR" sz="700">
                <a:solidFill>
                  <a:srgbClr val="808030"/>
                </a:solidFill>
              </a:rPr>
              <a:t>]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=</a:t>
            </a:r>
            <a:r>
              <a:rPr lang="pt-BR" sz="700">
                <a:solidFill>
                  <a:schemeClr val="dk1"/>
                </a:solidFill>
              </a:rPr>
              <a:t> meuVetorDeTimes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i</a:t>
            </a:r>
            <a:r>
              <a:rPr lang="pt-BR" sz="700">
                <a:solidFill>
                  <a:srgbClr val="808030"/>
                </a:solidFill>
              </a:rPr>
              <a:t>]</a:t>
            </a:r>
            <a:r>
              <a:rPr lang="pt-BR" sz="700">
                <a:solidFill>
                  <a:srgbClr val="800080"/>
                </a:solidFill>
              </a:rPr>
              <a:t>;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696969"/>
                </a:solidFill>
              </a:rPr>
              <a:t>// copia trecho1 em aux[]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</a:rPr>
              <a:t>    i</a:t>
            </a:r>
            <a:r>
              <a:rPr lang="pt-BR" sz="700">
                <a:solidFill>
                  <a:srgbClr val="808030"/>
                </a:solidFill>
              </a:rPr>
              <a:t>++</a:t>
            </a:r>
            <a:r>
              <a:rPr lang="pt-BR" sz="700">
                <a:solidFill>
                  <a:srgbClr val="800080"/>
                </a:solidFill>
              </a:rPr>
              <a:t>;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696969"/>
                </a:solidFill>
              </a:rPr>
              <a:t>// avança em trecho1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</a:rPr>
              <a:t>}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D9D2E9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D9D2E9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</a:rPr>
              <a:t>//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           aux</a:t>
            </a:r>
            <a:r>
              <a:rPr lang="pt-BR" sz="700">
                <a:solidFill>
                  <a:srgbClr val="808030"/>
                </a:solidFill>
                <a:highlight>
                  <a:srgbClr val="D9D2E9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D9D2E9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=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meuVetorDeTimes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</a:rPr>
              <a:t>;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696969"/>
                </a:solidFill>
              </a:rPr>
              <a:t>// copia trecho2 em aux[]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           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D9EAD3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696969"/>
                </a:solidFill>
              </a:rPr>
              <a:t>// avanca em trecho2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    </a:t>
            </a:r>
            <a:r>
              <a:rPr lang="pt-BR" sz="700">
                <a:solidFill>
                  <a:srgbClr val="800080"/>
                </a:solidFill>
              </a:rPr>
              <a:t>}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</a:t>
            </a:r>
            <a:r>
              <a:rPr lang="pt-BR" sz="700">
                <a:solidFill>
                  <a:srgbClr val="800080"/>
                </a:solidFill>
              </a:rPr>
              <a:t>}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</a:t>
            </a:r>
            <a:r>
              <a:rPr b="1" lang="pt-BR" sz="700">
                <a:solidFill>
                  <a:srgbClr val="800000"/>
                </a:solidFill>
              </a:rPr>
              <a:t>else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b="1" lang="pt-BR" sz="700">
                <a:solidFill>
                  <a:srgbClr val="800000"/>
                </a:solidFill>
              </a:rPr>
              <a:t>if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(</a:t>
            </a:r>
            <a:r>
              <a:rPr lang="pt-BR" sz="700">
                <a:solidFill>
                  <a:schemeClr val="dk1"/>
                </a:solidFill>
              </a:rPr>
              <a:t> i </a:t>
            </a:r>
            <a:r>
              <a:rPr lang="pt-BR" sz="700">
                <a:solidFill>
                  <a:srgbClr val="808030"/>
                </a:solidFill>
              </a:rPr>
              <a:t>&gt;</a:t>
            </a:r>
            <a:r>
              <a:rPr lang="pt-BR" sz="700">
                <a:solidFill>
                  <a:schemeClr val="dk1"/>
                </a:solidFill>
              </a:rPr>
              <a:t> meio </a:t>
            </a:r>
            <a:r>
              <a:rPr lang="pt-BR" sz="700">
                <a:solidFill>
                  <a:srgbClr val="808030"/>
                </a:solidFill>
              </a:rPr>
              <a:t>)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0080"/>
                </a:solidFill>
              </a:rPr>
              <a:t>{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696969"/>
                </a:solidFill>
              </a:rPr>
              <a:t>// terminou o trecho1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    aux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k</a:t>
            </a:r>
            <a:r>
              <a:rPr lang="pt-BR" sz="700">
                <a:solidFill>
                  <a:srgbClr val="808030"/>
                </a:solidFill>
              </a:rPr>
              <a:t>]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=</a:t>
            </a:r>
            <a:r>
              <a:rPr lang="pt-BR" sz="700">
                <a:solidFill>
                  <a:schemeClr val="dk1"/>
                </a:solidFill>
              </a:rPr>
              <a:t> meuVetorDeTimes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j</a:t>
            </a:r>
            <a:r>
              <a:rPr lang="pt-BR" sz="700">
                <a:solidFill>
                  <a:srgbClr val="808030"/>
                </a:solidFill>
              </a:rPr>
              <a:t>]</a:t>
            </a:r>
            <a:r>
              <a:rPr lang="pt-BR" sz="700">
                <a:solidFill>
                  <a:srgbClr val="800080"/>
                </a:solidFill>
              </a:rPr>
              <a:t>;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    j</a:t>
            </a:r>
            <a:r>
              <a:rPr lang="pt-BR" sz="700">
                <a:solidFill>
                  <a:srgbClr val="808030"/>
                </a:solidFill>
              </a:rPr>
              <a:t>++</a:t>
            </a:r>
            <a:r>
              <a:rPr lang="pt-BR" sz="700">
                <a:solidFill>
                  <a:srgbClr val="800080"/>
                </a:solidFill>
              </a:rPr>
              <a:t>;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</a:t>
            </a:r>
            <a:r>
              <a:rPr lang="pt-BR" sz="700">
                <a:solidFill>
                  <a:srgbClr val="800080"/>
                </a:solidFill>
              </a:rPr>
              <a:t>}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</a:t>
            </a:r>
            <a:r>
              <a:rPr b="1" lang="pt-BR" sz="700">
                <a:solidFill>
                  <a:srgbClr val="800000"/>
                </a:solidFill>
              </a:rPr>
              <a:t>else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0080"/>
                </a:solidFill>
              </a:rPr>
              <a:t>{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696969"/>
                </a:solidFill>
              </a:rPr>
              <a:t>// terminou o trecho2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    aux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k</a:t>
            </a:r>
            <a:r>
              <a:rPr lang="pt-BR" sz="700">
                <a:solidFill>
                  <a:srgbClr val="808030"/>
                </a:solidFill>
              </a:rPr>
              <a:t>]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=</a:t>
            </a:r>
            <a:r>
              <a:rPr lang="pt-BR" sz="700">
                <a:solidFill>
                  <a:schemeClr val="dk1"/>
                </a:solidFill>
              </a:rPr>
              <a:t> meuVetorDeTimes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i</a:t>
            </a:r>
            <a:r>
              <a:rPr lang="pt-BR" sz="700">
                <a:solidFill>
                  <a:srgbClr val="808030"/>
                </a:solidFill>
              </a:rPr>
              <a:t>]</a:t>
            </a:r>
            <a:r>
              <a:rPr lang="pt-BR" sz="700">
                <a:solidFill>
                  <a:srgbClr val="800080"/>
                </a:solidFill>
              </a:rPr>
              <a:t>;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    i</a:t>
            </a:r>
            <a:r>
              <a:rPr lang="pt-BR" sz="700">
                <a:solidFill>
                  <a:srgbClr val="808030"/>
                </a:solidFill>
              </a:rPr>
              <a:t>++</a:t>
            </a:r>
            <a:r>
              <a:rPr lang="pt-BR" sz="700">
                <a:solidFill>
                  <a:srgbClr val="800080"/>
                </a:solidFill>
              </a:rPr>
              <a:t>;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</a:t>
            </a:r>
            <a:r>
              <a:rPr lang="pt-BR" sz="700">
                <a:solidFill>
                  <a:srgbClr val="800080"/>
                </a:solidFill>
              </a:rPr>
              <a:t>}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rgbClr val="800080"/>
                </a:solidFill>
              </a:rPr>
              <a:t>}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terminando: copiar de aux[] em a[inicio:fim]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inicio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mergesort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CFE2F3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meio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/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CFE2F3"/>
                </a:highlight>
              </a:rPr>
              <a:t>2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mergesort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mergesort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9CB9C"/>
                </a:highlight>
              </a:rPr>
              <a:t>1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F9CB9C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9CB9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intercala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894" name="Google Shape;2894;p102"/>
          <p:cNvSpPr/>
          <p:nvPr/>
        </p:nvSpPr>
        <p:spPr>
          <a:xfrm>
            <a:off x="4648200" y="0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2895" name="Google Shape;2895;p102"/>
          <p:cNvSpPr/>
          <p:nvPr/>
        </p:nvSpPr>
        <p:spPr>
          <a:xfrm>
            <a:off x="5281575" y="10572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6" name="Google Shape;2896;p102"/>
          <p:cNvSpPr/>
          <p:nvPr/>
        </p:nvSpPr>
        <p:spPr>
          <a:xfrm>
            <a:off x="5281575" y="15429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7" name="Google Shape;2897;p102"/>
          <p:cNvSpPr/>
          <p:nvPr/>
        </p:nvSpPr>
        <p:spPr>
          <a:xfrm>
            <a:off x="4867275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2898" name="Google Shape;2898;p102"/>
          <p:cNvSpPr/>
          <p:nvPr/>
        </p:nvSpPr>
        <p:spPr>
          <a:xfrm>
            <a:off x="6248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2899" name="Google Shape;2899;p102"/>
          <p:cNvSpPr/>
          <p:nvPr/>
        </p:nvSpPr>
        <p:spPr>
          <a:xfrm>
            <a:off x="6391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2900" name="Google Shape;2900;p102"/>
          <p:cNvSpPr/>
          <p:nvPr/>
        </p:nvSpPr>
        <p:spPr>
          <a:xfrm>
            <a:off x="6381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alemanha</a:t>
            </a:r>
            <a:endParaRPr/>
          </a:p>
        </p:txBody>
      </p:sp>
      <p:sp>
        <p:nvSpPr>
          <p:cNvPr id="2901" name="Google Shape;2901;p102"/>
          <p:cNvSpPr/>
          <p:nvPr/>
        </p:nvSpPr>
        <p:spPr>
          <a:xfrm>
            <a:off x="6381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902" name="Google Shape;2902;p102"/>
          <p:cNvSpPr/>
          <p:nvPr/>
        </p:nvSpPr>
        <p:spPr>
          <a:xfrm>
            <a:off x="7703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2903" name="Google Shape;2903;p102"/>
          <p:cNvSpPr/>
          <p:nvPr/>
        </p:nvSpPr>
        <p:spPr>
          <a:xfrm>
            <a:off x="5010150" y="990600"/>
            <a:ext cx="914400" cy="22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904" name="Google Shape;2904;p102"/>
          <p:cNvSpPr/>
          <p:nvPr/>
        </p:nvSpPr>
        <p:spPr>
          <a:xfrm>
            <a:off x="5000625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2905" name="Google Shape;2905;p102"/>
          <p:cNvSpPr/>
          <p:nvPr/>
        </p:nvSpPr>
        <p:spPr>
          <a:xfrm>
            <a:off x="5000625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2906" name="Google Shape;2906;p102"/>
          <p:cNvSpPr/>
          <p:nvPr/>
        </p:nvSpPr>
        <p:spPr>
          <a:xfrm>
            <a:off x="7846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907" name="Google Shape;2907;p102"/>
          <p:cNvSpPr/>
          <p:nvPr/>
        </p:nvSpPr>
        <p:spPr>
          <a:xfrm>
            <a:off x="7836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porto_rico</a:t>
            </a:r>
            <a:endParaRPr/>
          </a:p>
        </p:txBody>
      </p:sp>
      <p:sp>
        <p:nvSpPr>
          <p:cNvPr id="2908" name="Google Shape;2908;p102"/>
          <p:cNvSpPr/>
          <p:nvPr/>
        </p:nvSpPr>
        <p:spPr>
          <a:xfrm>
            <a:off x="7836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909" name="Google Shape;2909;p102"/>
          <p:cNvSpPr/>
          <p:nvPr/>
        </p:nvSpPr>
        <p:spPr>
          <a:xfrm>
            <a:off x="3487388" y="-12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inicio</a:t>
            </a:r>
            <a:endParaRPr/>
          </a:p>
        </p:txBody>
      </p:sp>
      <p:sp>
        <p:nvSpPr>
          <p:cNvPr id="2910" name="Google Shape;2910;p102"/>
          <p:cNvSpPr/>
          <p:nvPr/>
        </p:nvSpPr>
        <p:spPr>
          <a:xfrm>
            <a:off x="3747038" y="427850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2911" name="Google Shape;2911;p102"/>
          <p:cNvSpPr/>
          <p:nvPr/>
        </p:nvSpPr>
        <p:spPr>
          <a:xfrm>
            <a:off x="3503963" y="18247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fim</a:t>
            </a:r>
            <a:endParaRPr/>
          </a:p>
        </p:txBody>
      </p:sp>
      <p:sp>
        <p:nvSpPr>
          <p:cNvPr id="2912" name="Google Shape;2912;p102"/>
          <p:cNvSpPr/>
          <p:nvPr/>
        </p:nvSpPr>
        <p:spPr>
          <a:xfrm>
            <a:off x="3780188" y="2243875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913" name="Google Shape;2913;p102"/>
          <p:cNvSpPr/>
          <p:nvPr/>
        </p:nvSpPr>
        <p:spPr>
          <a:xfrm>
            <a:off x="3503963" y="9123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meio</a:t>
            </a:r>
            <a:endParaRPr/>
          </a:p>
        </p:txBody>
      </p:sp>
      <p:sp>
        <p:nvSpPr>
          <p:cNvPr id="2914" name="Google Shape;2914;p102"/>
          <p:cNvSpPr/>
          <p:nvPr/>
        </p:nvSpPr>
        <p:spPr>
          <a:xfrm>
            <a:off x="3763613" y="1340238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915" name="Google Shape;2915;p102"/>
          <p:cNvSpPr/>
          <p:nvPr/>
        </p:nvSpPr>
        <p:spPr>
          <a:xfrm>
            <a:off x="3507950" y="2841875"/>
            <a:ext cx="407100" cy="7032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</a:t>
            </a:r>
            <a:endParaRPr/>
          </a:p>
        </p:txBody>
      </p:sp>
      <p:sp>
        <p:nvSpPr>
          <p:cNvPr id="2916" name="Google Shape;2916;p102"/>
          <p:cNvSpPr/>
          <p:nvPr/>
        </p:nvSpPr>
        <p:spPr>
          <a:xfrm>
            <a:off x="3552350" y="3189700"/>
            <a:ext cx="318300" cy="32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917" name="Google Shape;2917;p102"/>
          <p:cNvSpPr/>
          <p:nvPr/>
        </p:nvSpPr>
        <p:spPr>
          <a:xfrm>
            <a:off x="4097000" y="2852000"/>
            <a:ext cx="407100" cy="703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</a:t>
            </a:r>
            <a:endParaRPr>
              <a:highlight>
                <a:srgbClr val="FFF2CC"/>
              </a:highlight>
            </a:endParaRPr>
          </a:p>
        </p:txBody>
      </p:sp>
      <p:sp>
        <p:nvSpPr>
          <p:cNvPr id="2918" name="Google Shape;2918;p102"/>
          <p:cNvSpPr/>
          <p:nvPr/>
        </p:nvSpPr>
        <p:spPr>
          <a:xfrm>
            <a:off x="4141400" y="3189700"/>
            <a:ext cx="318300" cy="32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2919" name="Google Shape;2919;p102"/>
          <p:cNvSpPr/>
          <p:nvPr/>
        </p:nvSpPr>
        <p:spPr>
          <a:xfrm>
            <a:off x="3552350" y="3596750"/>
            <a:ext cx="951600" cy="51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tamanho</a:t>
            </a:r>
            <a:endParaRPr/>
          </a:p>
        </p:txBody>
      </p:sp>
      <p:sp>
        <p:nvSpPr>
          <p:cNvPr id="2920" name="Google Shape;2920;p102"/>
          <p:cNvSpPr/>
          <p:nvPr/>
        </p:nvSpPr>
        <p:spPr>
          <a:xfrm>
            <a:off x="3729975" y="3819475"/>
            <a:ext cx="6072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2921" name="Google Shape;2921;p102"/>
          <p:cNvSpPr/>
          <p:nvPr/>
        </p:nvSpPr>
        <p:spPr>
          <a:xfrm>
            <a:off x="4600575" y="2728975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2922" name="Google Shape;2922;p102"/>
          <p:cNvSpPr/>
          <p:nvPr/>
        </p:nvSpPr>
        <p:spPr>
          <a:xfrm>
            <a:off x="4819650" y="3243325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2923" name="Google Shape;2923;p102"/>
          <p:cNvSpPr/>
          <p:nvPr/>
        </p:nvSpPr>
        <p:spPr>
          <a:xfrm>
            <a:off x="6200775" y="3243325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2924" name="Google Shape;2924;p102"/>
          <p:cNvSpPr/>
          <p:nvPr/>
        </p:nvSpPr>
        <p:spPr>
          <a:xfrm>
            <a:off x="6343650" y="371957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925" name="Google Shape;2925;p102"/>
          <p:cNvSpPr/>
          <p:nvPr/>
        </p:nvSpPr>
        <p:spPr>
          <a:xfrm>
            <a:off x="6334125" y="41863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porto_rico</a:t>
            </a:r>
            <a:endParaRPr/>
          </a:p>
        </p:txBody>
      </p:sp>
      <p:sp>
        <p:nvSpPr>
          <p:cNvPr id="2926" name="Google Shape;2926;p102"/>
          <p:cNvSpPr/>
          <p:nvPr/>
        </p:nvSpPr>
        <p:spPr>
          <a:xfrm>
            <a:off x="6334125" y="4653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927" name="Google Shape;2927;p102"/>
          <p:cNvSpPr/>
          <p:nvPr/>
        </p:nvSpPr>
        <p:spPr>
          <a:xfrm>
            <a:off x="7655775" y="3243325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2928" name="Google Shape;2928;p102"/>
          <p:cNvSpPr/>
          <p:nvPr/>
        </p:nvSpPr>
        <p:spPr>
          <a:xfrm>
            <a:off x="4962525" y="371957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929" name="Google Shape;2929;p102"/>
          <p:cNvSpPr/>
          <p:nvPr/>
        </p:nvSpPr>
        <p:spPr>
          <a:xfrm>
            <a:off x="4953000" y="41863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2930" name="Google Shape;2930;p102"/>
          <p:cNvSpPr/>
          <p:nvPr/>
        </p:nvSpPr>
        <p:spPr>
          <a:xfrm>
            <a:off x="4953000" y="4653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2931" name="Google Shape;2931;p102"/>
          <p:cNvSpPr/>
          <p:nvPr/>
        </p:nvSpPr>
        <p:spPr>
          <a:xfrm>
            <a:off x="7798650" y="371957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2" name="Google Shape;2932;p102"/>
          <p:cNvSpPr/>
          <p:nvPr/>
        </p:nvSpPr>
        <p:spPr>
          <a:xfrm>
            <a:off x="7789125" y="41863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3" name="Google Shape;2933;p102"/>
          <p:cNvSpPr/>
          <p:nvPr/>
        </p:nvSpPr>
        <p:spPr>
          <a:xfrm>
            <a:off x="7789125" y="4653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4" name="Google Shape;2934;p102"/>
          <p:cNvSpPr/>
          <p:nvPr/>
        </p:nvSpPr>
        <p:spPr>
          <a:xfrm>
            <a:off x="3012450" y="2858225"/>
            <a:ext cx="407100" cy="6705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</a:t>
            </a:r>
            <a:endParaRPr/>
          </a:p>
        </p:txBody>
      </p:sp>
      <p:sp>
        <p:nvSpPr>
          <p:cNvPr id="2935" name="Google Shape;2935;p102"/>
          <p:cNvSpPr/>
          <p:nvPr/>
        </p:nvSpPr>
        <p:spPr>
          <a:xfrm>
            <a:off x="3056850" y="3208750"/>
            <a:ext cx="318300" cy="2859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9" name="Shape 2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0" name="Google Shape;2940;p103"/>
          <p:cNvSpPr txBox="1"/>
          <p:nvPr/>
        </p:nvSpPr>
        <p:spPr>
          <a:xfrm>
            <a:off x="-66150" y="0"/>
            <a:ext cx="34857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intercala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CFE2F3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CFE2F3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tamanho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-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CFE2F3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lang="pt-BR" sz="700">
                <a:solidFill>
                  <a:srgbClr val="603000"/>
                </a:solidFill>
                <a:highlight>
                  <a:srgbClr val="CFE2F3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tamanho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vetor auxiliar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D9D2E9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D9D2E9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D9D2E9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D9D2E9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D9D2E9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D9D2E9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D9D2E9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D9D2E9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D9D2E9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D9D2E9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D9D2E9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D9D2E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D9D2E9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D9D2E9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D9D2E9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D9D2E9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D9D2E9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D9D2E9"/>
                </a:highlight>
              </a:rPr>
              <a:t>and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D9D2E9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D9D2E9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D9D2E9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D9D2E9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D9D2E9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D9D2E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D9D2E9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(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chemeClr val="dk1"/>
                </a:solidFill>
                <a:highlight>
                  <a:srgbClr val="FFF2CC"/>
                </a:highlight>
              </a:rPr>
              <a:t>meuVetorDeTimes</a:t>
            </a:r>
            <a:r>
              <a:rPr lang="pt-BR" sz="700">
                <a:solidFill>
                  <a:srgbClr val="808030"/>
                </a:solidFill>
                <a:highlight>
                  <a:srgbClr val="FFF2CC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2CC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2CC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FFF2CC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</a:rPr>
              <a:t>&lt;=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meuVetorDeTimes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].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identificador </a:t>
            </a:r>
            <a:r>
              <a:rPr lang="pt-BR" sz="700">
                <a:solidFill>
                  <a:srgbClr val="808030"/>
                </a:solidFill>
              </a:rPr>
              <a:t>)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0080"/>
                </a:solidFill>
              </a:rPr>
              <a:t>{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</a:rPr>
              <a:t>    aux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k</a:t>
            </a:r>
            <a:r>
              <a:rPr lang="pt-BR" sz="700">
                <a:solidFill>
                  <a:srgbClr val="808030"/>
                </a:solidFill>
              </a:rPr>
              <a:t>]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=</a:t>
            </a:r>
            <a:r>
              <a:rPr lang="pt-BR" sz="700">
                <a:solidFill>
                  <a:schemeClr val="dk1"/>
                </a:solidFill>
              </a:rPr>
              <a:t> meuVetorDeTimes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i</a:t>
            </a:r>
            <a:r>
              <a:rPr lang="pt-BR" sz="700">
                <a:solidFill>
                  <a:srgbClr val="808030"/>
                </a:solidFill>
              </a:rPr>
              <a:t>]</a:t>
            </a:r>
            <a:r>
              <a:rPr lang="pt-BR" sz="700">
                <a:solidFill>
                  <a:srgbClr val="800080"/>
                </a:solidFill>
              </a:rPr>
              <a:t>;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696969"/>
                </a:solidFill>
              </a:rPr>
              <a:t>// copia trecho1 em aux[]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</a:rPr>
              <a:t>    i</a:t>
            </a:r>
            <a:r>
              <a:rPr lang="pt-BR" sz="700">
                <a:solidFill>
                  <a:srgbClr val="808030"/>
                </a:solidFill>
              </a:rPr>
              <a:t>++</a:t>
            </a:r>
            <a:r>
              <a:rPr lang="pt-BR" sz="700">
                <a:solidFill>
                  <a:srgbClr val="800080"/>
                </a:solidFill>
              </a:rPr>
              <a:t>;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696969"/>
                </a:solidFill>
              </a:rPr>
              <a:t>// avança em trecho1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</a:rPr>
              <a:t>}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       </a:t>
            </a:r>
            <a:r>
              <a:rPr b="1" lang="pt-BR" sz="700">
                <a:solidFill>
                  <a:srgbClr val="800000"/>
                </a:solidFill>
                <a:highlight>
                  <a:srgbClr val="D9D2E9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D9D2E9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</a:rPr>
              <a:t>//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           aux</a:t>
            </a:r>
            <a:r>
              <a:rPr lang="pt-BR" sz="700">
                <a:solidFill>
                  <a:srgbClr val="808030"/>
                </a:solidFill>
                <a:highlight>
                  <a:srgbClr val="D9D2E9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D9D2E9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=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meuVetorDeTimes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</a:rPr>
              <a:t>;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696969"/>
                </a:solidFill>
              </a:rPr>
              <a:t>// copia trecho2 em aux[]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           </a:t>
            </a:r>
            <a:r>
              <a:rPr lang="pt-BR" sz="700">
                <a:solidFill>
                  <a:schemeClr val="dk1"/>
                </a:solidFill>
                <a:highlight>
                  <a:srgbClr val="D9EAD3"/>
                </a:highlight>
              </a:rPr>
              <a:t>j</a:t>
            </a:r>
            <a:r>
              <a:rPr lang="pt-BR" sz="700">
                <a:solidFill>
                  <a:srgbClr val="808030"/>
                </a:solidFill>
                <a:highlight>
                  <a:srgbClr val="D9EAD3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D9EAD3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696969"/>
                </a:solidFill>
              </a:rPr>
              <a:t>// avanca em trecho2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       </a:t>
            </a:r>
            <a:r>
              <a:rPr lang="pt-BR" sz="700">
                <a:solidFill>
                  <a:srgbClr val="800080"/>
                </a:solidFill>
                <a:highlight>
                  <a:srgbClr val="D9D2E9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D9D2E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D9D2E9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D9D2E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</a:rPr>
              <a:t>else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b="1" lang="pt-BR" sz="700">
                <a:solidFill>
                  <a:srgbClr val="800000"/>
                </a:solidFill>
              </a:rPr>
              <a:t>if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(</a:t>
            </a:r>
            <a:r>
              <a:rPr lang="pt-BR" sz="700">
                <a:solidFill>
                  <a:schemeClr val="dk1"/>
                </a:solidFill>
              </a:rPr>
              <a:t> i </a:t>
            </a:r>
            <a:r>
              <a:rPr lang="pt-BR" sz="700">
                <a:solidFill>
                  <a:srgbClr val="808030"/>
                </a:solidFill>
              </a:rPr>
              <a:t>&gt;</a:t>
            </a:r>
            <a:r>
              <a:rPr lang="pt-BR" sz="700">
                <a:solidFill>
                  <a:schemeClr val="dk1"/>
                </a:solidFill>
              </a:rPr>
              <a:t> meio </a:t>
            </a:r>
            <a:r>
              <a:rPr lang="pt-BR" sz="700">
                <a:solidFill>
                  <a:srgbClr val="808030"/>
                </a:solidFill>
              </a:rPr>
              <a:t>)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0080"/>
                </a:solidFill>
              </a:rPr>
              <a:t>{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696969"/>
                </a:solidFill>
              </a:rPr>
              <a:t>// terminou o trecho1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</a:rPr>
              <a:t>    aux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k</a:t>
            </a:r>
            <a:r>
              <a:rPr lang="pt-BR" sz="700">
                <a:solidFill>
                  <a:srgbClr val="808030"/>
                </a:solidFill>
              </a:rPr>
              <a:t>]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=</a:t>
            </a:r>
            <a:r>
              <a:rPr lang="pt-BR" sz="700">
                <a:solidFill>
                  <a:schemeClr val="dk1"/>
                </a:solidFill>
              </a:rPr>
              <a:t> meuVetorDeTimes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j</a:t>
            </a:r>
            <a:r>
              <a:rPr lang="pt-BR" sz="700">
                <a:solidFill>
                  <a:srgbClr val="808030"/>
                </a:solidFill>
              </a:rPr>
              <a:t>]</a:t>
            </a:r>
            <a:r>
              <a:rPr lang="pt-BR" sz="700">
                <a:solidFill>
                  <a:srgbClr val="800080"/>
                </a:solidFill>
              </a:rPr>
              <a:t>;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</a:rPr>
              <a:t>    j</a:t>
            </a:r>
            <a:r>
              <a:rPr lang="pt-BR" sz="700">
                <a:solidFill>
                  <a:srgbClr val="808030"/>
                </a:solidFill>
              </a:rPr>
              <a:t>++</a:t>
            </a:r>
            <a:r>
              <a:rPr lang="pt-BR" sz="700">
                <a:solidFill>
                  <a:srgbClr val="800080"/>
                </a:solidFill>
              </a:rPr>
              <a:t>;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</a:rPr>
              <a:t>}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</a:rPr>
              <a:t>else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0080"/>
                </a:solidFill>
              </a:rPr>
              <a:t>{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696969"/>
                </a:solidFill>
              </a:rPr>
              <a:t>// terminou o trecho2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</a:rPr>
              <a:t>    aux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k</a:t>
            </a:r>
            <a:r>
              <a:rPr lang="pt-BR" sz="700">
                <a:solidFill>
                  <a:srgbClr val="808030"/>
                </a:solidFill>
              </a:rPr>
              <a:t>]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=</a:t>
            </a:r>
            <a:r>
              <a:rPr lang="pt-BR" sz="700">
                <a:solidFill>
                  <a:schemeClr val="dk1"/>
                </a:solidFill>
              </a:rPr>
              <a:t> meuVetorDeTimes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i</a:t>
            </a:r>
            <a:r>
              <a:rPr lang="pt-BR" sz="700">
                <a:solidFill>
                  <a:srgbClr val="808030"/>
                </a:solidFill>
              </a:rPr>
              <a:t>]</a:t>
            </a:r>
            <a:r>
              <a:rPr lang="pt-BR" sz="700">
                <a:solidFill>
                  <a:srgbClr val="800080"/>
                </a:solidFill>
              </a:rPr>
              <a:t>;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</a:rPr>
              <a:t>    i</a:t>
            </a:r>
            <a:r>
              <a:rPr lang="pt-BR" sz="700">
                <a:solidFill>
                  <a:srgbClr val="808030"/>
                </a:solidFill>
              </a:rPr>
              <a:t>++</a:t>
            </a:r>
            <a:r>
              <a:rPr lang="pt-BR" sz="700">
                <a:solidFill>
                  <a:srgbClr val="800080"/>
                </a:solidFill>
              </a:rPr>
              <a:t>;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D9D2E9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</a:rPr>
              <a:t>}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D9D2E9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D9D2E9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terminando: copiar de aux[] em a[inicio:fim]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inicio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mergesort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CFE2F3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meio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/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CFE2F3"/>
                </a:highlight>
              </a:rPr>
              <a:t>2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mergesort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mergesort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9CB9C"/>
                </a:highlight>
              </a:rPr>
              <a:t>1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F9CB9C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9CB9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intercala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941" name="Google Shape;2941;p103"/>
          <p:cNvSpPr/>
          <p:nvPr/>
        </p:nvSpPr>
        <p:spPr>
          <a:xfrm>
            <a:off x="4648200" y="0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2942" name="Google Shape;2942;p103"/>
          <p:cNvSpPr/>
          <p:nvPr/>
        </p:nvSpPr>
        <p:spPr>
          <a:xfrm>
            <a:off x="5281575" y="10572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3" name="Google Shape;2943;p103"/>
          <p:cNvSpPr/>
          <p:nvPr/>
        </p:nvSpPr>
        <p:spPr>
          <a:xfrm>
            <a:off x="5281575" y="15429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4" name="Google Shape;2944;p103"/>
          <p:cNvSpPr/>
          <p:nvPr/>
        </p:nvSpPr>
        <p:spPr>
          <a:xfrm>
            <a:off x="4867275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2945" name="Google Shape;2945;p103"/>
          <p:cNvSpPr/>
          <p:nvPr/>
        </p:nvSpPr>
        <p:spPr>
          <a:xfrm>
            <a:off x="6248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2946" name="Google Shape;2946;p103"/>
          <p:cNvSpPr/>
          <p:nvPr/>
        </p:nvSpPr>
        <p:spPr>
          <a:xfrm>
            <a:off x="6391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2947" name="Google Shape;2947;p103"/>
          <p:cNvSpPr/>
          <p:nvPr/>
        </p:nvSpPr>
        <p:spPr>
          <a:xfrm>
            <a:off x="6381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alemanha</a:t>
            </a:r>
            <a:endParaRPr/>
          </a:p>
        </p:txBody>
      </p:sp>
      <p:sp>
        <p:nvSpPr>
          <p:cNvPr id="2948" name="Google Shape;2948;p103"/>
          <p:cNvSpPr/>
          <p:nvPr/>
        </p:nvSpPr>
        <p:spPr>
          <a:xfrm>
            <a:off x="6381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949" name="Google Shape;2949;p103"/>
          <p:cNvSpPr/>
          <p:nvPr/>
        </p:nvSpPr>
        <p:spPr>
          <a:xfrm>
            <a:off x="7703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2950" name="Google Shape;2950;p103"/>
          <p:cNvSpPr/>
          <p:nvPr/>
        </p:nvSpPr>
        <p:spPr>
          <a:xfrm>
            <a:off x="5010150" y="990600"/>
            <a:ext cx="914400" cy="22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951" name="Google Shape;2951;p103"/>
          <p:cNvSpPr/>
          <p:nvPr/>
        </p:nvSpPr>
        <p:spPr>
          <a:xfrm>
            <a:off x="5000625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2952" name="Google Shape;2952;p103"/>
          <p:cNvSpPr/>
          <p:nvPr/>
        </p:nvSpPr>
        <p:spPr>
          <a:xfrm>
            <a:off x="5000625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2953" name="Google Shape;2953;p103"/>
          <p:cNvSpPr/>
          <p:nvPr/>
        </p:nvSpPr>
        <p:spPr>
          <a:xfrm>
            <a:off x="7846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954" name="Google Shape;2954;p103"/>
          <p:cNvSpPr/>
          <p:nvPr/>
        </p:nvSpPr>
        <p:spPr>
          <a:xfrm>
            <a:off x="7836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porto_rico</a:t>
            </a:r>
            <a:endParaRPr/>
          </a:p>
        </p:txBody>
      </p:sp>
      <p:sp>
        <p:nvSpPr>
          <p:cNvPr id="2955" name="Google Shape;2955;p103"/>
          <p:cNvSpPr/>
          <p:nvPr/>
        </p:nvSpPr>
        <p:spPr>
          <a:xfrm>
            <a:off x="7836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956" name="Google Shape;2956;p103"/>
          <p:cNvSpPr/>
          <p:nvPr/>
        </p:nvSpPr>
        <p:spPr>
          <a:xfrm>
            <a:off x="3487388" y="-12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inicio</a:t>
            </a:r>
            <a:endParaRPr/>
          </a:p>
        </p:txBody>
      </p:sp>
      <p:sp>
        <p:nvSpPr>
          <p:cNvPr id="2957" name="Google Shape;2957;p103"/>
          <p:cNvSpPr/>
          <p:nvPr/>
        </p:nvSpPr>
        <p:spPr>
          <a:xfrm>
            <a:off x="3747038" y="427850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2958" name="Google Shape;2958;p103"/>
          <p:cNvSpPr/>
          <p:nvPr/>
        </p:nvSpPr>
        <p:spPr>
          <a:xfrm>
            <a:off x="3503963" y="18247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fim</a:t>
            </a:r>
            <a:endParaRPr/>
          </a:p>
        </p:txBody>
      </p:sp>
      <p:sp>
        <p:nvSpPr>
          <p:cNvPr id="2959" name="Google Shape;2959;p103"/>
          <p:cNvSpPr/>
          <p:nvPr/>
        </p:nvSpPr>
        <p:spPr>
          <a:xfrm>
            <a:off x="3780188" y="2243875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960" name="Google Shape;2960;p103"/>
          <p:cNvSpPr/>
          <p:nvPr/>
        </p:nvSpPr>
        <p:spPr>
          <a:xfrm>
            <a:off x="3503963" y="9123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meio</a:t>
            </a:r>
            <a:endParaRPr/>
          </a:p>
        </p:txBody>
      </p:sp>
      <p:sp>
        <p:nvSpPr>
          <p:cNvPr id="2961" name="Google Shape;2961;p103"/>
          <p:cNvSpPr/>
          <p:nvPr/>
        </p:nvSpPr>
        <p:spPr>
          <a:xfrm>
            <a:off x="3763613" y="1340238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962" name="Google Shape;2962;p103"/>
          <p:cNvSpPr/>
          <p:nvPr/>
        </p:nvSpPr>
        <p:spPr>
          <a:xfrm>
            <a:off x="3507950" y="2841875"/>
            <a:ext cx="407100" cy="7032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</a:t>
            </a:r>
            <a:endParaRPr/>
          </a:p>
        </p:txBody>
      </p:sp>
      <p:sp>
        <p:nvSpPr>
          <p:cNvPr id="2963" name="Google Shape;2963;p103"/>
          <p:cNvSpPr/>
          <p:nvPr/>
        </p:nvSpPr>
        <p:spPr>
          <a:xfrm>
            <a:off x="3552350" y="3189700"/>
            <a:ext cx="318300" cy="32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964" name="Google Shape;2964;p103"/>
          <p:cNvSpPr/>
          <p:nvPr/>
        </p:nvSpPr>
        <p:spPr>
          <a:xfrm>
            <a:off x="4097000" y="2852000"/>
            <a:ext cx="407100" cy="703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</a:t>
            </a:r>
            <a:endParaRPr>
              <a:highlight>
                <a:srgbClr val="FFF2CC"/>
              </a:highlight>
            </a:endParaRPr>
          </a:p>
        </p:txBody>
      </p:sp>
      <p:sp>
        <p:nvSpPr>
          <p:cNvPr id="2965" name="Google Shape;2965;p103"/>
          <p:cNvSpPr/>
          <p:nvPr/>
        </p:nvSpPr>
        <p:spPr>
          <a:xfrm>
            <a:off x="4141400" y="3189700"/>
            <a:ext cx="318300" cy="32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2966" name="Google Shape;2966;p103"/>
          <p:cNvSpPr/>
          <p:nvPr/>
        </p:nvSpPr>
        <p:spPr>
          <a:xfrm>
            <a:off x="3552350" y="3596750"/>
            <a:ext cx="951600" cy="51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tamanho</a:t>
            </a:r>
            <a:endParaRPr/>
          </a:p>
        </p:txBody>
      </p:sp>
      <p:sp>
        <p:nvSpPr>
          <p:cNvPr id="2967" name="Google Shape;2967;p103"/>
          <p:cNvSpPr/>
          <p:nvPr/>
        </p:nvSpPr>
        <p:spPr>
          <a:xfrm>
            <a:off x="3729975" y="3819475"/>
            <a:ext cx="6072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2968" name="Google Shape;2968;p103"/>
          <p:cNvSpPr/>
          <p:nvPr/>
        </p:nvSpPr>
        <p:spPr>
          <a:xfrm>
            <a:off x="4600575" y="2728975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2969" name="Google Shape;2969;p103"/>
          <p:cNvSpPr/>
          <p:nvPr/>
        </p:nvSpPr>
        <p:spPr>
          <a:xfrm>
            <a:off x="4819650" y="3243325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2970" name="Google Shape;2970;p103"/>
          <p:cNvSpPr/>
          <p:nvPr/>
        </p:nvSpPr>
        <p:spPr>
          <a:xfrm>
            <a:off x="6200775" y="3243325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2971" name="Google Shape;2971;p103"/>
          <p:cNvSpPr/>
          <p:nvPr/>
        </p:nvSpPr>
        <p:spPr>
          <a:xfrm>
            <a:off x="6343650" y="371957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972" name="Google Shape;2972;p103"/>
          <p:cNvSpPr/>
          <p:nvPr/>
        </p:nvSpPr>
        <p:spPr>
          <a:xfrm>
            <a:off x="6334125" y="41863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porto_rico</a:t>
            </a:r>
            <a:endParaRPr/>
          </a:p>
        </p:txBody>
      </p:sp>
      <p:sp>
        <p:nvSpPr>
          <p:cNvPr id="2973" name="Google Shape;2973;p103"/>
          <p:cNvSpPr/>
          <p:nvPr/>
        </p:nvSpPr>
        <p:spPr>
          <a:xfrm>
            <a:off x="6334125" y="4653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974" name="Google Shape;2974;p103"/>
          <p:cNvSpPr/>
          <p:nvPr/>
        </p:nvSpPr>
        <p:spPr>
          <a:xfrm>
            <a:off x="7655775" y="3243325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2975" name="Google Shape;2975;p103"/>
          <p:cNvSpPr/>
          <p:nvPr/>
        </p:nvSpPr>
        <p:spPr>
          <a:xfrm>
            <a:off x="4962525" y="371957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976" name="Google Shape;2976;p103"/>
          <p:cNvSpPr/>
          <p:nvPr/>
        </p:nvSpPr>
        <p:spPr>
          <a:xfrm>
            <a:off x="4953000" y="41863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2977" name="Google Shape;2977;p103"/>
          <p:cNvSpPr/>
          <p:nvPr/>
        </p:nvSpPr>
        <p:spPr>
          <a:xfrm>
            <a:off x="4953000" y="4653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2978" name="Google Shape;2978;p103"/>
          <p:cNvSpPr/>
          <p:nvPr/>
        </p:nvSpPr>
        <p:spPr>
          <a:xfrm>
            <a:off x="7798650" y="371957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9" name="Google Shape;2979;p103"/>
          <p:cNvSpPr/>
          <p:nvPr/>
        </p:nvSpPr>
        <p:spPr>
          <a:xfrm>
            <a:off x="7789125" y="41863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0" name="Google Shape;2980;p103"/>
          <p:cNvSpPr/>
          <p:nvPr/>
        </p:nvSpPr>
        <p:spPr>
          <a:xfrm>
            <a:off x="7789125" y="4653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1" name="Google Shape;2981;p103"/>
          <p:cNvSpPr/>
          <p:nvPr/>
        </p:nvSpPr>
        <p:spPr>
          <a:xfrm>
            <a:off x="3012450" y="2858225"/>
            <a:ext cx="407100" cy="6705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</a:t>
            </a:r>
            <a:endParaRPr/>
          </a:p>
        </p:txBody>
      </p:sp>
      <p:sp>
        <p:nvSpPr>
          <p:cNvPr id="2982" name="Google Shape;2982;p103"/>
          <p:cNvSpPr/>
          <p:nvPr/>
        </p:nvSpPr>
        <p:spPr>
          <a:xfrm>
            <a:off x="3056850" y="3208750"/>
            <a:ext cx="318300" cy="2859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6" name="Shape 2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7" name="Google Shape;2987;p104"/>
          <p:cNvSpPr txBox="1"/>
          <p:nvPr/>
        </p:nvSpPr>
        <p:spPr>
          <a:xfrm>
            <a:off x="-66150" y="0"/>
            <a:ext cx="34857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intercala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CFE2F3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CFE2F3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tamanho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-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CFE2F3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lang="pt-BR" sz="700">
                <a:solidFill>
                  <a:srgbClr val="603000"/>
                </a:solidFill>
                <a:highlight>
                  <a:srgbClr val="CFE2F3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tamanho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vetor auxiliar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EAD1DC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EAD1DC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EAD1DC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EAD1DC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EAD1DC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EAD1DC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EAD1DC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EAD1DC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EAD1DC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EAD1DC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EAD1DC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EAD1D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</a:t>
            </a:r>
            <a:r>
              <a:rPr b="1" lang="pt-BR" sz="700">
                <a:solidFill>
                  <a:srgbClr val="800000"/>
                </a:solidFill>
              </a:rPr>
              <a:t>if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(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(</a:t>
            </a:r>
            <a:r>
              <a:rPr lang="pt-BR" sz="700">
                <a:solidFill>
                  <a:schemeClr val="dk1"/>
                </a:solidFill>
              </a:rPr>
              <a:t> i </a:t>
            </a:r>
            <a:r>
              <a:rPr lang="pt-BR" sz="700">
                <a:solidFill>
                  <a:srgbClr val="808030"/>
                </a:solidFill>
              </a:rPr>
              <a:t>&lt;=</a:t>
            </a:r>
            <a:r>
              <a:rPr lang="pt-BR" sz="700">
                <a:solidFill>
                  <a:schemeClr val="dk1"/>
                </a:solidFill>
              </a:rPr>
              <a:t> meio </a:t>
            </a:r>
            <a:r>
              <a:rPr lang="pt-BR" sz="700">
                <a:solidFill>
                  <a:srgbClr val="808030"/>
                </a:solidFill>
              </a:rPr>
              <a:t>)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b="1" lang="pt-BR" sz="700">
                <a:solidFill>
                  <a:srgbClr val="800000"/>
                </a:solidFill>
              </a:rPr>
              <a:t>and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(</a:t>
            </a:r>
            <a:r>
              <a:rPr lang="pt-BR" sz="700">
                <a:solidFill>
                  <a:schemeClr val="dk1"/>
                </a:solidFill>
              </a:rPr>
              <a:t> j </a:t>
            </a:r>
            <a:r>
              <a:rPr lang="pt-BR" sz="700">
                <a:solidFill>
                  <a:srgbClr val="808030"/>
                </a:solidFill>
              </a:rPr>
              <a:t>&lt;=</a:t>
            </a:r>
            <a:r>
              <a:rPr lang="pt-BR" sz="700">
                <a:solidFill>
                  <a:schemeClr val="dk1"/>
                </a:solidFill>
              </a:rPr>
              <a:t> fim </a:t>
            </a:r>
            <a:r>
              <a:rPr lang="pt-BR" sz="700">
                <a:solidFill>
                  <a:srgbClr val="808030"/>
                </a:solidFill>
              </a:rPr>
              <a:t>)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)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0080"/>
                </a:solidFill>
              </a:rPr>
              <a:t>{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    </a:t>
            </a:r>
            <a:r>
              <a:rPr b="1" lang="pt-BR" sz="700">
                <a:solidFill>
                  <a:srgbClr val="800000"/>
                </a:solidFill>
              </a:rPr>
              <a:t>if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(</a:t>
            </a:r>
            <a:r>
              <a:rPr lang="pt-BR" sz="700">
                <a:solidFill>
                  <a:schemeClr val="dk1"/>
                </a:solidFill>
              </a:rPr>
              <a:t> meuVetorDeTimes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i</a:t>
            </a:r>
            <a:r>
              <a:rPr lang="pt-BR" sz="700">
                <a:solidFill>
                  <a:srgbClr val="808030"/>
                </a:solidFill>
              </a:rPr>
              <a:t>].</a:t>
            </a:r>
            <a:r>
              <a:rPr lang="pt-BR" sz="700">
                <a:solidFill>
                  <a:schemeClr val="dk1"/>
                </a:solidFill>
              </a:rPr>
              <a:t>identificador </a:t>
            </a:r>
            <a:r>
              <a:rPr lang="pt-BR" sz="700">
                <a:solidFill>
                  <a:srgbClr val="808030"/>
                </a:solidFill>
              </a:rPr>
              <a:t>&lt;=</a:t>
            </a:r>
            <a:r>
              <a:rPr lang="pt-BR" sz="700">
                <a:solidFill>
                  <a:schemeClr val="dk1"/>
                </a:solidFill>
              </a:rPr>
              <a:t> meuVetorDeTimes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j</a:t>
            </a:r>
            <a:r>
              <a:rPr lang="pt-BR" sz="700">
                <a:solidFill>
                  <a:srgbClr val="808030"/>
                </a:solidFill>
              </a:rPr>
              <a:t>].</a:t>
            </a:r>
            <a:r>
              <a:rPr lang="pt-BR" sz="700">
                <a:solidFill>
                  <a:schemeClr val="dk1"/>
                </a:solidFill>
              </a:rPr>
              <a:t>identificador </a:t>
            </a:r>
            <a:r>
              <a:rPr lang="pt-BR" sz="700">
                <a:solidFill>
                  <a:srgbClr val="808030"/>
                </a:solidFill>
              </a:rPr>
              <a:t>)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0080"/>
                </a:solidFill>
              </a:rPr>
              <a:t>{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        aux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k</a:t>
            </a:r>
            <a:r>
              <a:rPr lang="pt-BR" sz="700">
                <a:solidFill>
                  <a:srgbClr val="808030"/>
                </a:solidFill>
              </a:rPr>
              <a:t>]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=</a:t>
            </a:r>
            <a:r>
              <a:rPr lang="pt-BR" sz="700">
                <a:solidFill>
                  <a:schemeClr val="dk1"/>
                </a:solidFill>
              </a:rPr>
              <a:t> meuVetorDeTimes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i</a:t>
            </a:r>
            <a:r>
              <a:rPr lang="pt-BR" sz="700">
                <a:solidFill>
                  <a:srgbClr val="808030"/>
                </a:solidFill>
              </a:rPr>
              <a:t>]</a:t>
            </a:r>
            <a:r>
              <a:rPr lang="pt-BR" sz="700">
                <a:solidFill>
                  <a:srgbClr val="800080"/>
                </a:solidFill>
              </a:rPr>
              <a:t>;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696969"/>
                </a:solidFill>
              </a:rPr>
              <a:t>// copia trecho1 em aux[]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        i</a:t>
            </a:r>
            <a:r>
              <a:rPr lang="pt-BR" sz="700">
                <a:solidFill>
                  <a:srgbClr val="808030"/>
                </a:solidFill>
              </a:rPr>
              <a:t>++</a:t>
            </a:r>
            <a:r>
              <a:rPr lang="pt-BR" sz="700">
                <a:solidFill>
                  <a:srgbClr val="800080"/>
                </a:solidFill>
              </a:rPr>
              <a:t>;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696969"/>
                </a:solidFill>
              </a:rPr>
              <a:t>// avança em trecho1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    </a:t>
            </a:r>
            <a:r>
              <a:rPr lang="pt-BR" sz="700">
                <a:solidFill>
                  <a:srgbClr val="800080"/>
                </a:solidFill>
              </a:rPr>
              <a:t>}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    </a:t>
            </a:r>
            <a:r>
              <a:rPr b="1" lang="pt-BR" sz="700">
                <a:solidFill>
                  <a:srgbClr val="800000"/>
                </a:solidFill>
              </a:rPr>
              <a:t>else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0080"/>
                </a:solidFill>
              </a:rPr>
              <a:t>{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696969"/>
                </a:solidFill>
              </a:rPr>
              <a:t>//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        aux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k</a:t>
            </a:r>
            <a:r>
              <a:rPr lang="pt-BR" sz="700">
                <a:solidFill>
                  <a:srgbClr val="808030"/>
                </a:solidFill>
              </a:rPr>
              <a:t>]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=</a:t>
            </a:r>
            <a:r>
              <a:rPr lang="pt-BR" sz="700">
                <a:solidFill>
                  <a:schemeClr val="dk1"/>
                </a:solidFill>
              </a:rPr>
              <a:t> meuVetorDeTimes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j</a:t>
            </a:r>
            <a:r>
              <a:rPr lang="pt-BR" sz="700">
                <a:solidFill>
                  <a:srgbClr val="808030"/>
                </a:solidFill>
              </a:rPr>
              <a:t>]</a:t>
            </a:r>
            <a:r>
              <a:rPr lang="pt-BR" sz="700">
                <a:solidFill>
                  <a:srgbClr val="800080"/>
                </a:solidFill>
              </a:rPr>
              <a:t>;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696969"/>
                </a:solidFill>
              </a:rPr>
              <a:t>// copia trecho2 em aux[]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        j</a:t>
            </a:r>
            <a:r>
              <a:rPr lang="pt-BR" sz="700">
                <a:solidFill>
                  <a:srgbClr val="808030"/>
                </a:solidFill>
              </a:rPr>
              <a:t>++</a:t>
            </a:r>
            <a:r>
              <a:rPr lang="pt-BR" sz="700">
                <a:solidFill>
                  <a:srgbClr val="800080"/>
                </a:solidFill>
              </a:rPr>
              <a:t>;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696969"/>
                </a:solidFill>
              </a:rPr>
              <a:t>// avanca em trecho2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    </a:t>
            </a:r>
            <a:r>
              <a:rPr lang="pt-BR" sz="700">
                <a:solidFill>
                  <a:srgbClr val="800080"/>
                </a:solidFill>
              </a:rPr>
              <a:t>}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</a:t>
            </a:r>
            <a:r>
              <a:rPr lang="pt-BR" sz="700">
                <a:solidFill>
                  <a:srgbClr val="800080"/>
                </a:solidFill>
              </a:rPr>
              <a:t>}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b="1" lang="pt-BR" sz="700">
                <a:solidFill>
                  <a:srgbClr val="800000"/>
                </a:solidFill>
              </a:rPr>
              <a:t>else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b="1" lang="pt-BR" sz="700">
                <a:solidFill>
                  <a:srgbClr val="800000"/>
                </a:solidFill>
              </a:rPr>
              <a:t>if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(</a:t>
            </a:r>
            <a:r>
              <a:rPr lang="pt-BR" sz="700">
                <a:solidFill>
                  <a:schemeClr val="dk1"/>
                </a:solidFill>
              </a:rPr>
              <a:t> i </a:t>
            </a:r>
            <a:r>
              <a:rPr lang="pt-BR" sz="700">
                <a:solidFill>
                  <a:srgbClr val="808030"/>
                </a:solidFill>
              </a:rPr>
              <a:t>&gt;</a:t>
            </a:r>
            <a:r>
              <a:rPr lang="pt-BR" sz="700">
                <a:solidFill>
                  <a:schemeClr val="dk1"/>
                </a:solidFill>
              </a:rPr>
              <a:t> meio </a:t>
            </a:r>
            <a:r>
              <a:rPr lang="pt-BR" sz="700">
                <a:solidFill>
                  <a:srgbClr val="808030"/>
                </a:solidFill>
              </a:rPr>
              <a:t>)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0080"/>
                </a:solidFill>
              </a:rPr>
              <a:t>{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696969"/>
                </a:solidFill>
              </a:rPr>
              <a:t>// terminou o trecho1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chemeClr val="dk1"/>
                </a:solidFill>
              </a:rPr>
              <a:t>    aux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k</a:t>
            </a:r>
            <a:r>
              <a:rPr lang="pt-BR" sz="700">
                <a:solidFill>
                  <a:srgbClr val="808030"/>
                </a:solidFill>
              </a:rPr>
              <a:t>]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=</a:t>
            </a:r>
            <a:r>
              <a:rPr lang="pt-BR" sz="700">
                <a:solidFill>
                  <a:schemeClr val="dk1"/>
                </a:solidFill>
              </a:rPr>
              <a:t> meuVetorDeTimes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j</a:t>
            </a:r>
            <a:r>
              <a:rPr lang="pt-BR" sz="700">
                <a:solidFill>
                  <a:srgbClr val="808030"/>
                </a:solidFill>
              </a:rPr>
              <a:t>]</a:t>
            </a:r>
            <a:r>
              <a:rPr lang="pt-BR" sz="700">
                <a:solidFill>
                  <a:srgbClr val="800080"/>
                </a:solidFill>
              </a:rPr>
              <a:t>;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chemeClr val="dk1"/>
                </a:solidFill>
              </a:rPr>
              <a:t>    j</a:t>
            </a:r>
            <a:r>
              <a:rPr lang="pt-BR" sz="700">
                <a:solidFill>
                  <a:srgbClr val="808030"/>
                </a:solidFill>
              </a:rPr>
              <a:t>++</a:t>
            </a:r>
            <a:r>
              <a:rPr lang="pt-BR" sz="700">
                <a:solidFill>
                  <a:srgbClr val="800080"/>
                </a:solidFill>
              </a:rPr>
              <a:t>;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rgbClr val="800080"/>
                </a:solidFill>
              </a:rPr>
              <a:t>}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b="1" lang="pt-BR" sz="700">
                <a:solidFill>
                  <a:srgbClr val="800000"/>
                </a:solidFill>
              </a:rPr>
              <a:t>else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0080"/>
                </a:solidFill>
              </a:rPr>
              <a:t>{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696969"/>
                </a:solidFill>
              </a:rPr>
              <a:t>// terminou o trecho2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chemeClr val="dk1"/>
                </a:solidFill>
              </a:rPr>
              <a:t>    aux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k</a:t>
            </a:r>
            <a:r>
              <a:rPr lang="pt-BR" sz="700">
                <a:solidFill>
                  <a:srgbClr val="808030"/>
                </a:solidFill>
              </a:rPr>
              <a:t>]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=</a:t>
            </a:r>
            <a:r>
              <a:rPr lang="pt-BR" sz="700">
                <a:solidFill>
                  <a:schemeClr val="dk1"/>
                </a:solidFill>
              </a:rPr>
              <a:t> meuVetorDeTimes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i</a:t>
            </a:r>
            <a:r>
              <a:rPr lang="pt-BR" sz="700">
                <a:solidFill>
                  <a:srgbClr val="808030"/>
                </a:solidFill>
              </a:rPr>
              <a:t>]</a:t>
            </a:r>
            <a:r>
              <a:rPr lang="pt-BR" sz="700">
                <a:solidFill>
                  <a:srgbClr val="800080"/>
                </a:solidFill>
              </a:rPr>
              <a:t>;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chemeClr val="dk1"/>
                </a:solidFill>
              </a:rPr>
              <a:t>    i</a:t>
            </a:r>
            <a:r>
              <a:rPr lang="pt-BR" sz="700">
                <a:solidFill>
                  <a:srgbClr val="808030"/>
                </a:solidFill>
              </a:rPr>
              <a:t>++</a:t>
            </a:r>
            <a:r>
              <a:rPr lang="pt-BR" sz="700">
                <a:solidFill>
                  <a:srgbClr val="800080"/>
                </a:solidFill>
              </a:rPr>
              <a:t>;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rgbClr val="800080"/>
                </a:solidFill>
              </a:rPr>
              <a:t>}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rgbClr val="800080"/>
                </a:solidFill>
              </a:rPr>
              <a:t>}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terminando: copiar de aux[] em a[inicio:fim]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inicio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mergesort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CFE2F3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meio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/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CFE2F3"/>
                </a:highlight>
              </a:rPr>
              <a:t>2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mergesort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mergesort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9CB9C"/>
                </a:highlight>
              </a:rPr>
              <a:t>1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F9CB9C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9CB9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intercala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988" name="Google Shape;2988;p104"/>
          <p:cNvSpPr/>
          <p:nvPr/>
        </p:nvSpPr>
        <p:spPr>
          <a:xfrm>
            <a:off x="4648200" y="0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2989" name="Google Shape;2989;p104"/>
          <p:cNvSpPr/>
          <p:nvPr/>
        </p:nvSpPr>
        <p:spPr>
          <a:xfrm>
            <a:off x="5281575" y="10572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0" name="Google Shape;2990;p104"/>
          <p:cNvSpPr/>
          <p:nvPr/>
        </p:nvSpPr>
        <p:spPr>
          <a:xfrm>
            <a:off x="5281575" y="15429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1" name="Google Shape;2991;p104"/>
          <p:cNvSpPr/>
          <p:nvPr/>
        </p:nvSpPr>
        <p:spPr>
          <a:xfrm>
            <a:off x="4867275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2992" name="Google Shape;2992;p104"/>
          <p:cNvSpPr/>
          <p:nvPr/>
        </p:nvSpPr>
        <p:spPr>
          <a:xfrm>
            <a:off x="6248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2993" name="Google Shape;2993;p104"/>
          <p:cNvSpPr/>
          <p:nvPr/>
        </p:nvSpPr>
        <p:spPr>
          <a:xfrm>
            <a:off x="6391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2994" name="Google Shape;2994;p104"/>
          <p:cNvSpPr/>
          <p:nvPr/>
        </p:nvSpPr>
        <p:spPr>
          <a:xfrm>
            <a:off x="6381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alemanha</a:t>
            </a:r>
            <a:endParaRPr/>
          </a:p>
        </p:txBody>
      </p:sp>
      <p:sp>
        <p:nvSpPr>
          <p:cNvPr id="2995" name="Google Shape;2995;p104"/>
          <p:cNvSpPr/>
          <p:nvPr/>
        </p:nvSpPr>
        <p:spPr>
          <a:xfrm>
            <a:off x="6381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996" name="Google Shape;2996;p104"/>
          <p:cNvSpPr/>
          <p:nvPr/>
        </p:nvSpPr>
        <p:spPr>
          <a:xfrm>
            <a:off x="7703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2997" name="Google Shape;2997;p104"/>
          <p:cNvSpPr/>
          <p:nvPr/>
        </p:nvSpPr>
        <p:spPr>
          <a:xfrm>
            <a:off x="5010150" y="990600"/>
            <a:ext cx="914400" cy="22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998" name="Google Shape;2998;p104"/>
          <p:cNvSpPr/>
          <p:nvPr/>
        </p:nvSpPr>
        <p:spPr>
          <a:xfrm>
            <a:off x="5000625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2999" name="Google Shape;2999;p104"/>
          <p:cNvSpPr/>
          <p:nvPr/>
        </p:nvSpPr>
        <p:spPr>
          <a:xfrm>
            <a:off x="5000625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3000" name="Google Shape;3000;p104"/>
          <p:cNvSpPr/>
          <p:nvPr/>
        </p:nvSpPr>
        <p:spPr>
          <a:xfrm>
            <a:off x="7846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001" name="Google Shape;3001;p104"/>
          <p:cNvSpPr/>
          <p:nvPr/>
        </p:nvSpPr>
        <p:spPr>
          <a:xfrm>
            <a:off x="7836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porto_rico</a:t>
            </a:r>
            <a:endParaRPr/>
          </a:p>
        </p:txBody>
      </p:sp>
      <p:sp>
        <p:nvSpPr>
          <p:cNvPr id="3002" name="Google Shape;3002;p104"/>
          <p:cNvSpPr/>
          <p:nvPr/>
        </p:nvSpPr>
        <p:spPr>
          <a:xfrm>
            <a:off x="7836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003" name="Google Shape;3003;p104"/>
          <p:cNvSpPr/>
          <p:nvPr/>
        </p:nvSpPr>
        <p:spPr>
          <a:xfrm>
            <a:off x="3487388" y="-12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inicio</a:t>
            </a:r>
            <a:endParaRPr/>
          </a:p>
        </p:txBody>
      </p:sp>
      <p:sp>
        <p:nvSpPr>
          <p:cNvPr id="3004" name="Google Shape;3004;p104"/>
          <p:cNvSpPr/>
          <p:nvPr/>
        </p:nvSpPr>
        <p:spPr>
          <a:xfrm>
            <a:off x="3747038" y="427850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3005" name="Google Shape;3005;p104"/>
          <p:cNvSpPr/>
          <p:nvPr/>
        </p:nvSpPr>
        <p:spPr>
          <a:xfrm>
            <a:off x="3503963" y="18247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fim</a:t>
            </a:r>
            <a:endParaRPr/>
          </a:p>
        </p:txBody>
      </p:sp>
      <p:sp>
        <p:nvSpPr>
          <p:cNvPr id="3006" name="Google Shape;3006;p104"/>
          <p:cNvSpPr/>
          <p:nvPr/>
        </p:nvSpPr>
        <p:spPr>
          <a:xfrm>
            <a:off x="3780188" y="2243875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007" name="Google Shape;3007;p104"/>
          <p:cNvSpPr/>
          <p:nvPr/>
        </p:nvSpPr>
        <p:spPr>
          <a:xfrm>
            <a:off x="3503963" y="9123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meio</a:t>
            </a:r>
            <a:endParaRPr/>
          </a:p>
        </p:txBody>
      </p:sp>
      <p:sp>
        <p:nvSpPr>
          <p:cNvPr id="3008" name="Google Shape;3008;p104"/>
          <p:cNvSpPr/>
          <p:nvPr/>
        </p:nvSpPr>
        <p:spPr>
          <a:xfrm>
            <a:off x="3763613" y="1340238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009" name="Google Shape;3009;p104"/>
          <p:cNvSpPr/>
          <p:nvPr/>
        </p:nvSpPr>
        <p:spPr>
          <a:xfrm>
            <a:off x="3507950" y="2841875"/>
            <a:ext cx="407100" cy="7032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</a:t>
            </a:r>
            <a:endParaRPr/>
          </a:p>
        </p:txBody>
      </p:sp>
      <p:sp>
        <p:nvSpPr>
          <p:cNvPr id="3010" name="Google Shape;3010;p104"/>
          <p:cNvSpPr/>
          <p:nvPr/>
        </p:nvSpPr>
        <p:spPr>
          <a:xfrm>
            <a:off x="3552350" y="3189700"/>
            <a:ext cx="318300" cy="32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011" name="Google Shape;3011;p104"/>
          <p:cNvSpPr/>
          <p:nvPr/>
        </p:nvSpPr>
        <p:spPr>
          <a:xfrm>
            <a:off x="4097000" y="2852000"/>
            <a:ext cx="407100" cy="7032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</a:t>
            </a:r>
            <a:endParaRPr/>
          </a:p>
        </p:txBody>
      </p:sp>
      <p:sp>
        <p:nvSpPr>
          <p:cNvPr id="3012" name="Google Shape;3012;p104"/>
          <p:cNvSpPr/>
          <p:nvPr/>
        </p:nvSpPr>
        <p:spPr>
          <a:xfrm>
            <a:off x="4141400" y="3189700"/>
            <a:ext cx="318300" cy="32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3013" name="Google Shape;3013;p104"/>
          <p:cNvSpPr/>
          <p:nvPr/>
        </p:nvSpPr>
        <p:spPr>
          <a:xfrm>
            <a:off x="3552350" y="3596750"/>
            <a:ext cx="951600" cy="51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tamanho</a:t>
            </a:r>
            <a:endParaRPr/>
          </a:p>
        </p:txBody>
      </p:sp>
      <p:sp>
        <p:nvSpPr>
          <p:cNvPr id="3014" name="Google Shape;3014;p104"/>
          <p:cNvSpPr/>
          <p:nvPr/>
        </p:nvSpPr>
        <p:spPr>
          <a:xfrm>
            <a:off x="3729975" y="3819475"/>
            <a:ext cx="6072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3015" name="Google Shape;3015;p104"/>
          <p:cNvSpPr/>
          <p:nvPr/>
        </p:nvSpPr>
        <p:spPr>
          <a:xfrm>
            <a:off x="4600575" y="2728975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3016" name="Google Shape;3016;p104"/>
          <p:cNvSpPr/>
          <p:nvPr/>
        </p:nvSpPr>
        <p:spPr>
          <a:xfrm>
            <a:off x="4819650" y="3243325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3017" name="Google Shape;3017;p104"/>
          <p:cNvSpPr/>
          <p:nvPr/>
        </p:nvSpPr>
        <p:spPr>
          <a:xfrm>
            <a:off x="6200775" y="3243325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3018" name="Google Shape;3018;p104"/>
          <p:cNvSpPr/>
          <p:nvPr/>
        </p:nvSpPr>
        <p:spPr>
          <a:xfrm>
            <a:off x="6343650" y="371957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019" name="Google Shape;3019;p104"/>
          <p:cNvSpPr/>
          <p:nvPr/>
        </p:nvSpPr>
        <p:spPr>
          <a:xfrm>
            <a:off x="6334125" y="41863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porto_rico</a:t>
            </a:r>
            <a:endParaRPr/>
          </a:p>
        </p:txBody>
      </p:sp>
      <p:sp>
        <p:nvSpPr>
          <p:cNvPr id="3020" name="Google Shape;3020;p104"/>
          <p:cNvSpPr/>
          <p:nvPr/>
        </p:nvSpPr>
        <p:spPr>
          <a:xfrm>
            <a:off x="6334125" y="4653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021" name="Google Shape;3021;p104"/>
          <p:cNvSpPr/>
          <p:nvPr/>
        </p:nvSpPr>
        <p:spPr>
          <a:xfrm>
            <a:off x="7655775" y="3243325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3022" name="Google Shape;3022;p104"/>
          <p:cNvSpPr/>
          <p:nvPr/>
        </p:nvSpPr>
        <p:spPr>
          <a:xfrm>
            <a:off x="4962525" y="371957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023" name="Google Shape;3023;p104"/>
          <p:cNvSpPr/>
          <p:nvPr/>
        </p:nvSpPr>
        <p:spPr>
          <a:xfrm>
            <a:off x="4953000" y="41863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3024" name="Google Shape;3024;p104"/>
          <p:cNvSpPr/>
          <p:nvPr/>
        </p:nvSpPr>
        <p:spPr>
          <a:xfrm>
            <a:off x="4953000" y="4653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3025" name="Google Shape;3025;p104"/>
          <p:cNvSpPr/>
          <p:nvPr/>
        </p:nvSpPr>
        <p:spPr>
          <a:xfrm>
            <a:off x="7798650" y="371957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6" name="Google Shape;3026;p104"/>
          <p:cNvSpPr/>
          <p:nvPr/>
        </p:nvSpPr>
        <p:spPr>
          <a:xfrm>
            <a:off x="7789125" y="41863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7" name="Google Shape;3027;p104"/>
          <p:cNvSpPr/>
          <p:nvPr/>
        </p:nvSpPr>
        <p:spPr>
          <a:xfrm>
            <a:off x="7789125" y="4653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8" name="Google Shape;3028;p104"/>
          <p:cNvSpPr/>
          <p:nvPr/>
        </p:nvSpPr>
        <p:spPr>
          <a:xfrm>
            <a:off x="3012450" y="2858225"/>
            <a:ext cx="407100" cy="67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</a:t>
            </a:r>
            <a:endParaRPr/>
          </a:p>
        </p:txBody>
      </p:sp>
      <p:sp>
        <p:nvSpPr>
          <p:cNvPr id="3029" name="Google Shape;3029;p104"/>
          <p:cNvSpPr/>
          <p:nvPr/>
        </p:nvSpPr>
        <p:spPr>
          <a:xfrm>
            <a:off x="3056850" y="3208750"/>
            <a:ext cx="318300" cy="2859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030" name="Google Shape;3030;p104"/>
          <p:cNvSpPr/>
          <p:nvPr/>
        </p:nvSpPr>
        <p:spPr>
          <a:xfrm>
            <a:off x="2193900" y="1978200"/>
            <a:ext cx="1125000" cy="6459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 &lt; tamanho</a:t>
            </a:r>
            <a:endParaRPr/>
          </a:p>
        </p:txBody>
      </p:sp>
      <p:sp>
        <p:nvSpPr>
          <p:cNvPr id="3031" name="Google Shape;3031;p104"/>
          <p:cNvSpPr/>
          <p:nvPr/>
        </p:nvSpPr>
        <p:spPr>
          <a:xfrm>
            <a:off x="2401550" y="2311225"/>
            <a:ext cx="769800" cy="22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2857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true</a:t>
            </a:r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5" name="Shape 3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6" name="Google Shape;3036;p105"/>
          <p:cNvSpPr txBox="1"/>
          <p:nvPr/>
        </p:nvSpPr>
        <p:spPr>
          <a:xfrm>
            <a:off x="-66150" y="0"/>
            <a:ext cx="34857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intercala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CFE2F3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CFE2F3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tamanho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-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CFE2F3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lang="pt-BR" sz="700">
                <a:solidFill>
                  <a:srgbClr val="603000"/>
                </a:solidFill>
                <a:highlight>
                  <a:srgbClr val="CFE2F3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tamanho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vetor auxiliar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EAD1DC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EAD1DC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EAD1DC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EAD1DC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EAD1DC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EAD1DC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EAD1DC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EAD1DC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EAD1DC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EAD1DC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EAD1DC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EAD1D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EAD1DC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EAD1DC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EAD1DC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EAD1DC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EAD1DC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EAD1DC"/>
                </a:highlight>
              </a:rPr>
              <a:t>and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EAD1DC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EAD1DC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EAD1DC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EAD1DC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EAD1DC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EAD1D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    </a:t>
            </a:r>
            <a:r>
              <a:rPr b="1" lang="pt-BR" sz="700">
                <a:solidFill>
                  <a:srgbClr val="800000"/>
                </a:solidFill>
              </a:rPr>
              <a:t>if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(</a:t>
            </a:r>
            <a:r>
              <a:rPr lang="pt-BR" sz="700">
                <a:solidFill>
                  <a:schemeClr val="dk1"/>
                </a:solidFill>
              </a:rPr>
              <a:t> meuVetorDeTimes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i</a:t>
            </a:r>
            <a:r>
              <a:rPr lang="pt-BR" sz="700">
                <a:solidFill>
                  <a:srgbClr val="808030"/>
                </a:solidFill>
              </a:rPr>
              <a:t>].</a:t>
            </a:r>
            <a:r>
              <a:rPr lang="pt-BR" sz="700">
                <a:solidFill>
                  <a:schemeClr val="dk1"/>
                </a:solidFill>
              </a:rPr>
              <a:t>identificador </a:t>
            </a:r>
            <a:r>
              <a:rPr lang="pt-BR" sz="700">
                <a:solidFill>
                  <a:srgbClr val="808030"/>
                </a:solidFill>
              </a:rPr>
              <a:t>&lt;=</a:t>
            </a:r>
            <a:r>
              <a:rPr lang="pt-BR" sz="700">
                <a:solidFill>
                  <a:schemeClr val="dk1"/>
                </a:solidFill>
              </a:rPr>
              <a:t> meuVetorDeTimes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j</a:t>
            </a:r>
            <a:r>
              <a:rPr lang="pt-BR" sz="700">
                <a:solidFill>
                  <a:srgbClr val="808030"/>
                </a:solidFill>
              </a:rPr>
              <a:t>].</a:t>
            </a:r>
            <a:r>
              <a:rPr lang="pt-BR" sz="700">
                <a:solidFill>
                  <a:schemeClr val="dk1"/>
                </a:solidFill>
              </a:rPr>
              <a:t>identificador </a:t>
            </a:r>
            <a:r>
              <a:rPr lang="pt-BR" sz="700">
                <a:solidFill>
                  <a:srgbClr val="808030"/>
                </a:solidFill>
              </a:rPr>
              <a:t>)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0080"/>
                </a:solidFill>
              </a:rPr>
              <a:t>{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        aux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k</a:t>
            </a:r>
            <a:r>
              <a:rPr lang="pt-BR" sz="700">
                <a:solidFill>
                  <a:srgbClr val="808030"/>
                </a:solidFill>
              </a:rPr>
              <a:t>]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=</a:t>
            </a:r>
            <a:r>
              <a:rPr lang="pt-BR" sz="700">
                <a:solidFill>
                  <a:schemeClr val="dk1"/>
                </a:solidFill>
              </a:rPr>
              <a:t> meuVetorDeTimes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i</a:t>
            </a:r>
            <a:r>
              <a:rPr lang="pt-BR" sz="700">
                <a:solidFill>
                  <a:srgbClr val="808030"/>
                </a:solidFill>
              </a:rPr>
              <a:t>]</a:t>
            </a:r>
            <a:r>
              <a:rPr lang="pt-BR" sz="700">
                <a:solidFill>
                  <a:srgbClr val="800080"/>
                </a:solidFill>
              </a:rPr>
              <a:t>;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696969"/>
                </a:solidFill>
              </a:rPr>
              <a:t>// copia trecho1 em aux[]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        i</a:t>
            </a:r>
            <a:r>
              <a:rPr lang="pt-BR" sz="700">
                <a:solidFill>
                  <a:srgbClr val="808030"/>
                </a:solidFill>
              </a:rPr>
              <a:t>++</a:t>
            </a:r>
            <a:r>
              <a:rPr lang="pt-BR" sz="700">
                <a:solidFill>
                  <a:srgbClr val="800080"/>
                </a:solidFill>
              </a:rPr>
              <a:t>;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696969"/>
                </a:solidFill>
              </a:rPr>
              <a:t>// avança em trecho1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    </a:t>
            </a:r>
            <a:r>
              <a:rPr lang="pt-BR" sz="700">
                <a:solidFill>
                  <a:srgbClr val="800080"/>
                </a:solidFill>
              </a:rPr>
              <a:t>}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    </a:t>
            </a:r>
            <a:r>
              <a:rPr b="1" lang="pt-BR" sz="700">
                <a:solidFill>
                  <a:srgbClr val="800000"/>
                </a:solidFill>
              </a:rPr>
              <a:t>else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0080"/>
                </a:solidFill>
              </a:rPr>
              <a:t>{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696969"/>
                </a:solidFill>
              </a:rPr>
              <a:t>//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        aux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k</a:t>
            </a:r>
            <a:r>
              <a:rPr lang="pt-BR" sz="700">
                <a:solidFill>
                  <a:srgbClr val="808030"/>
                </a:solidFill>
              </a:rPr>
              <a:t>]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=</a:t>
            </a:r>
            <a:r>
              <a:rPr lang="pt-BR" sz="700">
                <a:solidFill>
                  <a:schemeClr val="dk1"/>
                </a:solidFill>
              </a:rPr>
              <a:t> meuVetorDeTimes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j</a:t>
            </a:r>
            <a:r>
              <a:rPr lang="pt-BR" sz="700">
                <a:solidFill>
                  <a:srgbClr val="808030"/>
                </a:solidFill>
              </a:rPr>
              <a:t>]</a:t>
            </a:r>
            <a:r>
              <a:rPr lang="pt-BR" sz="700">
                <a:solidFill>
                  <a:srgbClr val="800080"/>
                </a:solidFill>
              </a:rPr>
              <a:t>;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696969"/>
                </a:solidFill>
              </a:rPr>
              <a:t>// copia trecho2 em aux[]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        j</a:t>
            </a:r>
            <a:r>
              <a:rPr lang="pt-BR" sz="700">
                <a:solidFill>
                  <a:srgbClr val="808030"/>
                </a:solidFill>
              </a:rPr>
              <a:t>++</a:t>
            </a:r>
            <a:r>
              <a:rPr lang="pt-BR" sz="700">
                <a:solidFill>
                  <a:srgbClr val="800080"/>
                </a:solidFill>
              </a:rPr>
              <a:t>;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696969"/>
                </a:solidFill>
              </a:rPr>
              <a:t>// avanca em trecho2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    </a:t>
            </a:r>
            <a:r>
              <a:rPr lang="pt-BR" sz="700">
                <a:solidFill>
                  <a:srgbClr val="800080"/>
                </a:solidFill>
              </a:rPr>
              <a:t>}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</a:t>
            </a:r>
            <a:r>
              <a:rPr lang="pt-BR" sz="700">
                <a:solidFill>
                  <a:srgbClr val="800080"/>
                </a:solidFill>
              </a:rPr>
              <a:t>}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</a:t>
            </a:r>
            <a:r>
              <a:rPr b="1" lang="pt-BR" sz="700">
                <a:solidFill>
                  <a:srgbClr val="800000"/>
                </a:solidFill>
              </a:rPr>
              <a:t>else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b="1" lang="pt-BR" sz="700">
                <a:solidFill>
                  <a:srgbClr val="800000"/>
                </a:solidFill>
              </a:rPr>
              <a:t>if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(</a:t>
            </a:r>
            <a:r>
              <a:rPr lang="pt-BR" sz="700">
                <a:solidFill>
                  <a:schemeClr val="dk1"/>
                </a:solidFill>
              </a:rPr>
              <a:t> i </a:t>
            </a:r>
            <a:r>
              <a:rPr lang="pt-BR" sz="700">
                <a:solidFill>
                  <a:srgbClr val="808030"/>
                </a:solidFill>
              </a:rPr>
              <a:t>&gt;</a:t>
            </a:r>
            <a:r>
              <a:rPr lang="pt-BR" sz="700">
                <a:solidFill>
                  <a:schemeClr val="dk1"/>
                </a:solidFill>
              </a:rPr>
              <a:t> meio </a:t>
            </a:r>
            <a:r>
              <a:rPr lang="pt-BR" sz="700">
                <a:solidFill>
                  <a:srgbClr val="808030"/>
                </a:solidFill>
              </a:rPr>
              <a:t>)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0080"/>
                </a:solidFill>
              </a:rPr>
              <a:t>{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696969"/>
                </a:solidFill>
              </a:rPr>
              <a:t>// terminou o trecho1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    aux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k</a:t>
            </a:r>
            <a:r>
              <a:rPr lang="pt-BR" sz="700">
                <a:solidFill>
                  <a:srgbClr val="808030"/>
                </a:solidFill>
              </a:rPr>
              <a:t>]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=</a:t>
            </a:r>
            <a:r>
              <a:rPr lang="pt-BR" sz="700">
                <a:solidFill>
                  <a:schemeClr val="dk1"/>
                </a:solidFill>
              </a:rPr>
              <a:t> meuVetorDeTimes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j</a:t>
            </a:r>
            <a:r>
              <a:rPr lang="pt-BR" sz="700">
                <a:solidFill>
                  <a:srgbClr val="808030"/>
                </a:solidFill>
              </a:rPr>
              <a:t>]</a:t>
            </a:r>
            <a:r>
              <a:rPr lang="pt-BR" sz="700">
                <a:solidFill>
                  <a:srgbClr val="800080"/>
                </a:solidFill>
              </a:rPr>
              <a:t>;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    j</a:t>
            </a:r>
            <a:r>
              <a:rPr lang="pt-BR" sz="700">
                <a:solidFill>
                  <a:srgbClr val="808030"/>
                </a:solidFill>
              </a:rPr>
              <a:t>++</a:t>
            </a:r>
            <a:r>
              <a:rPr lang="pt-BR" sz="700">
                <a:solidFill>
                  <a:srgbClr val="800080"/>
                </a:solidFill>
              </a:rPr>
              <a:t>;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</a:t>
            </a:r>
            <a:r>
              <a:rPr lang="pt-BR" sz="700">
                <a:solidFill>
                  <a:srgbClr val="800080"/>
                </a:solidFill>
              </a:rPr>
              <a:t>}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</a:t>
            </a:r>
            <a:r>
              <a:rPr b="1" lang="pt-BR" sz="700">
                <a:solidFill>
                  <a:srgbClr val="800000"/>
                </a:solidFill>
              </a:rPr>
              <a:t>else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0080"/>
                </a:solidFill>
              </a:rPr>
              <a:t>{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696969"/>
                </a:solidFill>
              </a:rPr>
              <a:t>// terminou o trecho2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    aux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k</a:t>
            </a:r>
            <a:r>
              <a:rPr lang="pt-BR" sz="700">
                <a:solidFill>
                  <a:srgbClr val="808030"/>
                </a:solidFill>
              </a:rPr>
              <a:t>]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=</a:t>
            </a:r>
            <a:r>
              <a:rPr lang="pt-BR" sz="700">
                <a:solidFill>
                  <a:schemeClr val="dk1"/>
                </a:solidFill>
              </a:rPr>
              <a:t> meuVetorDeTimes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i</a:t>
            </a:r>
            <a:r>
              <a:rPr lang="pt-BR" sz="700">
                <a:solidFill>
                  <a:srgbClr val="808030"/>
                </a:solidFill>
              </a:rPr>
              <a:t>]</a:t>
            </a:r>
            <a:r>
              <a:rPr lang="pt-BR" sz="700">
                <a:solidFill>
                  <a:srgbClr val="800080"/>
                </a:solidFill>
              </a:rPr>
              <a:t>;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    i</a:t>
            </a:r>
            <a:r>
              <a:rPr lang="pt-BR" sz="700">
                <a:solidFill>
                  <a:srgbClr val="808030"/>
                </a:solidFill>
              </a:rPr>
              <a:t>++</a:t>
            </a:r>
            <a:r>
              <a:rPr lang="pt-BR" sz="700">
                <a:solidFill>
                  <a:srgbClr val="800080"/>
                </a:solidFill>
              </a:rPr>
              <a:t>;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</a:t>
            </a:r>
            <a:r>
              <a:rPr lang="pt-BR" sz="700">
                <a:solidFill>
                  <a:srgbClr val="800080"/>
                </a:solidFill>
              </a:rPr>
              <a:t>}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rgbClr val="800080"/>
                </a:solidFill>
              </a:rPr>
              <a:t>}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terminando: copiar de aux[] em a[inicio:fim]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inicio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mergesort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CFE2F3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meio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/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CFE2F3"/>
                </a:highlight>
              </a:rPr>
              <a:t>2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mergesort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mergesort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9CB9C"/>
                </a:highlight>
              </a:rPr>
              <a:t>1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F9CB9C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9CB9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intercala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3037" name="Google Shape;3037;p105"/>
          <p:cNvSpPr/>
          <p:nvPr/>
        </p:nvSpPr>
        <p:spPr>
          <a:xfrm>
            <a:off x="4648200" y="0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3038" name="Google Shape;3038;p105"/>
          <p:cNvSpPr/>
          <p:nvPr/>
        </p:nvSpPr>
        <p:spPr>
          <a:xfrm>
            <a:off x="5281575" y="10572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9" name="Google Shape;3039;p105"/>
          <p:cNvSpPr/>
          <p:nvPr/>
        </p:nvSpPr>
        <p:spPr>
          <a:xfrm>
            <a:off x="5281575" y="15429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0" name="Google Shape;3040;p105"/>
          <p:cNvSpPr/>
          <p:nvPr/>
        </p:nvSpPr>
        <p:spPr>
          <a:xfrm>
            <a:off x="4867275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3041" name="Google Shape;3041;p105"/>
          <p:cNvSpPr/>
          <p:nvPr/>
        </p:nvSpPr>
        <p:spPr>
          <a:xfrm>
            <a:off x="6248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3042" name="Google Shape;3042;p105"/>
          <p:cNvSpPr/>
          <p:nvPr/>
        </p:nvSpPr>
        <p:spPr>
          <a:xfrm>
            <a:off x="6391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3043" name="Google Shape;3043;p105"/>
          <p:cNvSpPr/>
          <p:nvPr/>
        </p:nvSpPr>
        <p:spPr>
          <a:xfrm>
            <a:off x="6381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alemanha</a:t>
            </a:r>
            <a:endParaRPr/>
          </a:p>
        </p:txBody>
      </p:sp>
      <p:sp>
        <p:nvSpPr>
          <p:cNvPr id="3044" name="Google Shape;3044;p105"/>
          <p:cNvSpPr/>
          <p:nvPr/>
        </p:nvSpPr>
        <p:spPr>
          <a:xfrm>
            <a:off x="6381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045" name="Google Shape;3045;p105"/>
          <p:cNvSpPr/>
          <p:nvPr/>
        </p:nvSpPr>
        <p:spPr>
          <a:xfrm>
            <a:off x="7703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3046" name="Google Shape;3046;p105"/>
          <p:cNvSpPr/>
          <p:nvPr/>
        </p:nvSpPr>
        <p:spPr>
          <a:xfrm>
            <a:off x="5010150" y="990600"/>
            <a:ext cx="914400" cy="22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047" name="Google Shape;3047;p105"/>
          <p:cNvSpPr/>
          <p:nvPr/>
        </p:nvSpPr>
        <p:spPr>
          <a:xfrm>
            <a:off x="5000625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3048" name="Google Shape;3048;p105"/>
          <p:cNvSpPr/>
          <p:nvPr/>
        </p:nvSpPr>
        <p:spPr>
          <a:xfrm>
            <a:off x="5000625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3049" name="Google Shape;3049;p105"/>
          <p:cNvSpPr/>
          <p:nvPr/>
        </p:nvSpPr>
        <p:spPr>
          <a:xfrm>
            <a:off x="7846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050" name="Google Shape;3050;p105"/>
          <p:cNvSpPr/>
          <p:nvPr/>
        </p:nvSpPr>
        <p:spPr>
          <a:xfrm>
            <a:off x="7836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porto_rico</a:t>
            </a:r>
            <a:endParaRPr/>
          </a:p>
        </p:txBody>
      </p:sp>
      <p:sp>
        <p:nvSpPr>
          <p:cNvPr id="3051" name="Google Shape;3051;p105"/>
          <p:cNvSpPr/>
          <p:nvPr/>
        </p:nvSpPr>
        <p:spPr>
          <a:xfrm>
            <a:off x="7836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052" name="Google Shape;3052;p105"/>
          <p:cNvSpPr/>
          <p:nvPr/>
        </p:nvSpPr>
        <p:spPr>
          <a:xfrm>
            <a:off x="3487388" y="-12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inicio</a:t>
            </a:r>
            <a:endParaRPr/>
          </a:p>
        </p:txBody>
      </p:sp>
      <p:sp>
        <p:nvSpPr>
          <p:cNvPr id="3053" name="Google Shape;3053;p105"/>
          <p:cNvSpPr/>
          <p:nvPr/>
        </p:nvSpPr>
        <p:spPr>
          <a:xfrm>
            <a:off x="3747038" y="427850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3054" name="Google Shape;3054;p105"/>
          <p:cNvSpPr/>
          <p:nvPr/>
        </p:nvSpPr>
        <p:spPr>
          <a:xfrm>
            <a:off x="3503963" y="18247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fim</a:t>
            </a:r>
            <a:endParaRPr/>
          </a:p>
        </p:txBody>
      </p:sp>
      <p:sp>
        <p:nvSpPr>
          <p:cNvPr id="3055" name="Google Shape;3055;p105"/>
          <p:cNvSpPr/>
          <p:nvPr/>
        </p:nvSpPr>
        <p:spPr>
          <a:xfrm>
            <a:off x="3780188" y="2243875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056" name="Google Shape;3056;p105"/>
          <p:cNvSpPr/>
          <p:nvPr/>
        </p:nvSpPr>
        <p:spPr>
          <a:xfrm>
            <a:off x="3503963" y="9123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meio</a:t>
            </a:r>
            <a:endParaRPr/>
          </a:p>
        </p:txBody>
      </p:sp>
      <p:sp>
        <p:nvSpPr>
          <p:cNvPr id="3057" name="Google Shape;3057;p105"/>
          <p:cNvSpPr/>
          <p:nvPr/>
        </p:nvSpPr>
        <p:spPr>
          <a:xfrm>
            <a:off x="3763613" y="1340238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058" name="Google Shape;3058;p105"/>
          <p:cNvSpPr/>
          <p:nvPr/>
        </p:nvSpPr>
        <p:spPr>
          <a:xfrm>
            <a:off x="3507950" y="2841875"/>
            <a:ext cx="407100" cy="7032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</a:t>
            </a:r>
            <a:endParaRPr/>
          </a:p>
        </p:txBody>
      </p:sp>
      <p:sp>
        <p:nvSpPr>
          <p:cNvPr id="3059" name="Google Shape;3059;p105"/>
          <p:cNvSpPr/>
          <p:nvPr/>
        </p:nvSpPr>
        <p:spPr>
          <a:xfrm>
            <a:off x="3552350" y="3189700"/>
            <a:ext cx="318300" cy="32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060" name="Google Shape;3060;p105"/>
          <p:cNvSpPr/>
          <p:nvPr/>
        </p:nvSpPr>
        <p:spPr>
          <a:xfrm>
            <a:off x="4097000" y="2852000"/>
            <a:ext cx="407100" cy="7032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</a:t>
            </a:r>
            <a:endParaRPr/>
          </a:p>
        </p:txBody>
      </p:sp>
      <p:sp>
        <p:nvSpPr>
          <p:cNvPr id="3061" name="Google Shape;3061;p105"/>
          <p:cNvSpPr/>
          <p:nvPr/>
        </p:nvSpPr>
        <p:spPr>
          <a:xfrm>
            <a:off x="4141400" y="3189700"/>
            <a:ext cx="318300" cy="32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3062" name="Google Shape;3062;p105"/>
          <p:cNvSpPr/>
          <p:nvPr/>
        </p:nvSpPr>
        <p:spPr>
          <a:xfrm>
            <a:off x="3552350" y="3596750"/>
            <a:ext cx="951600" cy="51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tamanho</a:t>
            </a:r>
            <a:endParaRPr/>
          </a:p>
        </p:txBody>
      </p:sp>
      <p:sp>
        <p:nvSpPr>
          <p:cNvPr id="3063" name="Google Shape;3063;p105"/>
          <p:cNvSpPr/>
          <p:nvPr/>
        </p:nvSpPr>
        <p:spPr>
          <a:xfrm>
            <a:off x="3729975" y="3819475"/>
            <a:ext cx="6072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3064" name="Google Shape;3064;p105"/>
          <p:cNvSpPr/>
          <p:nvPr/>
        </p:nvSpPr>
        <p:spPr>
          <a:xfrm>
            <a:off x="4600575" y="2728975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3065" name="Google Shape;3065;p105"/>
          <p:cNvSpPr/>
          <p:nvPr/>
        </p:nvSpPr>
        <p:spPr>
          <a:xfrm>
            <a:off x="4819650" y="3243325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3066" name="Google Shape;3066;p105"/>
          <p:cNvSpPr/>
          <p:nvPr/>
        </p:nvSpPr>
        <p:spPr>
          <a:xfrm>
            <a:off x="6200775" y="3243325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3067" name="Google Shape;3067;p105"/>
          <p:cNvSpPr/>
          <p:nvPr/>
        </p:nvSpPr>
        <p:spPr>
          <a:xfrm>
            <a:off x="6343650" y="371957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068" name="Google Shape;3068;p105"/>
          <p:cNvSpPr/>
          <p:nvPr/>
        </p:nvSpPr>
        <p:spPr>
          <a:xfrm>
            <a:off x="6334125" y="41863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porto_rico</a:t>
            </a:r>
            <a:endParaRPr/>
          </a:p>
        </p:txBody>
      </p:sp>
      <p:sp>
        <p:nvSpPr>
          <p:cNvPr id="3069" name="Google Shape;3069;p105"/>
          <p:cNvSpPr/>
          <p:nvPr/>
        </p:nvSpPr>
        <p:spPr>
          <a:xfrm>
            <a:off x="6334125" y="4653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070" name="Google Shape;3070;p105"/>
          <p:cNvSpPr/>
          <p:nvPr/>
        </p:nvSpPr>
        <p:spPr>
          <a:xfrm>
            <a:off x="7655775" y="3243325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3071" name="Google Shape;3071;p105"/>
          <p:cNvSpPr/>
          <p:nvPr/>
        </p:nvSpPr>
        <p:spPr>
          <a:xfrm>
            <a:off x="4962525" y="371957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072" name="Google Shape;3072;p105"/>
          <p:cNvSpPr/>
          <p:nvPr/>
        </p:nvSpPr>
        <p:spPr>
          <a:xfrm>
            <a:off x="4953000" y="41863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3073" name="Google Shape;3073;p105"/>
          <p:cNvSpPr/>
          <p:nvPr/>
        </p:nvSpPr>
        <p:spPr>
          <a:xfrm>
            <a:off x="4953000" y="4653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3074" name="Google Shape;3074;p105"/>
          <p:cNvSpPr/>
          <p:nvPr/>
        </p:nvSpPr>
        <p:spPr>
          <a:xfrm>
            <a:off x="7798650" y="371957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5" name="Google Shape;3075;p105"/>
          <p:cNvSpPr/>
          <p:nvPr/>
        </p:nvSpPr>
        <p:spPr>
          <a:xfrm>
            <a:off x="7789125" y="41863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6" name="Google Shape;3076;p105"/>
          <p:cNvSpPr/>
          <p:nvPr/>
        </p:nvSpPr>
        <p:spPr>
          <a:xfrm>
            <a:off x="7789125" y="4653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7" name="Google Shape;3077;p105"/>
          <p:cNvSpPr/>
          <p:nvPr/>
        </p:nvSpPr>
        <p:spPr>
          <a:xfrm>
            <a:off x="3012450" y="2858225"/>
            <a:ext cx="407100" cy="67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</a:t>
            </a:r>
            <a:endParaRPr/>
          </a:p>
        </p:txBody>
      </p:sp>
      <p:sp>
        <p:nvSpPr>
          <p:cNvPr id="3078" name="Google Shape;3078;p105"/>
          <p:cNvSpPr/>
          <p:nvPr/>
        </p:nvSpPr>
        <p:spPr>
          <a:xfrm>
            <a:off x="3056850" y="3208750"/>
            <a:ext cx="318300" cy="2859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079" name="Google Shape;3079;p105"/>
          <p:cNvSpPr/>
          <p:nvPr/>
        </p:nvSpPr>
        <p:spPr>
          <a:xfrm>
            <a:off x="1768775" y="1978200"/>
            <a:ext cx="1550100" cy="6459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i &lt;= meio and j&lt;=fim</a:t>
            </a:r>
            <a:endParaRPr sz="1200"/>
          </a:p>
        </p:txBody>
      </p:sp>
      <p:sp>
        <p:nvSpPr>
          <p:cNvPr id="3080" name="Google Shape;3080;p105"/>
          <p:cNvSpPr/>
          <p:nvPr/>
        </p:nvSpPr>
        <p:spPr>
          <a:xfrm>
            <a:off x="2054894" y="2311225"/>
            <a:ext cx="1060800" cy="22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false</a:t>
            </a: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4" name="Shape 3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5" name="Google Shape;3085;p106"/>
          <p:cNvSpPr txBox="1"/>
          <p:nvPr/>
        </p:nvSpPr>
        <p:spPr>
          <a:xfrm>
            <a:off x="-66150" y="0"/>
            <a:ext cx="34857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intercala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CFE2F3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CFE2F3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tamanho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-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CFE2F3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lang="pt-BR" sz="700">
                <a:solidFill>
                  <a:srgbClr val="603000"/>
                </a:solidFill>
                <a:highlight>
                  <a:srgbClr val="CFE2F3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tamanho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vetor auxiliar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EAD1DC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EAD1DC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EAD1DC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EAD1DC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EAD1DC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EAD1DC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EAD1DC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EAD1DC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EAD1DC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EAD1DC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EAD1DC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EAD1D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EAD1DC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EAD1DC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EAD1DC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EAD1DC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EAD1DC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EAD1DC"/>
                </a:highlight>
              </a:rPr>
              <a:t>and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EAD1DC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EAD1DC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EAD1DC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EAD1DC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EAD1DC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EAD1D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b="1" lang="pt-BR" sz="700">
                <a:solidFill>
                  <a:srgbClr val="800000"/>
                </a:solidFill>
              </a:rPr>
              <a:t>if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(</a:t>
            </a:r>
            <a:r>
              <a:rPr lang="pt-BR" sz="700">
                <a:solidFill>
                  <a:schemeClr val="dk1"/>
                </a:solidFill>
              </a:rPr>
              <a:t> meuVetorDeTimes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i</a:t>
            </a:r>
            <a:r>
              <a:rPr lang="pt-BR" sz="700">
                <a:solidFill>
                  <a:srgbClr val="808030"/>
                </a:solidFill>
              </a:rPr>
              <a:t>].</a:t>
            </a:r>
            <a:r>
              <a:rPr lang="pt-BR" sz="700">
                <a:solidFill>
                  <a:schemeClr val="dk1"/>
                </a:solidFill>
              </a:rPr>
              <a:t>identificador </a:t>
            </a:r>
            <a:r>
              <a:rPr lang="pt-BR" sz="700">
                <a:solidFill>
                  <a:srgbClr val="808030"/>
                </a:solidFill>
              </a:rPr>
              <a:t>&lt;=</a:t>
            </a:r>
            <a:r>
              <a:rPr lang="pt-BR" sz="700">
                <a:solidFill>
                  <a:schemeClr val="dk1"/>
                </a:solidFill>
              </a:rPr>
              <a:t> meuVetorDeTimes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j</a:t>
            </a:r>
            <a:r>
              <a:rPr lang="pt-BR" sz="700">
                <a:solidFill>
                  <a:srgbClr val="808030"/>
                </a:solidFill>
              </a:rPr>
              <a:t>].</a:t>
            </a:r>
            <a:r>
              <a:rPr lang="pt-BR" sz="700">
                <a:solidFill>
                  <a:schemeClr val="dk1"/>
                </a:solidFill>
              </a:rPr>
              <a:t>identificador </a:t>
            </a:r>
            <a:r>
              <a:rPr lang="pt-BR" sz="700">
                <a:solidFill>
                  <a:srgbClr val="808030"/>
                </a:solidFill>
              </a:rPr>
              <a:t>)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0080"/>
                </a:solidFill>
              </a:rPr>
              <a:t>{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</a:rPr>
              <a:t>        aux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k</a:t>
            </a:r>
            <a:r>
              <a:rPr lang="pt-BR" sz="700">
                <a:solidFill>
                  <a:srgbClr val="808030"/>
                </a:solidFill>
              </a:rPr>
              <a:t>]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=</a:t>
            </a:r>
            <a:r>
              <a:rPr lang="pt-BR" sz="700">
                <a:solidFill>
                  <a:schemeClr val="dk1"/>
                </a:solidFill>
              </a:rPr>
              <a:t> meuVetorDeTimes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i</a:t>
            </a:r>
            <a:r>
              <a:rPr lang="pt-BR" sz="700">
                <a:solidFill>
                  <a:srgbClr val="808030"/>
                </a:solidFill>
              </a:rPr>
              <a:t>]</a:t>
            </a:r>
            <a:r>
              <a:rPr lang="pt-BR" sz="700">
                <a:solidFill>
                  <a:srgbClr val="800080"/>
                </a:solidFill>
              </a:rPr>
              <a:t>;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696969"/>
                </a:solidFill>
              </a:rPr>
              <a:t>// copia trecho1 em aux[]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</a:rPr>
              <a:t>        i</a:t>
            </a:r>
            <a:r>
              <a:rPr lang="pt-BR" sz="700">
                <a:solidFill>
                  <a:srgbClr val="808030"/>
                </a:solidFill>
              </a:rPr>
              <a:t>++</a:t>
            </a:r>
            <a:r>
              <a:rPr lang="pt-BR" sz="700">
                <a:solidFill>
                  <a:srgbClr val="800080"/>
                </a:solidFill>
              </a:rPr>
              <a:t>;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696969"/>
                </a:solidFill>
              </a:rPr>
              <a:t>// avança em trecho1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rgbClr val="800080"/>
                </a:solidFill>
              </a:rPr>
              <a:t>}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b="1" lang="pt-BR" sz="700">
                <a:solidFill>
                  <a:srgbClr val="800000"/>
                </a:solidFill>
              </a:rPr>
              <a:t>else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0080"/>
                </a:solidFill>
              </a:rPr>
              <a:t>{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696969"/>
                </a:solidFill>
              </a:rPr>
              <a:t>//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</a:rPr>
              <a:t>        aux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k</a:t>
            </a:r>
            <a:r>
              <a:rPr lang="pt-BR" sz="700">
                <a:solidFill>
                  <a:srgbClr val="808030"/>
                </a:solidFill>
              </a:rPr>
              <a:t>]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=</a:t>
            </a:r>
            <a:r>
              <a:rPr lang="pt-BR" sz="700">
                <a:solidFill>
                  <a:schemeClr val="dk1"/>
                </a:solidFill>
              </a:rPr>
              <a:t> meuVetorDeTimes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j</a:t>
            </a:r>
            <a:r>
              <a:rPr lang="pt-BR" sz="700">
                <a:solidFill>
                  <a:srgbClr val="808030"/>
                </a:solidFill>
              </a:rPr>
              <a:t>]</a:t>
            </a:r>
            <a:r>
              <a:rPr lang="pt-BR" sz="700">
                <a:solidFill>
                  <a:srgbClr val="800080"/>
                </a:solidFill>
              </a:rPr>
              <a:t>;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696969"/>
                </a:solidFill>
              </a:rPr>
              <a:t>// copia trecho2 em aux[]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</a:rPr>
              <a:t>        j</a:t>
            </a:r>
            <a:r>
              <a:rPr lang="pt-BR" sz="700">
                <a:solidFill>
                  <a:srgbClr val="808030"/>
                </a:solidFill>
              </a:rPr>
              <a:t>++</a:t>
            </a:r>
            <a:r>
              <a:rPr lang="pt-BR" sz="700">
                <a:solidFill>
                  <a:srgbClr val="800080"/>
                </a:solidFill>
              </a:rPr>
              <a:t>;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696969"/>
                </a:solidFill>
              </a:rPr>
              <a:t>// avanca em trecho2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rgbClr val="800080"/>
                </a:solidFill>
              </a:rPr>
              <a:t>}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</a:rPr>
              <a:t>}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EAD1DC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EAD1DC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EAD1DC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EAD1DC"/>
                </a:highlight>
              </a:rPr>
              <a:t>&gt;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EAD1DC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EAD1DC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696969"/>
                </a:solidFill>
              </a:rPr>
              <a:t>// terminou o trecho1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    aux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k</a:t>
            </a:r>
            <a:r>
              <a:rPr lang="pt-BR" sz="700">
                <a:solidFill>
                  <a:srgbClr val="808030"/>
                </a:solidFill>
              </a:rPr>
              <a:t>]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=</a:t>
            </a:r>
            <a:r>
              <a:rPr lang="pt-BR" sz="700">
                <a:solidFill>
                  <a:schemeClr val="dk1"/>
                </a:solidFill>
              </a:rPr>
              <a:t> meuVetorDeTimes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j</a:t>
            </a:r>
            <a:r>
              <a:rPr lang="pt-BR" sz="700">
                <a:solidFill>
                  <a:srgbClr val="808030"/>
                </a:solidFill>
              </a:rPr>
              <a:t>]</a:t>
            </a:r>
            <a:r>
              <a:rPr lang="pt-BR" sz="700">
                <a:solidFill>
                  <a:srgbClr val="800080"/>
                </a:solidFill>
              </a:rPr>
              <a:t>;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    j</a:t>
            </a:r>
            <a:r>
              <a:rPr lang="pt-BR" sz="700">
                <a:solidFill>
                  <a:srgbClr val="808030"/>
                </a:solidFill>
              </a:rPr>
              <a:t>++</a:t>
            </a:r>
            <a:r>
              <a:rPr lang="pt-BR" sz="700">
                <a:solidFill>
                  <a:srgbClr val="800080"/>
                </a:solidFill>
              </a:rPr>
              <a:t>;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</a:t>
            </a:r>
            <a:r>
              <a:rPr lang="pt-BR" sz="700">
                <a:solidFill>
                  <a:srgbClr val="800080"/>
                </a:solidFill>
              </a:rPr>
              <a:t>}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</a:t>
            </a:r>
            <a:r>
              <a:rPr b="1" lang="pt-BR" sz="700">
                <a:solidFill>
                  <a:srgbClr val="800000"/>
                </a:solidFill>
              </a:rPr>
              <a:t>else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0080"/>
                </a:solidFill>
              </a:rPr>
              <a:t>{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696969"/>
                </a:solidFill>
              </a:rPr>
              <a:t>// terminou o trecho2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    aux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k</a:t>
            </a:r>
            <a:r>
              <a:rPr lang="pt-BR" sz="700">
                <a:solidFill>
                  <a:srgbClr val="808030"/>
                </a:solidFill>
              </a:rPr>
              <a:t>]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=</a:t>
            </a:r>
            <a:r>
              <a:rPr lang="pt-BR" sz="700">
                <a:solidFill>
                  <a:schemeClr val="dk1"/>
                </a:solidFill>
              </a:rPr>
              <a:t> meuVetorDeTimes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i</a:t>
            </a:r>
            <a:r>
              <a:rPr lang="pt-BR" sz="700">
                <a:solidFill>
                  <a:srgbClr val="808030"/>
                </a:solidFill>
              </a:rPr>
              <a:t>]</a:t>
            </a:r>
            <a:r>
              <a:rPr lang="pt-BR" sz="700">
                <a:solidFill>
                  <a:srgbClr val="800080"/>
                </a:solidFill>
              </a:rPr>
              <a:t>;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    i</a:t>
            </a:r>
            <a:r>
              <a:rPr lang="pt-BR" sz="700">
                <a:solidFill>
                  <a:srgbClr val="808030"/>
                </a:solidFill>
              </a:rPr>
              <a:t>++</a:t>
            </a:r>
            <a:r>
              <a:rPr lang="pt-BR" sz="700">
                <a:solidFill>
                  <a:srgbClr val="800080"/>
                </a:solidFill>
              </a:rPr>
              <a:t>;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</a:t>
            </a:r>
            <a:r>
              <a:rPr lang="pt-BR" sz="700">
                <a:solidFill>
                  <a:srgbClr val="800080"/>
                </a:solidFill>
              </a:rPr>
              <a:t>}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rgbClr val="800080"/>
                </a:solidFill>
              </a:rPr>
              <a:t>}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terminando: copiar de aux[] em a[inicio:fim]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inicio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mergesort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CFE2F3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meio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/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CFE2F3"/>
                </a:highlight>
              </a:rPr>
              <a:t>2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mergesort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mergesort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9CB9C"/>
                </a:highlight>
              </a:rPr>
              <a:t>1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F9CB9C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9CB9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intercala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3086" name="Google Shape;3086;p106"/>
          <p:cNvSpPr/>
          <p:nvPr/>
        </p:nvSpPr>
        <p:spPr>
          <a:xfrm>
            <a:off x="4648200" y="0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3087" name="Google Shape;3087;p106"/>
          <p:cNvSpPr/>
          <p:nvPr/>
        </p:nvSpPr>
        <p:spPr>
          <a:xfrm>
            <a:off x="5281575" y="10572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8" name="Google Shape;3088;p106"/>
          <p:cNvSpPr/>
          <p:nvPr/>
        </p:nvSpPr>
        <p:spPr>
          <a:xfrm>
            <a:off x="5281575" y="15429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9" name="Google Shape;3089;p106"/>
          <p:cNvSpPr/>
          <p:nvPr/>
        </p:nvSpPr>
        <p:spPr>
          <a:xfrm>
            <a:off x="4867275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3090" name="Google Shape;3090;p106"/>
          <p:cNvSpPr/>
          <p:nvPr/>
        </p:nvSpPr>
        <p:spPr>
          <a:xfrm>
            <a:off x="6248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3091" name="Google Shape;3091;p106"/>
          <p:cNvSpPr/>
          <p:nvPr/>
        </p:nvSpPr>
        <p:spPr>
          <a:xfrm>
            <a:off x="6391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3092" name="Google Shape;3092;p106"/>
          <p:cNvSpPr/>
          <p:nvPr/>
        </p:nvSpPr>
        <p:spPr>
          <a:xfrm>
            <a:off x="6381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alemanha</a:t>
            </a:r>
            <a:endParaRPr/>
          </a:p>
        </p:txBody>
      </p:sp>
      <p:sp>
        <p:nvSpPr>
          <p:cNvPr id="3093" name="Google Shape;3093;p106"/>
          <p:cNvSpPr/>
          <p:nvPr/>
        </p:nvSpPr>
        <p:spPr>
          <a:xfrm>
            <a:off x="6381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094" name="Google Shape;3094;p106"/>
          <p:cNvSpPr/>
          <p:nvPr/>
        </p:nvSpPr>
        <p:spPr>
          <a:xfrm>
            <a:off x="7703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3095" name="Google Shape;3095;p106"/>
          <p:cNvSpPr/>
          <p:nvPr/>
        </p:nvSpPr>
        <p:spPr>
          <a:xfrm>
            <a:off x="5010150" y="990600"/>
            <a:ext cx="914400" cy="22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096" name="Google Shape;3096;p106"/>
          <p:cNvSpPr/>
          <p:nvPr/>
        </p:nvSpPr>
        <p:spPr>
          <a:xfrm>
            <a:off x="5000625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3097" name="Google Shape;3097;p106"/>
          <p:cNvSpPr/>
          <p:nvPr/>
        </p:nvSpPr>
        <p:spPr>
          <a:xfrm>
            <a:off x="5000625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3098" name="Google Shape;3098;p106"/>
          <p:cNvSpPr/>
          <p:nvPr/>
        </p:nvSpPr>
        <p:spPr>
          <a:xfrm>
            <a:off x="7846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099" name="Google Shape;3099;p106"/>
          <p:cNvSpPr/>
          <p:nvPr/>
        </p:nvSpPr>
        <p:spPr>
          <a:xfrm>
            <a:off x="7836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porto_rico</a:t>
            </a:r>
            <a:endParaRPr/>
          </a:p>
        </p:txBody>
      </p:sp>
      <p:sp>
        <p:nvSpPr>
          <p:cNvPr id="3100" name="Google Shape;3100;p106"/>
          <p:cNvSpPr/>
          <p:nvPr/>
        </p:nvSpPr>
        <p:spPr>
          <a:xfrm>
            <a:off x="7836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101" name="Google Shape;3101;p106"/>
          <p:cNvSpPr/>
          <p:nvPr/>
        </p:nvSpPr>
        <p:spPr>
          <a:xfrm>
            <a:off x="3487388" y="-12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inicio</a:t>
            </a:r>
            <a:endParaRPr/>
          </a:p>
        </p:txBody>
      </p:sp>
      <p:sp>
        <p:nvSpPr>
          <p:cNvPr id="3102" name="Google Shape;3102;p106"/>
          <p:cNvSpPr/>
          <p:nvPr/>
        </p:nvSpPr>
        <p:spPr>
          <a:xfrm>
            <a:off x="3747038" y="427850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3103" name="Google Shape;3103;p106"/>
          <p:cNvSpPr/>
          <p:nvPr/>
        </p:nvSpPr>
        <p:spPr>
          <a:xfrm>
            <a:off x="3503963" y="18247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fim</a:t>
            </a:r>
            <a:endParaRPr/>
          </a:p>
        </p:txBody>
      </p:sp>
      <p:sp>
        <p:nvSpPr>
          <p:cNvPr id="3104" name="Google Shape;3104;p106"/>
          <p:cNvSpPr/>
          <p:nvPr/>
        </p:nvSpPr>
        <p:spPr>
          <a:xfrm>
            <a:off x="3780188" y="2243875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105" name="Google Shape;3105;p106"/>
          <p:cNvSpPr/>
          <p:nvPr/>
        </p:nvSpPr>
        <p:spPr>
          <a:xfrm>
            <a:off x="3503963" y="9123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meio</a:t>
            </a:r>
            <a:endParaRPr/>
          </a:p>
        </p:txBody>
      </p:sp>
      <p:sp>
        <p:nvSpPr>
          <p:cNvPr id="3106" name="Google Shape;3106;p106"/>
          <p:cNvSpPr/>
          <p:nvPr/>
        </p:nvSpPr>
        <p:spPr>
          <a:xfrm>
            <a:off x="3763613" y="1340238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107" name="Google Shape;3107;p106"/>
          <p:cNvSpPr/>
          <p:nvPr/>
        </p:nvSpPr>
        <p:spPr>
          <a:xfrm>
            <a:off x="3507950" y="2841875"/>
            <a:ext cx="407100" cy="7032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</a:t>
            </a:r>
            <a:endParaRPr/>
          </a:p>
        </p:txBody>
      </p:sp>
      <p:sp>
        <p:nvSpPr>
          <p:cNvPr id="3108" name="Google Shape;3108;p106"/>
          <p:cNvSpPr/>
          <p:nvPr/>
        </p:nvSpPr>
        <p:spPr>
          <a:xfrm>
            <a:off x="3552350" y="3189700"/>
            <a:ext cx="318300" cy="32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109" name="Google Shape;3109;p106"/>
          <p:cNvSpPr/>
          <p:nvPr/>
        </p:nvSpPr>
        <p:spPr>
          <a:xfrm>
            <a:off x="4097000" y="2852000"/>
            <a:ext cx="407100" cy="7032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</a:t>
            </a:r>
            <a:endParaRPr/>
          </a:p>
        </p:txBody>
      </p:sp>
      <p:sp>
        <p:nvSpPr>
          <p:cNvPr id="3110" name="Google Shape;3110;p106"/>
          <p:cNvSpPr/>
          <p:nvPr/>
        </p:nvSpPr>
        <p:spPr>
          <a:xfrm>
            <a:off x="4141400" y="3189700"/>
            <a:ext cx="318300" cy="32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3111" name="Google Shape;3111;p106"/>
          <p:cNvSpPr/>
          <p:nvPr/>
        </p:nvSpPr>
        <p:spPr>
          <a:xfrm>
            <a:off x="3552350" y="3596750"/>
            <a:ext cx="951600" cy="51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tamanho</a:t>
            </a:r>
            <a:endParaRPr/>
          </a:p>
        </p:txBody>
      </p:sp>
      <p:sp>
        <p:nvSpPr>
          <p:cNvPr id="3112" name="Google Shape;3112;p106"/>
          <p:cNvSpPr/>
          <p:nvPr/>
        </p:nvSpPr>
        <p:spPr>
          <a:xfrm>
            <a:off x="3729975" y="3819475"/>
            <a:ext cx="6072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3113" name="Google Shape;3113;p106"/>
          <p:cNvSpPr/>
          <p:nvPr/>
        </p:nvSpPr>
        <p:spPr>
          <a:xfrm>
            <a:off x="4600575" y="2728975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3114" name="Google Shape;3114;p106"/>
          <p:cNvSpPr/>
          <p:nvPr/>
        </p:nvSpPr>
        <p:spPr>
          <a:xfrm>
            <a:off x="4819650" y="3243325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3115" name="Google Shape;3115;p106"/>
          <p:cNvSpPr/>
          <p:nvPr/>
        </p:nvSpPr>
        <p:spPr>
          <a:xfrm>
            <a:off x="6200775" y="3243325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3116" name="Google Shape;3116;p106"/>
          <p:cNvSpPr/>
          <p:nvPr/>
        </p:nvSpPr>
        <p:spPr>
          <a:xfrm>
            <a:off x="6343650" y="371957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117" name="Google Shape;3117;p106"/>
          <p:cNvSpPr/>
          <p:nvPr/>
        </p:nvSpPr>
        <p:spPr>
          <a:xfrm>
            <a:off x="6334125" y="41863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porto_rico</a:t>
            </a:r>
            <a:endParaRPr/>
          </a:p>
        </p:txBody>
      </p:sp>
      <p:sp>
        <p:nvSpPr>
          <p:cNvPr id="3118" name="Google Shape;3118;p106"/>
          <p:cNvSpPr/>
          <p:nvPr/>
        </p:nvSpPr>
        <p:spPr>
          <a:xfrm>
            <a:off x="6334125" y="4653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119" name="Google Shape;3119;p106"/>
          <p:cNvSpPr/>
          <p:nvPr/>
        </p:nvSpPr>
        <p:spPr>
          <a:xfrm>
            <a:off x="7655775" y="3243325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3120" name="Google Shape;3120;p106"/>
          <p:cNvSpPr/>
          <p:nvPr/>
        </p:nvSpPr>
        <p:spPr>
          <a:xfrm>
            <a:off x="4962525" y="371957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121" name="Google Shape;3121;p106"/>
          <p:cNvSpPr/>
          <p:nvPr/>
        </p:nvSpPr>
        <p:spPr>
          <a:xfrm>
            <a:off x="4953000" y="41863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3122" name="Google Shape;3122;p106"/>
          <p:cNvSpPr/>
          <p:nvPr/>
        </p:nvSpPr>
        <p:spPr>
          <a:xfrm>
            <a:off x="4953000" y="4653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3123" name="Google Shape;3123;p106"/>
          <p:cNvSpPr/>
          <p:nvPr/>
        </p:nvSpPr>
        <p:spPr>
          <a:xfrm>
            <a:off x="7798650" y="371957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4" name="Google Shape;3124;p106"/>
          <p:cNvSpPr/>
          <p:nvPr/>
        </p:nvSpPr>
        <p:spPr>
          <a:xfrm>
            <a:off x="7789125" y="41863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5" name="Google Shape;3125;p106"/>
          <p:cNvSpPr/>
          <p:nvPr/>
        </p:nvSpPr>
        <p:spPr>
          <a:xfrm>
            <a:off x="7789125" y="4653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6" name="Google Shape;3126;p106"/>
          <p:cNvSpPr/>
          <p:nvPr/>
        </p:nvSpPr>
        <p:spPr>
          <a:xfrm>
            <a:off x="3012450" y="2858225"/>
            <a:ext cx="407100" cy="67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</a:t>
            </a:r>
            <a:endParaRPr/>
          </a:p>
        </p:txBody>
      </p:sp>
      <p:sp>
        <p:nvSpPr>
          <p:cNvPr id="3127" name="Google Shape;3127;p106"/>
          <p:cNvSpPr/>
          <p:nvPr/>
        </p:nvSpPr>
        <p:spPr>
          <a:xfrm>
            <a:off x="3056850" y="3208750"/>
            <a:ext cx="318300" cy="2859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128" name="Google Shape;3128;p106"/>
          <p:cNvSpPr/>
          <p:nvPr/>
        </p:nvSpPr>
        <p:spPr>
          <a:xfrm>
            <a:off x="1768775" y="1978200"/>
            <a:ext cx="1550100" cy="6459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i &gt; meio</a:t>
            </a:r>
            <a:endParaRPr sz="1200"/>
          </a:p>
        </p:txBody>
      </p:sp>
      <p:sp>
        <p:nvSpPr>
          <p:cNvPr id="3129" name="Google Shape;3129;p106"/>
          <p:cNvSpPr/>
          <p:nvPr/>
        </p:nvSpPr>
        <p:spPr>
          <a:xfrm>
            <a:off x="2054894" y="2311225"/>
            <a:ext cx="1060800" cy="22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false</a:t>
            </a:r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3" name="Shape 3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4" name="Google Shape;3134;p107"/>
          <p:cNvSpPr txBox="1"/>
          <p:nvPr/>
        </p:nvSpPr>
        <p:spPr>
          <a:xfrm>
            <a:off x="-66150" y="0"/>
            <a:ext cx="34857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intercala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CFE2F3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CFE2F3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tamanho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-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CFE2F3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lang="pt-BR" sz="700">
                <a:solidFill>
                  <a:srgbClr val="603000"/>
                </a:solidFill>
                <a:highlight>
                  <a:srgbClr val="CFE2F3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tamanho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vetor auxiliar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EAD1DC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EAD1DC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EAD1DC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EAD1DC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EAD1DC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EAD1DC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EAD1DC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EAD1DC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EAD1DC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EAD1DC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EAD1DC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EAD1D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EAD1DC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EAD1DC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EAD1DC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EAD1DC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EAD1DC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EAD1DC"/>
                </a:highlight>
              </a:rPr>
              <a:t>and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EAD1DC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EAD1DC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EAD1DC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EAD1DC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EAD1DC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EAD1D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b="1" lang="pt-BR" sz="700">
                <a:solidFill>
                  <a:srgbClr val="800000"/>
                </a:solidFill>
              </a:rPr>
              <a:t>if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(</a:t>
            </a:r>
            <a:r>
              <a:rPr lang="pt-BR" sz="700">
                <a:solidFill>
                  <a:schemeClr val="dk1"/>
                </a:solidFill>
              </a:rPr>
              <a:t> meuVetorDeTimes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i</a:t>
            </a:r>
            <a:r>
              <a:rPr lang="pt-BR" sz="700">
                <a:solidFill>
                  <a:srgbClr val="808030"/>
                </a:solidFill>
              </a:rPr>
              <a:t>].</a:t>
            </a:r>
            <a:r>
              <a:rPr lang="pt-BR" sz="700">
                <a:solidFill>
                  <a:schemeClr val="dk1"/>
                </a:solidFill>
              </a:rPr>
              <a:t>identificador </a:t>
            </a:r>
            <a:r>
              <a:rPr lang="pt-BR" sz="700">
                <a:solidFill>
                  <a:srgbClr val="808030"/>
                </a:solidFill>
              </a:rPr>
              <a:t>&lt;=</a:t>
            </a:r>
            <a:r>
              <a:rPr lang="pt-BR" sz="700">
                <a:solidFill>
                  <a:schemeClr val="dk1"/>
                </a:solidFill>
              </a:rPr>
              <a:t> meuVetorDeTimes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j</a:t>
            </a:r>
            <a:r>
              <a:rPr lang="pt-BR" sz="700">
                <a:solidFill>
                  <a:srgbClr val="808030"/>
                </a:solidFill>
              </a:rPr>
              <a:t>].</a:t>
            </a:r>
            <a:r>
              <a:rPr lang="pt-BR" sz="700">
                <a:solidFill>
                  <a:schemeClr val="dk1"/>
                </a:solidFill>
              </a:rPr>
              <a:t>identificador </a:t>
            </a:r>
            <a:r>
              <a:rPr lang="pt-BR" sz="700">
                <a:solidFill>
                  <a:srgbClr val="808030"/>
                </a:solidFill>
              </a:rPr>
              <a:t>)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0080"/>
                </a:solidFill>
              </a:rPr>
              <a:t>{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</a:rPr>
              <a:t>        aux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k</a:t>
            </a:r>
            <a:r>
              <a:rPr lang="pt-BR" sz="700">
                <a:solidFill>
                  <a:srgbClr val="808030"/>
                </a:solidFill>
              </a:rPr>
              <a:t>]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=</a:t>
            </a:r>
            <a:r>
              <a:rPr lang="pt-BR" sz="700">
                <a:solidFill>
                  <a:schemeClr val="dk1"/>
                </a:solidFill>
              </a:rPr>
              <a:t> meuVetorDeTimes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i</a:t>
            </a:r>
            <a:r>
              <a:rPr lang="pt-BR" sz="700">
                <a:solidFill>
                  <a:srgbClr val="808030"/>
                </a:solidFill>
              </a:rPr>
              <a:t>]</a:t>
            </a:r>
            <a:r>
              <a:rPr lang="pt-BR" sz="700">
                <a:solidFill>
                  <a:srgbClr val="800080"/>
                </a:solidFill>
              </a:rPr>
              <a:t>;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696969"/>
                </a:solidFill>
              </a:rPr>
              <a:t>// copia trecho1 em aux[]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</a:rPr>
              <a:t>        i</a:t>
            </a:r>
            <a:r>
              <a:rPr lang="pt-BR" sz="700">
                <a:solidFill>
                  <a:srgbClr val="808030"/>
                </a:solidFill>
              </a:rPr>
              <a:t>++</a:t>
            </a:r>
            <a:r>
              <a:rPr lang="pt-BR" sz="700">
                <a:solidFill>
                  <a:srgbClr val="800080"/>
                </a:solidFill>
              </a:rPr>
              <a:t>;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696969"/>
                </a:solidFill>
              </a:rPr>
              <a:t>// avança em trecho1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rgbClr val="800080"/>
                </a:solidFill>
              </a:rPr>
              <a:t>}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b="1" lang="pt-BR" sz="700">
                <a:solidFill>
                  <a:srgbClr val="800000"/>
                </a:solidFill>
              </a:rPr>
              <a:t>else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0080"/>
                </a:solidFill>
              </a:rPr>
              <a:t>{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696969"/>
                </a:solidFill>
              </a:rPr>
              <a:t>//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</a:rPr>
              <a:t>        aux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k</a:t>
            </a:r>
            <a:r>
              <a:rPr lang="pt-BR" sz="700">
                <a:solidFill>
                  <a:srgbClr val="808030"/>
                </a:solidFill>
              </a:rPr>
              <a:t>]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=</a:t>
            </a:r>
            <a:r>
              <a:rPr lang="pt-BR" sz="700">
                <a:solidFill>
                  <a:schemeClr val="dk1"/>
                </a:solidFill>
              </a:rPr>
              <a:t> meuVetorDeTimes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j</a:t>
            </a:r>
            <a:r>
              <a:rPr lang="pt-BR" sz="700">
                <a:solidFill>
                  <a:srgbClr val="808030"/>
                </a:solidFill>
              </a:rPr>
              <a:t>]</a:t>
            </a:r>
            <a:r>
              <a:rPr lang="pt-BR" sz="700">
                <a:solidFill>
                  <a:srgbClr val="800080"/>
                </a:solidFill>
              </a:rPr>
              <a:t>;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696969"/>
                </a:solidFill>
              </a:rPr>
              <a:t>// copia trecho2 em aux[]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</a:rPr>
              <a:t>        j</a:t>
            </a:r>
            <a:r>
              <a:rPr lang="pt-BR" sz="700">
                <a:solidFill>
                  <a:srgbClr val="808030"/>
                </a:solidFill>
              </a:rPr>
              <a:t>++</a:t>
            </a:r>
            <a:r>
              <a:rPr lang="pt-BR" sz="700">
                <a:solidFill>
                  <a:srgbClr val="800080"/>
                </a:solidFill>
              </a:rPr>
              <a:t>;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696969"/>
                </a:solidFill>
              </a:rPr>
              <a:t>// avanca em trecho2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rgbClr val="800080"/>
                </a:solidFill>
              </a:rPr>
              <a:t>}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</a:rPr>
              <a:t>}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EAD1DC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EAD1DC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EAD1DC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EAD1DC"/>
                </a:highlight>
              </a:rPr>
              <a:t>&gt;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EAD1DC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EAD1DC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696969"/>
                </a:solidFill>
              </a:rPr>
              <a:t>// terminou o trecho1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</a:rPr>
              <a:t>    aux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k</a:t>
            </a:r>
            <a:r>
              <a:rPr lang="pt-BR" sz="700">
                <a:solidFill>
                  <a:srgbClr val="808030"/>
                </a:solidFill>
              </a:rPr>
              <a:t>]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=</a:t>
            </a:r>
            <a:r>
              <a:rPr lang="pt-BR" sz="700">
                <a:solidFill>
                  <a:schemeClr val="dk1"/>
                </a:solidFill>
              </a:rPr>
              <a:t> meuVetorDeTimes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j</a:t>
            </a:r>
            <a:r>
              <a:rPr lang="pt-BR" sz="700">
                <a:solidFill>
                  <a:srgbClr val="808030"/>
                </a:solidFill>
              </a:rPr>
              <a:t>]</a:t>
            </a:r>
            <a:r>
              <a:rPr lang="pt-BR" sz="700">
                <a:solidFill>
                  <a:srgbClr val="800080"/>
                </a:solidFill>
              </a:rPr>
              <a:t>;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</a:rPr>
              <a:t>    j</a:t>
            </a:r>
            <a:r>
              <a:rPr lang="pt-BR" sz="700">
                <a:solidFill>
                  <a:srgbClr val="808030"/>
                </a:solidFill>
              </a:rPr>
              <a:t>++</a:t>
            </a:r>
            <a:r>
              <a:rPr lang="pt-BR" sz="700">
                <a:solidFill>
                  <a:srgbClr val="800080"/>
                </a:solidFill>
              </a:rPr>
              <a:t>;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</a:rPr>
              <a:t>}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EAD1DC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EAD1DC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696969"/>
                </a:solidFill>
              </a:rPr>
              <a:t>// terminou o trecho2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    aux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k</a:t>
            </a:r>
            <a:r>
              <a:rPr lang="pt-BR" sz="700">
                <a:solidFill>
                  <a:srgbClr val="808030"/>
                </a:solidFill>
              </a:rPr>
              <a:t>]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=</a:t>
            </a:r>
            <a:r>
              <a:rPr lang="pt-BR" sz="700">
                <a:solidFill>
                  <a:schemeClr val="dk1"/>
                </a:solidFill>
              </a:rPr>
              <a:t> meuVetorDeTimes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i</a:t>
            </a:r>
            <a:r>
              <a:rPr lang="pt-BR" sz="700">
                <a:solidFill>
                  <a:srgbClr val="808030"/>
                </a:solidFill>
              </a:rPr>
              <a:t>]</a:t>
            </a:r>
            <a:r>
              <a:rPr lang="pt-BR" sz="700">
                <a:solidFill>
                  <a:srgbClr val="800080"/>
                </a:solidFill>
              </a:rPr>
              <a:t>;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    i</a:t>
            </a:r>
            <a:r>
              <a:rPr lang="pt-BR" sz="700">
                <a:solidFill>
                  <a:srgbClr val="808030"/>
                </a:solidFill>
              </a:rPr>
              <a:t>++</a:t>
            </a:r>
            <a:r>
              <a:rPr lang="pt-BR" sz="700">
                <a:solidFill>
                  <a:srgbClr val="800080"/>
                </a:solidFill>
              </a:rPr>
              <a:t>;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</a:t>
            </a:r>
            <a:r>
              <a:rPr lang="pt-BR" sz="700">
                <a:solidFill>
                  <a:srgbClr val="800080"/>
                </a:solidFill>
              </a:rPr>
              <a:t>}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rgbClr val="800080"/>
                </a:solidFill>
              </a:rPr>
              <a:t>}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terminando: copiar de aux[] em a[inicio:fim]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inicio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mergesort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CFE2F3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meio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/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CFE2F3"/>
                </a:highlight>
              </a:rPr>
              <a:t>2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mergesort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mergesort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9CB9C"/>
                </a:highlight>
              </a:rPr>
              <a:t>1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F9CB9C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9CB9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intercala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3135" name="Google Shape;3135;p107"/>
          <p:cNvSpPr/>
          <p:nvPr/>
        </p:nvSpPr>
        <p:spPr>
          <a:xfrm>
            <a:off x="4648200" y="0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3136" name="Google Shape;3136;p107"/>
          <p:cNvSpPr/>
          <p:nvPr/>
        </p:nvSpPr>
        <p:spPr>
          <a:xfrm>
            <a:off x="5281575" y="10572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7" name="Google Shape;3137;p107"/>
          <p:cNvSpPr/>
          <p:nvPr/>
        </p:nvSpPr>
        <p:spPr>
          <a:xfrm>
            <a:off x="5281575" y="15429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8" name="Google Shape;3138;p107"/>
          <p:cNvSpPr/>
          <p:nvPr/>
        </p:nvSpPr>
        <p:spPr>
          <a:xfrm>
            <a:off x="4867275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3139" name="Google Shape;3139;p107"/>
          <p:cNvSpPr/>
          <p:nvPr/>
        </p:nvSpPr>
        <p:spPr>
          <a:xfrm>
            <a:off x="6248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3140" name="Google Shape;3140;p107"/>
          <p:cNvSpPr/>
          <p:nvPr/>
        </p:nvSpPr>
        <p:spPr>
          <a:xfrm>
            <a:off x="6391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3141" name="Google Shape;3141;p107"/>
          <p:cNvSpPr/>
          <p:nvPr/>
        </p:nvSpPr>
        <p:spPr>
          <a:xfrm>
            <a:off x="6381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alemanha</a:t>
            </a:r>
            <a:endParaRPr/>
          </a:p>
        </p:txBody>
      </p:sp>
      <p:sp>
        <p:nvSpPr>
          <p:cNvPr id="3142" name="Google Shape;3142;p107"/>
          <p:cNvSpPr/>
          <p:nvPr/>
        </p:nvSpPr>
        <p:spPr>
          <a:xfrm>
            <a:off x="6381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143" name="Google Shape;3143;p107"/>
          <p:cNvSpPr/>
          <p:nvPr/>
        </p:nvSpPr>
        <p:spPr>
          <a:xfrm>
            <a:off x="7703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3144" name="Google Shape;3144;p107"/>
          <p:cNvSpPr/>
          <p:nvPr/>
        </p:nvSpPr>
        <p:spPr>
          <a:xfrm>
            <a:off x="5010150" y="990600"/>
            <a:ext cx="914400" cy="22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145" name="Google Shape;3145;p107"/>
          <p:cNvSpPr/>
          <p:nvPr/>
        </p:nvSpPr>
        <p:spPr>
          <a:xfrm>
            <a:off x="5000625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3146" name="Google Shape;3146;p107"/>
          <p:cNvSpPr/>
          <p:nvPr/>
        </p:nvSpPr>
        <p:spPr>
          <a:xfrm>
            <a:off x="5000625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3147" name="Google Shape;3147;p107"/>
          <p:cNvSpPr/>
          <p:nvPr/>
        </p:nvSpPr>
        <p:spPr>
          <a:xfrm>
            <a:off x="7846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148" name="Google Shape;3148;p107"/>
          <p:cNvSpPr/>
          <p:nvPr/>
        </p:nvSpPr>
        <p:spPr>
          <a:xfrm>
            <a:off x="7836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porto_rico</a:t>
            </a:r>
            <a:endParaRPr/>
          </a:p>
        </p:txBody>
      </p:sp>
      <p:sp>
        <p:nvSpPr>
          <p:cNvPr id="3149" name="Google Shape;3149;p107"/>
          <p:cNvSpPr/>
          <p:nvPr/>
        </p:nvSpPr>
        <p:spPr>
          <a:xfrm>
            <a:off x="7836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150" name="Google Shape;3150;p107"/>
          <p:cNvSpPr/>
          <p:nvPr/>
        </p:nvSpPr>
        <p:spPr>
          <a:xfrm>
            <a:off x="3487388" y="-12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inicio</a:t>
            </a:r>
            <a:endParaRPr/>
          </a:p>
        </p:txBody>
      </p:sp>
      <p:sp>
        <p:nvSpPr>
          <p:cNvPr id="3151" name="Google Shape;3151;p107"/>
          <p:cNvSpPr/>
          <p:nvPr/>
        </p:nvSpPr>
        <p:spPr>
          <a:xfrm>
            <a:off x="3747038" y="427850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3152" name="Google Shape;3152;p107"/>
          <p:cNvSpPr/>
          <p:nvPr/>
        </p:nvSpPr>
        <p:spPr>
          <a:xfrm>
            <a:off x="3503963" y="18247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fim</a:t>
            </a:r>
            <a:endParaRPr/>
          </a:p>
        </p:txBody>
      </p:sp>
      <p:sp>
        <p:nvSpPr>
          <p:cNvPr id="3153" name="Google Shape;3153;p107"/>
          <p:cNvSpPr/>
          <p:nvPr/>
        </p:nvSpPr>
        <p:spPr>
          <a:xfrm>
            <a:off x="3780188" y="2243875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154" name="Google Shape;3154;p107"/>
          <p:cNvSpPr/>
          <p:nvPr/>
        </p:nvSpPr>
        <p:spPr>
          <a:xfrm>
            <a:off x="3503963" y="9123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meio</a:t>
            </a:r>
            <a:endParaRPr/>
          </a:p>
        </p:txBody>
      </p:sp>
      <p:sp>
        <p:nvSpPr>
          <p:cNvPr id="3155" name="Google Shape;3155;p107"/>
          <p:cNvSpPr/>
          <p:nvPr/>
        </p:nvSpPr>
        <p:spPr>
          <a:xfrm>
            <a:off x="3763613" y="1340238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156" name="Google Shape;3156;p107"/>
          <p:cNvSpPr/>
          <p:nvPr/>
        </p:nvSpPr>
        <p:spPr>
          <a:xfrm>
            <a:off x="3507950" y="2841875"/>
            <a:ext cx="407100" cy="7032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</a:t>
            </a:r>
            <a:endParaRPr/>
          </a:p>
        </p:txBody>
      </p:sp>
      <p:sp>
        <p:nvSpPr>
          <p:cNvPr id="3157" name="Google Shape;3157;p107"/>
          <p:cNvSpPr/>
          <p:nvPr/>
        </p:nvSpPr>
        <p:spPr>
          <a:xfrm>
            <a:off x="3552350" y="3189700"/>
            <a:ext cx="318300" cy="32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158" name="Google Shape;3158;p107"/>
          <p:cNvSpPr/>
          <p:nvPr/>
        </p:nvSpPr>
        <p:spPr>
          <a:xfrm>
            <a:off x="4097000" y="2852000"/>
            <a:ext cx="407100" cy="7032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</a:t>
            </a:r>
            <a:endParaRPr/>
          </a:p>
        </p:txBody>
      </p:sp>
      <p:sp>
        <p:nvSpPr>
          <p:cNvPr id="3159" name="Google Shape;3159;p107"/>
          <p:cNvSpPr/>
          <p:nvPr/>
        </p:nvSpPr>
        <p:spPr>
          <a:xfrm>
            <a:off x="4141400" y="3189700"/>
            <a:ext cx="318300" cy="32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3160" name="Google Shape;3160;p107"/>
          <p:cNvSpPr/>
          <p:nvPr/>
        </p:nvSpPr>
        <p:spPr>
          <a:xfrm>
            <a:off x="3552350" y="3596750"/>
            <a:ext cx="951600" cy="51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tamanho</a:t>
            </a:r>
            <a:endParaRPr/>
          </a:p>
        </p:txBody>
      </p:sp>
      <p:sp>
        <p:nvSpPr>
          <p:cNvPr id="3161" name="Google Shape;3161;p107"/>
          <p:cNvSpPr/>
          <p:nvPr/>
        </p:nvSpPr>
        <p:spPr>
          <a:xfrm>
            <a:off x="3729975" y="3819475"/>
            <a:ext cx="6072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3162" name="Google Shape;3162;p107"/>
          <p:cNvSpPr/>
          <p:nvPr/>
        </p:nvSpPr>
        <p:spPr>
          <a:xfrm>
            <a:off x="4600575" y="2728975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3163" name="Google Shape;3163;p107"/>
          <p:cNvSpPr/>
          <p:nvPr/>
        </p:nvSpPr>
        <p:spPr>
          <a:xfrm>
            <a:off x="4819650" y="3243325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3164" name="Google Shape;3164;p107"/>
          <p:cNvSpPr/>
          <p:nvPr/>
        </p:nvSpPr>
        <p:spPr>
          <a:xfrm>
            <a:off x="6200775" y="3243325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3165" name="Google Shape;3165;p107"/>
          <p:cNvSpPr/>
          <p:nvPr/>
        </p:nvSpPr>
        <p:spPr>
          <a:xfrm>
            <a:off x="6343650" y="371957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166" name="Google Shape;3166;p107"/>
          <p:cNvSpPr/>
          <p:nvPr/>
        </p:nvSpPr>
        <p:spPr>
          <a:xfrm>
            <a:off x="6334125" y="41863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porto_rico</a:t>
            </a:r>
            <a:endParaRPr/>
          </a:p>
        </p:txBody>
      </p:sp>
      <p:sp>
        <p:nvSpPr>
          <p:cNvPr id="3167" name="Google Shape;3167;p107"/>
          <p:cNvSpPr/>
          <p:nvPr/>
        </p:nvSpPr>
        <p:spPr>
          <a:xfrm>
            <a:off x="6334125" y="4653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168" name="Google Shape;3168;p107"/>
          <p:cNvSpPr/>
          <p:nvPr/>
        </p:nvSpPr>
        <p:spPr>
          <a:xfrm>
            <a:off x="7655775" y="3243325"/>
            <a:ext cx="1181100" cy="174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3169" name="Google Shape;3169;p107"/>
          <p:cNvSpPr/>
          <p:nvPr/>
        </p:nvSpPr>
        <p:spPr>
          <a:xfrm>
            <a:off x="4962525" y="371957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170" name="Google Shape;3170;p107"/>
          <p:cNvSpPr/>
          <p:nvPr/>
        </p:nvSpPr>
        <p:spPr>
          <a:xfrm>
            <a:off x="4953000" y="41863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3171" name="Google Shape;3171;p107"/>
          <p:cNvSpPr/>
          <p:nvPr/>
        </p:nvSpPr>
        <p:spPr>
          <a:xfrm>
            <a:off x="4953000" y="4653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3172" name="Google Shape;3172;p107"/>
          <p:cNvSpPr/>
          <p:nvPr/>
        </p:nvSpPr>
        <p:spPr>
          <a:xfrm>
            <a:off x="7798650" y="371957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3" name="Google Shape;3173;p107"/>
          <p:cNvSpPr/>
          <p:nvPr/>
        </p:nvSpPr>
        <p:spPr>
          <a:xfrm>
            <a:off x="7789125" y="41863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4" name="Google Shape;3174;p107"/>
          <p:cNvSpPr/>
          <p:nvPr/>
        </p:nvSpPr>
        <p:spPr>
          <a:xfrm>
            <a:off x="7789125" y="4653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5" name="Google Shape;3175;p107"/>
          <p:cNvSpPr/>
          <p:nvPr/>
        </p:nvSpPr>
        <p:spPr>
          <a:xfrm>
            <a:off x="3012450" y="2858225"/>
            <a:ext cx="407100" cy="67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</a:t>
            </a:r>
            <a:endParaRPr/>
          </a:p>
        </p:txBody>
      </p:sp>
      <p:sp>
        <p:nvSpPr>
          <p:cNvPr id="3176" name="Google Shape;3176;p107"/>
          <p:cNvSpPr/>
          <p:nvPr/>
        </p:nvSpPr>
        <p:spPr>
          <a:xfrm>
            <a:off x="3056850" y="3208750"/>
            <a:ext cx="318300" cy="2859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0" name="Shape 3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1" name="Google Shape;3181;p108"/>
          <p:cNvSpPr txBox="1"/>
          <p:nvPr/>
        </p:nvSpPr>
        <p:spPr>
          <a:xfrm>
            <a:off x="-66150" y="0"/>
            <a:ext cx="34857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intercala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CFE2F3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CFE2F3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tamanho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-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CFE2F3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lang="pt-BR" sz="700">
                <a:solidFill>
                  <a:srgbClr val="603000"/>
                </a:solidFill>
                <a:highlight>
                  <a:srgbClr val="CFE2F3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tamanho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vetor auxiliar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EAD1DC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EAD1DC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EAD1DC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EAD1DC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EAD1DC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EAD1DC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EAD1DC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EAD1DC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EAD1DC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EAD1DC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EAD1DC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EAD1D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EAD1DC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EAD1DC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EAD1DC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EAD1DC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EAD1DC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EAD1DC"/>
                </a:highlight>
              </a:rPr>
              <a:t>and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EAD1DC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EAD1DC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EAD1DC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EAD1DC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EAD1DC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EAD1D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b="1" lang="pt-BR" sz="700">
                <a:solidFill>
                  <a:srgbClr val="800000"/>
                </a:solidFill>
              </a:rPr>
              <a:t>if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(</a:t>
            </a:r>
            <a:r>
              <a:rPr lang="pt-BR" sz="700">
                <a:solidFill>
                  <a:schemeClr val="dk1"/>
                </a:solidFill>
              </a:rPr>
              <a:t> meuVetorDeTimes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i</a:t>
            </a:r>
            <a:r>
              <a:rPr lang="pt-BR" sz="700">
                <a:solidFill>
                  <a:srgbClr val="808030"/>
                </a:solidFill>
              </a:rPr>
              <a:t>].</a:t>
            </a:r>
            <a:r>
              <a:rPr lang="pt-BR" sz="700">
                <a:solidFill>
                  <a:schemeClr val="dk1"/>
                </a:solidFill>
              </a:rPr>
              <a:t>identificador </a:t>
            </a:r>
            <a:r>
              <a:rPr lang="pt-BR" sz="700">
                <a:solidFill>
                  <a:srgbClr val="808030"/>
                </a:solidFill>
              </a:rPr>
              <a:t>&lt;=</a:t>
            </a:r>
            <a:r>
              <a:rPr lang="pt-BR" sz="700">
                <a:solidFill>
                  <a:schemeClr val="dk1"/>
                </a:solidFill>
              </a:rPr>
              <a:t> meuVetorDeTimes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j</a:t>
            </a:r>
            <a:r>
              <a:rPr lang="pt-BR" sz="700">
                <a:solidFill>
                  <a:srgbClr val="808030"/>
                </a:solidFill>
              </a:rPr>
              <a:t>].</a:t>
            </a:r>
            <a:r>
              <a:rPr lang="pt-BR" sz="700">
                <a:solidFill>
                  <a:schemeClr val="dk1"/>
                </a:solidFill>
              </a:rPr>
              <a:t>identificador </a:t>
            </a:r>
            <a:r>
              <a:rPr lang="pt-BR" sz="700">
                <a:solidFill>
                  <a:srgbClr val="808030"/>
                </a:solidFill>
              </a:rPr>
              <a:t>)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0080"/>
                </a:solidFill>
              </a:rPr>
              <a:t>{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</a:rPr>
              <a:t>        aux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k</a:t>
            </a:r>
            <a:r>
              <a:rPr lang="pt-BR" sz="700">
                <a:solidFill>
                  <a:srgbClr val="808030"/>
                </a:solidFill>
              </a:rPr>
              <a:t>]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=</a:t>
            </a:r>
            <a:r>
              <a:rPr lang="pt-BR" sz="700">
                <a:solidFill>
                  <a:schemeClr val="dk1"/>
                </a:solidFill>
              </a:rPr>
              <a:t> meuVetorDeTimes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i</a:t>
            </a:r>
            <a:r>
              <a:rPr lang="pt-BR" sz="700">
                <a:solidFill>
                  <a:srgbClr val="808030"/>
                </a:solidFill>
              </a:rPr>
              <a:t>]</a:t>
            </a:r>
            <a:r>
              <a:rPr lang="pt-BR" sz="700">
                <a:solidFill>
                  <a:srgbClr val="800080"/>
                </a:solidFill>
              </a:rPr>
              <a:t>;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696969"/>
                </a:solidFill>
              </a:rPr>
              <a:t>// copia trecho1 em aux[]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</a:rPr>
              <a:t>        i</a:t>
            </a:r>
            <a:r>
              <a:rPr lang="pt-BR" sz="700">
                <a:solidFill>
                  <a:srgbClr val="808030"/>
                </a:solidFill>
              </a:rPr>
              <a:t>++</a:t>
            </a:r>
            <a:r>
              <a:rPr lang="pt-BR" sz="700">
                <a:solidFill>
                  <a:srgbClr val="800080"/>
                </a:solidFill>
              </a:rPr>
              <a:t>;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696969"/>
                </a:solidFill>
              </a:rPr>
              <a:t>// avança em trecho1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rgbClr val="800080"/>
                </a:solidFill>
              </a:rPr>
              <a:t>}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b="1" lang="pt-BR" sz="700">
                <a:solidFill>
                  <a:srgbClr val="800000"/>
                </a:solidFill>
              </a:rPr>
              <a:t>else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0080"/>
                </a:solidFill>
              </a:rPr>
              <a:t>{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696969"/>
                </a:solidFill>
              </a:rPr>
              <a:t>//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</a:rPr>
              <a:t>        aux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k</a:t>
            </a:r>
            <a:r>
              <a:rPr lang="pt-BR" sz="700">
                <a:solidFill>
                  <a:srgbClr val="808030"/>
                </a:solidFill>
              </a:rPr>
              <a:t>]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=</a:t>
            </a:r>
            <a:r>
              <a:rPr lang="pt-BR" sz="700">
                <a:solidFill>
                  <a:schemeClr val="dk1"/>
                </a:solidFill>
              </a:rPr>
              <a:t> meuVetorDeTimes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j</a:t>
            </a:r>
            <a:r>
              <a:rPr lang="pt-BR" sz="700">
                <a:solidFill>
                  <a:srgbClr val="808030"/>
                </a:solidFill>
              </a:rPr>
              <a:t>]</a:t>
            </a:r>
            <a:r>
              <a:rPr lang="pt-BR" sz="700">
                <a:solidFill>
                  <a:srgbClr val="800080"/>
                </a:solidFill>
              </a:rPr>
              <a:t>;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696969"/>
                </a:solidFill>
              </a:rPr>
              <a:t>// copia trecho2 em aux[]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</a:rPr>
              <a:t>        j</a:t>
            </a:r>
            <a:r>
              <a:rPr lang="pt-BR" sz="700">
                <a:solidFill>
                  <a:srgbClr val="808030"/>
                </a:solidFill>
              </a:rPr>
              <a:t>++</a:t>
            </a:r>
            <a:r>
              <a:rPr lang="pt-BR" sz="700">
                <a:solidFill>
                  <a:srgbClr val="800080"/>
                </a:solidFill>
              </a:rPr>
              <a:t>;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696969"/>
                </a:solidFill>
              </a:rPr>
              <a:t>// avanca em trecho2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rgbClr val="800080"/>
                </a:solidFill>
              </a:rPr>
              <a:t>}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</a:rPr>
              <a:t>}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EAD1DC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EAD1DC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EAD1DC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EAD1DC"/>
                </a:highlight>
              </a:rPr>
              <a:t>&gt;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EAD1DC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EAD1DC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696969"/>
                </a:solidFill>
              </a:rPr>
              <a:t>// terminou o trecho1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</a:rPr>
              <a:t>    aux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k</a:t>
            </a:r>
            <a:r>
              <a:rPr lang="pt-BR" sz="700">
                <a:solidFill>
                  <a:srgbClr val="808030"/>
                </a:solidFill>
              </a:rPr>
              <a:t>]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=</a:t>
            </a:r>
            <a:r>
              <a:rPr lang="pt-BR" sz="700">
                <a:solidFill>
                  <a:schemeClr val="dk1"/>
                </a:solidFill>
              </a:rPr>
              <a:t> meuVetorDeTimes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j</a:t>
            </a:r>
            <a:r>
              <a:rPr lang="pt-BR" sz="700">
                <a:solidFill>
                  <a:srgbClr val="808030"/>
                </a:solidFill>
              </a:rPr>
              <a:t>]</a:t>
            </a:r>
            <a:r>
              <a:rPr lang="pt-BR" sz="700">
                <a:solidFill>
                  <a:srgbClr val="800080"/>
                </a:solidFill>
              </a:rPr>
              <a:t>;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</a:rPr>
              <a:t>    j</a:t>
            </a:r>
            <a:r>
              <a:rPr lang="pt-BR" sz="700">
                <a:solidFill>
                  <a:srgbClr val="808030"/>
                </a:solidFill>
              </a:rPr>
              <a:t>++</a:t>
            </a:r>
            <a:r>
              <a:rPr lang="pt-BR" sz="700">
                <a:solidFill>
                  <a:srgbClr val="800080"/>
                </a:solidFill>
              </a:rPr>
              <a:t>;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</a:rPr>
              <a:t>}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EAD1DC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EAD1DC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696969"/>
                </a:solidFill>
              </a:rPr>
              <a:t>// terminou o trecho2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       aux</a:t>
            </a:r>
            <a:r>
              <a:rPr lang="pt-BR" sz="700">
                <a:solidFill>
                  <a:srgbClr val="808030"/>
                </a:solidFill>
                <a:highlight>
                  <a:srgbClr val="EAD1DC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EAD1DC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=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chemeClr val="dk1"/>
                </a:solidFill>
                <a:highlight>
                  <a:srgbClr val="FFF2CC"/>
                </a:highlight>
              </a:rPr>
              <a:t>meuVetorDeTimes</a:t>
            </a:r>
            <a:r>
              <a:rPr lang="pt-BR" sz="700">
                <a:solidFill>
                  <a:srgbClr val="808030"/>
                </a:solidFill>
                <a:highlight>
                  <a:srgbClr val="FFF2CC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2CC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2CC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2CC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    i</a:t>
            </a:r>
            <a:r>
              <a:rPr lang="pt-BR" sz="700">
                <a:solidFill>
                  <a:srgbClr val="808030"/>
                </a:solidFill>
              </a:rPr>
              <a:t>++</a:t>
            </a:r>
            <a:r>
              <a:rPr lang="pt-BR" sz="700">
                <a:solidFill>
                  <a:srgbClr val="800080"/>
                </a:solidFill>
              </a:rPr>
              <a:t>;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</a:t>
            </a:r>
            <a:r>
              <a:rPr lang="pt-BR" sz="700">
                <a:solidFill>
                  <a:srgbClr val="800080"/>
                </a:solidFill>
              </a:rPr>
              <a:t>}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rgbClr val="800080"/>
                </a:solidFill>
              </a:rPr>
              <a:t>}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terminando: copiar de aux[] em a[inicio:fim]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inicio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mergesort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CFE2F3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meio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/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CFE2F3"/>
                </a:highlight>
              </a:rPr>
              <a:t>2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mergesort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mergesort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9CB9C"/>
                </a:highlight>
              </a:rPr>
              <a:t>1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F9CB9C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9CB9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intercala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3182" name="Google Shape;3182;p108"/>
          <p:cNvSpPr/>
          <p:nvPr/>
        </p:nvSpPr>
        <p:spPr>
          <a:xfrm>
            <a:off x="4648200" y="0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3183" name="Google Shape;3183;p108"/>
          <p:cNvSpPr/>
          <p:nvPr/>
        </p:nvSpPr>
        <p:spPr>
          <a:xfrm>
            <a:off x="5281575" y="10572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4" name="Google Shape;3184;p108"/>
          <p:cNvSpPr/>
          <p:nvPr/>
        </p:nvSpPr>
        <p:spPr>
          <a:xfrm>
            <a:off x="5281575" y="15429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5" name="Google Shape;3185;p108"/>
          <p:cNvSpPr/>
          <p:nvPr/>
        </p:nvSpPr>
        <p:spPr>
          <a:xfrm>
            <a:off x="4867275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3186" name="Google Shape;3186;p108"/>
          <p:cNvSpPr/>
          <p:nvPr/>
        </p:nvSpPr>
        <p:spPr>
          <a:xfrm>
            <a:off x="6248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3187" name="Google Shape;3187;p108"/>
          <p:cNvSpPr/>
          <p:nvPr/>
        </p:nvSpPr>
        <p:spPr>
          <a:xfrm>
            <a:off x="6391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3188" name="Google Shape;3188;p108"/>
          <p:cNvSpPr/>
          <p:nvPr/>
        </p:nvSpPr>
        <p:spPr>
          <a:xfrm>
            <a:off x="6381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alemanha</a:t>
            </a:r>
            <a:endParaRPr/>
          </a:p>
        </p:txBody>
      </p:sp>
      <p:sp>
        <p:nvSpPr>
          <p:cNvPr id="3189" name="Google Shape;3189;p108"/>
          <p:cNvSpPr/>
          <p:nvPr/>
        </p:nvSpPr>
        <p:spPr>
          <a:xfrm>
            <a:off x="6381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190" name="Google Shape;3190;p108"/>
          <p:cNvSpPr/>
          <p:nvPr/>
        </p:nvSpPr>
        <p:spPr>
          <a:xfrm>
            <a:off x="7703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3191" name="Google Shape;3191;p108"/>
          <p:cNvSpPr/>
          <p:nvPr/>
        </p:nvSpPr>
        <p:spPr>
          <a:xfrm>
            <a:off x="5010150" y="990600"/>
            <a:ext cx="914400" cy="22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192" name="Google Shape;3192;p108"/>
          <p:cNvSpPr/>
          <p:nvPr/>
        </p:nvSpPr>
        <p:spPr>
          <a:xfrm>
            <a:off x="5000625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3193" name="Google Shape;3193;p108"/>
          <p:cNvSpPr/>
          <p:nvPr/>
        </p:nvSpPr>
        <p:spPr>
          <a:xfrm>
            <a:off x="5000625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3194" name="Google Shape;3194;p108"/>
          <p:cNvSpPr/>
          <p:nvPr/>
        </p:nvSpPr>
        <p:spPr>
          <a:xfrm>
            <a:off x="7846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195" name="Google Shape;3195;p108"/>
          <p:cNvSpPr/>
          <p:nvPr/>
        </p:nvSpPr>
        <p:spPr>
          <a:xfrm>
            <a:off x="7836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porto_rico</a:t>
            </a:r>
            <a:endParaRPr/>
          </a:p>
        </p:txBody>
      </p:sp>
      <p:sp>
        <p:nvSpPr>
          <p:cNvPr id="3196" name="Google Shape;3196;p108"/>
          <p:cNvSpPr/>
          <p:nvPr/>
        </p:nvSpPr>
        <p:spPr>
          <a:xfrm>
            <a:off x="7836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197" name="Google Shape;3197;p108"/>
          <p:cNvSpPr/>
          <p:nvPr/>
        </p:nvSpPr>
        <p:spPr>
          <a:xfrm>
            <a:off x="3487388" y="-12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inicio</a:t>
            </a:r>
            <a:endParaRPr/>
          </a:p>
        </p:txBody>
      </p:sp>
      <p:sp>
        <p:nvSpPr>
          <p:cNvPr id="3198" name="Google Shape;3198;p108"/>
          <p:cNvSpPr/>
          <p:nvPr/>
        </p:nvSpPr>
        <p:spPr>
          <a:xfrm>
            <a:off x="3747038" y="427850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3199" name="Google Shape;3199;p108"/>
          <p:cNvSpPr/>
          <p:nvPr/>
        </p:nvSpPr>
        <p:spPr>
          <a:xfrm>
            <a:off x="3503963" y="18247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fim</a:t>
            </a:r>
            <a:endParaRPr/>
          </a:p>
        </p:txBody>
      </p:sp>
      <p:sp>
        <p:nvSpPr>
          <p:cNvPr id="3200" name="Google Shape;3200;p108"/>
          <p:cNvSpPr/>
          <p:nvPr/>
        </p:nvSpPr>
        <p:spPr>
          <a:xfrm>
            <a:off x="3780188" y="2243875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201" name="Google Shape;3201;p108"/>
          <p:cNvSpPr/>
          <p:nvPr/>
        </p:nvSpPr>
        <p:spPr>
          <a:xfrm>
            <a:off x="3503963" y="9123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meio</a:t>
            </a:r>
            <a:endParaRPr/>
          </a:p>
        </p:txBody>
      </p:sp>
      <p:sp>
        <p:nvSpPr>
          <p:cNvPr id="3202" name="Google Shape;3202;p108"/>
          <p:cNvSpPr/>
          <p:nvPr/>
        </p:nvSpPr>
        <p:spPr>
          <a:xfrm>
            <a:off x="3763613" y="1340238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203" name="Google Shape;3203;p108"/>
          <p:cNvSpPr/>
          <p:nvPr/>
        </p:nvSpPr>
        <p:spPr>
          <a:xfrm>
            <a:off x="3507950" y="2841875"/>
            <a:ext cx="407100" cy="703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</a:t>
            </a:r>
            <a:endParaRPr/>
          </a:p>
        </p:txBody>
      </p:sp>
      <p:sp>
        <p:nvSpPr>
          <p:cNvPr id="3204" name="Google Shape;3204;p108"/>
          <p:cNvSpPr/>
          <p:nvPr/>
        </p:nvSpPr>
        <p:spPr>
          <a:xfrm>
            <a:off x="3552350" y="3189700"/>
            <a:ext cx="318300" cy="32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205" name="Google Shape;3205;p108"/>
          <p:cNvSpPr/>
          <p:nvPr/>
        </p:nvSpPr>
        <p:spPr>
          <a:xfrm>
            <a:off x="4097000" y="2852000"/>
            <a:ext cx="407100" cy="7032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</a:t>
            </a:r>
            <a:endParaRPr/>
          </a:p>
        </p:txBody>
      </p:sp>
      <p:sp>
        <p:nvSpPr>
          <p:cNvPr id="3206" name="Google Shape;3206;p108"/>
          <p:cNvSpPr/>
          <p:nvPr/>
        </p:nvSpPr>
        <p:spPr>
          <a:xfrm>
            <a:off x="4141400" y="3189700"/>
            <a:ext cx="318300" cy="32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3207" name="Google Shape;3207;p108"/>
          <p:cNvSpPr/>
          <p:nvPr/>
        </p:nvSpPr>
        <p:spPr>
          <a:xfrm>
            <a:off x="3552350" y="3596750"/>
            <a:ext cx="951600" cy="51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tamanho</a:t>
            </a:r>
            <a:endParaRPr/>
          </a:p>
        </p:txBody>
      </p:sp>
      <p:sp>
        <p:nvSpPr>
          <p:cNvPr id="3208" name="Google Shape;3208;p108"/>
          <p:cNvSpPr/>
          <p:nvPr/>
        </p:nvSpPr>
        <p:spPr>
          <a:xfrm>
            <a:off x="3729975" y="3819475"/>
            <a:ext cx="6072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3209" name="Google Shape;3209;p108"/>
          <p:cNvSpPr/>
          <p:nvPr/>
        </p:nvSpPr>
        <p:spPr>
          <a:xfrm>
            <a:off x="4600575" y="2728975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3210" name="Google Shape;3210;p108"/>
          <p:cNvSpPr/>
          <p:nvPr/>
        </p:nvSpPr>
        <p:spPr>
          <a:xfrm>
            <a:off x="4819650" y="3243325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3211" name="Google Shape;3211;p108"/>
          <p:cNvSpPr/>
          <p:nvPr/>
        </p:nvSpPr>
        <p:spPr>
          <a:xfrm>
            <a:off x="6200775" y="3243325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3212" name="Google Shape;3212;p108"/>
          <p:cNvSpPr/>
          <p:nvPr/>
        </p:nvSpPr>
        <p:spPr>
          <a:xfrm>
            <a:off x="6343650" y="371957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213" name="Google Shape;3213;p108"/>
          <p:cNvSpPr/>
          <p:nvPr/>
        </p:nvSpPr>
        <p:spPr>
          <a:xfrm>
            <a:off x="6334125" y="41863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porto_rico</a:t>
            </a:r>
            <a:endParaRPr/>
          </a:p>
        </p:txBody>
      </p:sp>
      <p:sp>
        <p:nvSpPr>
          <p:cNvPr id="3214" name="Google Shape;3214;p108"/>
          <p:cNvSpPr/>
          <p:nvPr/>
        </p:nvSpPr>
        <p:spPr>
          <a:xfrm>
            <a:off x="6334125" y="4653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215" name="Google Shape;3215;p108"/>
          <p:cNvSpPr/>
          <p:nvPr/>
        </p:nvSpPr>
        <p:spPr>
          <a:xfrm>
            <a:off x="7655775" y="3243325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3216" name="Google Shape;3216;p108"/>
          <p:cNvSpPr/>
          <p:nvPr/>
        </p:nvSpPr>
        <p:spPr>
          <a:xfrm>
            <a:off x="4962525" y="371957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217" name="Google Shape;3217;p108"/>
          <p:cNvSpPr/>
          <p:nvPr/>
        </p:nvSpPr>
        <p:spPr>
          <a:xfrm>
            <a:off x="4953000" y="41863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3218" name="Google Shape;3218;p108"/>
          <p:cNvSpPr/>
          <p:nvPr/>
        </p:nvSpPr>
        <p:spPr>
          <a:xfrm>
            <a:off x="4953000" y="4653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3219" name="Google Shape;3219;p108"/>
          <p:cNvSpPr/>
          <p:nvPr/>
        </p:nvSpPr>
        <p:spPr>
          <a:xfrm>
            <a:off x="7798650" y="371957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3220" name="Google Shape;3220;p108"/>
          <p:cNvSpPr/>
          <p:nvPr/>
        </p:nvSpPr>
        <p:spPr>
          <a:xfrm>
            <a:off x="7789125" y="41863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alemanha</a:t>
            </a:r>
            <a:endParaRPr/>
          </a:p>
        </p:txBody>
      </p:sp>
      <p:sp>
        <p:nvSpPr>
          <p:cNvPr id="3221" name="Google Shape;3221;p108"/>
          <p:cNvSpPr/>
          <p:nvPr/>
        </p:nvSpPr>
        <p:spPr>
          <a:xfrm>
            <a:off x="7789125" y="4653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222" name="Google Shape;3222;p108"/>
          <p:cNvSpPr/>
          <p:nvPr/>
        </p:nvSpPr>
        <p:spPr>
          <a:xfrm>
            <a:off x="3012450" y="2858225"/>
            <a:ext cx="407100" cy="67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</a:t>
            </a:r>
            <a:endParaRPr/>
          </a:p>
        </p:txBody>
      </p:sp>
      <p:sp>
        <p:nvSpPr>
          <p:cNvPr id="3223" name="Google Shape;3223;p108"/>
          <p:cNvSpPr/>
          <p:nvPr/>
        </p:nvSpPr>
        <p:spPr>
          <a:xfrm>
            <a:off x="3056850" y="3208750"/>
            <a:ext cx="318300" cy="2859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7" name="Shape 3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8" name="Google Shape;3228;p109"/>
          <p:cNvSpPr txBox="1"/>
          <p:nvPr/>
        </p:nvSpPr>
        <p:spPr>
          <a:xfrm>
            <a:off x="-66150" y="0"/>
            <a:ext cx="34857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intercala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CFE2F3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CFE2F3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tamanho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-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CFE2F3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lang="pt-BR" sz="700">
                <a:solidFill>
                  <a:srgbClr val="603000"/>
                </a:solidFill>
                <a:highlight>
                  <a:srgbClr val="CFE2F3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tamanho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vetor auxiliar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EAD1DC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EAD1DC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EAD1DC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EAD1DC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EAD1DC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EAD1DC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EAD1DC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EAD1DC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EAD1DC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EAD1DC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EAD1DC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EAD1D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EAD1DC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EAD1DC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EAD1DC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EAD1DC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EAD1DC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EAD1DC"/>
                </a:highlight>
              </a:rPr>
              <a:t>and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EAD1DC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EAD1DC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EAD1DC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EAD1DC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EAD1DC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EAD1D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b="1" lang="pt-BR" sz="700">
                <a:solidFill>
                  <a:srgbClr val="800000"/>
                </a:solidFill>
              </a:rPr>
              <a:t>if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(</a:t>
            </a:r>
            <a:r>
              <a:rPr lang="pt-BR" sz="700">
                <a:solidFill>
                  <a:schemeClr val="dk1"/>
                </a:solidFill>
              </a:rPr>
              <a:t> meuVetorDeTimes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i</a:t>
            </a:r>
            <a:r>
              <a:rPr lang="pt-BR" sz="700">
                <a:solidFill>
                  <a:srgbClr val="808030"/>
                </a:solidFill>
              </a:rPr>
              <a:t>].</a:t>
            </a:r>
            <a:r>
              <a:rPr lang="pt-BR" sz="700">
                <a:solidFill>
                  <a:schemeClr val="dk1"/>
                </a:solidFill>
              </a:rPr>
              <a:t>identificador </a:t>
            </a:r>
            <a:r>
              <a:rPr lang="pt-BR" sz="700">
                <a:solidFill>
                  <a:srgbClr val="808030"/>
                </a:solidFill>
              </a:rPr>
              <a:t>&lt;=</a:t>
            </a:r>
            <a:r>
              <a:rPr lang="pt-BR" sz="700">
                <a:solidFill>
                  <a:schemeClr val="dk1"/>
                </a:solidFill>
              </a:rPr>
              <a:t> meuVetorDeTimes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j</a:t>
            </a:r>
            <a:r>
              <a:rPr lang="pt-BR" sz="700">
                <a:solidFill>
                  <a:srgbClr val="808030"/>
                </a:solidFill>
              </a:rPr>
              <a:t>].</a:t>
            </a:r>
            <a:r>
              <a:rPr lang="pt-BR" sz="700">
                <a:solidFill>
                  <a:schemeClr val="dk1"/>
                </a:solidFill>
              </a:rPr>
              <a:t>identificador </a:t>
            </a:r>
            <a:r>
              <a:rPr lang="pt-BR" sz="700">
                <a:solidFill>
                  <a:srgbClr val="808030"/>
                </a:solidFill>
              </a:rPr>
              <a:t>)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0080"/>
                </a:solidFill>
              </a:rPr>
              <a:t>{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</a:rPr>
              <a:t>        aux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k</a:t>
            </a:r>
            <a:r>
              <a:rPr lang="pt-BR" sz="700">
                <a:solidFill>
                  <a:srgbClr val="808030"/>
                </a:solidFill>
              </a:rPr>
              <a:t>]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=</a:t>
            </a:r>
            <a:r>
              <a:rPr lang="pt-BR" sz="700">
                <a:solidFill>
                  <a:schemeClr val="dk1"/>
                </a:solidFill>
              </a:rPr>
              <a:t> meuVetorDeTimes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i</a:t>
            </a:r>
            <a:r>
              <a:rPr lang="pt-BR" sz="700">
                <a:solidFill>
                  <a:srgbClr val="808030"/>
                </a:solidFill>
              </a:rPr>
              <a:t>]</a:t>
            </a:r>
            <a:r>
              <a:rPr lang="pt-BR" sz="700">
                <a:solidFill>
                  <a:srgbClr val="800080"/>
                </a:solidFill>
              </a:rPr>
              <a:t>;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696969"/>
                </a:solidFill>
              </a:rPr>
              <a:t>// copia trecho1 em aux[]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</a:rPr>
              <a:t>        i</a:t>
            </a:r>
            <a:r>
              <a:rPr lang="pt-BR" sz="700">
                <a:solidFill>
                  <a:srgbClr val="808030"/>
                </a:solidFill>
              </a:rPr>
              <a:t>++</a:t>
            </a:r>
            <a:r>
              <a:rPr lang="pt-BR" sz="700">
                <a:solidFill>
                  <a:srgbClr val="800080"/>
                </a:solidFill>
              </a:rPr>
              <a:t>;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696969"/>
                </a:solidFill>
              </a:rPr>
              <a:t>// avança em trecho1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rgbClr val="800080"/>
                </a:solidFill>
              </a:rPr>
              <a:t>}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b="1" lang="pt-BR" sz="700">
                <a:solidFill>
                  <a:srgbClr val="800000"/>
                </a:solidFill>
              </a:rPr>
              <a:t>else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0080"/>
                </a:solidFill>
              </a:rPr>
              <a:t>{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696969"/>
                </a:solidFill>
              </a:rPr>
              <a:t>//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</a:rPr>
              <a:t>        aux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k</a:t>
            </a:r>
            <a:r>
              <a:rPr lang="pt-BR" sz="700">
                <a:solidFill>
                  <a:srgbClr val="808030"/>
                </a:solidFill>
              </a:rPr>
              <a:t>]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=</a:t>
            </a:r>
            <a:r>
              <a:rPr lang="pt-BR" sz="700">
                <a:solidFill>
                  <a:schemeClr val="dk1"/>
                </a:solidFill>
              </a:rPr>
              <a:t> meuVetorDeTimes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j</a:t>
            </a:r>
            <a:r>
              <a:rPr lang="pt-BR" sz="700">
                <a:solidFill>
                  <a:srgbClr val="808030"/>
                </a:solidFill>
              </a:rPr>
              <a:t>]</a:t>
            </a:r>
            <a:r>
              <a:rPr lang="pt-BR" sz="700">
                <a:solidFill>
                  <a:srgbClr val="800080"/>
                </a:solidFill>
              </a:rPr>
              <a:t>;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696969"/>
                </a:solidFill>
              </a:rPr>
              <a:t>// copia trecho2 em aux[]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</a:rPr>
              <a:t>        j</a:t>
            </a:r>
            <a:r>
              <a:rPr lang="pt-BR" sz="700">
                <a:solidFill>
                  <a:srgbClr val="808030"/>
                </a:solidFill>
              </a:rPr>
              <a:t>++</a:t>
            </a:r>
            <a:r>
              <a:rPr lang="pt-BR" sz="700">
                <a:solidFill>
                  <a:srgbClr val="800080"/>
                </a:solidFill>
              </a:rPr>
              <a:t>;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696969"/>
                </a:solidFill>
              </a:rPr>
              <a:t>// avanca em trecho2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rgbClr val="800080"/>
                </a:solidFill>
              </a:rPr>
              <a:t>}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</a:rPr>
              <a:t>}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EAD1DC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EAD1DC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EAD1DC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EAD1DC"/>
                </a:highlight>
              </a:rPr>
              <a:t>&gt;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EAD1DC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EAD1DC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696969"/>
                </a:solidFill>
              </a:rPr>
              <a:t>// terminou o trecho1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</a:rPr>
              <a:t>    aux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k</a:t>
            </a:r>
            <a:r>
              <a:rPr lang="pt-BR" sz="700">
                <a:solidFill>
                  <a:srgbClr val="808030"/>
                </a:solidFill>
              </a:rPr>
              <a:t>]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=</a:t>
            </a:r>
            <a:r>
              <a:rPr lang="pt-BR" sz="700">
                <a:solidFill>
                  <a:schemeClr val="dk1"/>
                </a:solidFill>
              </a:rPr>
              <a:t> meuVetorDeTimes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j</a:t>
            </a:r>
            <a:r>
              <a:rPr lang="pt-BR" sz="700">
                <a:solidFill>
                  <a:srgbClr val="808030"/>
                </a:solidFill>
              </a:rPr>
              <a:t>]</a:t>
            </a:r>
            <a:r>
              <a:rPr lang="pt-BR" sz="700">
                <a:solidFill>
                  <a:srgbClr val="800080"/>
                </a:solidFill>
              </a:rPr>
              <a:t>;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</a:rPr>
              <a:t>    j</a:t>
            </a:r>
            <a:r>
              <a:rPr lang="pt-BR" sz="700">
                <a:solidFill>
                  <a:srgbClr val="808030"/>
                </a:solidFill>
              </a:rPr>
              <a:t>++</a:t>
            </a:r>
            <a:r>
              <a:rPr lang="pt-BR" sz="700">
                <a:solidFill>
                  <a:srgbClr val="800080"/>
                </a:solidFill>
              </a:rPr>
              <a:t>;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</a:rPr>
              <a:t>}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EAD1DC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EAD1DC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696969"/>
                </a:solidFill>
              </a:rPr>
              <a:t>// terminou o trecho2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       aux</a:t>
            </a:r>
            <a:r>
              <a:rPr lang="pt-BR" sz="700">
                <a:solidFill>
                  <a:srgbClr val="808030"/>
                </a:solidFill>
                <a:highlight>
                  <a:srgbClr val="EAD1DC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EAD1DC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=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chemeClr val="dk1"/>
                </a:solidFill>
                <a:highlight>
                  <a:srgbClr val="FFF2CC"/>
                </a:highlight>
              </a:rPr>
              <a:t>meuVetorDeTimes</a:t>
            </a:r>
            <a:r>
              <a:rPr lang="pt-BR" sz="700">
                <a:solidFill>
                  <a:srgbClr val="808030"/>
                </a:solidFill>
                <a:highlight>
                  <a:srgbClr val="FFF2CC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2CC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2CC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2CC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  <a:highlight>
                  <a:srgbClr val="FFF2CC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2CC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2CC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</a:t>
            </a:r>
            <a:r>
              <a:rPr lang="pt-BR" sz="700">
                <a:solidFill>
                  <a:srgbClr val="800080"/>
                </a:solidFill>
              </a:rPr>
              <a:t>}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rgbClr val="800080"/>
                </a:solidFill>
              </a:rPr>
              <a:t>}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terminando: copiar de aux[] em a[inicio:fim]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inicio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mergesort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CFE2F3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meio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/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CFE2F3"/>
                </a:highlight>
              </a:rPr>
              <a:t>2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mergesort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mergesort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9CB9C"/>
                </a:highlight>
              </a:rPr>
              <a:t>1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F9CB9C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9CB9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intercala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3229" name="Google Shape;3229;p109"/>
          <p:cNvSpPr/>
          <p:nvPr/>
        </p:nvSpPr>
        <p:spPr>
          <a:xfrm>
            <a:off x="4648200" y="0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3230" name="Google Shape;3230;p109"/>
          <p:cNvSpPr/>
          <p:nvPr/>
        </p:nvSpPr>
        <p:spPr>
          <a:xfrm>
            <a:off x="5281575" y="10572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1" name="Google Shape;3231;p109"/>
          <p:cNvSpPr/>
          <p:nvPr/>
        </p:nvSpPr>
        <p:spPr>
          <a:xfrm>
            <a:off x="5281575" y="15429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2" name="Google Shape;3232;p109"/>
          <p:cNvSpPr/>
          <p:nvPr/>
        </p:nvSpPr>
        <p:spPr>
          <a:xfrm>
            <a:off x="4867275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3233" name="Google Shape;3233;p109"/>
          <p:cNvSpPr/>
          <p:nvPr/>
        </p:nvSpPr>
        <p:spPr>
          <a:xfrm>
            <a:off x="6248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3234" name="Google Shape;3234;p109"/>
          <p:cNvSpPr/>
          <p:nvPr/>
        </p:nvSpPr>
        <p:spPr>
          <a:xfrm>
            <a:off x="6391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3235" name="Google Shape;3235;p109"/>
          <p:cNvSpPr/>
          <p:nvPr/>
        </p:nvSpPr>
        <p:spPr>
          <a:xfrm>
            <a:off x="6381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alemanha</a:t>
            </a:r>
            <a:endParaRPr/>
          </a:p>
        </p:txBody>
      </p:sp>
      <p:sp>
        <p:nvSpPr>
          <p:cNvPr id="3236" name="Google Shape;3236;p109"/>
          <p:cNvSpPr/>
          <p:nvPr/>
        </p:nvSpPr>
        <p:spPr>
          <a:xfrm>
            <a:off x="6381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237" name="Google Shape;3237;p109"/>
          <p:cNvSpPr/>
          <p:nvPr/>
        </p:nvSpPr>
        <p:spPr>
          <a:xfrm>
            <a:off x="7703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3238" name="Google Shape;3238;p109"/>
          <p:cNvSpPr/>
          <p:nvPr/>
        </p:nvSpPr>
        <p:spPr>
          <a:xfrm>
            <a:off x="5010150" y="990600"/>
            <a:ext cx="914400" cy="22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239" name="Google Shape;3239;p109"/>
          <p:cNvSpPr/>
          <p:nvPr/>
        </p:nvSpPr>
        <p:spPr>
          <a:xfrm>
            <a:off x="5000625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3240" name="Google Shape;3240;p109"/>
          <p:cNvSpPr/>
          <p:nvPr/>
        </p:nvSpPr>
        <p:spPr>
          <a:xfrm>
            <a:off x="5000625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3241" name="Google Shape;3241;p109"/>
          <p:cNvSpPr/>
          <p:nvPr/>
        </p:nvSpPr>
        <p:spPr>
          <a:xfrm>
            <a:off x="7846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242" name="Google Shape;3242;p109"/>
          <p:cNvSpPr/>
          <p:nvPr/>
        </p:nvSpPr>
        <p:spPr>
          <a:xfrm>
            <a:off x="7836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porto_rico</a:t>
            </a:r>
            <a:endParaRPr/>
          </a:p>
        </p:txBody>
      </p:sp>
      <p:sp>
        <p:nvSpPr>
          <p:cNvPr id="3243" name="Google Shape;3243;p109"/>
          <p:cNvSpPr/>
          <p:nvPr/>
        </p:nvSpPr>
        <p:spPr>
          <a:xfrm>
            <a:off x="7836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244" name="Google Shape;3244;p109"/>
          <p:cNvSpPr/>
          <p:nvPr/>
        </p:nvSpPr>
        <p:spPr>
          <a:xfrm>
            <a:off x="3487388" y="-12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inicio</a:t>
            </a:r>
            <a:endParaRPr/>
          </a:p>
        </p:txBody>
      </p:sp>
      <p:sp>
        <p:nvSpPr>
          <p:cNvPr id="3245" name="Google Shape;3245;p109"/>
          <p:cNvSpPr/>
          <p:nvPr/>
        </p:nvSpPr>
        <p:spPr>
          <a:xfrm>
            <a:off x="3747038" y="427850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3246" name="Google Shape;3246;p109"/>
          <p:cNvSpPr/>
          <p:nvPr/>
        </p:nvSpPr>
        <p:spPr>
          <a:xfrm>
            <a:off x="3503963" y="18247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fim</a:t>
            </a:r>
            <a:endParaRPr/>
          </a:p>
        </p:txBody>
      </p:sp>
      <p:sp>
        <p:nvSpPr>
          <p:cNvPr id="3247" name="Google Shape;3247;p109"/>
          <p:cNvSpPr/>
          <p:nvPr/>
        </p:nvSpPr>
        <p:spPr>
          <a:xfrm>
            <a:off x="3780188" y="2243875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248" name="Google Shape;3248;p109"/>
          <p:cNvSpPr/>
          <p:nvPr/>
        </p:nvSpPr>
        <p:spPr>
          <a:xfrm>
            <a:off x="3503963" y="9123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meio</a:t>
            </a:r>
            <a:endParaRPr/>
          </a:p>
        </p:txBody>
      </p:sp>
      <p:sp>
        <p:nvSpPr>
          <p:cNvPr id="3249" name="Google Shape;3249;p109"/>
          <p:cNvSpPr/>
          <p:nvPr/>
        </p:nvSpPr>
        <p:spPr>
          <a:xfrm>
            <a:off x="3763613" y="1340238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250" name="Google Shape;3250;p109"/>
          <p:cNvSpPr/>
          <p:nvPr/>
        </p:nvSpPr>
        <p:spPr>
          <a:xfrm>
            <a:off x="3507950" y="2841875"/>
            <a:ext cx="407100" cy="703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</a:t>
            </a:r>
            <a:endParaRPr/>
          </a:p>
        </p:txBody>
      </p:sp>
      <p:sp>
        <p:nvSpPr>
          <p:cNvPr id="3251" name="Google Shape;3251;p109"/>
          <p:cNvSpPr/>
          <p:nvPr/>
        </p:nvSpPr>
        <p:spPr>
          <a:xfrm>
            <a:off x="3552350" y="3189700"/>
            <a:ext cx="318300" cy="32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252" name="Google Shape;3252;p109"/>
          <p:cNvSpPr/>
          <p:nvPr/>
        </p:nvSpPr>
        <p:spPr>
          <a:xfrm>
            <a:off x="4097000" y="2852000"/>
            <a:ext cx="407100" cy="7032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</a:t>
            </a:r>
            <a:endParaRPr/>
          </a:p>
        </p:txBody>
      </p:sp>
      <p:sp>
        <p:nvSpPr>
          <p:cNvPr id="3253" name="Google Shape;3253;p109"/>
          <p:cNvSpPr/>
          <p:nvPr/>
        </p:nvSpPr>
        <p:spPr>
          <a:xfrm>
            <a:off x="4141400" y="3189700"/>
            <a:ext cx="318300" cy="32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3254" name="Google Shape;3254;p109"/>
          <p:cNvSpPr/>
          <p:nvPr/>
        </p:nvSpPr>
        <p:spPr>
          <a:xfrm>
            <a:off x="3552350" y="3596750"/>
            <a:ext cx="951600" cy="51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tamanho</a:t>
            </a:r>
            <a:endParaRPr/>
          </a:p>
        </p:txBody>
      </p:sp>
      <p:sp>
        <p:nvSpPr>
          <p:cNvPr id="3255" name="Google Shape;3255;p109"/>
          <p:cNvSpPr/>
          <p:nvPr/>
        </p:nvSpPr>
        <p:spPr>
          <a:xfrm>
            <a:off x="3729975" y="3819475"/>
            <a:ext cx="6072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3256" name="Google Shape;3256;p109"/>
          <p:cNvSpPr/>
          <p:nvPr/>
        </p:nvSpPr>
        <p:spPr>
          <a:xfrm>
            <a:off x="4600575" y="2728975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3257" name="Google Shape;3257;p109"/>
          <p:cNvSpPr/>
          <p:nvPr/>
        </p:nvSpPr>
        <p:spPr>
          <a:xfrm>
            <a:off x="4819650" y="3243325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3258" name="Google Shape;3258;p109"/>
          <p:cNvSpPr/>
          <p:nvPr/>
        </p:nvSpPr>
        <p:spPr>
          <a:xfrm>
            <a:off x="6200775" y="3243325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3259" name="Google Shape;3259;p109"/>
          <p:cNvSpPr/>
          <p:nvPr/>
        </p:nvSpPr>
        <p:spPr>
          <a:xfrm>
            <a:off x="6343650" y="371957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260" name="Google Shape;3260;p109"/>
          <p:cNvSpPr/>
          <p:nvPr/>
        </p:nvSpPr>
        <p:spPr>
          <a:xfrm>
            <a:off x="6334125" y="41863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porto_rico</a:t>
            </a:r>
            <a:endParaRPr/>
          </a:p>
        </p:txBody>
      </p:sp>
      <p:sp>
        <p:nvSpPr>
          <p:cNvPr id="3261" name="Google Shape;3261;p109"/>
          <p:cNvSpPr/>
          <p:nvPr/>
        </p:nvSpPr>
        <p:spPr>
          <a:xfrm>
            <a:off x="6334125" y="4653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262" name="Google Shape;3262;p109"/>
          <p:cNvSpPr/>
          <p:nvPr/>
        </p:nvSpPr>
        <p:spPr>
          <a:xfrm>
            <a:off x="7655775" y="3243325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3263" name="Google Shape;3263;p109"/>
          <p:cNvSpPr/>
          <p:nvPr/>
        </p:nvSpPr>
        <p:spPr>
          <a:xfrm>
            <a:off x="4962525" y="371957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264" name="Google Shape;3264;p109"/>
          <p:cNvSpPr/>
          <p:nvPr/>
        </p:nvSpPr>
        <p:spPr>
          <a:xfrm>
            <a:off x="4953000" y="41863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3265" name="Google Shape;3265;p109"/>
          <p:cNvSpPr/>
          <p:nvPr/>
        </p:nvSpPr>
        <p:spPr>
          <a:xfrm>
            <a:off x="4953000" y="4653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3266" name="Google Shape;3266;p109"/>
          <p:cNvSpPr/>
          <p:nvPr/>
        </p:nvSpPr>
        <p:spPr>
          <a:xfrm>
            <a:off x="7798650" y="371957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3267" name="Google Shape;3267;p109"/>
          <p:cNvSpPr/>
          <p:nvPr/>
        </p:nvSpPr>
        <p:spPr>
          <a:xfrm>
            <a:off x="7789125" y="41863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alemanha</a:t>
            </a:r>
            <a:endParaRPr/>
          </a:p>
        </p:txBody>
      </p:sp>
      <p:sp>
        <p:nvSpPr>
          <p:cNvPr id="3268" name="Google Shape;3268;p109"/>
          <p:cNvSpPr/>
          <p:nvPr/>
        </p:nvSpPr>
        <p:spPr>
          <a:xfrm>
            <a:off x="7789125" y="4653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269" name="Google Shape;3269;p109"/>
          <p:cNvSpPr/>
          <p:nvPr/>
        </p:nvSpPr>
        <p:spPr>
          <a:xfrm>
            <a:off x="3012450" y="2858225"/>
            <a:ext cx="407100" cy="67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</a:t>
            </a:r>
            <a:endParaRPr/>
          </a:p>
        </p:txBody>
      </p:sp>
      <p:sp>
        <p:nvSpPr>
          <p:cNvPr id="3270" name="Google Shape;3270;p109"/>
          <p:cNvSpPr/>
          <p:nvPr/>
        </p:nvSpPr>
        <p:spPr>
          <a:xfrm>
            <a:off x="3056850" y="3208750"/>
            <a:ext cx="318300" cy="2859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4" name="Shape 3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5" name="Google Shape;3275;p110"/>
          <p:cNvSpPr txBox="1"/>
          <p:nvPr/>
        </p:nvSpPr>
        <p:spPr>
          <a:xfrm>
            <a:off x="-66150" y="0"/>
            <a:ext cx="34857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intercala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CFE2F3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CFE2F3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tamanho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-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CFE2F3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lang="pt-BR" sz="700">
                <a:solidFill>
                  <a:srgbClr val="603000"/>
                </a:solidFill>
                <a:highlight>
                  <a:srgbClr val="CFE2F3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tamanho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vetor auxiliar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EAD1DC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EAD1DC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EAD1DC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EAD1DC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EAD1DC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EAD1DC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EAD1DC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EAD1DC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EAD1DC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EAD1DC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EAD1DC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EAD1D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EAD1DC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EAD1DC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EAD1DC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EAD1DC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EAD1DC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EAD1DC"/>
                </a:highlight>
              </a:rPr>
              <a:t>and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EAD1DC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EAD1DC"/>
                </a:highlight>
              </a:rPr>
              <a:t>&lt;=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EAD1DC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EAD1DC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EAD1DC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EAD1D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b="1" lang="pt-BR" sz="700">
                <a:solidFill>
                  <a:srgbClr val="800000"/>
                </a:solidFill>
              </a:rPr>
              <a:t>if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(</a:t>
            </a:r>
            <a:r>
              <a:rPr lang="pt-BR" sz="700">
                <a:solidFill>
                  <a:schemeClr val="dk1"/>
                </a:solidFill>
              </a:rPr>
              <a:t> meuVetorDeTimes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i</a:t>
            </a:r>
            <a:r>
              <a:rPr lang="pt-BR" sz="700">
                <a:solidFill>
                  <a:srgbClr val="808030"/>
                </a:solidFill>
              </a:rPr>
              <a:t>].</a:t>
            </a:r>
            <a:r>
              <a:rPr lang="pt-BR" sz="700">
                <a:solidFill>
                  <a:schemeClr val="dk1"/>
                </a:solidFill>
              </a:rPr>
              <a:t>identificador </a:t>
            </a:r>
            <a:r>
              <a:rPr lang="pt-BR" sz="700">
                <a:solidFill>
                  <a:srgbClr val="808030"/>
                </a:solidFill>
              </a:rPr>
              <a:t>&lt;=</a:t>
            </a:r>
            <a:r>
              <a:rPr lang="pt-BR" sz="700">
                <a:solidFill>
                  <a:schemeClr val="dk1"/>
                </a:solidFill>
              </a:rPr>
              <a:t> meuVetorDeTimes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j</a:t>
            </a:r>
            <a:r>
              <a:rPr lang="pt-BR" sz="700">
                <a:solidFill>
                  <a:srgbClr val="808030"/>
                </a:solidFill>
              </a:rPr>
              <a:t>].</a:t>
            </a:r>
            <a:r>
              <a:rPr lang="pt-BR" sz="700">
                <a:solidFill>
                  <a:schemeClr val="dk1"/>
                </a:solidFill>
              </a:rPr>
              <a:t>identificador </a:t>
            </a:r>
            <a:r>
              <a:rPr lang="pt-BR" sz="700">
                <a:solidFill>
                  <a:srgbClr val="808030"/>
                </a:solidFill>
              </a:rPr>
              <a:t>)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0080"/>
                </a:solidFill>
              </a:rPr>
              <a:t>{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</a:rPr>
              <a:t>        aux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k</a:t>
            </a:r>
            <a:r>
              <a:rPr lang="pt-BR" sz="700">
                <a:solidFill>
                  <a:srgbClr val="808030"/>
                </a:solidFill>
              </a:rPr>
              <a:t>]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=</a:t>
            </a:r>
            <a:r>
              <a:rPr lang="pt-BR" sz="700">
                <a:solidFill>
                  <a:schemeClr val="dk1"/>
                </a:solidFill>
              </a:rPr>
              <a:t> meuVetorDeTimes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i</a:t>
            </a:r>
            <a:r>
              <a:rPr lang="pt-BR" sz="700">
                <a:solidFill>
                  <a:srgbClr val="808030"/>
                </a:solidFill>
              </a:rPr>
              <a:t>]</a:t>
            </a:r>
            <a:r>
              <a:rPr lang="pt-BR" sz="700">
                <a:solidFill>
                  <a:srgbClr val="800080"/>
                </a:solidFill>
              </a:rPr>
              <a:t>;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696969"/>
                </a:solidFill>
              </a:rPr>
              <a:t>// copia trecho1 em aux[]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</a:rPr>
              <a:t>        i</a:t>
            </a:r>
            <a:r>
              <a:rPr lang="pt-BR" sz="700">
                <a:solidFill>
                  <a:srgbClr val="808030"/>
                </a:solidFill>
              </a:rPr>
              <a:t>++</a:t>
            </a:r>
            <a:r>
              <a:rPr lang="pt-BR" sz="700">
                <a:solidFill>
                  <a:srgbClr val="800080"/>
                </a:solidFill>
              </a:rPr>
              <a:t>;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696969"/>
                </a:solidFill>
              </a:rPr>
              <a:t>// avança em trecho1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rgbClr val="800080"/>
                </a:solidFill>
              </a:rPr>
              <a:t>}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b="1" lang="pt-BR" sz="700">
                <a:solidFill>
                  <a:srgbClr val="800000"/>
                </a:solidFill>
              </a:rPr>
              <a:t>else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0080"/>
                </a:solidFill>
              </a:rPr>
              <a:t>{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696969"/>
                </a:solidFill>
              </a:rPr>
              <a:t>//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</a:rPr>
              <a:t>        aux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k</a:t>
            </a:r>
            <a:r>
              <a:rPr lang="pt-BR" sz="700">
                <a:solidFill>
                  <a:srgbClr val="808030"/>
                </a:solidFill>
              </a:rPr>
              <a:t>]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=</a:t>
            </a:r>
            <a:r>
              <a:rPr lang="pt-BR" sz="700">
                <a:solidFill>
                  <a:schemeClr val="dk1"/>
                </a:solidFill>
              </a:rPr>
              <a:t> meuVetorDeTimes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j</a:t>
            </a:r>
            <a:r>
              <a:rPr lang="pt-BR" sz="700">
                <a:solidFill>
                  <a:srgbClr val="808030"/>
                </a:solidFill>
              </a:rPr>
              <a:t>]</a:t>
            </a:r>
            <a:r>
              <a:rPr lang="pt-BR" sz="700">
                <a:solidFill>
                  <a:srgbClr val="800080"/>
                </a:solidFill>
              </a:rPr>
              <a:t>;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696969"/>
                </a:solidFill>
              </a:rPr>
              <a:t>// copia trecho2 em aux[]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</a:rPr>
              <a:t>        j</a:t>
            </a:r>
            <a:r>
              <a:rPr lang="pt-BR" sz="700">
                <a:solidFill>
                  <a:srgbClr val="808030"/>
                </a:solidFill>
              </a:rPr>
              <a:t>++</a:t>
            </a:r>
            <a:r>
              <a:rPr lang="pt-BR" sz="700">
                <a:solidFill>
                  <a:srgbClr val="800080"/>
                </a:solidFill>
              </a:rPr>
              <a:t>;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696969"/>
                </a:solidFill>
              </a:rPr>
              <a:t>// avanca em trecho2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rgbClr val="800080"/>
                </a:solidFill>
              </a:rPr>
              <a:t>}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</a:rPr>
              <a:t>}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EAD1DC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EAD1DC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EAD1DC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EAD1DC"/>
                </a:highlight>
              </a:rPr>
              <a:t>&gt;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EAD1DC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EAD1DC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696969"/>
                </a:solidFill>
              </a:rPr>
              <a:t>// terminou o trecho1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</a:rPr>
              <a:t>    aux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k</a:t>
            </a:r>
            <a:r>
              <a:rPr lang="pt-BR" sz="700">
                <a:solidFill>
                  <a:srgbClr val="808030"/>
                </a:solidFill>
              </a:rPr>
              <a:t>]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=</a:t>
            </a:r>
            <a:r>
              <a:rPr lang="pt-BR" sz="700">
                <a:solidFill>
                  <a:schemeClr val="dk1"/>
                </a:solidFill>
              </a:rPr>
              <a:t> meuVetorDeTimes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j</a:t>
            </a:r>
            <a:r>
              <a:rPr lang="pt-BR" sz="700">
                <a:solidFill>
                  <a:srgbClr val="808030"/>
                </a:solidFill>
              </a:rPr>
              <a:t>]</a:t>
            </a:r>
            <a:r>
              <a:rPr lang="pt-BR" sz="700">
                <a:solidFill>
                  <a:srgbClr val="800080"/>
                </a:solidFill>
              </a:rPr>
              <a:t>;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   </a:t>
            </a:r>
            <a:r>
              <a:rPr lang="pt-BR" sz="700">
                <a:solidFill>
                  <a:schemeClr val="dk1"/>
                </a:solidFill>
              </a:rPr>
              <a:t>    j</a:t>
            </a:r>
            <a:r>
              <a:rPr lang="pt-BR" sz="700">
                <a:solidFill>
                  <a:srgbClr val="808030"/>
                </a:solidFill>
              </a:rPr>
              <a:t>++</a:t>
            </a:r>
            <a:r>
              <a:rPr lang="pt-BR" sz="700">
                <a:solidFill>
                  <a:srgbClr val="800080"/>
                </a:solidFill>
              </a:rPr>
              <a:t>;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</a:rPr>
              <a:t>}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EAD1DC"/>
                </a:highlight>
              </a:rPr>
              <a:t>else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EAD1DC"/>
                </a:highlight>
              </a:rPr>
              <a:t>{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696969"/>
                </a:solidFill>
              </a:rPr>
              <a:t>// terminou o trecho2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       aux</a:t>
            </a:r>
            <a:r>
              <a:rPr lang="pt-BR" sz="700">
                <a:solidFill>
                  <a:srgbClr val="808030"/>
                </a:solidFill>
                <a:highlight>
                  <a:srgbClr val="EAD1DC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EAD1DC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=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chemeClr val="dk1"/>
                </a:solidFill>
                <a:highlight>
                  <a:srgbClr val="FFF2CC"/>
                </a:highlight>
              </a:rPr>
              <a:t>meuVetorDeTimes</a:t>
            </a:r>
            <a:r>
              <a:rPr lang="pt-BR" sz="700">
                <a:solidFill>
                  <a:srgbClr val="808030"/>
                </a:solidFill>
                <a:highlight>
                  <a:srgbClr val="FFF2CC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2CC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2CC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2CC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  <a:highlight>
                  <a:srgbClr val="FFF2CC"/>
                </a:highlight>
              </a:rPr>
              <a:t>i</a:t>
            </a:r>
            <a:r>
              <a:rPr lang="pt-BR" sz="700">
                <a:solidFill>
                  <a:srgbClr val="808030"/>
                </a:solidFill>
                <a:highlight>
                  <a:srgbClr val="FFF2CC"/>
                </a:highlight>
              </a:rPr>
              <a:t>++</a:t>
            </a:r>
            <a:r>
              <a:rPr lang="pt-BR" sz="700">
                <a:solidFill>
                  <a:srgbClr val="800080"/>
                </a:solidFill>
                <a:highlight>
                  <a:srgbClr val="FFF2CC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chemeClr val="dk1"/>
                </a:solidFill>
                <a:highlight>
                  <a:srgbClr val="EAD1DC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</a:rPr>
              <a:t>}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EAD1DC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EAD1D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terminando: copiar de aux[] em a[inicio:fim]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inicio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mergesort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CFE2F3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meio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/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CFE2F3"/>
                </a:highlight>
              </a:rPr>
              <a:t>2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mergesort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mergesort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9CB9C"/>
                </a:highlight>
              </a:rPr>
              <a:t>1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F9CB9C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9CB9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intercala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3276" name="Google Shape;3276;p110"/>
          <p:cNvSpPr/>
          <p:nvPr/>
        </p:nvSpPr>
        <p:spPr>
          <a:xfrm>
            <a:off x="4648200" y="0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3277" name="Google Shape;3277;p110"/>
          <p:cNvSpPr/>
          <p:nvPr/>
        </p:nvSpPr>
        <p:spPr>
          <a:xfrm>
            <a:off x="5281575" y="10572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8" name="Google Shape;3278;p110"/>
          <p:cNvSpPr/>
          <p:nvPr/>
        </p:nvSpPr>
        <p:spPr>
          <a:xfrm>
            <a:off x="5281575" y="15429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9" name="Google Shape;3279;p110"/>
          <p:cNvSpPr/>
          <p:nvPr/>
        </p:nvSpPr>
        <p:spPr>
          <a:xfrm>
            <a:off x="4867275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3280" name="Google Shape;3280;p110"/>
          <p:cNvSpPr/>
          <p:nvPr/>
        </p:nvSpPr>
        <p:spPr>
          <a:xfrm>
            <a:off x="6248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3281" name="Google Shape;3281;p110"/>
          <p:cNvSpPr/>
          <p:nvPr/>
        </p:nvSpPr>
        <p:spPr>
          <a:xfrm>
            <a:off x="6391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3282" name="Google Shape;3282;p110"/>
          <p:cNvSpPr/>
          <p:nvPr/>
        </p:nvSpPr>
        <p:spPr>
          <a:xfrm>
            <a:off x="6381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alemanha</a:t>
            </a:r>
            <a:endParaRPr/>
          </a:p>
        </p:txBody>
      </p:sp>
      <p:sp>
        <p:nvSpPr>
          <p:cNvPr id="3283" name="Google Shape;3283;p110"/>
          <p:cNvSpPr/>
          <p:nvPr/>
        </p:nvSpPr>
        <p:spPr>
          <a:xfrm>
            <a:off x="6381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284" name="Google Shape;3284;p110"/>
          <p:cNvSpPr/>
          <p:nvPr/>
        </p:nvSpPr>
        <p:spPr>
          <a:xfrm>
            <a:off x="7703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3285" name="Google Shape;3285;p110"/>
          <p:cNvSpPr/>
          <p:nvPr/>
        </p:nvSpPr>
        <p:spPr>
          <a:xfrm>
            <a:off x="5010150" y="990600"/>
            <a:ext cx="914400" cy="22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286" name="Google Shape;3286;p110"/>
          <p:cNvSpPr/>
          <p:nvPr/>
        </p:nvSpPr>
        <p:spPr>
          <a:xfrm>
            <a:off x="5000625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3287" name="Google Shape;3287;p110"/>
          <p:cNvSpPr/>
          <p:nvPr/>
        </p:nvSpPr>
        <p:spPr>
          <a:xfrm>
            <a:off x="5000625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3288" name="Google Shape;3288;p110"/>
          <p:cNvSpPr/>
          <p:nvPr/>
        </p:nvSpPr>
        <p:spPr>
          <a:xfrm>
            <a:off x="7846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289" name="Google Shape;3289;p110"/>
          <p:cNvSpPr/>
          <p:nvPr/>
        </p:nvSpPr>
        <p:spPr>
          <a:xfrm>
            <a:off x="7836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porto_rico</a:t>
            </a:r>
            <a:endParaRPr/>
          </a:p>
        </p:txBody>
      </p:sp>
      <p:sp>
        <p:nvSpPr>
          <p:cNvPr id="3290" name="Google Shape;3290;p110"/>
          <p:cNvSpPr/>
          <p:nvPr/>
        </p:nvSpPr>
        <p:spPr>
          <a:xfrm>
            <a:off x="7836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291" name="Google Shape;3291;p110"/>
          <p:cNvSpPr/>
          <p:nvPr/>
        </p:nvSpPr>
        <p:spPr>
          <a:xfrm>
            <a:off x="3487388" y="-12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inicio</a:t>
            </a:r>
            <a:endParaRPr/>
          </a:p>
        </p:txBody>
      </p:sp>
      <p:sp>
        <p:nvSpPr>
          <p:cNvPr id="3292" name="Google Shape;3292;p110"/>
          <p:cNvSpPr/>
          <p:nvPr/>
        </p:nvSpPr>
        <p:spPr>
          <a:xfrm>
            <a:off x="3747038" y="427850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3293" name="Google Shape;3293;p110"/>
          <p:cNvSpPr/>
          <p:nvPr/>
        </p:nvSpPr>
        <p:spPr>
          <a:xfrm>
            <a:off x="3503963" y="18247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fim</a:t>
            </a:r>
            <a:endParaRPr/>
          </a:p>
        </p:txBody>
      </p:sp>
      <p:sp>
        <p:nvSpPr>
          <p:cNvPr id="3294" name="Google Shape;3294;p110"/>
          <p:cNvSpPr/>
          <p:nvPr/>
        </p:nvSpPr>
        <p:spPr>
          <a:xfrm>
            <a:off x="3780188" y="2243875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295" name="Google Shape;3295;p110"/>
          <p:cNvSpPr/>
          <p:nvPr/>
        </p:nvSpPr>
        <p:spPr>
          <a:xfrm>
            <a:off x="3503963" y="9123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meio</a:t>
            </a:r>
            <a:endParaRPr/>
          </a:p>
        </p:txBody>
      </p:sp>
      <p:sp>
        <p:nvSpPr>
          <p:cNvPr id="3296" name="Google Shape;3296;p110"/>
          <p:cNvSpPr/>
          <p:nvPr/>
        </p:nvSpPr>
        <p:spPr>
          <a:xfrm>
            <a:off x="3763613" y="1340238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297" name="Google Shape;3297;p110"/>
          <p:cNvSpPr/>
          <p:nvPr/>
        </p:nvSpPr>
        <p:spPr>
          <a:xfrm>
            <a:off x="3507950" y="2841875"/>
            <a:ext cx="407100" cy="7032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</a:t>
            </a:r>
            <a:endParaRPr/>
          </a:p>
        </p:txBody>
      </p:sp>
      <p:sp>
        <p:nvSpPr>
          <p:cNvPr id="3298" name="Google Shape;3298;p110"/>
          <p:cNvSpPr/>
          <p:nvPr/>
        </p:nvSpPr>
        <p:spPr>
          <a:xfrm>
            <a:off x="3552350" y="3189700"/>
            <a:ext cx="318300" cy="32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299" name="Google Shape;3299;p110"/>
          <p:cNvSpPr/>
          <p:nvPr/>
        </p:nvSpPr>
        <p:spPr>
          <a:xfrm>
            <a:off x="4097000" y="2852000"/>
            <a:ext cx="407100" cy="7032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</a:t>
            </a:r>
            <a:endParaRPr/>
          </a:p>
        </p:txBody>
      </p:sp>
      <p:sp>
        <p:nvSpPr>
          <p:cNvPr id="3300" name="Google Shape;3300;p110"/>
          <p:cNvSpPr/>
          <p:nvPr/>
        </p:nvSpPr>
        <p:spPr>
          <a:xfrm>
            <a:off x="4141400" y="3189700"/>
            <a:ext cx="318300" cy="32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3301" name="Google Shape;3301;p110"/>
          <p:cNvSpPr/>
          <p:nvPr/>
        </p:nvSpPr>
        <p:spPr>
          <a:xfrm>
            <a:off x="3552350" y="3596750"/>
            <a:ext cx="951600" cy="51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tamanho</a:t>
            </a:r>
            <a:endParaRPr/>
          </a:p>
        </p:txBody>
      </p:sp>
      <p:sp>
        <p:nvSpPr>
          <p:cNvPr id="3302" name="Google Shape;3302;p110"/>
          <p:cNvSpPr/>
          <p:nvPr/>
        </p:nvSpPr>
        <p:spPr>
          <a:xfrm>
            <a:off x="3729975" y="3819475"/>
            <a:ext cx="6072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3303" name="Google Shape;3303;p110"/>
          <p:cNvSpPr/>
          <p:nvPr/>
        </p:nvSpPr>
        <p:spPr>
          <a:xfrm>
            <a:off x="4600575" y="2728975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3304" name="Google Shape;3304;p110"/>
          <p:cNvSpPr/>
          <p:nvPr/>
        </p:nvSpPr>
        <p:spPr>
          <a:xfrm>
            <a:off x="4819650" y="3243325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3305" name="Google Shape;3305;p110"/>
          <p:cNvSpPr/>
          <p:nvPr/>
        </p:nvSpPr>
        <p:spPr>
          <a:xfrm>
            <a:off x="6200775" y="3243325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3306" name="Google Shape;3306;p110"/>
          <p:cNvSpPr/>
          <p:nvPr/>
        </p:nvSpPr>
        <p:spPr>
          <a:xfrm>
            <a:off x="6343650" y="371957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307" name="Google Shape;3307;p110"/>
          <p:cNvSpPr/>
          <p:nvPr/>
        </p:nvSpPr>
        <p:spPr>
          <a:xfrm>
            <a:off x="6334125" y="41863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porto_rico</a:t>
            </a:r>
            <a:endParaRPr/>
          </a:p>
        </p:txBody>
      </p:sp>
      <p:sp>
        <p:nvSpPr>
          <p:cNvPr id="3308" name="Google Shape;3308;p110"/>
          <p:cNvSpPr/>
          <p:nvPr/>
        </p:nvSpPr>
        <p:spPr>
          <a:xfrm>
            <a:off x="6334125" y="4653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309" name="Google Shape;3309;p110"/>
          <p:cNvSpPr/>
          <p:nvPr/>
        </p:nvSpPr>
        <p:spPr>
          <a:xfrm>
            <a:off x="7655775" y="3243325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3310" name="Google Shape;3310;p110"/>
          <p:cNvSpPr/>
          <p:nvPr/>
        </p:nvSpPr>
        <p:spPr>
          <a:xfrm>
            <a:off x="4962525" y="371957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311" name="Google Shape;3311;p110"/>
          <p:cNvSpPr/>
          <p:nvPr/>
        </p:nvSpPr>
        <p:spPr>
          <a:xfrm>
            <a:off x="4953000" y="41863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3312" name="Google Shape;3312;p110"/>
          <p:cNvSpPr/>
          <p:nvPr/>
        </p:nvSpPr>
        <p:spPr>
          <a:xfrm>
            <a:off x="4953000" y="4653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3313" name="Google Shape;3313;p110"/>
          <p:cNvSpPr/>
          <p:nvPr/>
        </p:nvSpPr>
        <p:spPr>
          <a:xfrm>
            <a:off x="7798650" y="371957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3314" name="Google Shape;3314;p110"/>
          <p:cNvSpPr/>
          <p:nvPr/>
        </p:nvSpPr>
        <p:spPr>
          <a:xfrm>
            <a:off x="7789125" y="41863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alemanha</a:t>
            </a:r>
            <a:endParaRPr/>
          </a:p>
        </p:txBody>
      </p:sp>
      <p:sp>
        <p:nvSpPr>
          <p:cNvPr id="3315" name="Google Shape;3315;p110"/>
          <p:cNvSpPr/>
          <p:nvPr/>
        </p:nvSpPr>
        <p:spPr>
          <a:xfrm>
            <a:off x="7789125" y="4653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316" name="Google Shape;3316;p110"/>
          <p:cNvSpPr/>
          <p:nvPr/>
        </p:nvSpPr>
        <p:spPr>
          <a:xfrm>
            <a:off x="3012450" y="2858225"/>
            <a:ext cx="407100" cy="670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</a:t>
            </a:r>
            <a:endParaRPr/>
          </a:p>
        </p:txBody>
      </p:sp>
      <p:sp>
        <p:nvSpPr>
          <p:cNvPr id="3317" name="Google Shape;3317;p110"/>
          <p:cNvSpPr/>
          <p:nvPr/>
        </p:nvSpPr>
        <p:spPr>
          <a:xfrm>
            <a:off x="3056850" y="3208750"/>
            <a:ext cx="318300" cy="2859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1" name="Shape 3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2" name="Google Shape;3322;p111"/>
          <p:cNvSpPr txBox="1"/>
          <p:nvPr/>
        </p:nvSpPr>
        <p:spPr>
          <a:xfrm>
            <a:off x="-66150" y="0"/>
            <a:ext cx="34857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intercala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CFE2F3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j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CFE2F3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tamanho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-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CFE2F3"/>
                </a:highlight>
              </a:rPr>
              <a:t>1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lang="pt-BR" sz="700">
                <a:solidFill>
                  <a:srgbClr val="603000"/>
                </a:solidFill>
                <a:highlight>
                  <a:srgbClr val="CFE2F3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tamanho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vetor auxiliar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E06666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E0666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E0666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E06666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E06666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E06666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E06666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E06666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E06666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E06666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E06666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E06666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E06666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E06666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E06666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E06666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E06666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E06666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E06666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E06666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E0666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</a:t>
            </a:r>
            <a:r>
              <a:rPr b="1" lang="pt-BR" sz="700">
                <a:solidFill>
                  <a:srgbClr val="800000"/>
                </a:solidFill>
              </a:rPr>
              <a:t>if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(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(</a:t>
            </a:r>
            <a:r>
              <a:rPr lang="pt-BR" sz="700">
                <a:solidFill>
                  <a:schemeClr val="dk1"/>
                </a:solidFill>
              </a:rPr>
              <a:t> i </a:t>
            </a:r>
            <a:r>
              <a:rPr lang="pt-BR" sz="700">
                <a:solidFill>
                  <a:srgbClr val="808030"/>
                </a:solidFill>
              </a:rPr>
              <a:t>&lt;=</a:t>
            </a:r>
            <a:r>
              <a:rPr lang="pt-BR" sz="700">
                <a:solidFill>
                  <a:schemeClr val="dk1"/>
                </a:solidFill>
              </a:rPr>
              <a:t> meio </a:t>
            </a:r>
            <a:r>
              <a:rPr lang="pt-BR" sz="700">
                <a:solidFill>
                  <a:srgbClr val="808030"/>
                </a:solidFill>
              </a:rPr>
              <a:t>)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b="1" lang="pt-BR" sz="700">
                <a:solidFill>
                  <a:srgbClr val="800000"/>
                </a:solidFill>
              </a:rPr>
              <a:t>and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(</a:t>
            </a:r>
            <a:r>
              <a:rPr lang="pt-BR" sz="700">
                <a:solidFill>
                  <a:schemeClr val="dk1"/>
                </a:solidFill>
              </a:rPr>
              <a:t> j </a:t>
            </a:r>
            <a:r>
              <a:rPr lang="pt-BR" sz="700">
                <a:solidFill>
                  <a:srgbClr val="808030"/>
                </a:solidFill>
              </a:rPr>
              <a:t>&lt;=</a:t>
            </a:r>
            <a:r>
              <a:rPr lang="pt-BR" sz="700">
                <a:solidFill>
                  <a:schemeClr val="dk1"/>
                </a:solidFill>
              </a:rPr>
              <a:t> fim </a:t>
            </a:r>
            <a:r>
              <a:rPr lang="pt-BR" sz="700">
                <a:solidFill>
                  <a:srgbClr val="808030"/>
                </a:solidFill>
              </a:rPr>
              <a:t>)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)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0080"/>
                </a:solidFill>
              </a:rPr>
              <a:t>{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    </a:t>
            </a:r>
            <a:r>
              <a:rPr b="1" lang="pt-BR" sz="700">
                <a:solidFill>
                  <a:srgbClr val="800000"/>
                </a:solidFill>
              </a:rPr>
              <a:t>if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(</a:t>
            </a:r>
            <a:r>
              <a:rPr lang="pt-BR" sz="700">
                <a:solidFill>
                  <a:schemeClr val="dk1"/>
                </a:solidFill>
              </a:rPr>
              <a:t> meuVetorDeTimes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i</a:t>
            </a:r>
            <a:r>
              <a:rPr lang="pt-BR" sz="700">
                <a:solidFill>
                  <a:srgbClr val="808030"/>
                </a:solidFill>
              </a:rPr>
              <a:t>].</a:t>
            </a:r>
            <a:r>
              <a:rPr lang="pt-BR" sz="700">
                <a:solidFill>
                  <a:schemeClr val="dk1"/>
                </a:solidFill>
              </a:rPr>
              <a:t>identificador </a:t>
            </a:r>
            <a:r>
              <a:rPr lang="pt-BR" sz="700">
                <a:solidFill>
                  <a:srgbClr val="808030"/>
                </a:solidFill>
              </a:rPr>
              <a:t>&lt;=</a:t>
            </a:r>
            <a:r>
              <a:rPr lang="pt-BR" sz="700">
                <a:solidFill>
                  <a:schemeClr val="dk1"/>
                </a:solidFill>
              </a:rPr>
              <a:t> meuVetorDeTimes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j</a:t>
            </a:r>
            <a:r>
              <a:rPr lang="pt-BR" sz="700">
                <a:solidFill>
                  <a:srgbClr val="808030"/>
                </a:solidFill>
              </a:rPr>
              <a:t>].</a:t>
            </a:r>
            <a:r>
              <a:rPr lang="pt-BR" sz="700">
                <a:solidFill>
                  <a:schemeClr val="dk1"/>
                </a:solidFill>
              </a:rPr>
              <a:t>identificador </a:t>
            </a:r>
            <a:r>
              <a:rPr lang="pt-BR" sz="700">
                <a:solidFill>
                  <a:srgbClr val="808030"/>
                </a:solidFill>
              </a:rPr>
              <a:t>)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0080"/>
                </a:solidFill>
              </a:rPr>
              <a:t>{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        aux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k</a:t>
            </a:r>
            <a:r>
              <a:rPr lang="pt-BR" sz="700">
                <a:solidFill>
                  <a:srgbClr val="808030"/>
                </a:solidFill>
              </a:rPr>
              <a:t>]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=</a:t>
            </a:r>
            <a:r>
              <a:rPr lang="pt-BR" sz="700">
                <a:solidFill>
                  <a:schemeClr val="dk1"/>
                </a:solidFill>
              </a:rPr>
              <a:t> meuVetorDeTimes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i</a:t>
            </a:r>
            <a:r>
              <a:rPr lang="pt-BR" sz="700">
                <a:solidFill>
                  <a:srgbClr val="808030"/>
                </a:solidFill>
              </a:rPr>
              <a:t>]</a:t>
            </a:r>
            <a:r>
              <a:rPr lang="pt-BR" sz="700">
                <a:solidFill>
                  <a:srgbClr val="800080"/>
                </a:solidFill>
              </a:rPr>
              <a:t>;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696969"/>
                </a:solidFill>
              </a:rPr>
              <a:t>// copia trecho1 em aux[]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        i</a:t>
            </a:r>
            <a:r>
              <a:rPr lang="pt-BR" sz="700">
                <a:solidFill>
                  <a:srgbClr val="808030"/>
                </a:solidFill>
              </a:rPr>
              <a:t>++</a:t>
            </a:r>
            <a:r>
              <a:rPr lang="pt-BR" sz="700">
                <a:solidFill>
                  <a:srgbClr val="800080"/>
                </a:solidFill>
              </a:rPr>
              <a:t>;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696969"/>
                </a:solidFill>
              </a:rPr>
              <a:t>// avança em trecho1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    </a:t>
            </a:r>
            <a:r>
              <a:rPr lang="pt-BR" sz="700">
                <a:solidFill>
                  <a:srgbClr val="800080"/>
                </a:solidFill>
              </a:rPr>
              <a:t>}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    </a:t>
            </a:r>
            <a:r>
              <a:rPr b="1" lang="pt-BR" sz="700">
                <a:solidFill>
                  <a:srgbClr val="800000"/>
                </a:solidFill>
              </a:rPr>
              <a:t>else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0080"/>
                </a:solidFill>
              </a:rPr>
              <a:t>{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696969"/>
                </a:solidFill>
              </a:rPr>
              <a:t>//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        aux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k</a:t>
            </a:r>
            <a:r>
              <a:rPr lang="pt-BR" sz="700">
                <a:solidFill>
                  <a:srgbClr val="808030"/>
                </a:solidFill>
              </a:rPr>
              <a:t>]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=</a:t>
            </a:r>
            <a:r>
              <a:rPr lang="pt-BR" sz="700">
                <a:solidFill>
                  <a:schemeClr val="dk1"/>
                </a:solidFill>
              </a:rPr>
              <a:t> meuVetorDeTimes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j</a:t>
            </a:r>
            <a:r>
              <a:rPr lang="pt-BR" sz="700">
                <a:solidFill>
                  <a:srgbClr val="808030"/>
                </a:solidFill>
              </a:rPr>
              <a:t>]</a:t>
            </a:r>
            <a:r>
              <a:rPr lang="pt-BR" sz="700">
                <a:solidFill>
                  <a:srgbClr val="800080"/>
                </a:solidFill>
              </a:rPr>
              <a:t>;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696969"/>
                </a:solidFill>
              </a:rPr>
              <a:t>// copia trecho2 em aux[]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        j</a:t>
            </a:r>
            <a:r>
              <a:rPr lang="pt-BR" sz="700">
                <a:solidFill>
                  <a:srgbClr val="808030"/>
                </a:solidFill>
              </a:rPr>
              <a:t>++</a:t>
            </a:r>
            <a:r>
              <a:rPr lang="pt-BR" sz="700">
                <a:solidFill>
                  <a:srgbClr val="800080"/>
                </a:solidFill>
              </a:rPr>
              <a:t>;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696969"/>
                </a:solidFill>
              </a:rPr>
              <a:t>// avanca em trecho2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    </a:t>
            </a:r>
            <a:r>
              <a:rPr lang="pt-BR" sz="700">
                <a:solidFill>
                  <a:srgbClr val="800080"/>
                </a:solidFill>
              </a:rPr>
              <a:t>}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</a:t>
            </a:r>
            <a:r>
              <a:rPr lang="pt-BR" sz="700">
                <a:solidFill>
                  <a:srgbClr val="800080"/>
                </a:solidFill>
              </a:rPr>
              <a:t>}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</a:t>
            </a:r>
            <a:r>
              <a:rPr b="1" lang="pt-BR" sz="700">
                <a:solidFill>
                  <a:srgbClr val="800000"/>
                </a:solidFill>
              </a:rPr>
              <a:t>else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b="1" lang="pt-BR" sz="700">
                <a:solidFill>
                  <a:srgbClr val="800000"/>
                </a:solidFill>
              </a:rPr>
              <a:t>if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(</a:t>
            </a:r>
            <a:r>
              <a:rPr lang="pt-BR" sz="700">
                <a:solidFill>
                  <a:schemeClr val="dk1"/>
                </a:solidFill>
              </a:rPr>
              <a:t> i </a:t>
            </a:r>
            <a:r>
              <a:rPr lang="pt-BR" sz="700">
                <a:solidFill>
                  <a:srgbClr val="808030"/>
                </a:solidFill>
              </a:rPr>
              <a:t>&gt;</a:t>
            </a:r>
            <a:r>
              <a:rPr lang="pt-BR" sz="700">
                <a:solidFill>
                  <a:schemeClr val="dk1"/>
                </a:solidFill>
              </a:rPr>
              <a:t> meio </a:t>
            </a:r>
            <a:r>
              <a:rPr lang="pt-BR" sz="700">
                <a:solidFill>
                  <a:srgbClr val="808030"/>
                </a:solidFill>
              </a:rPr>
              <a:t>)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0080"/>
                </a:solidFill>
              </a:rPr>
              <a:t>{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696969"/>
                </a:solidFill>
              </a:rPr>
              <a:t>// terminou o trecho1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    aux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k</a:t>
            </a:r>
            <a:r>
              <a:rPr lang="pt-BR" sz="700">
                <a:solidFill>
                  <a:srgbClr val="808030"/>
                </a:solidFill>
              </a:rPr>
              <a:t>]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=</a:t>
            </a:r>
            <a:r>
              <a:rPr lang="pt-BR" sz="700">
                <a:solidFill>
                  <a:schemeClr val="dk1"/>
                </a:solidFill>
              </a:rPr>
              <a:t> meuVetorDeTimes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j</a:t>
            </a:r>
            <a:r>
              <a:rPr lang="pt-BR" sz="700">
                <a:solidFill>
                  <a:srgbClr val="808030"/>
                </a:solidFill>
              </a:rPr>
              <a:t>]</a:t>
            </a:r>
            <a:r>
              <a:rPr lang="pt-BR" sz="700">
                <a:solidFill>
                  <a:srgbClr val="800080"/>
                </a:solidFill>
              </a:rPr>
              <a:t>;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    j</a:t>
            </a:r>
            <a:r>
              <a:rPr lang="pt-BR" sz="700">
                <a:solidFill>
                  <a:srgbClr val="808030"/>
                </a:solidFill>
              </a:rPr>
              <a:t>++</a:t>
            </a:r>
            <a:r>
              <a:rPr lang="pt-BR" sz="700">
                <a:solidFill>
                  <a:srgbClr val="800080"/>
                </a:solidFill>
              </a:rPr>
              <a:t>;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</a:t>
            </a:r>
            <a:r>
              <a:rPr lang="pt-BR" sz="700">
                <a:solidFill>
                  <a:srgbClr val="800080"/>
                </a:solidFill>
              </a:rPr>
              <a:t>}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</a:t>
            </a:r>
            <a:r>
              <a:rPr b="1" lang="pt-BR" sz="700">
                <a:solidFill>
                  <a:srgbClr val="800000"/>
                </a:solidFill>
              </a:rPr>
              <a:t>else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0080"/>
                </a:solidFill>
              </a:rPr>
              <a:t>{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696969"/>
                </a:solidFill>
              </a:rPr>
              <a:t>// terminou o trecho2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    aux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k</a:t>
            </a:r>
            <a:r>
              <a:rPr lang="pt-BR" sz="700">
                <a:solidFill>
                  <a:srgbClr val="808030"/>
                </a:solidFill>
              </a:rPr>
              <a:t>]</a:t>
            </a:r>
            <a:r>
              <a:rPr lang="pt-BR" sz="700">
                <a:solidFill>
                  <a:schemeClr val="dk1"/>
                </a:solidFill>
              </a:rPr>
              <a:t> </a:t>
            </a:r>
            <a:r>
              <a:rPr lang="pt-BR" sz="700">
                <a:solidFill>
                  <a:srgbClr val="808030"/>
                </a:solidFill>
              </a:rPr>
              <a:t>=</a:t>
            </a:r>
            <a:r>
              <a:rPr lang="pt-BR" sz="700">
                <a:solidFill>
                  <a:schemeClr val="dk1"/>
                </a:solidFill>
              </a:rPr>
              <a:t> meuVetorDeTimes</a:t>
            </a:r>
            <a:r>
              <a:rPr lang="pt-BR" sz="700">
                <a:solidFill>
                  <a:srgbClr val="808030"/>
                </a:solidFill>
              </a:rPr>
              <a:t>[</a:t>
            </a:r>
            <a:r>
              <a:rPr lang="pt-BR" sz="700">
                <a:solidFill>
                  <a:schemeClr val="dk1"/>
                </a:solidFill>
              </a:rPr>
              <a:t>i</a:t>
            </a:r>
            <a:r>
              <a:rPr lang="pt-BR" sz="700">
                <a:solidFill>
                  <a:srgbClr val="808030"/>
                </a:solidFill>
              </a:rPr>
              <a:t>]</a:t>
            </a:r>
            <a:r>
              <a:rPr lang="pt-BR" sz="700">
                <a:solidFill>
                  <a:srgbClr val="800080"/>
                </a:solidFill>
              </a:rPr>
              <a:t>;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    i</a:t>
            </a:r>
            <a:r>
              <a:rPr lang="pt-BR" sz="700">
                <a:solidFill>
                  <a:srgbClr val="808030"/>
                </a:solidFill>
              </a:rPr>
              <a:t>++</a:t>
            </a:r>
            <a:r>
              <a:rPr lang="pt-BR" sz="700">
                <a:solidFill>
                  <a:srgbClr val="800080"/>
                </a:solidFill>
              </a:rPr>
              <a:t>;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    </a:t>
            </a:r>
            <a:r>
              <a:rPr lang="pt-BR" sz="700">
                <a:solidFill>
                  <a:srgbClr val="800080"/>
                </a:solidFill>
              </a:rPr>
              <a:t>}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</a:rPr>
              <a:t>    </a:t>
            </a:r>
            <a:r>
              <a:rPr lang="pt-BR" sz="700">
                <a:solidFill>
                  <a:srgbClr val="800080"/>
                </a:solidFill>
              </a:rPr>
              <a:t>}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696969"/>
                </a:solidFill>
                <a:highlight>
                  <a:srgbClr val="FFFFFF"/>
                </a:highlight>
              </a:rPr>
              <a:t>// terminando: copiar de aux[] em a[inicio:fim]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for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FFFFFF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tamanho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    meuVetorDeTimes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inicio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aux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pt-BR" sz="700">
                <a:solidFill>
                  <a:srgbClr val="808030"/>
                </a:solidFill>
                <a:highlight>
                  <a:srgbClr val="FFFFFF"/>
                </a:highlight>
              </a:rPr>
              <a:t>]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void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mergesort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603000"/>
                </a:solidFill>
                <a:highlight>
                  <a:srgbClr val="CFE2F3"/>
                </a:highlight>
              </a:rPr>
              <a:t>time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[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],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int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</a:t>
            </a:r>
            <a:r>
              <a:rPr b="1" lang="pt-BR" sz="700">
                <a:solidFill>
                  <a:srgbClr val="800000"/>
                </a:solidFill>
                <a:highlight>
                  <a:srgbClr val="CFE2F3"/>
                </a:highlight>
              </a:rPr>
              <a:t>if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&lt;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{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meio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=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/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CFE2F3"/>
                </a:highlight>
              </a:rPr>
              <a:t>2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mergesort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B4A7D6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B4A7D6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B4A7D6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mergesort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meio 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+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</a:t>
            </a:r>
            <a:r>
              <a:rPr lang="pt-BR" sz="700">
                <a:solidFill>
                  <a:srgbClr val="008C00"/>
                </a:solidFill>
                <a:highlight>
                  <a:srgbClr val="F9CB9C"/>
                </a:highlight>
              </a:rPr>
              <a:t>1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F9CB9C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F9CB9C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F9CB9C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F9CB9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       intercala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(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meuVetorDeTimes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inicio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meio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,</a:t>
            </a:r>
            <a:r>
              <a:rPr lang="pt-BR" sz="700">
                <a:solidFill>
                  <a:schemeClr val="dk1"/>
                </a:solidFill>
                <a:highlight>
                  <a:srgbClr val="CFE2F3"/>
                </a:highlight>
              </a:rPr>
              <a:t> fim </a:t>
            </a:r>
            <a:r>
              <a:rPr lang="pt-BR" sz="700">
                <a:solidFill>
                  <a:srgbClr val="808030"/>
                </a:solidFill>
                <a:highlight>
                  <a:srgbClr val="CFE2F3"/>
                </a:highlight>
              </a:rPr>
              <a:t>)</a:t>
            </a:r>
            <a:r>
              <a:rPr lang="pt-BR" sz="700">
                <a:solidFill>
                  <a:srgbClr val="800080"/>
                </a:solidFill>
                <a:highlight>
                  <a:srgbClr val="CFE2F3"/>
                </a:highlight>
              </a:rPr>
              <a:t>;</a:t>
            </a:r>
            <a:endParaRPr sz="700">
              <a:solidFill>
                <a:schemeClr val="dk1"/>
              </a:solidFill>
              <a:highlight>
                <a:srgbClr val="CFE2F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800080"/>
                </a:solidFill>
                <a:highlight>
                  <a:srgbClr val="FFFFFF"/>
                </a:highlight>
              </a:rPr>
              <a:t>}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3323" name="Google Shape;3323;p111"/>
          <p:cNvSpPr/>
          <p:nvPr/>
        </p:nvSpPr>
        <p:spPr>
          <a:xfrm>
            <a:off x="4648200" y="0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3324" name="Google Shape;3324;p111"/>
          <p:cNvSpPr/>
          <p:nvPr/>
        </p:nvSpPr>
        <p:spPr>
          <a:xfrm>
            <a:off x="5281575" y="10572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5" name="Google Shape;3325;p111"/>
          <p:cNvSpPr/>
          <p:nvPr/>
        </p:nvSpPr>
        <p:spPr>
          <a:xfrm>
            <a:off x="5281575" y="1542975"/>
            <a:ext cx="352500" cy="2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6" name="Google Shape;3326;p111"/>
          <p:cNvSpPr/>
          <p:nvPr/>
        </p:nvSpPr>
        <p:spPr>
          <a:xfrm>
            <a:off x="4867275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3327" name="Google Shape;3327;p111"/>
          <p:cNvSpPr/>
          <p:nvPr/>
        </p:nvSpPr>
        <p:spPr>
          <a:xfrm>
            <a:off x="6248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3328" name="Google Shape;3328;p111"/>
          <p:cNvSpPr/>
          <p:nvPr/>
        </p:nvSpPr>
        <p:spPr>
          <a:xfrm>
            <a:off x="6391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3329" name="Google Shape;3329;p111"/>
          <p:cNvSpPr/>
          <p:nvPr/>
        </p:nvSpPr>
        <p:spPr>
          <a:xfrm>
            <a:off x="6381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alemanha</a:t>
            </a:r>
            <a:endParaRPr/>
          </a:p>
        </p:txBody>
      </p:sp>
      <p:sp>
        <p:nvSpPr>
          <p:cNvPr id="3330" name="Google Shape;3330;p111"/>
          <p:cNvSpPr/>
          <p:nvPr/>
        </p:nvSpPr>
        <p:spPr>
          <a:xfrm>
            <a:off x="6381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331" name="Google Shape;3331;p111"/>
          <p:cNvSpPr/>
          <p:nvPr/>
        </p:nvSpPr>
        <p:spPr>
          <a:xfrm>
            <a:off x="7703400" y="514350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3332" name="Google Shape;3332;p111"/>
          <p:cNvSpPr/>
          <p:nvPr/>
        </p:nvSpPr>
        <p:spPr>
          <a:xfrm>
            <a:off x="5010150" y="990600"/>
            <a:ext cx="914400" cy="22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333" name="Google Shape;3333;p111"/>
          <p:cNvSpPr/>
          <p:nvPr/>
        </p:nvSpPr>
        <p:spPr>
          <a:xfrm>
            <a:off x="5000625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3334" name="Google Shape;3334;p111"/>
          <p:cNvSpPr/>
          <p:nvPr/>
        </p:nvSpPr>
        <p:spPr>
          <a:xfrm>
            <a:off x="5000625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3335" name="Google Shape;3335;p111"/>
          <p:cNvSpPr/>
          <p:nvPr/>
        </p:nvSpPr>
        <p:spPr>
          <a:xfrm>
            <a:off x="7846275" y="990600"/>
            <a:ext cx="914400" cy="22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336" name="Google Shape;3336;p111"/>
          <p:cNvSpPr/>
          <p:nvPr/>
        </p:nvSpPr>
        <p:spPr>
          <a:xfrm>
            <a:off x="7836750" y="14573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porto_rico</a:t>
            </a:r>
            <a:endParaRPr/>
          </a:p>
        </p:txBody>
      </p:sp>
      <p:sp>
        <p:nvSpPr>
          <p:cNvPr id="3337" name="Google Shape;3337;p111"/>
          <p:cNvSpPr/>
          <p:nvPr/>
        </p:nvSpPr>
        <p:spPr>
          <a:xfrm>
            <a:off x="7836750" y="192405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338" name="Google Shape;3338;p111"/>
          <p:cNvSpPr/>
          <p:nvPr/>
        </p:nvSpPr>
        <p:spPr>
          <a:xfrm>
            <a:off x="3487388" y="-12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inicio</a:t>
            </a:r>
            <a:endParaRPr/>
          </a:p>
        </p:txBody>
      </p:sp>
      <p:sp>
        <p:nvSpPr>
          <p:cNvPr id="3339" name="Google Shape;3339;p111"/>
          <p:cNvSpPr/>
          <p:nvPr/>
        </p:nvSpPr>
        <p:spPr>
          <a:xfrm>
            <a:off x="3747038" y="427850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3340" name="Google Shape;3340;p111"/>
          <p:cNvSpPr/>
          <p:nvPr/>
        </p:nvSpPr>
        <p:spPr>
          <a:xfrm>
            <a:off x="3503963" y="18247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fim</a:t>
            </a:r>
            <a:endParaRPr/>
          </a:p>
        </p:txBody>
      </p:sp>
      <p:sp>
        <p:nvSpPr>
          <p:cNvPr id="3341" name="Google Shape;3341;p111"/>
          <p:cNvSpPr/>
          <p:nvPr/>
        </p:nvSpPr>
        <p:spPr>
          <a:xfrm>
            <a:off x="3780188" y="2243875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342" name="Google Shape;3342;p111"/>
          <p:cNvSpPr/>
          <p:nvPr/>
        </p:nvSpPr>
        <p:spPr>
          <a:xfrm>
            <a:off x="3503963" y="912375"/>
            <a:ext cx="1076400" cy="86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meio</a:t>
            </a:r>
            <a:endParaRPr/>
          </a:p>
        </p:txBody>
      </p:sp>
      <p:sp>
        <p:nvSpPr>
          <p:cNvPr id="3343" name="Google Shape;3343;p111"/>
          <p:cNvSpPr/>
          <p:nvPr/>
        </p:nvSpPr>
        <p:spPr>
          <a:xfrm>
            <a:off x="3763613" y="1340238"/>
            <a:ext cx="557100" cy="324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344" name="Google Shape;3344;p111"/>
          <p:cNvSpPr/>
          <p:nvPr/>
        </p:nvSpPr>
        <p:spPr>
          <a:xfrm>
            <a:off x="3507950" y="2841875"/>
            <a:ext cx="407100" cy="7032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</a:t>
            </a:r>
            <a:endParaRPr/>
          </a:p>
        </p:txBody>
      </p:sp>
      <p:sp>
        <p:nvSpPr>
          <p:cNvPr id="3345" name="Google Shape;3345;p111"/>
          <p:cNvSpPr/>
          <p:nvPr/>
        </p:nvSpPr>
        <p:spPr>
          <a:xfrm>
            <a:off x="3552350" y="3189700"/>
            <a:ext cx="318300" cy="32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346" name="Google Shape;3346;p111"/>
          <p:cNvSpPr/>
          <p:nvPr/>
        </p:nvSpPr>
        <p:spPr>
          <a:xfrm>
            <a:off x="4097000" y="2852000"/>
            <a:ext cx="407100" cy="7032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</a:t>
            </a:r>
            <a:endParaRPr/>
          </a:p>
        </p:txBody>
      </p:sp>
      <p:sp>
        <p:nvSpPr>
          <p:cNvPr id="3347" name="Google Shape;3347;p111"/>
          <p:cNvSpPr/>
          <p:nvPr/>
        </p:nvSpPr>
        <p:spPr>
          <a:xfrm>
            <a:off x="4141400" y="3189700"/>
            <a:ext cx="318300" cy="32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3348" name="Google Shape;3348;p111"/>
          <p:cNvSpPr/>
          <p:nvPr/>
        </p:nvSpPr>
        <p:spPr>
          <a:xfrm>
            <a:off x="3552350" y="3596750"/>
            <a:ext cx="951600" cy="51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tamanho</a:t>
            </a:r>
            <a:endParaRPr/>
          </a:p>
        </p:txBody>
      </p:sp>
      <p:sp>
        <p:nvSpPr>
          <p:cNvPr id="3349" name="Google Shape;3349;p111"/>
          <p:cNvSpPr/>
          <p:nvPr/>
        </p:nvSpPr>
        <p:spPr>
          <a:xfrm>
            <a:off x="3729975" y="3819475"/>
            <a:ext cx="6072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3350" name="Google Shape;3350;p111"/>
          <p:cNvSpPr/>
          <p:nvPr/>
        </p:nvSpPr>
        <p:spPr>
          <a:xfrm>
            <a:off x="4600575" y="2728975"/>
            <a:ext cx="4495800" cy="240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meuVetorDeTimes[tamanho]</a:t>
            </a:r>
            <a:endParaRPr/>
          </a:p>
        </p:txBody>
      </p:sp>
      <p:sp>
        <p:nvSpPr>
          <p:cNvPr id="3351" name="Google Shape;3351;p111"/>
          <p:cNvSpPr/>
          <p:nvPr/>
        </p:nvSpPr>
        <p:spPr>
          <a:xfrm>
            <a:off x="4819650" y="3243325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[0]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3352" name="Google Shape;3352;p111"/>
          <p:cNvSpPr/>
          <p:nvPr/>
        </p:nvSpPr>
        <p:spPr>
          <a:xfrm>
            <a:off x="6200775" y="3243325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[1]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3353" name="Google Shape;3353;p111"/>
          <p:cNvSpPr/>
          <p:nvPr/>
        </p:nvSpPr>
        <p:spPr>
          <a:xfrm>
            <a:off x="6343650" y="371957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354" name="Google Shape;3354;p111"/>
          <p:cNvSpPr/>
          <p:nvPr/>
        </p:nvSpPr>
        <p:spPr>
          <a:xfrm>
            <a:off x="6334125" y="41863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porto_rico</a:t>
            </a:r>
            <a:endParaRPr/>
          </a:p>
        </p:txBody>
      </p:sp>
      <p:sp>
        <p:nvSpPr>
          <p:cNvPr id="3355" name="Google Shape;3355;p111"/>
          <p:cNvSpPr/>
          <p:nvPr/>
        </p:nvSpPr>
        <p:spPr>
          <a:xfrm>
            <a:off x="6334125" y="4653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356" name="Google Shape;3356;p111"/>
          <p:cNvSpPr/>
          <p:nvPr/>
        </p:nvSpPr>
        <p:spPr>
          <a:xfrm>
            <a:off x="7655775" y="3243325"/>
            <a:ext cx="1181100" cy="1743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[2]</a:t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num_time:</a:t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nome_time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gols_marcados</a:t>
            </a:r>
            <a:endParaRPr sz="1000"/>
          </a:p>
        </p:txBody>
      </p:sp>
      <p:sp>
        <p:nvSpPr>
          <p:cNvPr id="3357" name="Google Shape;3357;p111"/>
          <p:cNvSpPr/>
          <p:nvPr/>
        </p:nvSpPr>
        <p:spPr>
          <a:xfrm>
            <a:off x="4962525" y="371957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3358" name="Google Shape;3358;p111"/>
          <p:cNvSpPr/>
          <p:nvPr/>
        </p:nvSpPr>
        <p:spPr>
          <a:xfrm>
            <a:off x="4953000" y="41863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mexico</a:t>
            </a:r>
            <a:endParaRPr/>
          </a:p>
        </p:txBody>
      </p:sp>
      <p:sp>
        <p:nvSpPr>
          <p:cNvPr id="3359" name="Google Shape;3359;p111"/>
          <p:cNvSpPr/>
          <p:nvPr/>
        </p:nvSpPr>
        <p:spPr>
          <a:xfrm>
            <a:off x="4953000" y="4653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3360" name="Google Shape;3360;p111"/>
          <p:cNvSpPr/>
          <p:nvPr/>
        </p:nvSpPr>
        <p:spPr>
          <a:xfrm>
            <a:off x="7798650" y="371957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3361" name="Google Shape;3361;p111"/>
          <p:cNvSpPr/>
          <p:nvPr/>
        </p:nvSpPr>
        <p:spPr>
          <a:xfrm>
            <a:off x="7789125" y="4186300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alemanha</a:t>
            </a:r>
            <a:endParaRPr/>
          </a:p>
        </p:txBody>
      </p:sp>
      <p:sp>
        <p:nvSpPr>
          <p:cNvPr id="3362" name="Google Shape;3362;p111"/>
          <p:cNvSpPr/>
          <p:nvPr/>
        </p:nvSpPr>
        <p:spPr>
          <a:xfrm>
            <a:off x="7789125" y="4653025"/>
            <a:ext cx="914400" cy="22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3363" name="Google Shape;3363;p111"/>
          <p:cNvSpPr/>
          <p:nvPr/>
        </p:nvSpPr>
        <p:spPr>
          <a:xfrm>
            <a:off x="3012450" y="2858225"/>
            <a:ext cx="407100" cy="670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</a:t>
            </a:r>
            <a:endParaRPr/>
          </a:p>
        </p:txBody>
      </p:sp>
      <p:sp>
        <p:nvSpPr>
          <p:cNvPr id="3364" name="Google Shape;3364;p111"/>
          <p:cNvSpPr/>
          <p:nvPr/>
        </p:nvSpPr>
        <p:spPr>
          <a:xfrm>
            <a:off x="3056850" y="3208750"/>
            <a:ext cx="318300" cy="2859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3365" name="Google Shape;3365;p111"/>
          <p:cNvSpPr/>
          <p:nvPr/>
        </p:nvSpPr>
        <p:spPr>
          <a:xfrm>
            <a:off x="2193900" y="1978200"/>
            <a:ext cx="1125000" cy="6459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 &lt; tamanho</a:t>
            </a:r>
            <a:endParaRPr/>
          </a:p>
        </p:txBody>
      </p:sp>
      <p:sp>
        <p:nvSpPr>
          <p:cNvPr id="3366" name="Google Shape;3366;p111"/>
          <p:cNvSpPr/>
          <p:nvPr/>
        </p:nvSpPr>
        <p:spPr>
          <a:xfrm>
            <a:off x="2401550" y="2311225"/>
            <a:ext cx="769800" cy="22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false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