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CA41-26BA-4892-9D43-1EEB48CAAEC4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C0AA-9EA3-437C-9325-DAED5FDDE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059832" y="18864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Projeto</a:t>
            </a:r>
            <a:r>
              <a:rPr lang="en-US" dirty="0" smtClean="0"/>
              <a:t>  - </a:t>
            </a:r>
            <a:r>
              <a:rPr lang="en-US" smtClean="0"/>
              <a:t>Prefeitura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692696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Layaout</a:t>
            </a:r>
            <a:r>
              <a:rPr lang="en-US" sz="1400" b="1" dirty="0" smtClean="0"/>
              <a:t> – Front end (</a:t>
            </a:r>
            <a:r>
              <a:rPr lang="en-US" sz="1400" b="1" dirty="0" err="1" smtClean="0"/>
              <a:t>Tela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Geral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para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todos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os</a:t>
            </a:r>
            <a:r>
              <a:rPr lang="en-US" sz="1400" b="1" dirty="0"/>
              <a:t> </a:t>
            </a:r>
            <a:r>
              <a:rPr lang="en-US" sz="1400" b="1" dirty="0" err="1" smtClean="0"/>
              <a:t>usuários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comuns</a:t>
            </a:r>
            <a:r>
              <a:rPr lang="en-US" sz="1400" b="1" dirty="0" smtClean="0"/>
              <a:t>)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Divisão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tela</a:t>
            </a:r>
            <a:r>
              <a:rPr lang="en-US" sz="1400" dirty="0" smtClean="0"/>
              <a:t> </a:t>
            </a:r>
            <a:r>
              <a:rPr lang="en-US" sz="1400" dirty="0" err="1" smtClean="0"/>
              <a:t>inicial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err="1" smtClean="0"/>
              <a:t>Barra</a:t>
            </a:r>
            <a:r>
              <a:rPr lang="en-US" sz="1400" dirty="0" smtClean="0"/>
              <a:t> Superior canto </a:t>
            </a:r>
            <a:r>
              <a:rPr lang="en-US" sz="1400" dirty="0" err="1" smtClean="0"/>
              <a:t>direito</a:t>
            </a:r>
            <a:r>
              <a:rPr lang="en-US" sz="1400" dirty="0" smtClean="0"/>
              <a:t>: Login e </a:t>
            </a:r>
            <a:r>
              <a:rPr lang="en-US" sz="1400" dirty="0" err="1" smtClean="0"/>
              <a:t>Senha</a:t>
            </a:r>
            <a:r>
              <a:rPr lang="en-US" sz="1400" dirty="0" smtClean="0"/>
              <a:t>, canto </a:t>
            </a:r>
            <a:r>
              <a:rPr lang="en-US" sz="1400" dirty="0" err="1" smtClean="0"/>
              <a:t>esquerdo</a:t>
            </a:r>
            <a:r>
              <a:rPr lang="en-US" sz="1400" dirty="0" smtClean="0"/>
              <a:t> superior: </a:t>
            </a:r>
            <a:r>
              <a:rPr lang="en-US" sz="1400" dirty="0" err="1" smtClean="0"/>
              <a:t>Consultar</a:t>
            </a:r>
            <a:r>
              <a:rPr lang="en-US" sz="1400" dirty="0" smtClean="0"/>
              <a:t> </a:t>
            </a:r>
            <a:r>
              <a:rPr lang="en-US" sz="1400" dirty="0" err="1" smtClean="0"/>
              <a:t>Protocolo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err="1" smtClean="0"/>
              <a:t>Lado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esquerdo</a:t>
            </a:r>
            <a:r>
              <a:rPr lang="en-US" sz="1400" b="1" dirty="0" smtClean="0"/>
              <a:t>: </a:t>
            </a:r>
            <a:r>
              <a:rPr lang="en-US" sz="1400" dirty="0" err="1" smtClean="0"/>
              <a:t>cadastro</a:t>
            </a:r>
            <a:r>
              <a:rPr lang="en-US" sz="1400" dirty="0" smtClean="0"/>
              <a:t> de </a:t>
            </a:r>
            <a:r>
              <a:rPr lang="en-US" sz="1400" dirty="0" err="1" smtClean="0"/>
              <a:t>uma</a:t>
            </a:r>
            <a:r>
              <a:rPr lang="en-US" sz="1400" dirty="0" smtClean="0"/>
              <a:t> nova </a:t>
            </a:r>
            <a:r>
              <a:rPr lang="en-US" sz="1400" dirty="0" err="1" smtClean="0"/>
              <a:t>solicitacao</a:t>
            </a:r>
            <a:r>
              <a:rPr lang="en-US" sz="1400" dirty="0"/>
              <a:t>.</a:t>
            </a:r>
            <a:r>
              <a:rPr lang="en-US" sz="1400" dirty="0" smtClean="0"/>
              <a:t>  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b="1" dirty="0" smtClean="0"/>
              <a:t>Centro: </a:t>
            </a:r>
            <a:r>
              <a:rPr lang="en-US" sz="1400" dirty="0" err="1" smtClean="0"/>
              <a:t>Mapa</a:t>
            </a:r>
            <a:r>
              <a:rPr lang="en-US" sz="1400" dirty="0" smtClean="0"/>
              <a:t> </a:t>
            </a:r>
            <a:r>
              <a:rPr lang="en-US" sz="1400" dirty="0" err="1" smtClean="0"/>
              <a:t>Geral</a:t>
            </a:r>
            <a:r>
              <a:rPr lang="en-US" sz="1400" dirty="0" smtClean="0"/>
              <a:t> com </a:t>
            </a:r>
            <a:r>
              <a:rPr lang="en-US" sz="1400" dirty="0" err="1" smtClean="0"/>
              <a:t>todas</a:t>
            </a:r>
            <a:r>
              <a:rPr lang="en-US" sz="1400" dirty="0" smtClean="0"/>
              <a:t> as </a:t>
            </a:r>
            <a:r>
              <a:rPr lang="en-US" sz="1400" dirty="0" err="1" smtClean="0"/>
              <a:t>Obras</a:t>
            </a:r>
            <a:r>
              <a:rPr lang="en-US" sz="1400" dirty="0" smtClean="0"/>
              <a:t> </a:t>
            </a:r>
            <a:r>
              <a:rPr lang="en-US" sz="1400" dirty="0" err="1" smtClean="0"/>
              <a:t>realizadas</a:t>
            </a:r>
            <a:r>
              <a:rPr lang="en-US" sz="1400" dirty="0" smtClean="0"/>
              <a:t>, </a:t>
            </a:r>
            <a:r>
              <a:rPr lang="en-US" sz="1400" dirty="0" err="1" smtClean="0"/>
              <a:t>cadastradas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um </a:t>
            </a:r>
            <a:r>
              <a:rPr lang="en-US" sz="1400" dirty="0" err="1" smtClean="0"/>
              <a:t>usuário</a:t>
            </a:r>
            <a:r>
              <a:rPr lang="en-US" sz="1400" dirty="0" smtClean="0"/>
              <a:t>, </a:t>
            </a:r>
            <a:r>
              <a:rPr lang="en-US" sz="1400" dirty="0" err="1" smtClean="0"/>
              <a:t>alguém</a:t>
            </a:r>
            <a:r>
              <a:rPr lang="en-US" sz="1400" dirty="0" smtClean="0"/>
              <a:t> </a:t>
            </a:r>
            <a:r>
              <a:rPr lang="en-US" sz="1400" dirty="0" err="1" smtClean="0"/>
              <a:t>indicado</a:t>
            </a:r>
            <a:r>
              <a:rPr lang="en-US" sz="1400" dirty="0" smtClean="0"/>
              <a:t> </a:t>
            </a:r>
            <a:r>
              <a:rPr lang="en-US" sz="1400" dirty="0" err="1" smtClean="0"/>
              <a:t>pela</a:t>
            </a:r>
            <a:r>
              <a:rPr lang="en-US" sz="1400" dirty="0" smtClean="0"/>
              <a:t> </a:t>
            </a:r>
            <a:r>
              <a:rPr lang="en-US" sz="1400" dirty="0" err="1" smtClean="0"/>
              <a:t>gestão</a:t>
            </a:r>
            <a:r>
              <a:rPr lang="en-US" sz="1400" dirty="0" smtClean="0"/>
              <a:t> </a:t>
            </a:r>
            <a:r>
              <a:rPr lang="en-US" sz="1400" dirty="0" err="1" smtClean="0"/>
              <a:t>Geral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ser </a:t>
            </a:r>
            <a:r>
              <a:rPr lang="en-US" sz="1400" dirty="0" err="1" smtClean="0"/>
              <a:t>visto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toda</a:t>
            </a:r>
            <a:r>
              <a:rPr lang="en-US" sz="1400" dirty="0" smtClean="0"/>
              <a:t> </a:t>
            </a:r>
            <a:r>
              <a:rPr lang="en-US" sz="1400" dirty="0" smtClean="0"/>
              <a:t>a </a:t>
            </a:r>
            <a:r>
              <a:rPr lang="en-US" sz="1400" dirty="0" err="1" smtClean="0"/>
              <a:t>população</a:t>
            </a:r>
            <a:r>
              <a:rPr lang="en-US" sz="1400" dirty="0" smtClean="0"/>
              <a:t>, Rafael </a:t>
            </a:r>
            <a:r>
              <a:rPr lang="en-US" sz="1400" dirty="0" err="1" smtClean="0"/>
              <a:t>conforme</a:t>
            </a:r>
            <a:r>
              <a:rPr lang="en-US" sz="1400" dirty="0" smtClean="0"/>
              <a:t> </a:t>
            </a:r>
            <a:r>
              <a:rPr lang="en-US" sz="1400" dirty="0" err="1" smtClean="0"/>
              <a:t>conversamos</a:t>
            </a:r>
            <a:r>
              <a:rPr lang="en-US" sz="1400" dirty="0" smtClean="0"/>
              <a:t> </a:t>
            </a:r>
            <a:r>
              <a:rPr lang="en-US" sz="1400" dirty="0" err="1" smtClean="0"/>
              <a:t>aquele</a:t>
            </a:r>
            <a:r>
              <a:rPr lang="en-US" sz="1400" dirty="0" smtClean="0"/>
              <a:t> </a:t>
            </a:r>
            <a:r>
              <a:rPr lang="en-US" sz="1400" dirty="0" err="1" smtClean="0"/>
              <a:t>dia</a:t>
            </a:r>
            <a:r>
              <a:rPr lang="en-US" sz="1400" dirty="0" smtClean="0"/>
              <a:t> </a:t>
            </a:r>
            <a:r>
              <a:rPr lang="en-US" sz="1400" dirty="0" err="1" smtClean="0"/>
              <a:t>pelo</a:t>
            </a:r>
            <a:r>
              <a:rPr lang="en-US" sz="1400" dirty="0" smtClean="0"/>
              <a:t> msn, com </a:t>
            </a:r>
            <a:r>
              <a:rPr lang="en-US" sz="1400" dirty="0" err="1" smtClean="0"/>
              <a:t>fotos</a:t>
            </a:r>
            <a:r>
              <a:rPr lang="en-US" sz="1400" dirty="0" smtClean="0"/>
              <a:t>, video, etc… (</a:t>
            </a:r>
            <a:r>
              <a:rPr lang="en-US" sz="1400" dirty="0" err="1" smtClean="0"/>
              <a:t>Mapa</a:t>
            </a:r>
            <a:r>
              <a:rPr lang="en-US" sz="1400" dirty="0" smtClean="0"/>
              <a:t> do Paraná</a:t>
            </a:r>
            <a:r>
              <a:rPr lang="en-US" sz="1400" dirty="0" smtClean="0"/>
              <a:t>).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err="1" smtClean="0"/>
              <a:t>Lado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Direito</a:t>
            </a:r>
            <a:r>
              <a:rPr lang="en-US" sz="1400" b="1" dirty="0" smtClean="0"/>
              <a:t>: </a:t>
            </a:r>
            <a:r>
              <a:rPr lang="en-US" sz="1400" dirty="0" err="1" smtClean="0"/>
              <a:t>guia</a:t>
            </a:r>
            <a:r>
              <a:rPr lang="en-US" sz="1400" dirty="0" smtClean="0"/>
              <a:t> de </a:t>
            </a:r>
            <a:r>
              <a:rPr lang="en-US" sz="1400" dirty="0" err="1" smtClean="0"/>
              <a:t>informações</a:t>
            </a:r>
            <a:r>
              <a:rPr lang="en-US" sz="1400" dirty="0" smtClean="0"/>
              <a:t> </a:t>
            </a:r>
            <a:r>
              <a:rPr lang="en-US" sz="1400" dirty="0" err="1" smtClean="0"/>
              <a:t>uteis</a:t>
            </a:r>
            <a:r>
              <a:rPr lang="en-US" sz="1400" dirty="0" smtClean="0"/>
              <a:t>: </a:t>
            </a:r>
            <a:r>
              <a:rPr lang="en-US" sz="1400" dirty="0" err="1" smtClean="0"/>
              <a:t>duas</a:t>
            </a:r>
            <a:r>
              <a:rPr lang="en-US" sz="1400" dirty="0" smtClean="0"/>
              <a:t> </a:t>
            </a:r>
            <a:r>
              <a:rPr lang="en-US" sz="1400" dirty="0" err="1" smtClean="0"/>
              <a:t>grandes</a:t>
            </a:r>
            <a:r>
              <a:rPr lang="en-US" sz="1400" dirty="0" smtClean="0"/>
              <a:t> </a:t>
            </a:r>
            <a:r>
              <a:rPr lang="en-US" sz="1400" dirty="0" err="1" smtClean="0"/>
              <a:t>abas</a:t>
            </a:r>
            <a:r>
              <a:rPr lang="en-US" sz="1400" dirty="0" smtClean="0"/>
              <a:t>: </a:t>
            </a:r>
            <a:r>
              <a:rPr lang="en-US" sz="1400" dirty="0" err="1" smtClean="0"/>
              <a:t>Cidadão</a:t>
            </a:r>
            <a:r>
              <a:rPr lang="en-US" sz="1400" dirty="0" smtClean="0"/>
              <a:t> e </a:t>
            </a:r>
            <a:r>
              <a:rPr lang="en-US" sz="1400" dirty="0" err="1" smtClean="0"/>
              <a:t>Empresa</a:t>
            </a:r>
            <a:r>
              <a:rPr lang="en-US" sz="1400" dirty="0" smtClean="0"/>
              <a:t>, as </a:t>
            </a:r>
            <a:r>
              <a:rPr lang="en-US" sz="1400" dirty="0" err="1" smtClean="0"/>
              <a:t>informações</a:t>
            </a:r>
            <a:r>
              <a:rPr lang="en-US" sz="1400" dirty="0" smtClean="0"/>
              <a:t> </a:t>
            </a:r>
            <a:r>
              <a:rPr lang="en-US" sz="1400" dirty="0" err="1" smtClean="0"/>
              <a:t>alimentaremos</a:t>
            </a:r>
            <a:r>
              <a:rPr lang="en-US" sz="1400" dirty="0" smtClean="0"/>
              <a:t> num </a:t>
            </a:r>
            <a:r>
              <a:rPr lang="en-US" sz="1400" dirty="0" err="1" smtClean="0"/>
              <a:t>próximo</a:t>
            </a:r>
            <a:r>
              <a:rPr lang="en-US" sz="1400" dirty="0" smtClean="0"/>
              <a:t> </a:t>
            </a:r>
            <a:r>
              <a:rPr lang="en-US" sz="1400" dirty="0" err="1" smtClean="0"/>
              <a:t>momento</a:t>
            </a:r>
            <a:r>
              <a:rPr lang="en-US" sz="1400" dirty="0" smtClean="0"/>
              <a:t>, </a:t>
            </a:r>
            <a:r>
              <a:rPr lang="en-US" sz="1400" dirty="0" err="1" smtClean="0"/>
              <a:t>consulta</a:t>
            </a:r>
            <a:r>
              <a:rPr lang="en-US" sz="1400" dirty="0" smtClean="0"/>
              <a:t> </a:t>
            </a:r>
            <a:r>
              <a:rPr lang="en-US" sz="1400" dirty="0" err="1" smtClean="0"/>
              <a:t>rápida</a:t>
            </a:r>
            <a:r>
              <a:rPr lang="en-US" sz="1400" dirty="0" smtClean="0"/>
              <a:t>, </a:t>
            </a:r>
            <a:r>
              <a:rPr lang="en-US" sz="1400" dirty="0" err="1" smtClean="0"/>
              <a:t>Telefones</a:t>
            </a:r>
            <a:r>
              <a:rPr lang="en-US" sz="1400" dirty="0" smtClean="0"/>
              <a:t>, </a:t>
            </a:r>
            <a:r>
              <a:rPr lang="en-US" sz="1400" dirty="0" err="1" smtClean="0"/>
              <a:t>WebSites</a:t>
            </a:r>
            <a:r>
              <a:rPr lang="en-US" sz="1400" dirty="0" smtClean="0"/>
              <a:t>, etc… </a:t>
            </a:r>
          </a:p>
          <a:p>
            <a:endParaRPr lang="en-US" sz="1400" dirty="0" smtClean="0"/>
          </a:p>
          <a:p>
            <a:r>
              <a:rPr lang="en-US" sz="1400" dirty="0" smtClean="0"/>
              <a:t>No </a:t>
            </a:r>
            <a:r>
              <a:rPr lang="en-US" sz="1400" dirty="0" err="1" smtClean="0"/>
              <a:t>cadastro</a:t>
            </a:r>
            <a:r>
              <a:rPr lang="en-US" sz="1400" dirty="0" smtClean="0"/>
              <a:t> do </a:t>
            </a:r>
            <a:r>
              <a:rPr lang="en-US" sz="1400" dirty="0" err="1" smtClean="0"/>
              <a:t>lado</a:t>
            </a:r>
            <a:r>
              <a:rPr lang="en-US" sz="1400" dirty="0" smtClean="0"/>
              <a:t> </a:t>
            </a:r>
            <a:r>
              <a:rPr lang="en-US" sz="1400" dirty="0" err="1" smtClean="0"/>
              <a:t>esquerdo</a:t>
            </a:r>
            <a:r>
              <a:rPr lang="en-US" sz="1400" dirty="0" smtClean="0"/>
              <a:t> </a:t>
            </a:r>
            <a:r>
              <a:rPr lang="en-US" sz="1400" dirty="0" err="1" smtClean="0"/>
              <a:t>preciso</a:t>
            </a:r>
            <a:r>
              <a:rPr lang="en-US" sz="1400" dirty="0" smtClean="0"/>
              <a:t> </a:t>
            </a:r>
            <a:r>
              <a:rPr lang="en-US" sz="1400" dirty="0" err="1" smtClean="0"/>
              <a:t>disponibilizar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seguintes</a:t>
            </a:r>
            <a:r>
              <a:rPr lang="en-US" sz="1400" dirty="0" smtClean="0"/>
              <a:t> </a:t>
            </a:r>
            <a:r>
              <a:rPr lang="en-US" sz="1400" dirty="0" err="1" smtClean="0"/>
              <a:t>campos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Campos </a:t>
            </a:r>
            <a:r>
              <a:rPr lang="en-US" sz="1400" dirty="0" err="1" smtClean="0"/>
              <a:t>Fundamentais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um </a:t>
            </a:r>
            <a:r>
              <a:rPr lang="en-US" sz="1400" dirty="0" err="1" smtClean="0"/>
              <a:t>cadastro</a:t>
            </a:r>
            <a:r>
              <a:rPr lang="en-US" sz="1400" dirty="0" smtClean="0"/>
              <a:t> </a:t>
            </a:r>
            <a:r>
              <a:rPr lang="en-US" sz="1400" dirty="0" err="1" smtClean="0"/>
              <a:t>completo</a:t>
            </a:r>
            <a:r>
              <a:rPr lang="en-US" sz="1400" dirty="0" smtClean="0"/>
              <a:t>: Nome, </a:t>
            </a:r>
            <a:r>
              <a:rPr lang="en-US" sz="1400" dirty="0" err="1" smtClean="0"/>
              <a:t>endereço</a:t>
            </a:r>
            <a:r>
              <a:rPr lang="en-US" sz="1400" dirty="0" smtClean="0"/>
              <a:t> (</a:t>
            </a:r>
            <a:r>
              <a:rPr lang="en-US" sz="1400" dirty="0" err="1" smtClean="0"/>
              <a:t>buscando</a:t>
            </a:r>
            <a:r>
              <a:rPr lang="en-US" sz="1400" dirty="0" smtClean="0"/>
              <a:t> no </a:t>
            </a:r>
            <a:r>
              <a:rPr lang="en-US" sz="1400" dirty="0" err="1" smtClean="0"/>
              <a:t>mapa</a:t>
            </a:r>
            <a:r>
              <a:rPr lang="en-US" sz="1400" dirty="0" smtClean="0"/>
              <a:t>), </a:t>
            </a:r>
            <a:r>
              <a:rPr lang="en-US" sz="1400" dirty="0" err="1" smtClean="0"/>
              <a:t>cep</a:t>
            </a:r>
            <a:r>
              <a:rPr lang="en-US" sz="1400" dirty="0" smtClean="0"/>
              <a:t>, </a:t>
            </a:r>
            <a:r>
              <a:rPr lang="en-US" sz="1400" dirty="0" err="1" smtClean="0"/>
              <a:t>telefone</a:t>
            </a:r>
            <a:r>
              <a:rPr lang="en-US" sz="1400" dirty="0"/>
              <a:t> </a:t>
            </a:r>
            <a:r>
              <a:rPr lang="en-US" sz="1400" dirty="0" err="1" smtClean="0"/>
              <a:t>fixo</a:t>
            </a:r>
            <a:r>
              <a:rPr lang="en-US" sz="1400" dirty="0" smtClean="0"/>
              <a:t>, </a:t>
            </a:r>
            <a:r>
              <a:rPr lang="en-US" sz="1400" dirty="0" err="1" smtClean="0"/>
              <a:t>móvel</a:t>
            </a:r>
            <a:r>
              <a:rPr lang="en-US" sz="1400" dirty="0" smtClean="0"/>
              <a:t>, email.</a:t>
            </a:r>
          </a:p>
          <a:p>
            <a:endParaRPr lang="en-US" sz="1400" dirty="0" smtClean="0"/>
          </a:p>
          <a:p>
            <a:r>
              <a:rPr lang="en-US" sz="1400" dirty="0" smtClean="0"/>
              <a:t>Combo com </a:t>
            </a:r>
            <a:r>
              <a:rPr lang="en-US" sz="1400" dirty="0" err="1" smtClean="0"/>
              <a:t>todos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itens</a:t>
            </a:r>
            <a:r>
              <a:rPr lang="en-US" sz="1400" dirty="0" smtClean="0"/>
              <a:t> </a:t>
            </a:r>
            <a:r>
              <a:rPr lang="en-US" sz="1400" dirty="0" err="1" smtClean="0"/>
              <a:t>cadastrados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determinada</a:t>
            </a:r>
            <a:r>
              <a:rPr lang="en-US" sz="1400" dirty="0" smtClean="0"/>
              <a:t> </a:t>
            </a:r>
            <a:r>
              <a:rPr lang="en-US" sz="1400" dirty="0" err="1" smtClean="0"/>
              <a:t>cidade</a:t>
            </a:r>
            <a:r>
              <a:rPr lang="en-US" sz="1400" dirty="0"/>
              <a:t>.</a:t>
            </a:r>
            <a:r>
              <a:rPr lang="en-US" sz="1400" dirty="0" smtClean="0"/>
              <a:t> EX: </a:t>
            </a:r>
            <a:r>
              <a:rPr lang="en-US" sz="1400" dirty="0" err="1" smtClean="0"/>
              <a:t>Buracos</a:t>
            </a:r>
            <a:r>
              <a:rPr lang="en-US" sz="1400" dirty="0"/>
              <a:t> </a:t>
            </a:r>
            <a:r>
              <a:rPr lang="en-US" sz="1400" dirty="0" smtClean="0"/>
              <a:t>– </a:t>
            </a:r>
            <a:r>
              <a:rPr lang="en-US" sz="1400" dirty="0" err="1" smtClean="0"/>
              <a:t>Escola</a:t>
            </a:r>
            <a:r>
              <a:rPr lang="en-US" sz="1400" dirty="0" smtClean="0"/>
              <a:t> – </a:t>
            </a:r>
            <a:r>
              <a:rPr lang="en-US" sz="1400" dirty="0" err="1" smtClean="0"/>
              <a:t>Transporte</a:t>
            </a:r>
            <a:r>
              <a:rPr lang="en-US" sz="1400" dirty="0" smtClean="0"/>
              <a:t> </a:t>
            </a:r>
            <a:r>
              <a:rPr lang="en-US" sz="1400" dirty="0" err="1" smtClean="0"/>
              <a:t>coletivo</a:t>
            </a:r>
            <a:r>
              <a:rPr lang="en-US" sz="1400" dirty="0" smtClean="0"/>
              <a:t>, </a:t>
            </a:r>
            <a:r>
              <a:rPr lang="en-US" sz="1400" dirty="0" err="1" smtClean="0"/>
              <a:t>Unidade</a:t>
            </a:r>
            <a:r>
              <a:rPr lang="en-US" sz="1400" dirty="0" smtClean="0"/>
              <a:t> de </a:t>
            </a:r>
            <a:r>
              <a:rPr lang="en-US" sz="1400" dirty="0" err="1" smtClean="0"/>
              <a:t>Saúde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Anexar</a:t>
            </a:r>
            <a:r>
              <a:rPr lang="en-US" sz="1400" dirty="0" smtClean="0"/>
              <a:t> </a:t>
            </a:r>
            <a:r>
              <a:rPr lang="en-US" sz="1400" dirty="0" err="1" smtClean="0"/>
              <a:t>Arquivo</a:t>
            </a:r>
            <a:r>
              <a:rPr lang="en-US" sz="1400" dirty="0" smtClean="0"/>
              <a:t>: (</a:t>
            </a:r>
            <a:r>
              <a:rPr lang="en-US" sz="1400" dirty="0" err="1" smtClean="0"/>
              <a:t>Imagem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Link </a:t>
            </a:r>
            <a:r>
              <a:rPr lang="en-US" sz="1400" dirty="0" err="1" smtClean="0"/>
              <a:t>Vídeo</a:t>
            </a:r>
            <a:r>
              <a:rPr lang="en-US" sz="1400" dirty="0" smtClean="0"/>
              <a:t> - </a:t>
            </a:r>
            <a:r>
              <a:rPr lang="en-US" sz="1400" dirty="0" err="1" smtClean="0"/>
              <a:t>Youtube</a:t>
            </a:r>
            <a:r>
              <a:rPr lang="en-US" sz="1400" dirty="0" smtClean="0"/>
              <a:t>: (URL)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 smtClean="0"/>
              <a:t>Endereço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solicitação</a:t>
            </a:r>
            <a:r>
              <a:rPr lang="en-US" sz="1400" dirty="0" smtClean="0"/>
              <a:t>. EX: </a:t>
            </a:r>
            <a:r>
              <a:rPr lang="en-US" sz="1400" dirty="0" err="1" smtClean="0"/>
              <a:t>Rua</a:t>
            </a:r>
            <a:r>
              <a:rPr lang="en-US" sz="1400" dirty="0" smtClean="0"/>
              <a:t> </a:t>
            </a:r>
            <a:r>
              <a:rPr lang="en-US" sz="1400" dirty="0" err="1" smtClean="0"/>
              <a:t>onde</a:t>
            </a:r>
            <a:r>
              <a:rPr lang="en-US" sz="1400" dirty="0" smtClean="0"/>
              <a:t> </a:t>
            </a:r>
            <a:r>
              <a:rPr lang="en-US" sz="1400" dirty="0" err="1" smtClean="0"/>
              <a:t>há</a:t>
            </a:r>
            <a:r>
              <a:rPr lang="en-US" sz="1400" dirty="0" smtClean="0"/>
              <a:t> o </a:t>
            </a:r>
            <a:r>
              <a:rPr lang="en-US" sz="1400" dirty="0" err="1" smtClean="0"/>
              <a:t>Buraco</a:t>
            </a:r>
            <a:r>
              <a:rPr lang="en-US" sz="1400" dirty="0" smtClean="0"/>
              <a:t>:</a:t>
            </a:r>
          </a:p>
          <a:p>
            <a:endParaRPr lang="en-US" sz="1400" dirty="0" smtClean="0"/>
          </a:p>
          <a:p>
            <a:r>
              <a:rPr lang="en-US" sz="1400" dirty="0" smtClean="0"/>
              <a:t>Campos: </a:t>
            </a:r>
            <a:r>
              <a:rPr lang="en-US" sz="1400" dirty="0" err="1" smtClean="0"/>
              <a:t>endereço</a:t>
            </a:r>
            <a:r>
              <a:rPr lang="en-US" sz="1400" dirty="0" smtClean="0"/>
              <a:t> (</a:t>
            </a:r>
            <a:r>
              <a:rPr lang="en-US" sz="1400" dirty="0" err="1" smtClean="0"/>
              <a:t>buscando</a:t>
            </a:r>
            <a:r>
              <a:rPr lang="en-US" sz="1400" dirty="0" smtClean="0"/>
              <a:t> no </a:t>
            </a:r>
            <a:r>
              <a:rPr lang="en-US" sz="1400" dirty="0" err="1" smtClean="0"/>
              <a:t>mapa</a:t>
            </a:r>
            <a:r>
              <a:rPr lang="en-US" sz="1400" dirty="0" smtClean="0"/>
              <a:t>), </a:t>
            </a:r>
            <a:r>
              <a:rPr lang="en-US" sz="1400" dirty="0" err="1" smtClean="0"/>
              <a:t>cep</a:t>
            </a:r>
            <a:r>
              <a:rPr lang="en-US" sz="1400" dirty="0" smtClean="0"/>
              <a:t>, Ponto de </a:t>
            </a:r>
            <a:r>
              <a:rPr lang="en-US" sz="1400" dirty="0" err="1" smtClean="0"/>
              <a:t>referência</a:t>
            </a:r>
            <a:r>
              <a:rPr lang="en-US" sz="1400" dirty="0" smtClean="0"/>
              <a:t>, </a:t>
            </a:r>
            <a:r>
              <a:rPr lang="en-US" sz="1400" dirty="0" err="1" smtClean="0"/>
              <a:t>Esquina</a:t>
            </a:r>
            <a:r>
              <a:rPr lang="en-US" sz="1400" dirty="0" smtClean="0"/>
              <a:t>, </a:t>
            </a:r>
            <a:r>
              <a:rPr lang="en-US" sz="1400" dirty="0" err="1" smtClean="0"/>
              <a:t>Transversais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Utilizar</a:t>
            </a:r>
            <a:r>
              <a:rPr lang="en-US" sz="1400" dirty="0" smtClean="0"/>
              <a:t> um Check box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marcar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 o </a:t>
            </a:r>
            <a:r>
              <a:rPr lang="en-US" sz="1400" dirty="0" err="1" smtClean="0"/>
              <a:t>endereço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solicitação</a:t>
            </a:r>
            <a:r>
              <a:rPr lang="en-US" sz="1400" dirty="0" smtClean="0"/>
              <a:t> </a:t>
            </a:r>
            <a:r>
              <a:rPr lang="en-US" sz="1400" dirty="0" err="1" smtClean="0"/>
              <a:t>seja</a:t>
            </a:r>
            <a:r>
              <a:rPr lang="en-US" sz="1400" dirty="0" smtClean="0"/>
              <a:t> o </a:t>
            </a:r>
            <a:r>
              <a:rPr lang="en-US" sz="1400" dirty="0" err="1" smtClean="0"/>
              <a:t>mesmo</a:t>
            </a:r>
            <a:r>
              <a:rPr lang="en-US" sz="1400" dirty="0" smtClean="0"/>
              <a:t> </a:t>
            </a:r>
            <a:r>
              <a:rPr lang="en-US" sz="1400" dirty="0" err="1" smtClean="0"/>
              <a:t>endereço</a:t>
            </a:r>
            <a:r>
              <a:rPr lang="en-US" sz="1400" dirty="0" smtClean="0"/>
              <a:t> do </a:t>
            </a:r>
            <a:r>
              <a:rPr lang="en-US" sz="1400" dirty="0" err="1" smtClean="0"/>
              <a:t>solicitante</a:t>
            </a:r>
            <a:r>
              <a:rPr lang="en-US" sz="1400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411760" y="188640"/>
            <a:ext cx="394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Relatório</a:t>
            </a:r>
            <a:r>
              <a:rPr lang="en-US" b="1" dirty="0" smtClean="0"/>
              <a:t> 3 </a:t>
            </a:r>
            <a:r>
              <a:rPr lang="en-US" b="1" dirty="0" err="1" smtClean="0"/>
              <a:t>quantitativos</a:t>
            </a:r>
            <a:r>
              <a:rPr lang="en-US" b="1" dirty="0" smtClean="0"/>
              <a:t> e </a:t>
            </a:r>
            <a:r>
              <a:rPr lang="en-US" b="1" dirty="0" err="1" smtClean="0"/>
              <a:t>percentuais</a:t>
            </a:r>
            <a:r>
              <a:rPr lang="en-US" b="1" dirty="0" smtClean="0"/>
              <a:t>:</a:t>
            </a:r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107504" y="909191"/>
            <a:ext cx="3221037" cy="4351338"/>
            <a:chOff x="431" y="482"/>
            <a:chExt cx="2029" cy="2741"/>
          </a:xfrm>
        </p:grpSpPr>
        <p:sp>
          <p:nvSpPr>
            <p:cNvPr id="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31" y="482"/>
              <a:ext cx="1975" cy="2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451" y="631"/>
              <a:ext cx="37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Cidade: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361" y="631"/>
              <a:ext cx="387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Curitiba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1469" y="767"/>
              <a:ext cx="434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Absuluto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148" y="767"/>
              <a:ext cx="12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%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451" y="903"/>
              <a:ext cx="3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Buracos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856" y="903"/>
              <a:ext cx="15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168" y="903"/>
              <a:ext cx="285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23,53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51" y="1038"/>
              <a:ext cx="4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Segurança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904" y="1038"/>
              <a:ext cx="10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2216" y="1038"/>
              <a:ext cx="2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5,88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51" y="1174"/>
              <a:ext cx="59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Coleta de Lixo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1904" y="1174"/>
              <a:ext cx="10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8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168" y="1174"/>
              <a:ext cx="285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15,69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451" y="1310"/>
              <a:ext cx="26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Saúde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1856" y="1310"/>
              <a:ext cx="15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23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168" y="1310"/>
              <a:ext cx="285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45,10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451" y="1446"/>
              <a:ext cx="59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Pavimentação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1904" y="1446"/>
              <a:ext cx="10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216" y="1446"/>
              <a:ext cx="2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9,80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451" y="1581"/>
              <a:ext cx="32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TOTAL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1856" y="1581"/>
              <a:ext cx="15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2121" y="1581"/>
              <a:ext cx="33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100,00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451" y="1988"/>
              <a:ext cx="37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Cidade: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361" y="1988"/>
              <a:ext cx="387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Curitiba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451" y="2124"/>
              <a:ext cx="33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Bairro: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1361" y="2124"/>
              <a:ext cx="3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Cajuru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1469" y="2260"/>
              <a:ext cx="434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Absuluto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2148" y="2260"/>
              <a:ext cx="12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%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451" y="2396"/>
              <a:ext cx="3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Buracos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1904" y="2396"/>
              <a:ext cx="10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2168" y="2396"/>
              <a:ext cx="285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36,84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451" y="2531"/>
              <a:ext cx="4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Segurança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904" y="2531"/>
              <a:ext cx="10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2168" y="2531"/>
              <a:ext cx="285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10,53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451" y="2667"/>
              <a:ext cx="26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Saúde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1904" y="2667"/>
              <a:ext cx="10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2216" y="2667"/>
              <a:ext cx="2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5,26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451" y="2803"/>
              <a:ext cx="59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Pavimentação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1904" y="2803"/>
              <a:ext cx="10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8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2168" y="2803"/>
              <a:ext cx="285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42,11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451" y="2938"/>
              <a:ext cx="33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 err="1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Creches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1904" y="2938"/>
              <a:ext cx="10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2216" y="2938"/>
              <a:ext cx="2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5,26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451" y="3074"/>
              <a:ext cx="32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TOTAL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1856" y="3074"/>
              <a:ext cx="15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19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121" y="3074"/>
              <a:ext cx="33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100,00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988" y="496"/>
              <a:ext cx="92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Relatório por Cidade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1008" y="1853"/>
              <a:ext cx="89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Relatório por Bairro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Rectangle 53"/>
            <p:cNvSpPr>
              <a:spLocks noChangeArrowheads="1"/>
            </p:cNvSpPr>
            <p:nvPr/>
          </p:nvSpPr>
          <p:spPr bwMode="auto">
            <a:xfrm>
              <a:off x="431" y="482"/>
              <a:ext cx="7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438" y="482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438" y="482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2399" y="482"/>
              <a:ext cx="7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1340" y="482"/>
              <a:ext cx="7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1965" y="482"/>
              <a:ext cx="7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>
              <a:off x="438" y="618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38" y="618"/>
              <a:ext cx="196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>
              <a:off x="438" y="753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438" y="753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38" y="889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438" y="889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438" y="1025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438" y="1025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>
              <a:off x="438" y="1161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438" y="1161"/>
              <a:ext cx="196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>
              <a:off x="438" y="1296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4" name="Rectangle 70"/>
            <p:cNvSpPr>
              <a:spLocks noChangeArrowheads="1"/>
            </p:cNvSpPr>
            <p:nvPr/>
          </p:nvSpPr>
          <p:spPr bwMode="auto">
            <a:xfrm>
              <a:off x="438" y="1296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5" name="Line 71"/>
            <p:cNvSpPr>
              <a:spLocks noChangeShapeType="1"/>
            </p:cNvSpPr>
            <p:nvPr/>
          </p:nvSpPr>
          <p:spPr bwMode="auto">
            <a:xfrm>
              <a:off x="438" y="1432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438" y="1432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438" y="1568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438" y="1568"/>
              <a:ext cx="196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9" name="Line 75"/>
            <p:cNvSpPr>
              <a:spLocks noChangeShapeType="1"/>
            </p:cNvSpPr>
            <p:nvPr/>
          </p:nvSpPr>
          <p:spPr bwMode="auto">
            <a:xfrm>
              <a:off x="431" y="482"/>
              <a:ext cx="1" cy="1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0" name="Rectangle 76"/>
            <p:cNvSpPr>
              <a:spLocks noChangeArrowheads="1"/>
            </p:cNvSpPr>
            <p:nvPr/>
          </p:nvSpPr>
          <p:spPr bwMode="auto">
            <a:xfrm>
              <a:off x="431" y="482"/>
              <a:ext cx="7" cy="12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>
              <a:off x="1340" y="624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2" name="Rectangle 78"/>
            <p:cNvSpPr>
              <a:spLocks noChangeArrowheads="1"/>
            </p:cNvSpPr>
            <p:nvPr/>
          </p:nvSpPr>
          <p:spPr bwMode="auto">
            <a:xfrm>
              <a:off x="1340" y="624"/>
              <a:ext cx="7" cy="108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3" name="Line 79"/>
            <p:cNvSpPr>
              <a:spLocks noChangeShapeType="1"/>
            </p:cNvSpPr>
            <p:nvPr/>
          </p:nvSpPr>
          <p:spPr bwMode="auto">
            <a:xfrm>
              <a:off x="1965" y="624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4" name="Rectangle 80"/>
            <p:cNvSpPr>
              <a:spLocks noChangeArrowheads="1"/>
            </p:cNvSpPr>
            <p:nvPr/>
          </p:nvSpPr>
          <p:spPr bwMode="auto">
            <a:xfrm>
              <a:off x="1965" y="624"/>
              <a:ext cx="7" cy="108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5" name="Line 81"/>
            <p:cNvSpPr>
              <a:spLocks noChangeShapeType="1"/>
            </p:cNvSpPr>
            <p:nvPr/>
          </p:nvSpPr>
          <p:spPr bwMode="auto">
            <a:xfrm>
              <a:off x="438" y="1703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6" name="Rectangle 82"/>
            <p:cNvSpPr>
              <a:spLocks noChangeArrowheads="1"/>
            </p:cNvSpPr>
            <p:nvPr/>
          </p:nvSpPr>
          <p:spPr bwMode="auto">
            <a:xfrm>
              <a:off x="438" y="1703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7" name="Line 83"/>
            <p:cNvSpPr>
              <a:spLocks noChangeShapeType="1"/>
            </p:cNvSpPr>
            <p:nvPr/>
          </p:nvSpPr>
          <p:spPr bwMode="auto">
            <a:xfrm>
              <a:off x="2399" y="489"/>
              <a:ext cx="1" cy="1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8" name="Rectangle 84"/>
            <p:cNvSpPr>
              <a:spLocks noChangeArrowheads="1"/>
            </p:cNvSpPr>
            <p:nvPr/>
          </p:nvSpPr>
          <p:spPr bwMode="auto">
            <a:xfrm>
              <a:off x="2399" y="489"/>
              <a:ext cx="7" cy="12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9" name="Line 85"/>
            <p:cNvSpPr>
              <a:spLocks noChangeShapeType="1"/>
            </p:cNvSpPr>
            <p:nvPr/>
          </p:nvSpPr>
          <p:spPr bwMode="auto">
            <a:xfrm>
              <a:off x="431" y="1710"/>
              <a:ext cx="1" cy="129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431" y="1710"/>
              <a:ext cx="7" cy="129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1" name="Line 87"/>
            <p:cNvSpPr>
              <a:spLocks noChangeShapeType="1"/>
            </p:cNvSpPr>
            <p:nvPr/>
          </p:nvSpPr>
          <p:spPr bwMode="auto">
            <a:xfrm>
              <a:off x="438" y="1839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2" name="Rectangle 88"/>
            <p:cNvSpPr>
              <a:spLocks noChangeArrowheads="1"/>
            </p:cNvSpPr>
            <p:nvPr/>
          </p:nvSpPr>
          <p:spPr bwMode="auto">
            <a:xfrm>
              <a:off x="438" y="1839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3" name="Line 89"/>
            <p:cNvSpPr>
              <a:spLocks noChangeShapeType="1"/>
            </p:cNvSpPr>
            <p:nvPr/>
          </p:nvSpPr>
          <p:spPr bwMode="auto">
            <a:xfrm>
              <a:off x="2399" y="1710"/>
              <a:ext cx="1" cy="129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4" name="Rectangle 90"/>
            <p:cNvSpPr>
              <a:spLocks noChangeArrowheads="1"/>
            </p:cNvSpPr>
            <p:nvPr/>
          </p:nvSpPr>
          <p:spPr bwMode="auto">
            <a:xfrm>
              <a:off x="2399" y="1710"/>
              <a:ext cx="7" cy="129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>
              <a:off x="1340" y="1710"/>
              <a:ext cx="1" cy="129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6" name="Rectangle 92"/>
            <p:cNvSpPr>
              <a:spLocks noChangeArrowheads="1"/>
            </p:cNvSpPr>
            <p:nvPr/>
          </p:nvSpPr>
          <p:spPr bwMode="auto">
            <a:xfrm>
              <a:off x="1340" y="1710"/>
              <a:ext cx="7" cy="129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7" name="Line 93"/>
            <p:cNvSpPr>
              <a:spLocks noChangeShapeType="1"/>
            </p:cNvSpPr>
            <p:nvPr/>
          </p:nvSpPr>
          <p:spPr bwMode="auto">
            <a:xfrm>
              <a:off x="1965" y="1710"/>
              <a:ext cx="1" cy="129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8" name="Rectangle 94"/>
            <p:cNvSpPr>
              <a:spLocks noChangeArrowheads="1"/>
            </p:cNvSpPr>
            <p:nvPr/>
          </p:nvSpPr>
          <p:spPr bwMode="auto">
            <a:xfrm>
              <a:off x="1965" y="1710"/>
              <a:ext cx="7" cy="129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>
              <a:off x="438" y="1975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438" y="1975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1" name="Line 97"/>
            <p:cNvSpPr>
              <a:spLocks noChangeShapeType="1"/>
            </p:cNvSpPr>
            <p:nvPr/>
          </p:nvSpPr>
          <p:spPr bwMode="auto">
            <a:xfrm>
              <a:off x="438" y="2111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438" y="2111"/>
              <a:ext cx="196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3" name="Line 99"/>
            <p:cNvSpPr>
              <a:spLocks noChangeShapeType="1"/>
            </p:cNvSpPr>
            <p:nvPr/>
          </p:nvSpPr>
          <p:spPr bwMode="auto">
            <a:xfrm>
              <a:off x="438" y="2246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438" y="2246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5" name="Line 101"/>
            <p:cNvSpPr>
              <a:spLocks noChangeShapeType="1"/>
            </p:cNvSpPr>
            <p:nvPr/>
          </p:nvSpPr>
          <p:spPr bwMode="auto">
            <a:xfrm>
              <a:off x="438" y="2382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6" name="Rectangle 102"/>
            <p:cNvSpPr>
              <a:spLocks noChangeArrowheads="1"/>
            </p:cNvSpPr>
            <p:nvPr/>
          </p:nvSpPr>
          <p:spPr bwMode="auto">
            <a:xfrm>
              <a:off x="438" y="2382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7" name="Line 103"/>
            <p:cNvSpPr>
              <a:spLocks noChangeShapeType="1"/>
            </p:cNvSpPr>
            <p:nvPr/>
          </p:nvSpPr>
          <p:spPr bwMode="auto">
            <a:xfrm>
              <a:off x="438" y="2518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438" y="2518"/>
              <a:ext cx="196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9" name="Line 105"/>
            <p:cNvSpPr>
              <a:spLocks noChangeShapeType="1"/>
            </p:cNvSpPr>
            <p:nvPr/>
          </p:nvSpPr>
          <p:spPr bwMode="auto">
            <a:xfrm>
              <a:off x="438" y="2653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0" name="Rectangle 106"/>
            <p:cNvSpPr>
              <a:spLocks noChangeArrowheads="1"/>
            </p:cNvSpPr>
            <p:nvPr/>
          </p:nvSpPr>
          <p:spPr bwMode="auto">
            <a:xfrm>
              <a:off x="438" y="2653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1" name="Line 107"/>
            <p:cNvSpPr>
              <a:spLocks noChangeShapeType="1"/>
            </p:cNvSpPr>
            <p:nvPr/>
          </p:nvSpPr>
          <p:spPr bwMode="auto">
            <a:xfrm>
              <a:off x="438" y="2789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2" name="Rectangle 108"/>
            <p:cNvSpPr>
              <a:spLocks noChangeArrowheads="1"/>
            </p:cNvSpPr>
            <p:nvPr/>
          </p:nvSpPr>
          <p:spPr bwMode="auto">
            <a:xfrm>
              <a:off x="438" y="2789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3" name="Line 109"/>
            <p:cNvSpPr>
              <a:spLocks noChangeShapeType="1"/>
            </p:cNvSpPr>
            <p:nvPr/>
          </p:nvSpPr>
          <p:spPr bwMode="auto">
            <a:xfrm>
              <a:off x="438" y="2925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438" y="2925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5" name="Line 111"/>
            <p:cNvSpPr>
              <a:spLocks noChangeShapeType="1"/>
            </p:cNvSpPr>
            <p:nvPr/>
          </p:nvSpPr>
          <p:spPr bwMode="auto">
            <a:xfrm>
              <a:off x="438" y="3061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6" name="Rectangle 112"/>
            <p:cNvSpPr>
              <a:spLocks noChangeArrowheads="1"/>
            </p:cNvSpPr>
            <p:nvPr/>
          </p:nvSpPr>
          <p:spPr bwMode="auto">
            <a:xfrm>
              <a:off x="438" y="3061"/>
              <a:ext cx="196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7" name="Line 113"/>
            <p:cNvSpPr>
              <a:spLocks noChangeShapeType="1"/>
            </p:cNvSpPr>
            <p:nvPr/>
          </p:nvSpPr>
          <p:spPr bwMode="auto">
            <a:xfrm>
              <a:off x="431" y="1839"/>
              <a:ext cx="1" cy="13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8" name="Rectangle 114"/>
            <p:cNvSpPr>
              <a:spLocks noChangeArrowheads="1"/>
            </p:cNvSpPr>
            <p:nvPr/>
          </p:nvSpPr>
          <p:spPr bwMode="auto">
            <a:xfrm>
              <a:off x="431" y="1839"/>
              <a:ext cx="7" cy="13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9" name="Line 115"/>
            <p:cNvSpPr>
              <a:spLocks noChangeShapeType="1"/>
            </p:cNvSpPr>
            <p:nvPr/>
          </p:nvSpPr>
          <p:spPr bwMode="auto">
            <a:xfrm>
              <a:off x="1340" y="1982"/>
              <a:ext cx="1" cy="1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0" name="Rectangle 116"/>
            <p:cNvSpPr>
              <a:spLocks noChangeArrowheads="1"/>
            </p:cNvSpPr>
            <p:nvPr/>
          </p:nvSpPr>
          <p:spPr bwMode="auto">
            <a:xfrm>
              <a:off x="1340" y="1982"/>
              <a:ext cx="7" cy="12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1" name="Line 117"/>
            <p:cNvSpPr>
              <a:spLocks noChangeShapeType="1"/>
            </p:cNvSpPr>
            <p:nvPr/>
          </p:nvSpPr>
          <p:spPr bwMode="auto">
            <a:xfrm>
              <a:off x="1965" y="1982"/>
              <a:ext cx="1" cy="1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2" name="Rectangle 118"/>
            <p:cNvSpPr>
              <a:spLocks noChangeArrowheads="1"/>
            </p:cNvSpPr>
            <p:nvPr/>
          </p:nvSpPr>
          <p:spPr bwMode="auto">
            <a:xfrm>
              <a:off x="1965" y="1982"/>
              <a:ext cx="7" cy="122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3" name="Line 119"/>
            <p:cNvSpPr>
              <a:spLocks noChangeShapeType="1"/>
            </p:cNvSpPr>
            <p:nvPr/>
          </p:nvSpPr>
          <p:spPr bwMode="auto">
            <a:xfrm>
              <a:off x="438" y="3196"/>
              <a:ext cx="1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4" name="Rectangle 120"/>
            <p:cNvSpPr>
              <a:spLocks noChangeArrowheads="1"/>
            </p:cNvSpPr>
            <p:nvPr/>
          </p:nvSpPr>
          <p:spPr bwMode="auto">
            <a:xfrm>
              <a:off x="438" y="3196"/>
              <a:ext cx="19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5" name="Line 121"/>
            <p:cNvSpPr>
              <a:spLocks noChangeShapeType="1"/>
            </p:cNvSpPr>
            <p:nvPr/>
          </p:nvSpPr>
          <p:spPr bwMode="auto">
            <a:xfrm>
              <a:off x="2399" y="1846"/>
              <a:ext cx="1" cy="13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2399" y="1846"/>
              <a:ext cx="7" cy="135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7" name="Line 123"/>
            <p:cNvSpPr>
              <a:spLocks noChangeShapeType="1"/>
            </p:cNvSpPr>
            <p:nvPr/>
          </p:nvSpPr>
          <p:spPr bwMode="auto">
            <a:xfrm>
              <a:off x="431" y="3203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8" name="Rectangle 124"/>
            <p:cNvSpPr>
              <a:spLocks noChangeArrowheads="1"/>
            </p:cNvSpPr>
            <p:nvPr/>
          </p:nvSpPr>
          <p:spPr bwMode="auto">
            <a:xfrm>
              <a:off x="431" y="3203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9" name="Line 125"/>
            <p:cNvSpPr>
              <a:spLocks noChangeShapeType="1"/>
            </p:cNvSpPr>
            <p:nvPr/>
          </p:nvSpPr>
          <p:spPr bwMode="auto">
            <a:xfrm>
              <a:off x="1340" y="3203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0" name="Rectangle 126"/>
            <p:cNvSpPr>
              <a:spLocks noChangeArrowheads="1"/>
            </p:cNvSpPr>
            <p:nvPr/>
          </p:nvSpPr>
          <p:spPr bwMode="auto">
            <a:xfrm>
              <a:off x="1340" y="3203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1" name="Line 127"/>
            <p:cNvSpPr>
              <a:spLocks noChangeShapeType="1"/>
            </p:cNvSpPr>
            <p:nvPr/>
          </p:nvSpPr>
          <p:spPr bwMode="auto">
            <a:xfrm>
              <a:off x="1965" y="3203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2" name="Rectangle 128"/>
            <p:cNvSpPr>
              <a:spLocks noChangeArrowheads="1"/>
            </p:cNvSpPr>
            <p:nvPr/>
          </p:nvSpPr>
          <p:spPr bwMode="auto">
            <a:xfrm>
              <a:off x="1965" y="3203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3" name="Line 129"/>
            <p:cNvSpPr>
              <a:spLocks noChangeShapeType="1"/>
            </p:cNvSpPr>
            <p:nvPr/>
          </p:nvSpPr>
          <p:spPr bwMode="auto">
            <a:xfrm>
              <a:off x="2399" y="3203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4" name="Rectangle 130"/>
            <p:cNvSpPr>
              <a:spLocks noChangeArrowheads="1"/>
            </p:cNvSpPr>
            <p:nvPr/>
          </p:nvSpPr>
          <p:spPr bwMode="auto">
            <a:xfrm>
              <a:off x="2399" y="3203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5" name="Line 131"/>
            <p:cNvSpPr>
              <a:spLocks noChangeShapeType="1"/>
            </p:cNvSpPr>
            <p:nvPr/>
          </p:nvSpPr>
          <p:spPr bwMode="auto">
            <a:xfrm>
              <a:off x="2406" y="482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6" name="Rectangle 132"/>
            <p:cNvSpPr>
              <a:spLocks noChangeArrowheads="1"/>
            </p:cNvSpPr>
            <p:nvPr/>
          </p:nvSpPr>
          <p:spPr bwMode="auto">
            <a:xfrm>
              <a:off x="2406" y="482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7" name="Line 133"/>
            <p:cNvSpPr>
              <a:spLocks noChangeShapeType="1"/>
            </p:cNvSpPr>
            <p:nvPr/>
          </p:nvSpPr>
          <p:spPr bwMode="auto">
            <a:xfrm>
              <a:off x="2406" y="618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2406" y="618"/>
              <a:ext cx="7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9" name="Line 135"/>
            <p:cNvSpPr>
              <a:spLocks noChangeShapeType="1"/>
            </p:cNvSpPr>
            <p:nvPr/>
          </p:nvSpPr>
          <p:spPr bwMode="auto">
            <a:xfrm>
              <a:off x="2406" y="753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0" name="Rectangle 136"/>
            <p:cNvSpPr>
              <a:spLocks noChangeArrowheads="1"/>
            </p:cNvSpPr>
            <p:nvPr/>
          </p:nvSpPr>
          <p:spPr bwMode="auto">
            <a:xfrm>
              <a:off x="2406" y="753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1" name="Line 137"/>
            <p:cNvSpPr>
              <a:spLocks noChangeShapeType="1"/>
            </p:cNvSpPr>
            <p:nvPr/>
          </p:nvSpPr>
          <p:spPr bwMode="auto">
            <a:xfrm>
              <a:off x="2406" y="889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2" name="Rectangle 138"/>
            <p:cNvSpPr>
              <a:spLocks noChangeArrowheads="1"/>
            </p:cNvSpPr>
            <p:nvPr/>
          </p:nvSpPr>
          <p:spPr bwMode="auto">
            <a:xfrm>
              <a:off x="2406" y="889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3" name="Line 139"/>
            <p:cNvSpPr>
              <a:spLocks noChangeShapeType="1"/>
            </p:cNvSpPr>
            <p:nvPr/>
          </p:nvSpPr>
          <p:spPr bwMode="auto">
            <a:xfrm>
              <a:off x="2406" y="1025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4" name="Rectangle 140"/>
            <p:cNvSpPr>
              <a:spLocks noChangeArrowheads="1"/>
            </p:cNvSpPr>
            <p:nvPr/>
          </p:nvSpPr>
          <p:spPr bwMode="auto">
            <a:xfrm>
              <a:off x="2406" y="1025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5" name="Line 141"/>
            <p:cNvSpPr>
              <a:spLocks noChangeShapeType="1"/>
            </p:cNvSpPr>
            <p:nvPr/>
          </p:nvSpPr>
          <p:spPr bwMode="auto">
            <a:xfrm>
              <a:off x="2406" y="116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6" name="Rectangle 142"/>
            <p:cNvSpPr>
              <a:spLocks noChangeArrowheads="1"/>
            </p:cNvSpPr>
            <p:nvPr/>
          </p:nvSpPr>
          <p:spPr bwMode="auto">
            <a:xfrm>
              <a:off x="2406" y="1161"/>
              <a:ext cx="7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7" name="Line 143"/>
            <p:cNvSpPr>
              <a:spLocks noChangeShapeType="1"/>
            </p:cNvSpPr>
            <p:nvPr/>
          </p:nvSpPr>
          <p:spPr bwMode="auto">
            <a:xfrm>
              <a:off x="2406" y="1296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8" name="Rectangle 144"/>
            <p:cNvSpPr>
              <a:spLocks noChangeArrowheads="1"/>
            </p:cNvSpPr>
            <p:nvPr/>
          </p:nvSpPr>
          <p:spPr bwMode="auto">
            <a:xfrm>
              <a:off x="2406" y="1296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9" name="Line 145"/>
            <p:cNvSpPr>
              <a:spLocks noChangeShapeType="1"/>
            </p:cNvSpPr>
            <p:nvPr/>
          </p:nvSpPr>
          <p:spPr bwMode="auto">
            <a:xfrm>
              <a:off x="2406" y="1432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0" name="Rectangle 146"/>
            <p:cNvSpPr>
              <a:spLocks noChangeArrowheads="1"/>
            </p:cNvSpPr>
            <p:nvPr/>
          </p:nvSpPr>
          <p:spPr bwMode="auto">
            <a:xfrm>
              <a:off x="2406" y="1432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1" name="Line 147"/>
            <p:cNvSpPr>
              <a:spLocks noChangeShapeType="1"/>
            </p:cNvSpPr>
            <p:nvPr/>
          </p:nvSpPr>
          <p:spPr bwMode="auto">
            <a:xfrm>
              <a:off x="2406" y="1568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2" name="Rectangle 148"/>
            <p:cNvSpPr>
              <a:spLocks noChangeArrowheads="1"/>
            </p:cNvSpPr>
            <p:nvPr/>
          </p:nvSpPr>
          <p:spPr bwMode="auto">
            <a:xfrm>
              <a:off x="2406" y="1568"/>
              <a:ext cx="7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3" name="Line 149"/>
            <p:cNvSpPr>
              <a:spLocks noChangeShapeType="1"/>
            </p:cNvSpPr>
            <p:nvPr/>
          </p:nvSpPr>
          <p:spPr bwMode="auto">
            <a:xfrm>
              <a:off x="2406" y="1703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4" name="Rectangle 150"/>
            <p:cNvSpPr>
              <a:spLocks noChangeArrowheads="1"/>
            </p:cNvSpPr>
            <p:nvPr/>
          </p:nvSpPr>
          <p:spPr bwMode="auto">
            <a:xfrm>
              <a:off x="2406" y="1703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5" name="Line 151"/>
            <p:cNvSpPr>
              <a:spLocks noChangeShapeType="1"/>
            </p:cNvSpPr>
            <p:nvPr/>
          </p:nvSpPr>
          <p:spPr bwMode="auto">
            <a:xfrm>
              <a:off x="2406" y="1839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6" name="Rectangle 152"/>
            <p:cNvSpPr>
              <a:spLocks noChangeArrowheads="1"/>
            </p:cNvSpPr>
            <p:nvPr/>
          </p:nvSpPr>
          <p:spPr bwMode="auto">
            <a:xfrm>
              <a:off x="2406" y="1839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7" name="Line 153"/>
            <p:cNvSpPr>
              <a:spLocks noChangeShapeType="1"/>
            </p:cNvSpPr>
            <p:nvPr/>
          </p:nvSpPr>
          <p:spPr bwMode="auto">
            <a:xfrm>
              <a:off x="2406" y="1975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8" name="Rectangle 154"/>
            <p:cNvSpPr>
              <a:spLocks noChangeArrowheads="1"/>
            </p:cNvSpPr>
            <p:nvPr/>
          </p:nvSpPr>
          <p:spPr bwMode="auto">
            <a:xfrm>
              <a:off x="2406" y="1975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9" name="Line 155"/>
            <p:cNvSpPr>
              <a:spLocks noChangeShapeType="1"/>
            </p:cNvSpPr>
            <p:nvPr/>
          </p:nvSpPr>
          <p:spPr bwMode="auto">
            <a:xfrm>
              <a:off x="2406" y="211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0" name="Rectangle 156"/>
            <p:cNvSpPr>
              <a:spLocks noChangeArrowheads="1"/>
            </p:cNvSpPr>
            <p:nvPr/>
          </p:nvSpPr>
          <p:spPr bwMode="auto">
            <a:xfrm>
              <a:off x="2406" y="2111"/>
              <a:ext cx="7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>
              <a:off x="2406" y="2246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2" name="Rectangle 158"/>
            <p:cNvSpPr>
              <a:spLocks noChangeArrowheads="1"/>
            </p:cNvSpPr>
            <p:nvPr/>
          </p:nvSpPr>
          <p:spPr bwMode="auto">
            <a:xfrm>
              <a:off x="2406" y="2246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3" name="Line 159"/>
            <p:cNvSpPr>
              <a:spLocks noChangeShapeType="1"/>
            </p:cNvSpPr>
            <p:nvPr/>
          </p:nvSpPr>
          <p:spPr bwMode="auto">
            <a:xfrm>
              <a:off x="2406" y="2382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4" name="Rectangle 160"/>
            <p:cNvSpPr>
              <a:spLocks noChangeArrowheads="1"/>
            </p:cNvSpPr>
            <p:nvPr/>
          </p:nvSpPr>
          <p:spPr bwMode="auto">
            <a:xfrm>
              <a:off x="2406" y="2382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5" name="Line 161"/>
            <p:cNvSpPr>
              <a:spLocks noChangeShapeType="1"/>
            </p:cNvSpPr>
            <p:nvPr/>
          </p:nvSpPr>
          <p:spPr bwMode="auto">
            <a:xfrm>
              <a:off x="2406" y="2518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6" name="Rectangle 162"/>
            <p:cNvSpPr>
              <a:spLocks noChangeArrowheads="1"/>
            </p:cNvSpPr>
            <p:nvPr/>
          </p:nvSpPr>
          <p:spPr bwMode="auto">
            <a:xfrm>
              <a:off x="2406" y="2518"/>
              <a:ext cx="7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7" name="Line 163"/>
            <p:cNvSpPr>
              <a:spLocks noChangeShapeType="1"/>
            </p:cNvSpPr>
            <p:nvPr/>
          </p:nvSpPr>
          <p:spPr bwMode="auto">
            <a:xfrm>
              <a:off x="2406" y="2653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8" name="Rectangle 164"/>
            <p:cNvSpPr>
              <a:spLocks noChangeArrowheads="1"/>
            </p:cNvSpPr>
            <p:nvPr/>
          </p:nvSpPr>
          <p:spPr bwMode="auto">
            <a:xfrm>
              <a:off x="2406" y="2653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9" name="Line 165"/>
            <p:cNvSpPr>
              <a:spLocks noChangeShapeType="1"/>
            </p:cNvSpPr>
            <p:nvPr/>
          </p:nvSpPr>
          <p:spPr bwMode="auto">
            <a:xfrm>
              <a:off x="2406" y="2789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0" name="Rectangle 166"/>
            <p:cNvSpPr>
              <a:spLocks noChangeArrowheads="1"/>
            </p:cNvSpPr>
            <p:nvPr/>
          </p:nvSpPr>
          <p:spPr bwMode="auto">
            <a:xfrm>
              <a:off x="2406" y="2789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>
              <a:off x="2406" y="2925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2" name="Rectangle 168"/>
            <p:cNvSpPr>
              <a:spLocks noChangeArrowheads="1"/>
            </p:cNvSpPr>
            <p:nvPr/>
          </p:nvSpPr>
          <p:spPr bwMode="auto">
            <a:xfrm>
              <a:off x="2406" y="2925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>
              <a:off x="2406" y="306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4" name="Rectangle 170"/>
            <p:cNvSpPr>
              <a:spLocks noChangeArrowheads="1"/>
            </p:cNvSpPr>
            <p:nvPr/>
          </p:nvSpPr>
          <p:spPr bwMode="auto">
            <a:xfrm>
              <a:off x="2406" y="3061"/>
              <a:ext cx="7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5" name="Line 171"/>
            <p:cNvSpPr>
              <a:spLocks noChangeShapeType="1"/>
            </p:cNvSpPr>
            <p:nvPr/>
          </p:nvSpPr>
          <p:spPr bwMode="auto">
            <a:xfrm>
              <a:off x="2406" y="3196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6" name="Rectangle 172"/>
            <p:cNvSpPr>
              <a:spLocks noChangeArrowheads="1"/>
            </p:cNvSpPr>
            <p:nvPr/>
          </p:nvSpPr>
          <p:spPr bwMode="auto">
            <a:xfrm>
              <a:off x="2406" y="3196"/>
              <a:ext cx="7" cy="7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99" name="Group 175"/>
          <p:cNvGrpSpPr>
            <a:grpSpLocks noChangeAspect="1"/>
          </p:cNvGrpSpPr>
          <p:nvPr/>
        </p:nvGrpSpPr>
        <p:grpSpPr bwMode="auto">
          <a:xfrm>
            <a:off x="6294437" y="909366"/>
            <a:ext cx="2886075" cy="4429125"/>
            <a:chOff x="3606" y="391"/>
            <a:chExt cx="1818" cy="2790"/>
          </a:xfrm>
        </p:grpSpPr>
        <p:sp>
          <p:nvSpPr>
            <p:cNvPr id="1198" name="AutoShape 174"/>
            <p:cNvSpPr>
              <a:spLocks noChangeAspect="1" noChangeArrowheads="1" noTextEdit="1"/>
            </p:cNvSpPr>
            <p:nvPr/>
          </p:nvSpPr>
          <p:spPr bwMode="auto">
            <a:xfrm>
              <a:off x="3606" y="391"/>
              <a:ext cx="1746" cy="2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0" name="Rectangle 176"/>
            <p:cNvSpPr>
              <a:spLocks noChangeArrowheads="1"/>
            </p:cNvSpPr>
            <p:nvPr/>
          </p:nvSpPr>
          <p:spPr bwMode="auto">
            <a:xfrm>
              <a:off x="3624" y="523"/>
              <a:ext cx="35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Cidade: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1" name="Rectangle 177"/>
            <p:cNvSpPr>
              <a:spLocks noChangeArrowheads="1"/>
            </p:cNvSpPr>
            <p:nvPr/>
          </p:nvSpPr>
          <p:spPr bwMode="auto">
            <a:xfrm>
              <a:off x="4428" y="523"/>
              <a:ext cx="3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Curitiba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3" name="Rectangle 179"/>
            <p:cNvSpPr>
              <a:spLocks noChangeArrowheads="1"/>
            </p:cNvSpPr>
            <p:nvPr/>
          </p:nvSpPr>
          <p:spPr bwMode="auto">
            <a:xfrm>
              <a:off x="4428" y="64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4" name="Rectangle 180"/>
            <p:cNvSpPr>
              <a:spLocks noChangeArrowheads="1"/>
            </p:cNvSpPr>
            <p:nvPr/>
          </p:nvSpPr>
          <p:spPr bwMode="auto">
            <a:xfrm>
              <a:off x="3624" y="76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5" name="Rectangle 181"/>
            <p:cNvSpPr>
              <a:spLocks noChangeArrowheads="1"/>
            </p:cNvSpPr>
            <p:nvPr/>
          </p:nvSpPr>
          <p:spPr bwMode="auto">
            <a:xfrm>
              <a:off x="4428" y="76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6" name="Rectangle 182"/>
            <p:cNvSpPr>
              <a:spLocks noChangeArrowheads="1"/>
            </p:cNvSpPr>
            <p:nvPr/>
          </p:nvSpPr>
          <p:spPr bwMode="auto">
            <a:xfrm>
              <a:off x="4524" y="883"/>
              <a:ext cx="41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Absuluto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7" name="Rectangle 183"/>
            <p:cNvSpPr>
              <a:spLocks noChangeArrowheads="1"/>
            </p:cNvSpPr>
            <p:nvPr/>
          </p:nvSpPr>
          <p:spPr bwMode="auto">
            <a:xfrm>
              <a:off x="5124" y="883"/>
              <a:ext cx="12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%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8" name="Rectangle 184"/>
            <p:cNvSpPr>
              <a:spLocks noChangeArrowheads="1"/>
            </p:cNvSpPr>
            <p:nvPr/>
          </p:nvSpPr>
          <p:spPr bwMode="auto">
            <a:xfrm>
              <a:off x="3624" y="1003"/>
              <a:ext cx="39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SEC. </a:t>
              </a:r>
              <a:r>
                <a:rPr lang="en-US" sz="1100" dirty="0" err="1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Saúde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9" name="Rectangle 185"/>
            <p:cNvSpPr>
              <a:spLocks noChangeArrowheads="1"/>
            </p:cNvSpPr>
            <p:nvPr/>
          </p:nvSpPr>
          <p:spPr bwMode="auto">
            <a:xfrm>
              <a:off x="4908" y="100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0" name="Rectangle 186"/>
            <p:cNvSpPr>
              <a:spLocks noChangeArrowheads="1"/>
            </p:cNvSpPr>
            <p:nvPr/>
          </p:nvSpPr>
          <p:spPr bwMode="auto">
            <a:xfrm>
              <a:off x="5142" y="100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1" name="Rectangle 187"/>
            <p:cNvSpPr>
              <a:spLocks noChangeArrowheads="1"/>
            </p:cNvSpPr>
            <p:nvPr/>
          </p:nvSpPr>
          <p:spPr bwMode="auto">
            <a:xfrm>
              <a:off x="3624" y="1123"/>
              <a:ext cx="51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1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SEC. </a:t>
              </a:r>
              <a:r>
                <a:rPr lang="pt-BR" sz="1100" dirty="0" err="1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Educacao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2" name="Rectangle 188"/>
            <p:cNvSpPr>
              <a:spLocks noChangeArrowheads="1"/>
            </p:cNvSpPr>
            <p:nvPr/>
          </p:nvSpPr>
          <p:spPr bwMode="auto">
            <a:xfrm>
              <a:off x="4908" y="112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3" name="Rectangle 189"/>
            <p:cNvSpPr>
              <a:spLocks noChangeArrowheads="1"/>
            </p:cNvSpPr>
            <p:nvPr/>
          </p:nvSpPr>
          <p:spPr bwMode="auto">
            <a:xfrm>
              <a:off x="5142" y="112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4" name="Rectangle 190"/>
            <p:cNvSpPr>
              <a:spLocks noChangeArrowheads="1"/>
            </p:cNvSpPr>
            <p:nvPr/>
          </p:nvSpPr>
          <p:spPr bwMode="auto">
            <a:xfrm>
              <a:off x="3624" y="1243"/>
              <a:ext cx="56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SEC. Urbanismo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5" name="Rectangle 191"/>
            <p:cNvSpPr>
              <a:spLocks noChangeArrowheads="1"/>
            </p:cNvSpPr>
            <p:nvPr/>
          </p:nvSpPr>
          <p:spPr bwMode="auto">
            <a:xfrm>
              <a:off x="4908" y="124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6" name="Rectangle 192"/>
            <p:cNvSpPr>
              <a:spLocks noChangeArrowheads="1"/>
            </p:cNvSpPr>
            <p:nvPr/>
          </p:nvSpPr>
          <p:spPr bwMode="auto">
            <a:xfrm>
              <a:off x="5184" y="1243"/>
              <a:ext cx="22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7" name="Rectangle 193"/>
            <p:cNvSpPr>
              <a:spLocks noChangeArrowheads="1"/>
            </p:cNvSpPr>
            <p:nvPr/>
          </p:nvSpPr>
          <p:spPr bwMode="auto">
            <a:xfrm>
              <a:off x="3624" y="1363"/>
              <a:ext cx="5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SEC. Segurança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8" name="Rectangle 194"/>
            <p:cNvSpPr>
              <a:spLocks noChangeArrowheads="1"/>
            </p:cNvSpPr>
            <p:nvPr/>
          </p:nvSpPr>
          <p:spPr bwMode="auto">
            <a:xfrm>
              <a:off x="4908" y="136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9" name="Rectangle 195"/>
            <p:cNvSpPr>
              <a:spLocks noChangeArrowheads="1"/>
            </p:cNvSpPr>
            <p:nvPr/>
          </p:nvSpPr>
          <p:spPr bwMode="auto">
            <a:xfrm>
              <a:off x="5142" y="136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0" name="Rectangle 196"/>
            <p:cNvSpPr>
              <a:spLocks noChangeArrowheads="1"/>
            </p:cNvSpPr>
            <p:nvPr/>
          </p:nvSpPr>
          <p:spPr bwMode="auto">
            <a:xfrm>
              <a:off x="3624" y="1483"/>
              <a:ext cx="69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SEC.</a:t>
              </a:r>
              <a:r>
                <a:rPr kumimoji="0" lang="pt-BR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Administração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1" name="Rectangle 197"/>
            <p:cNvSpPr>
              <a:spLocks noChangeArrowheads="1"/>
            </p:cNvSpPr>
            <p:nvPr/>
          </p:nvSpPr>
          <p:spPr bwMode="auto">
            <a:xfrm>
              <a:off x="4908" y="148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2" name="Rectangle 198"/>
            <p:cNvSpPr>
              <a:spLocks noChangeArrowheads="1"/>
            </p:cNvSpPr>
            <p:nvPr/>
          </p:nvSpPr>
          <p:spPr bwMode="auto">
            <a:xfrm>
              <a:off x="5184" y="1483"/>
              <a:ext cx="22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3" name="Rectangle 199"/>
            <p:cNvSpPr>
              <a:spLocks noChangeArrowheads="1"/>
            </p:cNvSpPr>
            <p:nvPr/>
          </p:nvSpPr>
          <p:spPr bwMode="auto">
            <a:xfrm>
              <a:off x="3624" y="1603"/>
              <a:ext cx="31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TOTAL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4" name="Rectangle 200"/>
            <p:cNvSpPr>
              <a:spLocks noChangeArrowheads="1"/>
            </p:cNvSpPr>
            <p:nvPr/>
          </p:nvSpPr>
          <p:spPr bwMode="auto">
            <a:xfrm>
              <a:off x="4908" y="1603"/>
              <a:ext cx="10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5" name="Rectangle 201"/>
            <p:cNvSpPr>
              <a:spLocks noChangeArrowheads="1"/>
            </p:cNvSpPr>
            <p:nvPr/>
          </p:nvSpPr>
          <p:spPr bwMode="auto">
            <a:xfrm>
              <a:off x="5100" y="1603"/>
              <a:ext cx="31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100,00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6" name="Rectangle 202"/>
            <p:cNvSpPr>
              <a:spLocks noChangeArrowheads="1"/>
            </p:cNvSpPr>
            <p:nvPr/>
          </p:nvSpPr>
          <p:spPr bwMode="auto">
            <a:xfrm>
              <a:off x="3624" y="2083"/>
              <a:ext cx="27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Cidade: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7" name="Rectangle 203"/>
            <p:cNvSpPr>
              <a:spLocks noChangeArrowheads="1"/>
            </p:cNvSpPr>
            <p:nvPr/>
          </p:nvSpPr>
          <p:spPr bwMode="auto">
            <a:xfrm>
              <a:off x="4428" y="2083"/>
              <a:ext cx="3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Curitiba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8" name="Rectangle 204"/>
            <p:cNvSpPr>
              <a:spLocks noChangeArrowheads="1"/>
            </p:cNvSpPr>
            <p:nvPr/>
          </p:nvSpPr>
          <p:spPr bwMode="auto">
            <a:xfrm>
              <a:off x="3624" y="220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" name="Rectangle 207"/>
            <p:cNvSpPr>
              <a:spLocks noChangeArrowheads="1"/>
            </p:cNvSpPr>
            <p:nvPr/>
          </p:nvSpPr>
          <p:spPr bwMode="auto">
            <a:xfrm>
              <a:off x="4524" y="2323"/>
              <a:ext cx="41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Absuluto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" name="Rectangle 208"/>
            <p:cNvSpPr>
              <a:spLocks noChangeArrowheads="1"/>
            </p:cNvSpPr>
            <p:nvPr/>
          </p:nvSpPr>
          <p:spPr bwMode="auto">
            <a:xfrm>
              <a:off x="5124" y="2323"/>
              <a:ext cx="12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%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" name="Rectangle 209"/>
            <p:cNvSpPr>
              <a:spLocks noChangeArrowheads="1"/>
            </p:cNvSpPr>
            <p:nvPr/>
          </p:nvSpPr>
          <p:spPr bwMode="auto">
            <a:xfrm>
              <a:off x="3624" y="2443"/>
              <a:ext cx="28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Creches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4" name="Rectangle 210"/>
            <p:cNvSpPr>
              <a:spLocks noChangeArrowheads="1"/>
            </p:cNvSpPr>
            <p:nvPr/>
          </p:nvSpPr>
          <p:spPr bwMode="auto">
            <a:xfrm>
              <a:off x="4908" y="244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5" name="Rectangle 211"/>
            <p:cNvSpPr>
              <a:spLocks noChangeArrowheads="1"/>
            </p:cNvSpPr>
            <p:nvPr/>
          </p:nvSpPr>
          <p:spPr bwMode="auto">
            <a:xfrm>
              <a:off x="5142" y="244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6" name="Rectangle 212"/>
            <p:cNvSpPr>
              <a:spLocks noChangeArrowheads="1"/>
            </p:cNvSpPr>
            <p:nvPr/>
          </p:nvSpPr>
          <p:spPr bwMode="auto">
            <a:xfrm>
              <a:off x="3624" y="2563"/>
              <a:ext cx="25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Escolas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7" name="Rectangle 213"/>
            <p:cNvSpPr>
              <a:spLocks noChangeArrowheads="1"/>
            </p:cNvSpPr>
            <p:nvPr/>
          </p:nvSpPr>
          <p:spPr bwMode="auto">
            <a:xfrm>
              <a:off x="4908" y="256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8" name="Rectangle 214"/>
            <p:cNvSpPr>
              <a:spLocks noChangeArrowheads="1"/>
            </p:cNvSpPr>
            <p:nvPr/>
          </p:nvSpPr>
          <p:spPr bwMode="auto">
            <a:xfrm>
              <a:off x="5142" y="256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37,50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9" name="Rectangle 215"/>
            <p:cNvSpPr>
              <a:spLocks noChangeArrowheads="1"/>
            </p:cNvSpPr>
            <p:nvPr/>
          </p:nvSpPr>
          <p:spPr bwMode="auto">
            <a:xfrm>
              <a:off x="3624" y="2683"/>
              <a:ext cx="4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Professores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0" name="Rectangle 216"/>
            <p:cNvSpPr>
              <a:spLocks noChangeArrowheads="1"/>
            </p:cNvSpPr>
            <p:nvPr/>
          </p:nvSpPr>
          <p:spPr bwMode="auto">
            <a:xfrm>
              <a:off x="4908" y="268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1" name="Rectangle 217"/>
            <p:cNvSpPr>
              <a:spLocks noChangeArrowheads="1"/>
            </p:cNvSpPr>
            <p:nvPr/>
          </p:nvSpPr>
          <p:spPr bwMode="auto">
            <a:xfrm>
              <a:off x="5142" y="268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12,50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" name="Rectangle 218"/>
            <p:cNvSpPr>
              <a:spLocks noChangeArrowheads="1"/>
            </p:cNvSpPr>
            <p:nvPr/>
          </p:nvSpPr>
          <p:spPr bwMode="auto">
            <a:xfrm>
              <a:off x="3624" y="2803"/>
              <a:ext cx="52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err="1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Ônibus</a:t>
              </a:r>
              <a:r>
                <a:rPr lang="en-US" sz="11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Escolar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3" name="Rectangle 219"/>
            <p:cNvSpPr>
              <a:spLocks noChangeArrowheads="1"/>
            </p:cNvSpPr>
            <p:nvPr/>
          </p:nvSpPr>
          <p:spPr bwMode="auto">
            <a:xfrm>
              <a:off x="4908" y="280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4" name="Rectangle 220"/>
            <p:cNvSpPr>
              <a:spLocks noChangeArrowheads="1"/>
            </p:cNvSpPr>
            <p:nvPr/>
          </p:nvSpPr>
          <p:spPr bwMode="auto">
            <a:xfrm>
              <a:off x="5142" y="280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8" name="Rectangle 224"/>
            <p:cNvSpPr>
              <a:spLocks noChangeArrowheads="1"/>
            </p:cNvSpPr>
            <p:nvPr/>
          </p:nvSpPr>
          <p:spPr bwMode="auto">
            <a:xfrm>
              <a:off x="3624" y="3043"/>
              <a:ext cx="31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TOTAL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9" name="Rectangle 225"/>
            <p:cNvSpPr>
              <a:spLocks noChangeArrowheads="1"/>
            </p:cNvSpPr>
            <p:nvPr/>
          </p:nvSpPr>
          <p:spPr bwMode="auto">
            <a:xfrm>
              <a:off x="4908" y="3043"/>
              <a:ext cx="10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8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0" name="Rectangle 226"/>
            <p:cNvSpPr>
              <a:spLocks noChangeArrowheads="1"/>
            </p:cNvSpPr>
            <p:nvPr/>
          </p:nvSpPr>
          <p:spPr bwMode="auto">
            <a:xfrm>
              <a:off x="5100" y="3043"/>
              <a:ext cx="32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100,00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1" name="Rectangle 227"/>
            <p:cNvSpPr>
              <a:spLocks noChangeArrowheads="1"/>
            </p:cNvSpPr>
            <p:nvPr/>
          </p:nvSpPr>
          <p:spPr bwMode="auto">
            <a:xfrm>
              <a:off x="4158" y="403"/>
              <a:ext cx="87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Relatório por Secretaria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2" name="Rectangle 228"/>
            <p:cNvSpPr>
              <a:spLocks noChangeArrowheads="1"/>
            </p:cNvSpPr>
            <p:nvPr/>
          </p:nvSpPr>
          <p:spPr bwMode="auto">
            <a:xfrm>
              <a:off x="4050" y="1963"/>
              <a:ext cx="87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Relatório por Secretaria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3" name="Rectangle 229"/>
            <p:cNvSpPr>
              <a:spLocks noChangeArrowheads="1"/>
            </p:cNvSpPr>
            <p:nvPr/>
          </p:nvSpPr>
          <p:spPr bwMode="auto">
            <a:xfrm>
              <a:off x="3606" y="391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54" name="Line 230"/>
            <p:cNvSpPr>
              <a:spLocks noChangeShapeType="1"/>
            </p:cNvSpPr>
            <p:nvPr/>
          </p:nvSpPr>
          <p:spPr bwMode="auto">
            <a:xfrm>
              <a:off x="3612" y="39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55" name="Rectangle 231"/>
            <p:cNvSpPr>
              <a:spLocks noChangeArrowheads="1"/>
            </p:cNvSpPr>
            <p:nvPr/>
          </p:nvSpPr>
          <p:spPr bwMode="auto">
            <a:xfrm>
              <a:off x="3612" y="39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56" name="Rectangle 232"/>
            <p:cNvSpPr>
              <a:spLocks noChangeArrowheads="1"/>
            </p:cNvSpPr>
            <p:nvPr/>
          </p:nvSpPr>
          <p:spPr bwMode="auto">
            <a:xfrm>
              <a:off x="5346" y="391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57" name="Rectangle 233"/>
            <p:cNvSpPr>
              <a:spLocks noChangeArrowheads="1"/>
            </p:cNvSpPr>
            <p:nvPr/>
          </p:nvSpPr>
          <p:spPr bwMode="auto">
            <a:xfrm>
              <a:off x="4410" y="391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58" name="Rectangle 234"/>
            <p:cNvSpPr>
              <a:spLocks noChangeArrowheads="1"/>
            </p:cNvSpPr>
            <p:nvPr/>
          </p:nvSpPr>
          <p:spPr bwMode="auto">
            <a:xfrm>
              <a:off x="4962" y="391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59" name="Line 235"/>
            <p:cNvSpPr>
              <a:spLocks noChangeShapeType="1"/>
            </p:cNvSpPr>
            <p:nvPr/>
          </p:nvSpPr>
          <p:spPr bwMode="auto">
            <a:xfrm>
              <a:off x="3612" y="51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0" name="Rectangle 236"/>
            <p:cNvSpPr>
              <a:spLocks noChangeArrowheads="1"/>
            </p:cNvSpPr>
            <p:nvPr/>
          </p:nvSpPr>
          <p:spPr bwMode="auto">
            <a:xfrm>
              <a:off x="3612" y="51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1" name="Line 237"/>
            <p:cNvSpPr>
              <a:spLocks noChangeShapeType="1"/>
            </p:cNvSpPr>
            <p:nvPr/>
          </p:nvSpPr>
          <p:spPr bwMode="auto">
            <a:xfrm>
              <a:off x="3612" y="63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2" name="Rectangle 238"/>
            <p:cNvSpPr>
              <a:spLocks noChangeArrowheads="1"/>
            </p:cNvSpPr>
            <p:nvPr/>
          </p:nvSpPr>
          <p:spPr bwMode="auto">
            <a:xfrm>
              <a:off x="3612" y="63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3" name="Line 239"/>
            <p:cNvSpPr>
              <a:spLocks noChangeShapeType="1"/>
            </p:cNvSpPr>
            <p:nvPr/>
          </p:nvSpPr>
          <p:spPr bwMode="auto">
            <a:xfrm>
              <a:off x="3612" y="75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4" name="Rectangle 240"/>
            <p:cNvSpPr>
              <a:spLocks noChangeArrowheads="1"/>
            </p:cNvSpPr>
            <p:nvPr/>
          </p:nvSpPr>
          <p:spPr bwMode="auto">
            <a:xfrm>
              <a:off x="3612" y="75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5" name="Line 241"/>
            <p:cNvSpPr>
              <a:spLocks noChangeShapeType="1"/>
            </p:cNvSpPr>
            <p:nvPr/>
          </p:nvSpPr>
          <p:spPr bwMode="auto">
            <a:xfrm>
              <a:off x="3612" y="87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6" name="Rectangle 242"/>
            <p:cNvSpPr>
              <a:spLocks noChangeArrowheads="1"/>
            </p:cNvSpPr>
            <p:nvPr/>
          </p:nvSpPr>
          <p:spPr bwMode="auto">
            <a:xfrm>
              <a:off x="3612" y="87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7" name="Line 243"/>
            <p:cNvSpPr>
              <a:spLocks noChangeShapeType="1"/>
            </p:cNvSpPr>
            <p:nvPr/>
          </p:nvSpPr>
          <p:spPr bwMode="auto">
            <a:xfrm>
              <a:off x="3612" y="99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8" name="Rectangle 244"/>
            <p:cNvSpPr>
              <a:spLocks noChangeArrowheads="1"/>
            </p:cNvSpPr>
            <p:nvPr/>
          </p:nvSpPr>
          <p:spPr bwMode="auto">
            <a:xfrm>
              <a:off x="3612" y="99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9" name="Line 245"/>
            <p:cNvSpPr>
              <a:spLocks noChangeShapeType="1"/>
            </p:cNvSpPr>
            <p:nvPr/>
          </p:nvSpPr>
          <p:spPr bwMode="auto">
            <a:xfrm>
              <a:off x="3612" y="111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0" name="Rectangle 246"/>
            <p:cNvSpPr>
              <a:spLocks noChangeArrowheads="1"/>
            </p:cNvSpPr>
            <p:nvPr/>
          </p:nvSpPr>
          <p:spPr bwMode="auto">
            <a:xfrm>
              <a:off x="3612" y="111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1" name="Line 247"/>
            <p:cNvSpPr>
              <a:spLocks noChangeShapeType="1"/>
            </p:cNvSpPr>
            <p:nvPr/>
          </p:nvSpPr>
          <p:spPr bwMode="auto">
            <a:xfrm>
              <a:off x="3612" y="123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2" name="Rectangle 248"/>
            <p:cNvSpPr>
              <a:spLocks noChangeArrowheads="1"/>
            </p:cNvSpPr>
            <p:nvPr/>
          </p:nvSpPr>
          <p:spPr bwMode="auto">
            <a:xfrm>
              <a:off x="3612" y="123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3" name="Line 249"/>
            <p:cNvSpPr>
              <a:spLocks noChangeShapeType="1"/>
            </p:cNvSpPr>
            <p:nvPr/>
          </p:nvSpPr>
          <p:spPr bwMode="auto">
            <a:xfrm>
              <a:off x="3612" y="135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4" name="Rectangle 250"/>
            <p:cNvSpPr>
              <a:spLocks noChangeArrowheads="1"/>
            </p:cNvSpPr>
            <p:nvPr/>
          </p:nvSpPr>
          <p:spPr bwMode="auto">
            <a:xfrm>
              <a:off x="3612" y="135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5" name="Line 251"/>
            <p:cNvSpPr>
              <a:spLocks noChangeShapeType="1"/>
            </p:cNvSpPr>
            <p:nvPr/>
          </p:nvSpPr>
          <p:spPr bwMode="auto">
            <a:xfrm>
              <a:off x="3612" y="147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6" name="Rectangle 252"/>
            <p:cNvSpPr>
              <a:spLocks noChangeArrowheads="1"/>
            </p:cNvSpPr>
            <p:nvPr/>
          </p:nvSpPr>
          <p:spPr bwMode="auto">
            <a:xfrm>
              <a:off x="3612" y="147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>
              <a:off x="3612" y="159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8" name="Rectangle 254"/>
            <p:cNvSpPr>
              <a:spLocks noChangeArrowheads="1"/>
            </p:cNvSpPr>
            <p:nvPr/>
          </p:nvSpPr>
          <p:spPr bwMode="auto">
            <a:xfrm>
              <a:off x="3612" y="159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9" name="Line 255"/>
            <p:cNvSpPr>
              <a:spLocks noChangeShapeType="1"/>
            </p:cNvSpPr>
            <p:nvPr/>
          </p:nvSpPr>
          <p:spPr bwMode="auto">
            <a:xfrm>
              <a:off x="3606" y="391"/>
              <a:ext cx="1" cy="13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0" name="Rectangle 256"/>
            <p:cNvSpPr>
              <a:spLocks noChangeArrowheads="1"/>
            </p:cNvSpPr>
            <p:nvPr/>
          </p:nvSpPr>
          <p:spPr bwMode="auto">
            <a:xfrm>
              <a:off x="3606" y="391"/>
              <a:ext cx="6" cy="13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1" name="Line 257"/>
            <p:cNvSpPr>
              <a:spLocks noChangeShapeType="1"/>
            </p:cNvSpPr>
            <p:nvPr/>
          </p:nvSpPr>
          <p:spPr bwMode="auto">
            <a:xfrm>
              <a:off x="4410" y="517"/>
              <a:ext cx="1" cy="1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2" name="Rectangle 258"/>
            <p:cNvSpPr>
              <a:spLocks noChangeArrowheads="1"/>
            </p:cNvSpPr>
            <p:nvPr/>
          </p:nvSpPr>
          <p:spPr bwMode="auto">
            <a:xfrm>
              <a:off x="4410" y="517"/>
              <a:ext cx="6" cy="1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>
              <a:off x="4962" y="517"/>
              <a:ext cx="1" cy="1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4" name="Rectangle 260"/>
            <p:cNvSpPr>
              <a:spLocks noChangeArrowheads="1"/>
            </p:cNvSpPr>
            <p:nvPr/>
          </p:nvSpPr>
          <p:spPr bwMode="auto">
            <a:xfrm>
              <a:off x="4962" y="517"/>
              <a:ext cx="6" cy="1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5" name="Line 261"/>
            <p:cNvSpPr>
              <a:spLocks noChangeShapeType="1"/>
            </p:cNvSpPr>
            <p:nvPr/>
          </p:nvSpPr>
          <p:spPr bwMode="auto">
            <a:xfrm>
              <a:off x="3612" y="171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6" name="Rectangle 262"/>
            <p:cNvSpPr>
              <a:spLocks noChangeArrowheads="1"/>
            </p:cNvSpPr>
            <p:nvPr/>
          </p:nvSpPr>
          <p:spPr bwMode="auto">
            <a:xfrm>
              <a:off x="3612" y="171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7" name="Line 263"/>
            <p:cNvSpPr>
              <a:spLocks noChangeShapeType="1"/>
            </p:cNvSpPr>
            <p:nvPr/>
          </p:nvSpPr>
          <p:spPr bwMode="auto">
            <a:xfrm>
              <a:off x="5346" y="397"/>
              <a:ext cx="1" cy="1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8" name="Rectangle 264"/>
            <p:cNvSpPr>
              <a:spLocks noChangeArrowheads="1"/>
            </p:cNvSpPr>
            <p:nvPr/>
          </p:nvSpPr>
          <p:spPr bwMode="auto">
            <a:xfrm>
              <a:off x="5346" y="397"/>
              <a:ext cx="6" cy="13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>
              <a:off x="3606" y="1717"/>
              <a:ext cx="1" cy="234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0" name="Rectangle 266"/>
            <p:cNvSpPr>
              <a:spLocks noChangeArrowheads="1"/>
            </p:cNvSpPr>
            <p:nvPr/>
          </p:nvSpPr>
          <p:spPr bwMode="auto">
            <a:xfrm>
              <a:off x="3606" y="1717"/>
              <a:ext cx="6" cy="234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1" name="Line 267"/>
            <p:cNvSpPr>
              <a:spLocks noChangeShapeType="1"/>
            </p:cNvSpPr>
            <p:nvPr/>
          </p:nvSpPr>
          <p:spPr bwMode="auto">
            <a:xfrm>
              <a:off x="3612" y="195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2" name="Rectangle 268"/>
            <p:cNvSpPr>
              <a:spLocks noChangeArrowheads="1"/>
            </p:cNvSpPr>
            <p:nvPr/>
          </p:nvSpPr>
          <p:spPr bwMode="auto">
            <a:xfrm>
              <a:off x="3612" y="195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3" name="Line 269"/>
            <p:cNvSpPr>
              <a:spLocks noChangeShapeType="1"/>
            </p:cNvSpPr>
            <p:nvPr/>
          </p:nvSpPr>
          <p:spPr bwMode="auto">
            <a:xfrm>
              <a:off x="5346" y="1717"/>
              <a:ext cx="1" cy="234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4" name="Rectangle 270"/>
            <p:cNvSpPr>
              <a:spLocks noChangeArrowheads="1"/>
            </p:cNvSpPr>
            <p:nvPr/>
          </p:nvSpPr>
          <p:spPr bwMode="auto">
            <a:xfrm>
              <a:off x="5346" y="1717"/>
              <a:ext cx="6" cy="234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5" name="Line 271"/>
            <p:cNvSpPr>
              <a:spLocks noChangeShapeType="1"/>
            </p:cNvSpPr>
            <p:nvPr/>
          </p:nvSpPr>
          <p:spPr bwMode="auto">
            <a:xfrm>
              <a:off x="4410" y="1717"/>
              <a:ext cx="1" cy="234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6" name="Rectangle 272"/>
            <p:cNvSpPr>
              <a:spLocks noChangeArrowheads="1"/>
            </p:cNvSpPr>
            <p:nvPr/>
          </p:nvSpPr>
          <p:spPr bwMode="auto">
            <a:xfrm>
              <a:off x="4410" y="1717"/>
              <a:ext cx="6" cy="234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7" name="Line 273"/>
            <p:cNvSpPr>
              <a:spLocks noChangeShapeType="1"/>
            </p:cNvSpPr>
            <p:nvPr/>
          </p:nvSpPr>
          <p:spPr bwMode="auto">
            <a:xfrm>
              <a:off x="4962" y="1717"/>
              <a:ext cx="1" cy="234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8" name="Rectangle 274"/>
            <p:cNvSpPr>
              <a:spLocks noChangeArrowheads="1"/>
            </p:cNvSpPr>
            <p:nvPr/>
          </p:nvSpPr>
          <p:spPr bwMode="auto">
            <a:xfrm>
              <a:off x="4962" y="1717"/>
              <a:ext cx="6" cy="234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9" name="Line 275"/>
            <p:cNvSpPr>
              <a:spLocks noChangeShapeType="1"/>
            </p:cNvSpPr>
            <p:nvPr/>
          </p:nvSpPr>
          <p:spPr bwMode="auto">
            <a:xfrm>
              <a:off x="3612" y="207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0" name="Rectangle 276"/>
            <p:cNvSpPr>
              <a:spLocks noChangeArrowheads="1"/>
            </p:cNvSpPr>
            <p:nvPr/>
          </p:nvSpPr>
          <p:spPr bwMode="auto">
            <a:xfrm>
              <a:off x="3612" y="207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1" name="Line 277"/>
            <p:cNvSpPr>
              <a:spLocks noChangeShapeType="1"/>
            </p:cNvSpPr>
            <p:nvPr/>
          </p:nvSpPr>
          <p:spPr bwMode="auto">
            <a:xfrm>
              <a:off x="3612" y="219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2" name="Rectangle 278"/>
            <p:cNvSpPr>
              <a:spLocks noChangeArrowheads="1"/>
            </p:cNvSpPr>
            <p:nvPr/>
          </p:nvSpPr>
          <p:spPr bwMode="auto">
            <a:xfrm>
              <a:off x="3612" y="219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3" name="Line 279"/>
            <p:cNvSpPr>
              <a:spLocks noChangeShapeType="1"/>
            </p:cNvSpPr>
            <p:nvPr/>
          </p:nvSpPr>
          <p:spPr bwMode="auto">
            <a:xfrm>
              <a:off x="3612" y="231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4" name="Rectangle 280"/>
            <p:cNvSpPr>
              <a:spLocks noChangeArrowheads="1"/>
            </p:cNvSpPr>
            <p:nvPr/>
          </p:nvSpPr>
          <p:spPr bwMode="auto">
            <a:xfrm>
              <a:off x="3612" y="231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5" name="Line 281"/>
            <p:cNvSpPr>
              <a:spLocks noChangeShapeType="1"/>
            </p:cNvSpPr>
            <p:nvPr/>
          </p:nvSpPr>
          <p:spPr bwMode="auto">
            <a:xfrm>
              <a:off x="3612" y="243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6" name="Rectangle 282"/>
            <p:cNvSpPr>
              <a:spLocks noChangeArrowheads="1"/>
            </p:cNvSpPr>
            <p:nvPr/>
          </p:nvSpPr>
          <p:spPr bwMode="auto">
            <a:xfrm>
              <a:off x="3612" y="243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7" name="Line 283"/>
            <p:cNvSpPr>
              <a:spLocks noChangeShapeType="1"/>
            </p:cNvSpPr>
            <p:nvPr/>
          </p:nvSpPr>
          <p:spPr bwMode="auto">
            <a:xfrm>
              <a:off x="3612" y="255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8" name="Rectangle 284"/>
            <p:cNvSpPr>
              <a:spLocks noChangeArrowheads="1"/>
            </p:cNvSpPr>
            <p:nvPr/>
          </p:nvSpPr>
          <p:spPr bwMode="auto">
            <a:xfrm>
              <a:off x="3612" y="255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9" name="Line 285"/>
            <p:cNvSpPr>
              <a:spLocks noChangeShapeType="1"/>
            </p:cNvSpPr>
            <p:nvPr/>
          </p:nvSpPr>
          <p:spPr bwMode="auto">
            <a:xfrm>
              <a:off x="3612" y="267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0" name="Rectangle 286"/>
            <p:cNvSpPr>
              <a:spLocks noChangeArrowheads="1"/>
            </p:cNvSpPr>
            <p:nvPr/>
          </p:nvSpPr>
          <p:spPr bwMode="auto">
            <a:xfrm>
              <a:off x="3612" y="267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1" name="Line 287"/>
            <p:cNvSpPr>
              <a:spLocks noChangeShapeType="1"/>
            </p:cNvSpPr>
            <p:nvPr/>
          </p:nvSpPr>
          <p:spPr bwMode="auto">
            <a:xfrm>
              <a:off x="3612" y="279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2" name="Rectangle 288"/>
            <p:cNvSpPr>
              <a:spLocks noChangeArrowheads="1"/>
            </p:cNvSpPr>
            <p:nvPr/>
          </p:nvSpPr>
          <p:spPr bwMode="auto">
            <a:xfrm>
              <a:off x="3612" y="279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>
              <a:off x="3612" y="291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4" name="Rectangle 290"/>
            <p:cNvSpPr>
              <a:spLocks noChangeArrowheads="1"/>
            </p:cNvSpPr>
            <p:nvPr/>
          </p:nvSpPr>
          <p:spPr bwMode="auto">
            <a:xfrm>
              <a:off x="3612" y="291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5" name="Line 291"/>
            <p:cNvSpPr>
              <a:spLocks noChangeShapeType="1"/>
            </p:cNvSpPr>
            <p:nvPr/>
          </p:nvSpPr>
          <p:spPr bwMode="auto">
            <a:xfrm>
              <a:off x="3612" y="303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6" name="Rectangle 292"/>
            <p:cNvSpPr>
              <a:spLocks noChangeArrowheads="1"/>
            </p:cNvSpPr>
            <p:nvPr/>
          </p:nvSpPr>
          <p:spPr bwMode="auto">
            <a:xfrm>
              <a:off x="3612" y="303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>
              <a:off x="3606" y="1951"/>
              <a:ext cx="1" cy="1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8" name="Rectangle 294"/>
            <p:cNvSpPr>
              <a:spLocks noChangeArrowheads="1"/>
            </p:cNvSpPr>
            <p:nvPr/>
          </p:nvSpPr>
          <p:spPr bwMode="auto">
            <a:xfrm>
              <a:off x="3606" y="1951"/>
              <a:ext cx="6" cy="1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>
              <a:off x="4410" y="2077"/>
              <a:ext cx="1" cy="10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0" name="Rectangle 296"/>
            <p:cNvSpPr>
              <a:spLocks noChangeArrowheads="1"/>
            </p:cNvSpPr>
            <p:nvPr/>
          </p:nvSpPr>
          <p:spPr bwMode="auto">
            <a:xfrm>
              <a:off x="4410" y="2077"/>
              <a:ext cx="6" cy="10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1" name="Line 297"/>
            <p:cNvSpPr>
              <a:spLocks noChangeShapeType="1"/>
            </p:cNvSpPr>
            <p:nvPr/>
          </p:nvSpPr>
          <p:spPr bwMode="auto">
            <a:xfrm>
              <a:off x="4962" y="2077"/>
              <a:ext cx="1" cy="10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2" name="Rectangle 298"/>
            <p:cNvSpPr>
              <a:spLocks noChangeArrowheads="1"/>
            </p:cNvSpPr>
            <p:nvPr/>
          </p:nvSpPr>
          <p:spPr bwMode="auto">
            <a:xfrm>
              <a:off x="4962" y="2077"/>
              <a:ext cx="6" cy="10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>
              <a:off x="3612" y="315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4" name="Rectangle 300"/>
            <p:cNvSpPr>
              <a:spLocks noChangeArrowheads="1"/>
            </p:cNvSpPr>
            <p:nvPr/>
          </p:nvSpPr>
          <p:spPr bwMode="auto">
            <a:xfrm>
              <a:off x="3612" y="315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5" name="Line 301"/>
            <p:cNvSpPr>
              <a:spLocks noChangeShapeType="1"/>
            </p:cNvSpPr>
            <p:nvPr/>
          </p:nvSpPr>
          <p:spPr bwMode="auto">
            <a:xfrm>
              <a:off x="5346" y="1957"/>
              <a:ext cx="1" cy="1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6" name="Rectangle 302"/>
            <p:cNvSpPr>
              <a:spLocks noChangeArrowheads="1"/>
            </p:cNvSpPr>
            <p:nvPr/>
          </p:nvSpPr>
          <p:spPr bwMode="auto">
            <a:xfrm>
              <a:off x="5346" y="1957"/>
              <a:ext cx="6" cy="1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7" name="Line 303"/>
            <p:cNvSpPr>
              <a:spLocks noChangeShapeType="1"/>
            </p:cNvSpPr>
            <p:nvPr/>
          </p:nvSpPr>
          <p:spPr bwMode="auto">
            <a:xfrm>
              <a:off x="3606" y="3157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8" name="Rectangle 304"/>
            <p:cNvSpPr>
              <a:spLocks noChangeArrowheads="1"/>
            </p:cNvSpPr>
            <p:nvPr/>
          </p:nvSpPr>
          <p:spPr bwMode="auto">
            <a:xfrm>
              <a:off x="3606" y="3157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9" name="Line 305"/>
            <p:cNvSpPr>
              <a:spLocks noChangeShapeType="1"/>
            </p:cNvSpPr>
            <p:nvPr/>
          </p:nvSpPr>
          <p:spPr bwMode="auto">
            <a:xfrm>
              <a:off x="4410" y="3157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0" name="Rectangle 306"/>
            <p:cNvSpPr>
              <a:spLocks noChangeArrowheads="1"/>
            </p:cNvSpPr>
            <p:nvPr/>
          </p:nvSpPr>
          <p:spPr bwMode="auto">
            <a:xfrm>
              <a:off x="4410" y="3157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1" name="Line 307"/>
            <p:cNvSpPr>
              <a:spLocks noChangeShapeType="1"/>
            </p:cNvSpPr>
            <p:nvPr/>
          </p:nvSpPr>
          <p:spPr bwMode="auto">
            <a:xfrm>
              <a:off x="4962" y="3157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2" name="Rectangle 308"/>
            <p:cNvSpPr>
              <a:spLocks noChangeArrowheads="1"/>
            </p:cNvSpPr>
            <p:nvPr/>
          </p:nvSpPr>
          <p:spPr bwMode="auto">
            <a:xfrm>
              <a:off x="4962" y="3157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3" name="Line 309"/>
            <p:cNvSpPr>
              <a:spLocks noChangeShapeType="1"/>
            </p:cNvSpPr>
            <p:nvPr/>
          </p:nvSpPr>
          <p:spPr bwMode="auto">
            <a:xfrm>
              <a:off x="5346" y="3157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4" name="Rectangle 310"/>
            <p:cNvSpPr>
              <a:spLocks noChangeArrowheads="1"/>
            </p:cNvSpPr>
            <p:nvPr/>
          </p:nvSpPr>
          <p:spPr bwMode="auto">
            <a:xfrm>
              <a:off x="5346" y="3157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5" name="Line 311"/>
            <p:cNvSpPr>
              <a:spLocks noChangeShapeType="1"/>
            </p:cNvSpPr>
            <p:nvPr/>
          </p:nvSpPr>
          <p:spPr bwMode="auto">
            <a:xfrm>
              <a:off x="5352" y="39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6" name="Rectangle 312"/>
            <p:cNvSpPr>
              <a:spLocks noChangeArrowheads="1"/>
            </p:cNvSpPr>
            <p:nvPr/>
          </p:nvSpPr>
          <p:spPr bwMode="auto">
            <a:xfrm>
              <a:off x="5352" y="39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7" name="Line 313"/>
            <p:cNvSpPr>
              <a:spLocks noChangeShapeType="1"/>
            </p:cNvSpPr>
            <p:nvPr/>
          </p:nvSpPr>
          <p:spPr bwMode="auto">
            <a:xfrm>
              <a:off x="5352" y="51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8" name="Rectangle 314"/>
            <p:cNvSpPr>
              <a:spLocks noChangeArrowheads="1"/>
            </p:cNvSpPr>
            <p:nvPr/>
          </p:nvSpPr>
          <p:spPr bwMode="auto">
            <a:xfrm>
              <a:off x="5352" y="51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9" name="Line 315"/>
            <p:cNvSpPr>
              <a:spLocks noChangeShapeType="1"/>
            </p:cNvSpPr>
            <p:nvPr/>
          </p:nvSpPr>
          <p:spPr bwMode="auto">
            <a:xfrm>
              <a:off x="5352" y="63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0" name="Rectangle 316"/>
            <p:cNvSpPr>
              <a:spLocks noChangeArrowheads="1"/>
            </p:cNvSpPr>
            <p:nvPr/>
          </p:nvSpPr>
          <p:spPr bwMode="auto">
            <a:xfrm>
              <a:off x="5352" y="63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1" name="Line 317"/>
            <p:cNvSpPr>
              <a:spLocks noChangeShapeType="1"/>
            </p:cNvSpPr>
            <p:nvPr/>
          </p:nvSpPr>
          <p:spPr bwMode="auto">
            <a:xfrm>
              <a:off x="5352" y="7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2" name="Rectangle 318"/>
            <p:cNvSpPr>
              <a:spLocks noChangeArrowheads="1"/>
            </p:cNvSpPr>
            <p:nvPr/>
          </p:nvSpPr>
          <p:spPr bwMode="auto">
            <a:xfrm>
              <a:off x="5352" y="7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3" name="Line 319"/>
            <p:cNvSpPr>
              <a:spLocks noChangeShapeType="1"/>
            </p:cNvSpPr>
            <p:nvPr/>
          </p:nvSpPr>
          <p:spPr bwMode="auto">
            <a:xfrm>
              <a:off x="5352" y="87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4" name="Rectangle 320"/>
            <p:cNvSpPr>
              <a:spLocks noChangeArrowheads="1"/>
            </p:cNvSpPr>
            <p:nvPr/>
          </p:nvSpPr>
          <p:spPr bwMode="auto">
            <a:xfrm>
              <a:off x="5352" y="87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5" name="Line 321"/>
            <p:cNvSpPr>
              <a:spLocks noChangeShapeType="1"/>
            </p:cNvSpPr>
            <p:nvPr/>
          </p:nvSpPr>
          <p:spPr bwMode="auto">
            <a:xfrm>
              <a:off x="5352" y="99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6" name="Rectangle 322"/>
            <p:cNvSpPr>
              <a:spLocks noChangeArrowheads="1"/>
            </p:cNvSpPr>
            <p:nvPr/>
          </p:nvSpPr>
          <p:spPr bwMode="auto">
            <a:xfrm>
              <a:off x="5352" y="99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7" name="Line 323"/>
            <p:cNvSpPr>
              <a:spLocks noChangeShapeType="1"/>
            </p:cNvSpPr>
            <p:nvPr/>
          </p:nvSpPr>
          <p:spPr bwMode="auto">
            <a:xfrm>
              <a:off x="5352" y="111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8" name="Rectangle 324"/>
            <p:cNvSpPr>
              <a:spLocks noChangeArrowheads="1"/>
            </p:cNvSpPr>
            <p:nvPr/>
          </p:nvSpPr>
          <p:spPr bwMode="auto">
            <a:xfrm>
              <a:off x="5352" y="111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9" name="Line 325"/>
            <p:cNvSpPr>
              <a:spLocks noChangeShapeType="1"/>
            </p:cNvSpPr>
            <p:nvPr/>
          </p:nvSpPr>
          <p:spPr bwMode="auto">
            <a:xfrm>
              <a:off x="5352" y="123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0" name="Rectangle 326"/>
            <p:cNvSpPr>
              <a:spLocks noChangeArrowheads="1"/>
            </p:cNvSpPr>
            <p:nvPr/>
          </p:nvSpPr>
          <p:spPr bwMode="auto">
            <a:xfrm>
              <a:off x="5352" y="123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1" name="Line 327"/>
            <p:cNvSpPr>
              <a:spLocks noChangeShapeType="1"/>
            </p:cNvSpPr>
            <p:nvPr/>
          </p:nvSpPr>
          <p:spPr bwMode="auto">
            <a:xfrm>
              <a:off x="5352" y="13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2" name="Rectangle 328"/>
            <p:cNvSpPr>
              <a:spLocks noChangeArrowheads="1"/>
            </p:cNvSpPr>
            <p:nvPr/>
          </p:nvSpPr>
          <p:spPr bwMode="auto">
            <a:xfrm>
              <a:off x="5352" y="13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3" name="Line 329"/>
            <p:cNvSpPr>
              <a:spLocks noChangeShapeType="1"/>
            </p:cNvSpPr>
            <p:nvPr/>
          </p:nvSpPr>
          <p:spPr bwMode="auto">
            <a:xfrm>
              <a:off x="5352" y="147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4" name="Rectangle 330"/>
            <p:cNvSpPr>
              <a:spLocks noChangeArrowheads="1"/>
            </p:cNvSpPr>
            <p:nvPr/>
          </p:nvSpPr>
          <p:spPr bwMode="auto">
            <a:xfrm>
              <a:off x="5352" y="147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5" name="Line 331"/>
            <p:cNvSpPr>
              <a:spLocks noChangeShapeType="1"/>
            </p:cNvSpPr>
            <p:nvPr/>
          </p:nvSpPr>
          <p:spPr bwMode="auto">
            <a:xfrm>
              <a:off x="5352" y="159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6" name="Rectangle 332"/>
            <p:cNvSpPr>
              <a:spLocks noChangeArrowheads="1"/>
            </p:cNvSpPr>
            <p:nvPr/>
          </p:nvSpPr>
          <p:spPr bwMode="auto">
            <a:xfrm>
              <a:off x="5352" y="159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7" name="Line 333"/>
            <p:cNvSpPr>
              <a:spLocks noChangeShapeType="1"/>
            </p:cNvSpPr>
            <p:nvPr/>
          </p:nvSpPr>
          <p:spPr bwMode="auto">
            <a:xfrm>
              <a:off x="5352" y="171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8" name="Rectangle 334"/>
            <p:cNvSpPr>
              <a:spLocks noChangeArrowheads="1"/>
            </p:cNvSpPr>
            <p:nvPr/>
          </p:nvSpPr>
          <p:spPr bwMode="auto">
            <a:xfrm>
              <a:off x="5352" y="171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9" name="Line 335"/>
            <p:cNvSpPr>
              <a:spLocks noChangeShapeType="1"/>
            </p:cNvSpPr>
            <p:nvPr/>
          </p:nvSpPr>
          <p:spPr bwMode="auto">
            <a:xfrm>
              <a:off x="3606" y="1831"/>
              <a:ext cx="1746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0" name="Rectangle 336"/>
            <p:cNvSpPr>
              <a:spLocks noChangeArrowheads="1"/>
            </p:cNvSpPr>
            <p:nvPr/>
          </p:nvSpPr>
          <p:spPr bwMode="auto">
            <a:xfrm>
              <a:off x="3606" y="1831"/>
              <a:ext cx="1752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1" name="Line 337"/>
            <p:cNvSpPr>
              <a:spLocks noChangeShapeType="1"/>
            </p:cNvSpPr>
            <p:nvPr/>
          </p:nvSpPr>
          <p:spPr bwMode="auto">
            <a:xfrm>
              <a:off x="5352" y="19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2" name="Rectangle 338"/>
            <p:cNvSpPr>
              <a:spLocks noChangeArrowheads="1"/>
            </p:cNvSpPr>
            <p:nvPr/>
          </p:nvSpPr>
          <p:spPr bwMode="auto">
            <a:xfrm>
              <a:off x="5352" y="19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3" name="Line 339"/>
            <p:cNvSpPr>
              <a:spLocks noChangeShapeType="1"/>
            </p:cNvSpPr>
            <p:nvPr/>
          </p:nvSpPr>
          <p:spPr bwMode="auto">
            <a:xfrm>
              <a:off x="5352" y="207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4" name="Rectangle 340"/>
            <p:cNvSpPr>
              <a:spLocks noChangeArrowheads="1"/>
            </p:cNvSpPr>
            <p:nvPr/>
          </p:nvSpPr>
          <p:spPr bwMode="auto">
            <a:xfrm>
              <a:off x="5352" y="207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5" name="Line 341"/>
            <p:cNvSpPr>
              <a:spLocks noChangeShapeType="1"/>
            </p:cNvSpPr>
            <p:nvPr/>
          </p:nvSpPr>
          <p:spPr bwMode="auto">
            <a:xfrm>
              <a:off x="5352" y="219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6" name="Rectangle 342"/>
            <p:cNvSpPr>
              <a:spLocks noChangeArrowheads="1"/>
            </p:cNvSpPr>
            <p:nvPr/>
          </p:nvSpPr>
          <p:spPr bwMode="auto">
            <a:xfrm>
              <a:off x="5352" y="219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7" name="Line 343"/>
            <p:cNvSpPr>
              <a:spLocks noChangeShapeType="1"/>
            </p:cNvSpPr>
            <p:nvPr/>
          </p:nvSpPr>
          <p:spPr bwMode="auto">
            <a:xfrm>
              <a:off x="5352" y="231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8" name="Rectangle 344"/>
            <p:cNvSpPr>
              <a:spLocks noChangeArrowheads="1"/>
            </p:cNvSpPr>
            <p:nvPr/>
          </p:nvSpPr>
          <p:spPr bwMode="auto">
            <a:xfrm>
              <a:off x="5352" y="231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9" name="Line 345"/>
            <p:cNvSpPr>
              <a:spLocks noChangeShapeType="1"/>
            </p:cNvSpPr>
            <p:nvPr/>
          </p:nvSpPr>
          <p:spPr bwMode="auto">
            <a:xfrm>
              <a:off x="5352" y="243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0" name="Rectangle 346"/>
            <p:cNvSpPr>
              <a:spLocks noChangeArrowheads="1"/>
            </p:cNvSpPr>
            <p:nvPr/>
          </p:nvSpPr>
          <p:spPr bwMode="auto">
            <a:xfrm>
              <a:off x="5352" y="243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1" name="Line 347"/>
            <p:cNvSpPr>
              <a:spLocks noChangeShapeType="1"/>
            </p:cNvSpPr>
            <p:nvPr/>
          </p:nvSpPr>
          <p:spPr bwMode="auto">
            <a:xfrm>
              <a:off x="5352" y="25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2" name="Rectangle 348"/>
            <p:cNvSpPr>
              <a:spLocks noChangeArrowheads="1"/>
            </p:cNvSpPr>
            <p:nvPr/>
          </p:nvSpPr>
          <p:spPr bwMode="auto">
            <a:xfrm>
              <a:off x="5352" y="25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3" name="Line 349"/>
            <p:cNvSpPr>
              <a:spLocks noChangeShapeType="1"/>
            </p:cNvSpPr>
            <p:nvPr/>
          </p:nvSpPr>
          <p:spPr bwMode="auto">
            <a:xfrm>
              <a:off x="5352" y="267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4" name="Rectangle 350"/>
            <p:cNvSpPr>
              <a:spLocks noChangeArrowheads="1"/>
            </p:cNvSpPr>
            <p:nvPr/>
          </p:nvSpPr>
          <p:spPr bwMode="auto">
            <a:xfrm>
              <a:off x="5352" y="267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5" name="Line 351"/>
            <p:cNvSpPr>
              <a:spLocks noChangeShapeType="1"/>
            </p:cNvSpPr>
            <p:nvPr/>
          </p:nvSpPr>
          <p:spPr bwMode="auto">
            <a:xfrm>
              <a:off x="5352" y="279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6" name="Rectangle 352"/>
            <p:cNvSpPr>
              <a:spLocks noChangeArrowheads="1"/>
            </p:cNvSpPr>
            <p:nvPr/>
          </p:nvSpPr>
          <p:spPr bwMode="auto">
            <a:xfrm>
              <a:off x="5352" y="279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7" name="Line 353"/>
            <p:cNvSpPr>
              <a:spLocks noChangeShapeType="1"/>
            </p:cNvSpPr>
            <p:nvPr/>
          </p:nvSpPr>
          <p:spPr bwMode="auto">
            <a:xfrm>
              <a:off x="5352" y="291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8" name="Rectangle 354"/>
            <p:cNvSpPr>
              <a:spLocks noChangeArrowheads="1"/>
            </p:cNvSpPr>
            <p:nvPr/>
          </p:nvSpPr>
          <p:spPr bwMode="auto">
            <a:xfrm>
              <a:off x="5352" y="291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9" name="Line 355"/>
            <p:cNvSpPr>
              <a:spLocks noChangeShapeType="1"/>
            </p:cNvSpPr>
            <p:nvPr/>
          </p:nvSpPr>
          <p:spPr bwMode="auto">
            <a:xfrm>
              <a:off x="5352" y="303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0" name="Rectangle 356"/>
            <p:cNvSpPr>
              <a:spLocks noChangeArrowheads="1"/>
            </p:cNvSpPr>
            <p:nvPr/>
          </p:nvSpPr>
          <p:spPr bwMode="auto">
            <a:xfrm>
              <a:off x="5352" y="303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1" name="Line 357"/>
            <p:cNvSpPr>
              <a:spLocks noChangeShapeType="1"/>
            </p:cNvSpPr>
            <p:nvPr/>
          </p:nvSpPr>
          <p:spPr bwMode="auto">
            <a:xfrm>
              <a:off x="5352" y="31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2" name="Rectangle 358"/>
            <p:cNvSpPr>
              <a:spLocks noChangeArrowheads="1"/>
            </p:cNvSpPr>
            <p:nvPr/>
          </p:nvSpPr>
          <p:spPr bwMode="auto">
            <a:xfrm>
              <a:off x="5352" y="31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362" name="Group 175"/>
          <p:cNvGrpSpPr>
            <a:grpSpLocks noChangeAspect="1"/>
          </p:cNvGrpSpPr>
          <p:nvPr/>
        </p:nvGrpSpPr>
        <p:grpSpPr bwMode="auto">
          <a:xfrm>
            <a:off x="3347864" y="908720"/>
            <a:ext cx="2886075" cy="4429125"/>
            <a:chOff x="3606" y="391"/>
            <a:chExt cx="1818" cy="2790"/>
          </a:xfrm>
        </p:grpSpPr>
        <p:sp>
          <p:nvSpPr>
            <p:cNvPr id="363" name="AutoShape 174"/>
            <p:cNvSpPr>
              <a:spLocks noChangeAspect="1" noChangeArrowheads="1" noTextEdit="1"/>
            </p:cNvSpPr>
            <p:nvPr/>
          </p:nvSpPr>
          <p:spPr bwMode="auto">
            <a:xfrm>
              <a:off x="3606" y="391"/>
              <a:ext cx="1746" cy="2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4" name="Rectangle 176"/>
            <p:cNvSpPr>
              <a:spLocks noChangeArrowheads="1"/>
            </p:cNvSpPr>
            <p:nvPr/>
          </p:nvSpPr>
          <p:spPr bwMode="auto">
            <a:xfrm>
              <a:off x="3624" y="523"/>
              <a:ext cx="35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Cidade: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5" name="Rectangle 177"/>
            <p:cNvSpPr>
              <a:spLocks noChangeArrowheads="1"/>
            </p:cNvSpPr>
            <p:nvPr/>
          </p:nvSpPr>
          <p:spPr bwMode="auto">
            <a:xfrm>
              <a:off x="4428" y="523"/>
              <a:ext cx="3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Curitiba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6" name="Rectangle 178"/>
            <p:cNvSpPr>
              <a:spLocks noChangeArrowheads="1"/>
            </p:cNvSpPr>
            <p:nvPr/>
          </p:nvSpPr>
          <p:spPr bwMode="auto">
            <a:xfrm>
              <a:off x="3624" y="643"/>
              <a:ext cx="32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Bairro: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7" name="Rectangle 179"/>
            <p:cNvSpPr>
              <a:spLocks noChangeArrowheads="1"/>
            </p:cNvSpPr>
            <p:nvPr/>
          </p:nvSpPr>
          <p:spPr bwMode="auto">
            <a:xfrm>
              <a:off x="4428" y="643"/>
              <a:ext cx="31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Cajuru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" name="Rectangle 180"/>
            <p:cNvSpPr>
              <a:spLocks noChangeArrowheads="1"/>
            </p:cNvSpPr>
            <p:nvPr/>
          </p:nvSpPr>
          <p:spPr bwMode="auto">
            <a:xfrm>
              <a:off x="3624" y="763"/>
              <a:ext cx="23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Rua: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Rectangle 181"/>
            <p:cNvSpPr>
              <a:spLocks noChangeArrowheads="1"/>
            </p:cNvSpPr>
            <p:nvPr/>
          </p:nvSpPr>
          <p:spPr bwMode="auto">
            <a:xfrm>
              <a:off x="4428" y="763"/>
              <a:ext cx="60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Rua Marechal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Rectangle 182"/>
            <p:cNvSpPr>
              <a:spLocks noChangeArrowheads="1"/>
            </p:cNvSpPr>
            <p:nvPr/>
          </p:nvSpPr>
          <p:spPr bwMode="auto">
            <a:xfrm>
              <a:off x="4524" y="883"/>
              <a:ext cx="41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Absuluto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1" name="Rectangle 183"/>
            <p:cNvSpPr>
              <a:spLocks noChangeArrowheads="1"/>
            </p:cNvSpPr>
            <p:nvPr/>
          </p:nvSpPr>
          <p:spPr bwMode="auto">
            <a:xfrm>
              <a:off x="5124" y="883"/>
              <a:ext cx="12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%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2" name="Rectangle 184"/>
            <p:cNvSpPr>
              <a:spLocks noChangeArrowheads="1"/>
            </p:cNvSpPr>
            <p:nvPr/>
          </p:nvSpPr>
          <p:spPr bwMode="auto">
            <a:xfrm>
              <a:off x="3624" y="1003"/>
              <a:ext cx="28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1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Buracos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3" name="Rectangle 185"/>
            <p:cNvSpPr>
              <a:spLocks noChangeArrowheads="1"/>
            </p:cNvSpPr>
            <p:nvPr/>
          </p:nvSpPr>
          <p:spPr bwMode="auto">
            <a:xfrm>
              <a:off x="4908" y="100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" name="Rectangle 186"/>
            <p:cNvSpPr>
              <a:spLocks noChangeArrowheads="1"/>
            </p:cNvSpPr>
            <p:nvPr/>
          </p:nvSpPr>
          <p:spPr bwMode="auto">
            <a:xfrm>
              <a:off x="5142" y="100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" name="Rectangle 187"/>
            <p:cNvSpPr>
              <a:spLocks noChangeArrowheads="1"/>
            </p:cNvSpPr>
            <p:nvPr/>
          </p:nvSpPr>
          <p:spPr bwMode="auto">
            <a:xfrm>
              <a:off x="3624" y="1123"/>
              <a:ext cx="2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1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Saúde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6" name="Rectangle 188"/>
            <p:cNvSpPr>
              <a:spLocks noChangeArrowheads="1"/>
            </p:cNvSpPr>
            <p:nvPr/>
          </p:nvSpPr>
          <p:spPr bwMode="auto">
            <a:xfrm>
              <a:off x="4908" y="112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7" name="Rectangle 189"/>
            <p:cNvSpPr>
              <a:spLocks noChangeArrowheads="1"/>
            </p:cNvSpPr>
            <p:nvPr/>
          </p:nvSpPr>
          <p:spPr bwMode="auto">
            <a:xfrm>
              <a:off x="5142" y="112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" name="Rectangle 190"/>
            <p:cNvSpPr>
              <a:spLocks noChangeArrowheads="1"/>
            </p:cNvSpPr>
            <p:nvPr/>
          </p:nvSpPr>
          <p:spPr bwMode="auto">
            <a:xfrm>
              <a:off x="3624" y="1243"/>
              <a:ext cx="28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Creches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" name="Rectangle 191"/>
            <p:cNvSpPr>
              <a:spLocks noChangeArrowheads="1"/>
            </p:cNvSpPr>
            <p:nvPr/>
          </p:nvSpPr>
          <p:spPr bwMode="auto">
            <a:xfrm>
              <a:off x="4908" y="124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0" name="Rectangle 192"/>
            <p:cNvSpPr>
              <a:spLocks noChangeArrowheads="1"/>
            </p:cNvSpPr>
            <p:nvPr/>
          </p:nvSpPr>
          <p:spPr bwMode="auto">
            <a:xfrm>
              <a:off x="5184" y="1243"/>
              <a:ext cx="22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1" name="Rectangle 193"/>
            <p:cNvSpPr>
              <a:spLocks noChangeArrowheads="1"/>
            </p:cNvSpPr>
            <p:nvPr/>
          </p:nvSpPr>
          <p:spPr bwMode="auto">
            <a:xfrm>
              <a:off x="3624" y="1363"/>
              <a:ext cx="37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Segurança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2" name="Rectangle 194"/>
            <p:cNvSpPr>
              <a:spLocks noChangeArrowheads="1"/>
            </p:cNvSpPr>
            <p:nvPr/>
          </p:nvSpPr>
          <p:spPr bwMode="auto">
            <a:xfrm>
              <a:off x="4908" y="136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3" name="Rectangle 195"/>
            <p:cNvSpPr>
              <a:spLocks noChangeArrowheads="1"/>
            </p:cNvSpPr>
            <p:nvPr/>
          </p:nvSpPr>
          <p:spPr bwMode="auto">
            <a:xfrm>
              <a:off x="5142" y="136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4" name="Rectangle 196"/>
            <p:cNvSpPr>
              <a:spLocks noChangeArrowheads="1"/>
            </p:cNvSpPr>
            <p:nvPr/>
          </p:nvSpPr>
          <p:spPr bwMode="auto">
            <a:xfrm>
              <a:off x="3624" y="1483"/>
              <a:ext cx="50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Pavimentação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5" name="Rectangle 197"/>
            <p:cNvSpPr>
              <a:spLocks noChangeArrowheads="1"/>
            </p:cNvSpPr>
            <p:nvPr/>
          </p:nvSpPr>
          <p:spPr bwMode="auto">
            <a:xfrm>
              <a:off x="4908" y="148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6" name="Rectangle 198"/>
            <p:cNvSpPr>
              <a:spLocks noChangeArrowheads="1"/>
            </p:cNvSpPr>
            <p:nvPr/>
          </p:nvSpPr>
          <p:spPr bwMode="auto">
            <a:xfrm>
              <a:off x="5184" y="1483"/>
              <a:ext cx="22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7" name="Rectangle 199"/>
            <p:cNvSpPr>
              <a:spLocks noChangeArrowheads="1"/>
            </p:cNvSpPr>
            <p:nvPr/>
          </p:nvSpPr>
          <p:spPr bwMode="auto">
            <a:xfrm>
              <a:off x="3624" y="1603"/>
              <a:ext cx="31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TOTAL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8" name="Rectangle 200"/>
            <p:cNvSpPr>
              <a:spLocks noChangeArrowheads="1"/>
            </p:cNvSpPr>
            <p:nvPr/>
          </p:nvSpPr>
          <p:spPr bwMode="auto">
            <a:xfrm>
              <a:off x="4908" y="1603"/>
              <a:ext cx="10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" name="Rectangle 201"/>
            <p:cNvSpPr>
              <a:spLocks noChangeArrowheads="1"/>
            </p:cNvSpPr>
            <p:nvPr/>
          </p:nvSpPr>
          <p:spPr bwMode="auto">
            <a:xfrm>
              <a:off x="5100" y="1603"/>
              <a:ext cx="31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100,00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0" name="Rectangle 202"/>
            <p:cNvSpPr>
              <a:spLocks noChangeArrowheads="1"/>
            </p:cNvSpPr>
            <p:nvPr/>
          </p:nvSpPr>
          <p:spPr bwMode="auto">
            <a:xfrm>
              <a:off x="3624" y="2083"/>
              <a:ext cx="35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Cidade: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1" name="Rectangle 203"/>
            <p:cNvSpPr>
              <a:spLocks noChangeArrowheads="1"/>
            </p:cNvSpPr>
            <p:nvPr/>
          </p:nvSpPr>
          <p:spPr bwMode="auto">
            <a:xfrm>
              <a:off x="4428" y="2083"/>
              <a:ext cx="3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Curitiba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2" name="Rectangle 204"/>
            <p:cNvSpPr>
              <a:spLocks noChangeArrowheads="1"/>
            </p:cNvSpPr>
            <p:nvPr/>
          </p:nvSpPr>
          <p:spPr bwMode="auto">
            <a:xfrm>
              <a:off x="3624" y="2203"/>
              <a:ext cx="46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Categoria: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3" name="Rectangle 205"/>
            <p:cNvSpPr>
              <a:spLocks noChangeArrowheads="1"/>
            </p:cNvSpPr>
            <p:nvPr/>
          </p:nvSpPr>
          <p:spPr bwMode="auto">
            <a:xfrm>
              <a:off x="4428" y="2203"/>
              <a:ext cx="40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dirty="0" err="1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Transporte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4" name="Rectangle 206"/>
            <p:cNvSpPr>
              <a:spLocks noChangeArrowheads="1"/>
            </p:cNvSpPr>
            <p:nvPr/>
          </p:nvSpPr>
          <p:spPr bwMode="auto">
            <a:xfrm>
              <a:off x="3624" y="2323"/>
              <a:ext cx="33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Bairros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5" name="Rectangle 207"/>
            <p:cNvSpPr>
              <a:spLocks noChangeArrowheads="1"/>
            </p:cNvSpPr>
            <p:nvPr/>
          </p:nvSpPr>
          <p:spPr bwMode="auto">
            <a:xfrm>
              <a:off x="4524" y="2323"/>
              <a:ext cx="41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Absuluto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" name="Rectangle 208"/>
            <p:cNvSpPr>
              <a:spLocks noChangeArrowheads="1"/>
            </p:cNvSpPr>
            <p:nvPr/>
          </p:nvSpPr>
          <p:spPr bwMode="auto">
            <a:xfrm>
              <a:off x="5124" y="2323"/>
              <a:ext cx="12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%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7" name="Rectangle 209"/>
            <p:cNvSpPr>
              <a:spLocks noChangeArrowheads="1"/>
            </p:cNvSpPr>
            <p:nvPr/>
          </p:nvSpPr>
          <p:spPr bwMode="auto">
            <a:xfrm>
              <a:off x="3624" y="2443"/>
              <a:ext cx="30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Cajuru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" name="Rectangle 210"/>
            <p:cNvSpPr>
              <a:spLocks noChangeArrowheads="1"/>
            </p:cNvSpPr>
            <p:nvPr/>
          </p:nvSpPr>
          <p:spPr bwMode="auto">
            <a:xfrm>
              <a:off x="4908" y="244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" name="Rectangle 211"/>
            <p:cNvSpPr>
              <a:spLocks noChangeArrowheads="1"/>
            </p:cNvSpPr>
            <p:nvPr/>
          </p:nvSpPr>
          <p:spPr bwMode="auto">
            <a:xfrm>
              <a:off x="5142" y="244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" name="Rectangle 212"/>
            <p:cNvSpPr>
              <a:spLocks noChangeArrowheads="1"/>
            </p:cNvSpPr>
            <p:nvPr/>
          </p:nvSpPr>
          <p:spPr bwMode="auto">
            <a:xfrm>
              <a:off x="3624" y="2563"/>
              <a:ext cx="45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Boqueirão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1" name="Rectangle 213"/>
            <p:cNvSpPr>
              <a:spLocks noChangeArrowheads="1"/>
            </p:cNvSpPr>
            <p:nvPr/>
          </p:nvSpPr>
          <p:spPr bwMode="auto">
            <a:xfrm>
              <a:off x="4908" y="256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2" name="Rectangle 214"/>
            <p:cNvSpPr>
              <a:spLocks noChangeArrowheads="1"/>
            </p:cNvSpPr>
            <p:nvPr/>
          </p:nvSpPr>
          <p:spPr bwMode="auto">
            <a:xfrm>
              <a:off x="5142" y="256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37,50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3" name="Rectangle 215"/>
            <p:cNvSpPr>
              <a:spLocks noChangeArrowheads="1"/>
            </p:cNvSpPr>
            <p:nvPr/>
          </p:nvSpPr>
          <p:spPr bwMode="auto">
            <a:xfrm>
              <a:off x="3624" y="2683"/>
              <a:ext cx="31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Centro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4" name="Rectangle 216"/>
            <p:cNvSpPr>
              <a:spLocks noChangeArrowheads="1"/>
            </p:cNvSpPr>
            <p:nvPr/>
          </p:nvSpPr>
          <p:spPr bwMode="auto">
            <a:xfrm>
              <a:off x="4908" y="268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5" name="Rectangle 217"/>
            <p:cNvSpPr>
              <a:spLocks noChangeArrowheads="1"/>
            </p:cNvSpPr>
            <p:nvPr/>
          </p:nvSpPr>
          <p:spPr bwMode="auto">
            <a:xfrm>
              <a:off x="5142" y="268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12,50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6" name="Rectangle 218"/>
            <p:cNvSpPr>
              <a:spLocks noChangeArrowheads="1"/>
            </p:cNvSpPr>
            <p:nvPr/>
          </p:nvSpPr>
          <p:spPr bwMode="auto">
            <a:xfrm>
              <a:off x="3624" y="2803"/>
              <a:ext cx="24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Batel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7" name="Rectangle 219"/>
            <p:cNvSpPr>
              <a:spLocks noChangeArrowheads="1"/>
            </p:cNvSpPr>
            <p:nvPr/>
          </p:nvSpPr>
          <p:spPr bwMode="auto">
            <a:xfrm>
              <a:off x="4908" y="280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8" name="Rectangle 220"/>
            <p:cNvSpPr>
              <a:spLocks noChangeArrowheads="1"/>
            </p:cNvSpPr>
            <p:nvPr/>
          </p:nvSpPr>
          <p:spPr bwMode="auto">
            <a:xfrm>
              <a:off x="5142" y="2803"/>
              <a:ext cx="27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" name="Rectangle 221"/>
            <p:cNvSpPr>
              <a:spLocks noChangeArrowheads="1"/>
            </p:cNvSpPr>
            <p:nvPr/>
          </p:nvSpPr>
          <p:spPr bwMode="auto">
            <a:xfrm>
              <a:off x="3624" y="2923"/>
              <a:ext cx="31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Juveve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" name="Rectangle 222"/>
            <p:cNvSpPr>
              <a:spLocks noChangeArrowheads="1"/>
            </p:cNvSpPr>
            <p:nvPr/>
          </p:nvSpPr>
          <p:spPr bwMode="auto">
            <a:xfrm>
              <a:off x="4908" y="2923"/>
              <a:ext cx="9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" name="Rectangle 223"/>
            <p:cNvSpPr>
              <a:spLocks noChangeArrowheads="1"/>
            </p:cNvSpPr>
            <p:nvPr/>
          </p:nvSpPr>
          <p:spPr bwMode="auto">
            <a:xfrm>
              <a:off x="5184" y="2923"/>
              <a:ext cx="22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2" name="Rectangle 224"/>
            <p:cNvSpPr>
              <a:spLocks noChangeArrowheads="1"/>
            </p:cNvSpPr>
            <p:nvPr/>
          </p:nvSpPr>
          <p:spPr bwMode="auto">
            <a:xfrm>
              <a:off x="3624" y="3043"/>
              <a:ext cx="31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TOTAL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3" name="Rectangle 225"/>
            <p:cNvSpPr>
              <a:spLocks noChangeArrowheads="1"/>
            </p:cNvSpPr>
            <p:nvPr/>
          </p:nvSpPr>
          <p:spPr bwMode="auto">
            <a:xfrm>
              <a:off x="4908" y="3043"/>
              <a:ext cx="10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8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" name="Rectangle 226"/>
            <p:cNvSpPr>
              <a:spLocks noChangeArrowheads="1"/>
            </p:cNvSpPr>
            <p:nvPr/>
          </p:nvSpPr>
          <p:spPr bwMode="auto">
            <a:xfrm>
              <a:off x="5100" y="3043"/>
              <a:ext cx="32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100,00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5" name="Rectangle 227"/>
            <p:cNvSpPr>
              <a:spLocks noChangeArrowheads="1"/>
            </p:cNvSpPr>
            <p:nvPr/>
          </p:nvSpPr>
          <p:spPr bwMode="auto">
            <a:xfrm>
              <a:off x="4158" y="403"/>
              <a:ext cx="75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Relatório por Rua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6" name="Rectangle 228"/>
            <p:cNvSpPr>
              <a:spLocks noChangeArrowheads="1"/>
            </p:cNvSpPr>
            <p:nvPr/>
          </p:nvSpPr>
          <p:spPr bwMode="auto">
            <a:xfrm>
              <a:off x="4050" y="1963"/>
              <a:ext cx="98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Relatório por Categoria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7" name="Rectangle 229"/>
            <p:cNvSpPr>
              <a:spLocks noChangeArrowheads="1"/>
            </p:cNvSpPr>
            <p:nvPr/>
          </p:nvSpPr>
          <p:spPr bwMode="auto">
            <a:xfrm>
              <a:off x="3606" y="391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" name="Line 230"/>
            <p:cNvSpPr>
              <a:spLocks noChangeShapeType="1"/>
            </p:cNvSpPr>
            <p:nvPr/>
          </p:nvSpPr>
          <p:spPr bwMode="auto">
            <a:xfrm>
              <a:off x="3612" y="39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" name="Rectangle 231"/>
            <p:cNvSpPr>
              <a:spLocks noChangeArrowheads="1"/>
            </p:cNvSpPr>
            <p:nvPr/>
          </p:nvSpPr>
          <p:spPr bwMode="auto">
            <a:xfrm>
              <a:off x="3612" y="39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" name="Rectangle 232"/>
            <p:cNvSpPr>
              <a:spLocks noChangeArrowheads="1"/>
            </p:cNvSpPr>
            <p:nvPr/>
          </p:nvSpPr>
          <p:spPr bwMode="auto">
            <a:xfrm>
              <a:off x="5346" y="391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" name="Rectangle 233"/>
            <p:cNvSpPr>
              <a:spLocks noChangeArrowheads="1"/>
            </p:cNvSpPr>
            <p:nvPr/>
          </p:nvSpPr>
          <p:spPr bwMode="auto">
            <a:xfrm>
              <a:off x="4410" y="391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2" name="Rectangle 234"/>
            <p:cNvSpPr>
              <a:spLocks noChangeArrowheads="1"/>
            </p:cNvSpPr>
            <p:nvPr/>
          </p:nvSpPr>
          <p:spPr bwMode="auto">
            <a:xfrm>
              <a:off x="4962" y="391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" name="Line 235"/>
            <p:cNvSpPr>
              <a:spLocks noChangeShapeType="1"/>
            </p:cNvSpPr>
            <p:nvPr/>
          </p:nvSpPr>
          <p:spPr bwMode="auto">
            <a:xfrm>
              <a:off x="3612" y="51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" name="Rectangle 236"/>
            <p:cNvSpPr>
              <a:spLocks noChangeArrowheads="1"/>
            </p:cNvSpPr>
            <p:nvPr/>
          </p:nvSpPr>
          <p:spPr bwMode="auto">
            <a:xfrm>
              <a:off x="3612" y="51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5" name="Line 237"/>
            <p:cNvSpPr>
              <a:spLocks noChangeShapeType="1"/>
            </p:cNvSpPr>
            <p:nvPr/>
          </p:nvSpPr>
          <p:spPr bwMode="auto">
            <a:xfrm>
              <a:off x="3612" y="63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" name="Rectangle 238"/>
            <p:cNvSpPr>
              <a:spLocks noChangeArrowheads="1"/>
            </p:cNvSpPr>
            <p:nvPr/>
          </p:nvSpPr>
          <p:spPr bwMode="auto">
            <a:xfrm>
              <a:off x="3612" y="63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7" name="Line 239"/>
            <p:cNvSpPr>
              <a:spLocks noChangeShapeType="1"/>
            </p:cNvSpPr>
            <p:nvPr/>
          </p:nvSpPr>
          <p:spPr bwMode="auto">
            <a:xfrm>
              <a:off x="3612" y="75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8" name="Rectangle 240"/>
            <p:cNvSpPr>
              <a:spLocks noChangeArrowheads="1"/>
            </p:cNvSpPr>
            <p:nvPr/>
          </p:nvSpPr>
          <p:spPr bwMode="auto">
            <a:xfrm>
              <a:off x="3612" y="75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9" name="Line 241"/>
            <p:cNvSpPr>
              <a:spLocks noChangeShapeType="1"/>
            </p:cNvSpPr>
            <p:nvPr/>
          </p:nvSpPr>
          <p:spPr bwMode="auto">
            <a:xfrm>
              <a:off x="3612" y="87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0" name="Rectangle 242"/>
            <p:cNvSpPr>
              <a:spLocks noChangeArrowheads="1"/>
            </p:cNvSpPr>
            <p:nvPr/>
          </p:nvSpPr>
          <p:spPr bwMode="auto">
            <a:xfrm>
              <a:off x="3612" y="87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1" name="Line 243"/>
            <p:cNvSpPr>
              <a:spLocks noChangeShapeType="1"/>
            </p:cNvSpPr>
            <p:nvPr/>
          </p:nvSpPr>
          <p:spPr bwMode="auto">
            <a:xfrm>
              <a:off x="3612" y="99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2" name="Rectangle 244"/>
            <p:cNvSpPr>
              <a:spLocks noChangeArrowheads="1"/>
            </p:cNvSpPr>
            <p:nvPr/>
          </p:nvSpPr>
          <p:spPr bwMode="auto">
            <a:xfrm>
              <a:off x="3612" y="99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3" name="Line 245"/>
            <p:cNvSpPr>
              <a:spLocks noChangeShapeType="1"/>
            </p:cNvSpPr>
            <p:nvPr/>
          </p:nvSpPr>
          <p:spPr bwMode="auto">
            <a:xfrm>
              <a:off x="3612" y="111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4" name="Rectangle 246"/>
            <p:cNvSpPr>
              <a:spLocks noChangeArrowheads="1"/>
            </p:cNvSpPr>
            <p:nvPr/>
          </p:nvSpPr>
          <p:spPr bwMode="auto">
            <a:xfrm>
              <a:off x="3612" y="111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5" name="Line 247"/>
            <p:cNvSpPr>
              <a:spLocks noChangeShapeType="1"/>
            </p:cNvSpPr>
            <p:nvPr/>
          </p:nvSpPr>
          <p:spPr bwMode="auto">
            <a:xfrm>
              <a:off x="3612" y="123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6" name="Rectangle 248"/>
            <p:cNvSpPr>
              <a:spLocks noChangeArrowheads="1"/>
            </p:cNvSpPr>
            <p:nvPr/>
          </p:nvSpPr>
          <p:spPr bwMode="auto">
            <a:xfrm>
              <a:off x="3612" y="123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7" name="Line 249"/>
            <p:cNvSpPr>
              <a:spLocks noChangeShapeType="1"/>
            </p:cNvSpPr>
            <p:nvPr/>
          </p:nvSpPr>
          <p:spPr bwMode="auto">
            <a:xfrm>
              <a:off x="3612" y="135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8" name="Rectangle 250"/>
            <p:cNvSpPr>
              <a:spLocks noChangeArrowheads="1"/>
            </p:cNvSpPr>
            <p:nvPr/>
          </p:nvSpPr>
          <p:spPr bwMode="auto">
            <a:xfrm>
              <a:off x="3612" y="135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9" name="Line 251"/>
            <p:cNvSpPr>
              <a:spLocks noChangeShapeType="1"/>
            </p:cNvSpPr>
            <p:nvPr/>
          </p:nvSpPr>
          <p:spPr bwMode="auto">
            <a:xfrm>
              <a:off x="3612" y="147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0" name="Rectangle 252"/>
            <p:cNvSpPr>
              <a:spLocks noChangeArrowheads="1"/>
            </p:cNvSpPr>
            <p:nvPr/>
          </p:nvSpPr>
          <p:spPr bwMode="auto">
            <a:xfrm>
              <a:off x="3612" y="147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1" name="Line 253"/>
            <p:cNvSpPr>
              <a:spLocks noChangeShapeType="1"/>
            </p:cNvSpPr>
            <p:nvPr/>
          </p:nvSpPr>
          <p:spPr bwMode="auto">
            <a:xfrm>
              <a:off x="3612" y="159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2" name="Rectangle 254"/>
            <p:cNvSpPr>
              <a:spLocks noChangeArrowheads="1"/>
            </p:cNvSpPr>
            <p:nvPr/>
          </p:nvSpPr>
          <p:spPr bwMode="auto">
            <a:xfrm>
              <a:off x="3612" y="159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3" name="Line 255"/>
            <p:cNvSpPr>
              <a:spLocks noChangeShapeType="1"/>
            </p:cNvSpPr>
            <p:nvPr/>
          </p:nvSpPr>
          <p:spPr bwMode="auto">
            <a:xfrm>
              <a:off x="3606" y="391"/>
              <a:ext cx="1" cy="13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4" name="Rectangle 256"/>
            <p:cNvSpPr>
              <a:spLocks noChangeArrowheads="1"/>
            </p:cNvSpPr>
            <p:nvPr/>
          </p:nvSpPr>
          <p:spPr bwMode="auto">
            <a:xfrm>
              <a:off x="3606" y="391"/>
              <a:ext cx="6" cy="13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5" name="Line 257"/>
            <p:cNvSpPr>
              <a:spLocks noChangeShapeType="1"/>
            </p:cNvSpPr>
            <p:nvPr/>
          </p:nvSpPr>
          <p:spPr bwMode="auto">
            <a:xfrm>
              <a:off x="4410" y="517"/>
              <a:ext cx="1" cy="1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6" name="Rectangle 258"/>
            <p:cNvSpPr>
              <a:spLocks noChangeArrowheads="1"/>
            </p:cNvSpPr>
            <p:nvPr/>
          </p:nvSpPr>
          <p:spPr bwMode="auto">
            <a:xfrm>
              <a:off x="4410" y="517"/>
              <a:ext cx="6" cy="1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7" name="Line 259"/>
            <p:cNvSpPr>
              <a:spLocks noChangeShapeType="1"/>
            </p:cNvSpPr>
            <p:nvPr/>
          </p:nvSpPr>
          <p:spPr bwMode="auto">
            <a:xfrm>
              <a:off x="4962" y="517"/>
              <a:ext cx="1" cy="1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8" name="Rectangle 260"/>
            <p:cNvSpPr>
              <a:spLocks noChangeArrowheads="1"/>
            </p:cNvSpPr>
            <p:nvPr/>
          </p:nvSpPr>
          <p:spPr bwMode="auto">
            <a:xfrm>
              <a:off x="4962" y="517"/>
              <a:ext cx="6" cy="1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9" name="Line 261"/>
            <p:cNvSpPr>
              <a:spLocks noChangeShapeType="1"/>
            </p:cNvSpPr>
            <p:nvPr/>
          </p:nvSpPr>
          <p:spPr bwMode="auto">
            <a:xfrm>
              <a:off x="3612" y="171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0" name="Rectangle 262"/>
            <p:cNvSpPr>
              <a:spLocks noChangeArrowheads="1"/>
            </p:cNvSpPr>
            <p:nvPr/>
          </p:nvSpPr>
          <p:spPr bwMode="auto">
            <a:xfrm>
              <a:off x="3612" y="171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1" name="Line 263"/>
            <p:cNvSpPr>
              <a:spLocks noChangeShapeType="1"/>
            </p:cNvSpPr>
            <p:nvPr/>
          </p:nvSpPr>
          <p:spPr bwMode="auto">
            <a:xfrm>
              <a:off x="5346" y="397"/>
              <a:ext cx="1" cy="1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2" name="Rectangle 264"/>
            <p:cNvSpPr>
              <a:spLocks noChangeArrowheads="1"/>
            </p:cNvSpPr>
            <p:nvPr/>
          </p:nvSpPr>
          <p:spPr bwMode="auto">
            <a:xfrm>
              <a:off x="5346" y="397"/>
              <a:ext cx="6" cy="13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3" name="Line 265"/>
            <p:cNvSpPr>
              <a:spLocks noChangeShapeType="1"/>
            </p:cNvSpPr>
            <p:nvPr/>
          </p:nvSpPr>
          <p:spPr bwMode="auto">
            <a:xfrm>
              <a:off x="3606" y="1717"/>
              <a:ext cx="1" cy="234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4" name="Rectangle 266"/>
            <p:cNvSpPr>
              <a:spLocks noChangeArrowheads="1"/>
            </p:cNvSpPr>
            <p:nvPr/>
          </p:nvSpPr>
          <p:spPr bwMode="auto">
            <a:xfrm>
              <a:off x="3606" y="1717"/>
              <a:ext cx="6" cy="234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5" name="Line 267"/>
            <p:cNvSpPr>
              <a:spLocks noChangeShapeType="1"/>
            </p:cNvSpPr>
            <p:nvPr/>
          </p:nvSpPr>
          <p:spPr bwMode="auto">
            <a:xfrm>
              <a:off x="3612" y="195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6" name="Rectangle 268"/>
            <p:cNvSpPr>
              <a:spLocks noChangeArrowheads="1"/>
            </p:cNvSpPr>
            <p:nvPr/>
          </p:nvSpPr>
          <p:spPr bwMode="auto">
            <a:xfrm>
              <a:off x="3612" y="195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7" name="Line 269"/>
            <p:cNvSpPr>
              <a:spLocks noChangeShapeType="1"/>
            </p:cNvSpPr>
            <p:nvPr/>
          </p:nvSpPr>
          <p:spPr bwMode="auto">
            <a:xfrm>
              <a:off x="5346" y="1717"/>
              <a:ext cx="1" cy="234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8" name="Rectangle 270"/>
            <p:cNvSpPr>
              <a:spLocks noChangeArrowheads="1"/>
            </p:cNvSpPr>
            <p:nvPr/>
          </p:nvSpPr>
          <p:spPr bwMode="auto">
            <a:xfrm>
              <a:off x="5346" y="1717"/>
              <a:ext cx="6" cy="234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9" name="Line 271"/>
            <p:cNvSpPr>
              <a:spLocks noChangeShapeType="1"/>
            </p:cNvSpPr>
            <p:nvPr/>
          </p:nvSpPr>
          <p:spPr bwMode="auto">
            <a:xfrm>
              <a:off x="4410" y="1717"/>
              <a:ext cx="1" cy="234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0" name="Rectangle 272"/>
            <p:cNvSpPr>
              <a:spLocks noChangeArrowheads="1"/>
            </p:cNvSpPr>
            <p:nvPr/>
          </p:nvSpPr>
          <p:spPr bwMode="auto">
            <a:xfrm>
              <a:off x="4410" y="1717"/>
              <a:ext cx="6" cy="234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1" name="Line 273"/>
            <p:cNvSpPr>
              <a:spLocks noChangeShapeType="1"/>
            </p:cNvSpPr>
            <p:nvPr/>
          </p:nvSpPr>
          <p:spPr bwMode="auto">
            <a:xfrm>
              <a:off x="4962" y="1717"/>
              <a:ext cx="1" cy="234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2" name="Rectangle 274"/>
            <p:cNvSpPr>
              <a:spLocks noChangeArrowheads="1"/>
            </p:cNvSpPr>
            <p:nvPr/>
          </p:nvSpPr>
          <p:spPr bwMode="auto">
            <a:xfrm>
              <a:off x="4962" y="1717"/>
              <a:ext cx="6" cy="234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3" name="Line 275"/>
            <p:cNvSpPr>
              <a:spLocks noChangeShapeType="1"/>
            </p:cNvSpPr>
            <p:nvPr/>
          </p:nvSpPr>
          <p:spPr bwMode="auto">
            <a:xfrm>
              <a:off x="3612" y="207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4" name="Rectangle 276"/>
            <p:cNvSpPr>
              <a:spLocks noChangeArrowheads="1"/>
            </p:cNvSpPr>
            <p:nvPr/>
          </p:nvSpPr>
          <p:spPr bwMode="auto">
            <a:xfrm>
              <a:off x="3612" y="207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5" name="Line 277"/>
            <p:cNvSpPr>
              <a:spLocks noChangeShapeType="1"/>
            </p:cNvSpPr>
            <p:nvPr/>
          </p:nvSpPr>
          <p:spPr bwMode="auto">
            <a:xfrm>
              <a:off x="3612" y="219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6" name="Rectangle 278"/>
            <p:cNvSpPr>
              <a:spLocks noChangeArrowheads="1"/>
            </p:cNvSpPr>
            <p:nvPr/>
          </p:nvSpPr>
          <p:spPr bwMode="auto">
            <a:xfrm>
              <a:off x="3612" y="219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7" name="Line 279"/>
            <p:cNvSpPr>
              <a:spLocks noChangeShapeType="1"/>
            </p:cNvSpPr>
            <p:nvPr/>
          </p:nvSpPr>
          <p:spPr bwMode="auto">
            <a:xfrm>
              <a:off x="3612" y="231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8" name="Rectangle 280"/>
            <p:cNvSpPr>
              <a:spLocks noChangeArrowheads="1"/>
            </p:cNvSpPr>
            <p:nvPr/>
          </p:nvSpPr>
          <p:spPr bwMode="auto">
            <a:xfrm>
              <a:off x="3612" y="231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9" name="Line 281"/>
            <p:cNvSpPr>
              <a:spLocks noChangeShapeType="1"/>
            </p:cNvSpPr>
            <p:nvPr/>
          </p:nvSpPr>
          <p:spPr bwMode="auto">
            <a:xfrm>
              <a:off x="3612" y="243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0" name="Rectangle 282"/>
            <p:cNvSpPr>
              <a:spLocks noChangeArrowheads="1"/>
            </p:cNvSpPr>
            <p:nvPr/>
          </p:nvSpPr>
          <p:spPr bwMode="auto">
            <a:xfrm>
              <a:off x="3612" y="243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1" name="Line 283"/>
            <p:cNvSpPr>
              <a:spLocks noChangeShapeType="1"/>
            </p:cNvSpPr>
            <p:nvPr/>
          </p:nvSpPr>
          <p:spPr bwMode="auto">
            <a:xfrm>
              <a:off x="3612" y="255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2" name="Rectangle 284"/>
            <p:cNvSpPr>
              <a:spLocks noChangeArrowheads="1"/>
            </p:cNvSpPr>
            <p:nvPr/>
          </p:nvSpPr>
          <p:spPr bwMode="auto">
            <a:xfrm>
              <a:off x="3612" y="255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3" name="Line 285"/>
            <p:cNvSpPr>
              <a:spLocks noChangeShapeType="1"/>
            </p:cNvSpPr>
            <p:nvPr/>
          </p:nvSpPr>
          <p:spPr bwMode="auto">
            <a:xfrm>
              <a:off x="3612" y="267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4" name="Rectangle 286"/>
            <p:cNvSpPr>
              <a:spLocks noChangeArrowheads="1"/>
            </p:cNvSpPr>
            <p:nvPr/>
          </p:nvSpPr>
          <p:spPr bwMode="auto">
            <a:xfrm>
              <a:off x="3612" y="267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5" name="Line 287"/>
            <p:cNvSpPr>
              <a:spLocks noChangeShapeType="1"/>
            </p:cNvSpPr>
            <p:nvPr/>
          </p:nvSpPr>
          <p:spPr bwMode="auto">
            <a:xfrm>
              <a:off x="3612" y="279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6" name="Rectangle 288"/>
            <p:cNvSpPr>
              <a:spLocks noChangeArrowheads="1"/>
            </p:cNvSpPr>
            <p:nvPr/>
          </p:nvSpPr>
          <p:spPr bwMode="auto">
            <a:xfrm>
              <a:off x="3612" y="279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7" name="Line 289"/>
            <p:cNvSpPr>
              <a:spLocks noChangeShapeType="1"/>
            </p:cNvSpPr>
            <p:nvPr/>
          </p:nvSpPr>
          <p:spPr bwMode="auto">
            <a:xfrm>
              <a:off x="3612" y="291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8" name="Rectangle 290"/>
            <p:cNvSpPr>
              <a:spLocks noChangeArrowheads="1"/>
            </p:cNvSpPr>
            <p:nvPr/>
          </p:nvSpPr>
          <p:spPr bwMode="auto">
            <a:xfrm>
              <a:off x="3612" y="291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9" name="Line 291"/>
            <p:cNvSpPr>
              <a:spLocks noChangeShapeType="1"/>
            </p:cNvSpPr>
            <p:nvPr/>
          </p:nvSpPr>
          <p:spPr bwMode="auto">
            <a:xfrm>
              <a:off x="3612" y="303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0" name="Rectangle 292"/>
            <p:cNvSpPr>
              <a:spLocks noChangeArrowheads="1"/>
            </p:cNvSpPr>
            <p:nvPr/>
          </p:nvSpPr>
          <p:spPr bwMode="auto">
            <a:xfrm>
              <a:off x="3612" y="303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1" name="Line 293"/>
            <p:cNvSpPr>
              <a:spLocks noChangeShapeType="1"/>
            </p:cNvSpPr>
            <p:nvPr/>
          </p:nvSpPr>
          <p:spPr bwMode="auto">
            <a:xfrm>
              <a:off x="3606" y="1951"/>
              <a:ext cx="1" cy="1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2" name="Rectangle 294"/>
            <p:cNvSpPr>
              <a:spLocks noChangeArrowheads="1"/>
            </p:cNvSpPr>
            <p:nvPr/>
          </p:nvSpPr>
          <p:spPr bwMode="auto">
            <a:xfrm>
              <a:off x="3606" y="1951"/>
              <a:ext cx="6" cy="1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3" name="Line 295"/>
            <p:cNvSpPr>
              <a:spLocks noChangeShapeType="1"/>
            </p:cNvSpPr>
            <p:nvPr/>
          </p:nvSpPr>
          <p:spPr bwMode="auto">
            <a:xfrm>
              <a:off x="4410" y="2077"/>
              <a:ext cx="1" cy="10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4" name="Rectangle 296"/>
            <p:cNvSpPr>
              <a:spLocks noChangeArrowheads="1"/>
            </p:cNvSpPr>
            <p:nvPr/>
          </p:nvSpPr>
          <p:spPr bwMode="auto">
            <a:xfrm>
              <a:off x="4410" y="2077"/>
              <a:ext cx="6" cy="10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5" name="Line 297"/>
            <p:cNvSpPr>
              <a:spLocks noChangeShapeType="1"/>
            </p:cNvSpPr>
            <p:nvPr/>
          </p:nvSpPr>
          <p:spPr bwMode="auto">
            <a:xfrm>
              <a:off x="4962" y="2077"/>
              <a:ext cx="1" cy="10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6" name="Rectangle 298"/>
            <p:cNvSpPr>
              <a:spLocks noChangeArrowheads="1"/>
            </p:cNvSpPr>
            <p:nvPr/>
          </p:nvSpPr>
          <p:spPr bwMode="auto">
            <a:xfrm>
              <a:off x="4962" y="2077"/>
              <a:ext cx="6" cy="10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7" name="Line 299"/>
            <p:cNvSpPr>
              <a:spLocks noChangeShapeType="1"/>
            </p:cNvSpPr>
            <p:nvPr/>
          </p:nvSpPr>
          <p:spPr bwMode="auto">
            <a:xfrm>
              <a:off x="3612" y="3151"/>
              <a:ext cx="17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8" name="Rectangle 300"/>
            <p:cNvSpPr>
              <a:spLocks noChangeArrowheads="1"/>
            </p:cNvSpPr>
            <p:nvPr/>
          </p:nvSpPr>
          <p:spPr bwMode="auto">
            <a:xfrm>
              <a:off x="3612" y="3151"/>
              <a:ext cx="17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9" name="Line 301"/>
            <p:cNvSpPr>
              <a:spLocks noChangeShapeType="1"/>
            </p:cNvSpPr>
            <p:nvPr/>
          </p:nvSpPr>
          <p:spPr bwMode="auto">
            <a:xfrm>
              <a:off x="5346" y="1957"/>
              <a:ext cx="1" cy="1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0" name="Rectangle 302"/>
            <p:cNvSpPr>
              <a:spLocks noChangeArrowheads="1"/>
            </p:cNvSpPr>
            <p:nvPr/>
          </p:nvSpPr>
          <p:spPr bwMode="auto">
            <a:xfrm>
              <a:off x="5346" y="1957"/>
              <a:ext cx="6" cy="1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1" name="Line 303"/>
            <p:cNvSpPr>
              <a:spLocks noChangeShapeType="1"/>
            </p:cNvSpPr>
            <p:nvPr/>
          </p:nvSpPr>
          <p:spPr bwMode="auto">
            <a:xfrm>
              <a:off x="3606" y="3157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2" name="Rectangle 304"/>
            <p:cNvSpPr>
              <a:spLocks noChangeArrowheads="1"/>
            </p:cNvSpPr>
            <p:nvPr/>
          </p:nvSpPr>
          <p:spPr bwMode="auto">
            <a:xfrm>
              <a:off x="3606" y="3157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3" name="Line 305"/>
            <p:cNvSpPr>
              <a:spLocks noChangeShapeType="1"/>
            </p:cNvSpPr>
            <p:nvPr/>
          </p:nvSpPr>
          <p:spPr bwMode="auto">
            <a:xfrm>
              <a:off x="4410" y="3157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4" name="Rectangle 306"/>
            <p:cNvSpPr>
              <a:spLocks noChangeArrowheads="1"/>
            </p:cNvSpPr>
            <p:nvPr/>
          </p:nvSpPr>
          <p:spPr bwMode="auto">
            <a:xfrm>
              <a:off x="4410" y="3157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5" name="Line 307"/>
            <p:cNvSpPr>
              <a:spLocks noChangeShapeType="1"/>
            </p:cNvSpPr>
            <p:nvPr/>
          </p:nvSpPr>
          <p:spPr bwMode="auto">
            <a:xfrm>
              <a:off x="4962" y="3157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6" name="Rectangle 308"/>
            <p:cNvSpPr>
              <a:spLocks noChangeArrowheads="1"/>
            </p:cNvSpPr>
            <p:nvPr/>
          </p:nvSpPr>
          <p:spPr bwMode="auto">
            <a:xfrm>
              <a:off x="4962" y="3157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7" name="Line 309"/>
            <p:cNvSpPr>
              <a:spLocks noChangeShapeType="1"/>
            </p:cNvSpPr>
            <p:nvPr/>
          </p:nvSpPr>
          <p:spPr bwMode="auto">
            <a:xfrm>
              <a:off x="5346" y="3157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8" name="Rectangle 310"/>
            <p:cNvSpPr>
              <a:spLocks noChangeArrowheads="1"/>
            </p:cNvSpPr>
            <p:nvPr/>
          </p:nvSpPr>
          <p:spPr bwMode="auto">
            <a:xfrm>
              <a:off x="5346" y="3157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9" name="Line 311"/>
            <p:cNvSpPr>
              <a:spLocks noChangeShapeType="1"/>
            </p:cNvSpPr>
            <p:nvPr/>
          </p:nvSpPr>
          <p:spPr bwMode="auto">
            <a:xfrm>
              <a:off x="5352" y="39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0" name="Rectangle 312"/>
            <p:cNvSpPr>
              <a:spLocks noChangeArrowheads="1"/>
            </p:cNvSpPr>
            <p:nvPr/>
          </p:nvSpPr>
          <p:spPr bwMode="auto">
            <a:xfrm>
              <a:off x="5352" y="39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1" name="Line 313"/>
            <p:cNvSpPr>
              <a:spLocks noChangeShapeType="1"/>
            </p:cNvSpPr>
            <p:nvPr/>
          </p:nvSpPr>
          <p:spPr bwMode="auto">
            <a:xfrm>
              <a:off x="5352" y="51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2" name="Rectangle 314"/>
            <p:cNvSpPr>
              <a:spLocks noChangeArrowheads="1"/>
            </p:cNvSpPr>
            <p:nvPr/>
          </p:nvSpPr>
          <p:spPr bwMode="auto">
            <a:xfrm>
              <a:off x="5352" y="51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3" name="Line 315"/>
            <p:cNvSpPr>
              <a:spLocks noChangeShapeType="1"/>
            </p:cNvSpPr>
            <p:nvPr/>
          </p:nvSpPr>
          <p:spPr bwMode="auto">
            <a:xfrm>
              <a:off x="5352" y="63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4" name="Rectangle 316"/>
            <p:cNvSpPr>
              <a:spLocks noChangeArrowheads="1"/>
            </p:cNvSpPr>
            <p:nvPr/>
          </p:nvSpPr>
          <p:spPr bwMode="auto">
            <a:xfrm>
              <a:off x="5352" y="63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5" name="Line 317"/>
            <p:cNvSpPr>
              <a:spLocks noChangeShapeType="1"/>
            </p:cNvSpPr>
            <p:nvPr/>
          </p:nvSpPr>
          <p:spPr bwMode="auto">
            <a:xfrm>
              <a:off x="5352" y="7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6" name="Rectangle 318"/>
            <p:cNvSpPr>
              <a:spLocks noChangeArrowheads="1"/>
            </p:cNvSpPr>
            <p:nvPr/>
          </p:nvSpPr>
          <p:spPr bwMode="auto">
            <a:xfrm>
              <a:off x="5352" y="7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7" name="Line 319"/>
            <p:cNvSpPr>
              <a:spLocks noChangeShapeType="1"/>
            </p:cNvSpPr>
            <p:nvPr/>
          </p:nvSpPr>
          <p:spPr bwMode="auto">
            <a:xfrm>
              <a:off x="5352" y="87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8" name="Rectangle 320"/>
            <p:cNvSpPr>
              <a:spLocks noChangeArrowheads="1"/>
            </p:cNvSpPr>
            <p:nvPr/>
          </p:nvSpPr>
          <p:spPr bwMode="auto">
            <a:xfrm>
              <a:off x="5352" y="87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9" name="Line 321"/>
            <p:cNvSpPr>
              <a:spLocks noChangeShapeType="1"/>
            </p:cNvSpPr>
            <p:nvPr/>
          </p:nvSpPr>
          <p:spPr bwMode="auto">
            <a:xfrm>
              <a:off x="5352" y="99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0" name="Rectangle 322"/>
            <p:cNvSpPr>
              <a:spLocks noChangeArrowheads="1"/>
            </p:cNvSpPr>
            <p:nvPr/>
          </p:nvSpPr>
          <p:spPr bwMode="auto">
            <a:xfrm>
              <a:off x="5352" y="99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1" name="Line 323"/>
            <p:cNvSpPr>
              <a:spLocks noChangeShapeType="1"/>
            </p:cNvSpPr>
            <p:nvPr/>
          </p:nvSpPr>
          <p:spPr bwMode="auto">
            <a:xfrm>
              <a:off x="5352" y="111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" name="Rectangle 324"/>
            <p:cNvSpPr>
              <a:spLocks noChangeArrowheads="1"/>
            </p:cNvSpPr>
            <p:nvPr/>
          </p:nvSpPr>
          <p:spPr bwMode="auto">
            <a:xfrm>
              <a:off x="5352" y="111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" name="Line 325"/>
            <p:cNvSpPr>
              <a:spLocks noChangeShapeType="1"/>
            </p:cNvSpPr>
            <p:nvPr/>
          </p:nvSpPr>
          <p:spPr bwMode="auto">
            <a:xfrm>
              <a:off x="5352" y="123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" name="Rectangle 326"/>
            <p:cNvSpPr>
              <a:spLocks noChangeArrowheads="1"/>
            </p:cNvSpPr>
            <p:nvPr/>
          </p:nvSpPr>
          <p:spPr bwMode="auto">
            <a:xfrm>
              <a:off x="5352" y="123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" name="Line 327"/>
            <p:cNvSpPr>
              <a:spLocks noChangeShapeType="1"/>
            </p:cNvSpPr>
            <p:nvPr/>
          </p:nvSpPr>
          <p:spPr bwMode="auto">
            <a:xfrm>
              <a:off x="5352" y="13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" name="Rectangle 328"/>
            <p:cNvSpPr>
              <a:spLocks noChangeArrowheads="1"/>
            </p:cNvSpPr>
            <p:nvPr/>
          </p:nvSpPr>
          <p:spPr bwMode="auto">
            <a:xfrm>
              <a:off x="5352" y="13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" name="Line 329"/>
            <p:cNvSpPr>
              <a:spLocks noChangeShapeType="1"/>
            </p:cNvSpPr>
            <p:nvPr/>
          </p:nvSpPr>
          <p:spPr bwMode="auto">
            <a:xfrm>
              <a:off x="5352" y="147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" name="Rectangle 330"/>
            <p:cNvSpPr>
              <a:spLocks noChangeArrowheads="1"/>
            </p:cNvSpPr>
            <p:nvPr/>
          </p:nvSpPr>
          <p:spPr bwMode="auto">
            <a:xfrm>
              <a:off x="5352" y="147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" name="Line 331"/>
            <p:cNvSpPr>
              <a:spLocks noChangeShapeType="1"/>
            </p:cNvSpPr>
            <p:nvPr/>
          </p:nvSpPr>
          <p:spPr bwMode="auto">
            <a:xfrm>
              <a:off x="5352" y="159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" name="Rectangle 332"/>
            <p:cNvSpPr>
              <a:spLocks noChangeArrowheads="1"/>
            </p:cNvSpPr>
            <p:nvPr/>
          </p:nvSpPr>
          <p:spPr bwMode="auto">
            <a:xfrm>
              <a:off x="5352" y="159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" name="Line 333"/>
            <p:cNvSpPr>
              <a:spLocks noChangeShapeType="1"/>
            </p:cNvSpPr>
            <p:nvPr/>
          </p:nvSpPr>
          <p:spPr bwMode="auto">
            <a:xfrm>
              <a:off x="5352" y="171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" name="Rectangle 334"/>
            <p:cNvSpPr>
              <a:spLocks noChangeArrowheads="1"/>
            </p:cNvSpPr>
            <p:nvPr/>
          </p:nvSpPr>
          <p:spPr bwMode="auto">
            <a:xfrm>
              <a:off x="5352" y="171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" name="Line 335"/>
            <p:cNvSpPr>
              <a:spLocks noChangeShapeType="1"/>
            </p:cNvSpPr>
            <p:nvPr/>
          </p:nvSpPr>
          <p:spPr bwMode="auto">
            <a:xfrm>
              <a:off x="3606" y="1831"/>
              <a:ext cx="1746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4" name="Rectangle 336"/>
            <p:cNvSpPr>
              <a:spLocks noChangeArrowheads="1"/>
            </p:cNvSpPr>
            <p:nvPr/>
          </p:nvSpPr>
          <p:spPr bwMode="auto">
            <a:xfrm>
              <a:off x="3606" y="1831"/>
              <a:ext cx="1752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5" name="Line 337"/>
            <p:cNvSpPr>
              <a:spLocks noChangeShapeType="1"/>
            </p:cNvSpPr>
            <p:nvPr/>
          </p:nvSpPr>
          <p:spPr bwMode="auto">
            <a:xfrm>
              <a:off x="5352" y="19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6" name="Rectangle 338"/>
            <p:cNvSpPr>
              <a:spLocks noChangeArrowheads="1"/>
            </p:cNvSpPr>
            <p:nvPr/>
          </p:nvSpPr>
          <p:spPr bwMode="auto">
            <a:xfrm>
              <a:off x="5352" y="19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7" name="Line 339"/>
            <p:cNvSpPr>
              <a:spLocks noChangeShapeType="1"/>
            </p:cNvSpPr>
            <p:nvPr/>
          </p:nvSpPr>
          <p:spPr bwMode="auto">
            <a:xfrm>
              <a:off x="5352" y="207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8" name="Rectangle 340"/>
            <p:cNvSpPr>
              <a:spLocks noChangeArrowheads="1"/>
            </p:cNvSpPr>
            <p:nvPr/>
          </p:nvSpPr>
          <p:spPr bwMode="auto">
            <a:xfrm>
              <a:off x="5352" y="207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9" name="Line 341"/>
            <p:cNvSpPr>
              <a:spLocks noChangeShapeType="1"/>
            </p:cNvSpPr>
            <p:nvPr/>
          </p:nvSpPr>
          <p:spPr bwMode="auto">
            <a:xfrm>
              <a:off x="5352" y="219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0" name="Rectangle 342"/>
            <p:cNvSpPr>
              <a:spLocks noChangeArrowheads="1"/>
            </p:cNvSpPr>
            <p:nvPr/>
          </p:nvSpPr>
          <p:spPr bwMode="auto">
            <a:xfrm>
              <a:off x="5352" y="219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1" name="Line 343"/>
            <p:cNvSpPr>
              <a:spLocks noChangeShapeType="1"/>
            </p:cNvSpPr>
            <p:nvPr/>
          </p:nvSpPr>
          <p:spPr bwMode="auto">
            <a:xfrm>
              <a:off x="5352" y="231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2" name="Rectangle 344"/>
            <p:cNvSpPr>
              <a:spLocks noChangeArrowheads="1"/>
            </p:cNvSpPr>
            <p:nvPr/>
          </p:nvSpPr>
          <p:spPr bwMode="auto">
            <a:xfrm>
              <a:off x="5352" y="231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3" name="Line 345"/>
            <p:cNvSpPr>
              <a:spLocks noChangeShapeType="1"/>
            </p:cNvSpPr>
            <p:nvPr/>
          </p:nvSpPr>
          <p:spPr bwMode="auto">
            <a:xfrm>
              <a:off x="5352" y="243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4" name="Rectangle 346"/>
            <p:cNvSpPr>
              <a:spLocks noChangeArrowheads="1"/>
            </p:cNvSpPr>
            <p:nvPr/>
          </p:nvSpPr>
          <p:spPr bwMode="auto">
            <a:xfrm>
              <a:off x="5352" y="243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5" name="Line 347"/>
            <p:cNvSpPr>
              <a:spLocks noChangeShapeType="1"/>
            </p:cNvSpPr>
            <p:nvPr/>
          </p:nvSpPr>
          <p:spPr bwMode="auto">
            <a:xfrm>
              <a:off x="5352" y="25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6" name="Rectangle 348"/>
            <p:cNvSpPr>
              <a:spLocks noChangeArrowheads="1"/>
            </p:cNvSpPr>
            <p:nvPr/>
          </p:nvSpPr>
          <p:spPr bwMode="auto">
            <a:xfrm>
              <a:off x="5352" y="25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7" name="Line 349"/>
            <p:cNvSpPr>
              <a:spLocks noChangeShapeType="1"/>
            </p:cNvSpPr>
            <p:nvPr/>
          </p:nvSpPr>
          <p:spPr bwMode="auto">
            <a:xfrm>
              <a:off x="5352" y="267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8" name="Rectangle 350"/>
            <p:cNvSpPr>
              <a:spLocks noChangeArrowheads="1"/>
            </p:cNvSpPr>
            <p:nvPr/>
          </p:nvSpPr>
          <p:spPr bwMode="auto">
            <a:xfrm>
              <a:off x="5352" y="267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9" name="Line 351"/>
            <p:cNvSpPr>
              <a:spLocks noChangeShapeType="1"/>
            </p:cNvSpPr>
            <p:nvPr/>
          </p:nvSpPr>
          <p:spPr bwMode="auto">
            <a:xfrm>
              <a:off x="5352" y="279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0" name="Rectangle 352"/>
            <p:cNvSpPr>
              <a:spLocks noChangeArrowheads="1"/>
            </p:cNvSpPr>
            <p:nvPr/>
          </p:nvSpPr>
          <p:spPr bwMode="auto">
            <a:xfrm>
              <a:off x="5352" y="279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1" name="Line 353"/>
            <p:cNvSpPr>
              <a:spLocks noChangeShapeType="1"/>
            </p:cNvSpPr>
            <p:nvPr/>
          </p:nvSpPr>
          <p:spPr bwMode="auto">
            <a:xfrm>
              <a:off x="5352" y="291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2" name="Rectangle 354"/>
            <p:cNvSpPr>
              <a:spLocks noChangeArrowheads="1"/>
            </p:cNvSpPr>
            <p:nvPr/>
          </p:nvSpPr>
          <p:spPr bwMode="auto">
            <a:xfrm>
              <a:off x="5352" y="291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3" name="Line 355"/>
            <p:cNvSpPr>
              <a:spLocks noChangeShapeType="1"/>
            </p:cNvSpPr>
            <p:nvPr/>
          </p:nvSpPr>
          <p:spPr bwMode="auto">
            <a:xfrm>
              <a:off x="5352" y="303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4" name="Rectangle 356"/>
            <p:cNvSpPr>
              <a:spLocks noChangeArrowheads="1"/>
            </p:cNvSpPr>
            <p:nvPr/>
          </p:nvSpPr>
          <p:spPr bwMode="auto">
            <a:xfrm>
              <a:off x="5352" y="303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5" name="Line 357"/>
            <p:cNvSpPr>
              <a:spLocks noChangeShapeType="1"/>
            </p:cNvSpPr>
            <p:nvPr/>
          </p:nvSpPr>
          <p:spPr bwMode="auto">
            <a:xfrm>
              <a:off x="5352" y="31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6" name="Rectangle 358"/>
            <p:cNvSpPr>
              <a:spLocks noChangeArrowheads="1"/>
            </p:cNvSpPr>
            <p:nvPr/>
          </p:nvSpPr>
          <p:spPr bwMode="auto">
            <a:xfrm>
              <a:off x="5352" y="31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47" name="Rectangle 202"/>
          <p:cNvSpPr>
            <a:spLocks noChangeArrowheads="1"/>
          </p:cNvSpPr>
          <p:nvPr/>
        </p:nvSpPr>
        <p:spPr bwMode="auto">
          <a:xfrm>
            <a:off x="6331462" y="3747816"/>
            <a:ext cx="62837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Secretaria: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Rectangle 203"/>
          <p:cNvSpPr>
            <a:spLocks noChangeArrowheads="1"/>
          </p:cNvSpPr>
          <p:nvPr/>
        </p:nvSpPr>
        <p:spPr bwMode="auto">
          <a:xfrm>
            <a:off x="7607911" y="3770966"/>
            <a:ext cx="8335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SEC. Educação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9" name="Retângulo 548"/>
          <p:cNvSpPr/>
          <p:nvPr/>
        </p:nvSpPr>
        <p:spPr>
          <a:xfrm>
            <a:off x="1979712" y="5733256"/>
            <a:ext cx="5159874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MAPA das </a:t>
            </a:r>
            <a:r>
              <a:rPr lang="en-US" b="1" dirty="0" err="1" smtClean="0">
                <a:solidFill>
                  <a:srgbClr val="FF0000"/>
                </a:solidFill>
              </a:rPr>
              <a:t>solicitações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conforme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controle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acesso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b="1" dirty="0" smtClean="0"/>
              <a:t> GERAL e</a:t>
            </a:r>
          </a:p>
          <a:p>
            <a:pPr>
              <a:buFontTx/>
              <a:buChar char="-"/>
            </a:pPr>
            <a:r>
              <a:rPr lang="en-US" b="1" dirty="0" smtClean="0"/>
              <a:t> </a:t>
            </a:r>
            <a:r>
              <a:rPr lang="en-US" b="1" dirty="0" err="1" smtClean="0"/>
              <a:t>Filtro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Data / </a:t>
            </a:r>
            <a:r>
              <a:rPr lang="en-US" b="1" dirty="0" err="1" smtClean="0"/>
              <a:t>Hora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44624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Acesso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Administrador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Sequencia</a:t>
            </a:r>
            <a:r>
              <a:rPr lang="en-US" sz="1600" b="1" dirty="0" smtClean="0"/>
              <a:t> do </a:t>
            </a:r>
            <a:r>
              <a:rPr lang="en-US" sz="1600" b="1" dirty="0" err="1" smtClean="0"/>
              <a:t>Cadastro</a:t>
            </a:r>
            <a:r>
              <a:rPr lang="en-US" sz="1600" b="1" dirty="0" smtClean="0"/>
              <a:t>:</a:t>
            </a:r>
          </a:p>
          <a:p>
            <a:endParaRPr lang="en-US" sz="1600" b="1" dirty="0" smtClean="0"/>
          </a:p>
          <a:p>
            <a:r>
              <a:rPr lang="en-US" sz="1600" b="1" dirty="0" err="1" smtClean="0"/>
              <a:t>Cadastro</a:t>
            </a:r>
            <a:r>
              <a:rPr lang="en-US" sz="1600" b="1" dirty="0" smtClean="0"/>
              <a:t> dos </a:t>
            </a:r>
            <a:r>
              <a:rPr lang="en-US" sz="1600" b="1" dirty="0" err="1" smtClean="0"/>
              <a:t>Gestores</a:t>
            </a:r>
            <a:r>
              <a:rPr lang="en-US" sz="1600" b="1" dirty="0" smtClean="0"/>
              <a:t> 1, 2 e 3: Nome, email, </a:t>
            </a:r>
            <a:r>
              <a:rPr lang="en-US" sz="1600" b="1" dirty="0" err="1" smtClean="0"/>
              <a:t>Órgão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Secretaria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Telefone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fixo</a:t>
            </a:r>
            <a:r>
              <a:rPr lang="en-US" sz="1600" b="1" dirty="0" smtClean="0"/>
              <a:t> e </a:t>
            </a:r>
            <a:r>
              <a:rPr lang="en-US" sz="1600" b="1" dirty="0" err="1" smtClean="0"/>
              <a:t>móvel</a:t>
            </a:r>
            <a:r>
              <a:rPr lang="en-US" sz="1600" b="1" dirty="0" smtClean="0"/>
              <a:t> login e </a:t>
            </a:r>
            <a:r>
              <a:rPr lang="en-US" sz="1600" b="1" dirty="0" err="1" smtClean="0"/>
              <a:t>senha</a:t>
            </a:r>
            <a:r>
              <a:rPr lang="en-US" sz="1600" b="1" dirty="0" smtClean="0"/>
              <a:t>. </a:t>
            </a:r>
            <a:r>
              <a:rPr lang="en-US" sz="1600" b="1" dirty="0" smtClean="0">
                <a:solidFill>
                  <a:srgbClr val="FF0000"/>
                </a:solidFill>
              </a:rPr>
              <a:t>Rafael </a:t>
            </a:r>
            <a:r>
              <a:rPr lang="en-US" sz="1600" b="1" dirty="0" err="1" smtClean="0">
                <a:solidFill>
                  <a:srgbClr val="FF0000"/>
                </a:solidFill>
              </a:rPr>
              <a:t>faça</a:t>
            </a:r>
            <a:r>
              <a:rPr lang="en-US" sz="1600" b="1" dirty="0" smtClean="0">
                <a:solidFill>
                  <a:srgbClr val="FF0000"/>
                </a:solidFill>
              </a:rPr>
              <a:t> de </a:t>
            </a:r>
            <a:r>
              <a:rPr lang="en-US" sz="1600" b="1" dirty="0" err="1" smtClean="0">
                <a:solidFill>
                  <a:srgbClr val="FF0000"/>
                </a:solidFill>
              </a:rPr>
              <a:t>uma</a:t>
            </a:r>
            <a:r>
              <a:rPr lang="en-US" sz="1600" b="1" dirty="0" smtClean="0">
                <a:solidFill>
                  <a:srgbClr val="FF0000"/>
                </a:solidFill>
              </a:rPr>
              <a:t> forma </a:t>
            </a:r>
            <a:r>
              <a:rPr lang="en-US" sz="1600" b="1" dirty="0" err="1" smtClean="0">
                <a:solidFill>
                  <a:srgbClr val="FF0000"/>
                </a:solidFill>
              </a:rPr>
              <a:t>que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eles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possam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alterar</a:t>
            </a:r>
            <a:r>
              <a:rPr lang="en-US" sz="1600" b="1" dirty="0" smtClean="0">
                <a:solidFill>
                  <a:srgbClr val="FF0000"/>
                </a:solidFill>
              </a:rPr>
              <a:t> a </a:t>
            </a:r>
            <a:r>
              <a:rPr lang="en-US" sz="1600" b="1" dirty="0" err="1" smtClean="0">
                <a:solidFill>
                  <a:srgbClr val="FF0000"/>
                </a:solidFill>
              </a:rPr>
              <a:t>senha</a:t>
            </a:r>
            <a:r>
              <a:rPr lang="en-US" sz="1600" b="1" dirty="0" smtClean="0">
                <a:solidFill>
                  <a:srgbClr val="FF0000"/>
                </a:solidFill>
              </a:rPr>
              <a:t> no </a:t>
            </a:r>
            <a:r>
              <a:rPr lang="en-US" sz="1600" b="1" dirty="0" err="1" smtClean="0">
                <a:solidFill>
                  <a:srgbClr val="FF0000"/>
                </a:solidFill>
              </a:rPr>
              <a:t>primeiro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acesso</a:t>
            </a:r>
            <a:r>
              <a:rPr lang="en-US" sz="16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1600" b="1" dirty="0" smtClean="0"/>
          </a:p>
          <a:p>
            <a:r>
              <a:rPr lang="en-US" sz="1600" b="1" dirty="0" err="1" smtClean="0"/>
              <a:t>Cadastro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Cidade</a:t>
            </a:r>
            <a:r>
              <a:rPr lang="en-US" sz="1600" b="1" dirty="0" smtClean="0"/>
              <a:t>/ </a:t>
            </a:r>
            <a:r>
              <a:rPr lang="en-US" sz="1600" b="1" dirty="0" err="1" smtClean="0"/>
              <a:t>Categoria</a:t>
            </a:r>
            <a:r>
              <a:rPr lang="en-US" sz="1600" b="1" dirty="0" smtClean="0"/>
              <a:t> / Campo </a:t>
            </a:r>
            <a:r>
              <a:rPr lang="en-US" sz="1600" b="1" dirty="0" err="1" smtClean="0"/>
              <a:t>Descrição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Prazos</a:t>
            </a:r>
            <a:r>
              <a:rPr lang="en-US" sz="1600" b="1" dirty="0" smtClean="0"/>
              <a:t>  de </a:t>
            </a:r>
            <a:r>
              <a:rPr lang="en-US" sz="1600" b="1" dirty="0" err="1" smtClean="0"/>
              <a:t>resposta</a:t>
            </a:r>
            <a:r>
              <a:rPr lang="en-US" sz="1600" b="1" dirty="0" smtClean="0"/>
              <a:t> 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Associação</a:t>
            </a:r>
            <a:r>
              <a:rPr lang="en-US" sz="1600" b="1" dirty="0" smtClean="0"/>
              <a:t> dos </a:t>
            </a:r>
            <a:r>
              <a:rPr lang="en-US" sz="1600" b="1" dirty="0" err="1" smtClean="0"/>
              <a:t>Gestores</a:t>
            </a:r>
            <a:r>
              <a:rPr lang="en-US" sz="1600" b="1" dirty="0" smtClean="0"/>
              <a:t> 1,2 e 3;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2771050"/>
            <a:ext cx="728500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Cidade</a:t>
            </a:r>
            <a:r>
              <a:rPr lang="en-US" sz="1400" b="1" dirty="0" smtClean="0"/>
              <a:t>:</a:t>
            </a:r>
            <a:r>
              <a:rPr lang="en-US" sz="1400" dirty="0" smtClean="0"/>
              <a:t>___________</a:t>
            </a:r>
          </a:p>
          <a:p>
            <a:endParaRPr lang="en-US" sz="1400" dirty="0" smtClean="0"/>
          </a:p>
          <a:p>
            <a:r>
              <a:rPr lang="en-US" sz="1400" b="1" dirty="0" err="1" smtClean="0"/>
              <a:t>Inserir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Categoria</a:t>
            </a:r>
            <a:r>
              <a:rPr lang="en-US" sz="1400" b="1" dirty="0" smtClean="0"/>
              <a:t>:</a:t>
            </a:r>
            <a:r>
              <a:rPr lang="en-US" sz="1400" dirty="0" smtClean="0"/>
              <a:t> </a:t>
            </a:r>
            <a:r>
              <a:rPr lang="en-US" sz="1400" dirty="0" err="1" smtClean="0"/>
              <a:t>Relação</a:t>
            </a:r>
            <a:r>
              <a:rPr lang="en-US" sz="1400" dirty="0" smtClean="0"/>
              <a:t> das </a:t>
            </a:r>
            <a:r>
              <a:rPr lang="en-US" sz="1400" dirty="0" err="1" smtClean="0"/>
              <a:t>categorias</a:t>
            </a:r>
            <a:r>
              <a:rPr lang="en-US" sz="1400" dirty="0" smtClean="0"/>
              <a:t> (</a:t>
            </a:r>
            <a:r>
              <a:rPr lang="en-US" sz="1400" dirty="0" err="1" smtClean="0"/>
              <a:t>Veja</a:t>
            </a:r>
            <a:r>
              <a:rPr lang="en-US" sz="1400" dirty="0" smtClean="0"/>
              <a:t> a </a:t>
            </a:r>
            <a:r>
              <a:rPr lang="en-US" sz="1400" dirty="0" err="1" smtClean="0"/>
              <a:t>melhor</a:t>
            </a:r>
            <a:r>
              <a:rPr lang="en-US" sz="1400" dirty="0" smtClean="0"/>
              <a:t> forma – list box..)</a:t>
            </a:r>
          </a:p>
          <a:p>
            <a:endParaRPr lang="en-US" sz="1400" dirty="0" smtClean="0"/>
          </a:p>
          <a:p>
            <a:r>
              <a:rPr lang="en-US" sz="1400" b="1" dirty="0" err="1" smtClean="0"/>
              <a:t>Órgão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Secretaria</a:t>
            </a:r>
            <a:r>
              <a:rPr lang="en-US" sz="1400" b="1" dirty="0" smtClean="0"/>
              <a:t>:______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Campo </a:t>
            </a:r>
            <a:r>
              <a:rPr lang="en-US" sz="1400" b="1" dirty="0" err="1" smtClean="0"/>
              <a:t>Descrição</a:t>
            </a:r>
            <a:r>
              <a:rPr lang="en-US" sz="1400" b="1" dirty="0" smtClean="0"/>
              <a:t>:______</a:t>
            </a:r>
          </a:p>
          <a:p>
            <a:endParaRPr lang="en-US" sz="1400" b="1" dirty="0" smtClean="0"/>
          </a:p>
          <a:p>
            <a:r>
              <a:rPr lang="en-US" sz="1400" b="1" dirty="0" err="1" smtClean="0"/>
              <a:t>Prazo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resposta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horas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dias</a:t>
            </a:r>
            <a:r>
              <a:rPr lang="en-US" sz="1400" b="1" dirty="0" smtClean="0"/>
              <a:t> GERAL:___  e </a:t>
            </a:r>
            <a:r>
              <a:rPr lang="en-US" sz="1400" b="1" dirty="0" err="1" smtClean="0"/>
              <a:t>os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gestores</a:t>
            </a:r>
            <a:r>
              <a:rPr lang="en-US" sz="1400" b="1" dirty="0" smtClean="0"/>
              <a:t>___,____,___ </a:t>
            </a:r>
            <a:r>
              <a:rPr lang="en-US" sz="1400" b="1" dirty="0" err="1" smtClean="0"/>
              <a:t>ou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conforme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abaixo</a:t>
            </a:r>
            <a:r>
              <a:rPr lang="en-US" sz="1400" b="1" dirty="0" smtClean="0"/>
              <a:t>: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1 </a:t>
            </a:r>
            <a:r>
              <a:rPr lang="en-US" sz="1400" b="1" dirty="0" err="1" smtClean="0"/>
              <a:t>Prazo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resposta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horas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dias</a:t>
            </a:r>
            <a:r>
              <a:rPr lang="en-US" sz="1400" b="1" dirty="0" smtClean="0"/>
              <a:t>:__</a:t>
            </a:r>
          </a:p>
          <a:p>
            <a:r>
              <a:rPr lang="en-US" sz="1400" b="1" dirty="0" err="1" smtClean="0"/>
              <a:t>Gestor</a:t>
            </a:r>
            <a:r>
              <a:rPr lang="en-US" sz="1400" b="1" dirty="0" smtClean="0"/>
              <a:t> 1:___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2 </a:t>
            </a:r>
            <a:r>
              <a:rPr lang="en-US" sz="1400" b="1" dirty="0" err="1" smtClean="0"/>
              <a:t>Prazo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resposta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horas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dias</a:t>
            </a:r>
            <a:r>
              <a:rPr lang="en-US" sz="1400" b="1" dirty="0" smtClean="0"/>
              <a:t>:__</a:t>
            </a:r>
          </a:p>
          <a:p>
            <a:r>
              <a:rPr lang="en-US" sz="1400" b="1" dirty="0" err="1" smtClean="0"/>
              <a:t>Gestor</a:t>
            </a:r>
            <a:r>
              <a:rPr lang="en-US" sz="1400" b="1" dirty="0" smtClean="0"/>
              <a:t> 2:___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3 </a:t>
            </a:r>
            <a:r>
              <a:rPr lang="en-US" sz="1400" b="1" dirty="0" err="1" smtClean="0"/>
              <a:t>Prazo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resposta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horas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dias</a:t>
            </a:r>
            <a:r>
              <a:rPr lang="en-US" sz="1400" b="1" dirty="0" smtClean="0"/>
              <a:t>:__</a:t>
            </a:r>
          </a:p>
          <a:p>
            <a:r>
              <a:rPr lang="en-US" sz="1400" b="1" dirty="0" err="1" smtClean="0"/>
              <a:t>Gestor</a:t>
            </a:r>
            <a:r>
              <a:rPr lang="en-US" sz="1400" b="1" dirty="0" smtClean="0"/>
              <a:t> 3:___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3275856" y="2339588"/>
            <a:ext cx="2162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Modelo</a:t>
            </a:r>
            <a:r>
              <a:rPr lang="en-US" b="1" dirty="0" smtClean="0"/>
              <a:t> do </a:t>
            </a:r>
            <a:r>
              <a:rPr lang="en-US" b="1" dirty="0" err="1" smtClean="0"/>
              <a:t>cadastro</a:t>
            </a:r>
            <a:r>
              <a:rPr lang="en-US" b="1" dirty="0" smtClean="0"/>
              <a:t>: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7504" y="404664"/>
            <a:ext cx="92040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Rafael, </a:t>
            </a:r>
            <a:r>
              <a:rPr lang="en-US" dirty="0" err="1" smtClean="0"/>
              <a:t>conforme</a:t>
            </a:r>
            <a:r>
              <a:rPr lang="en-US" dirty="0" smtClean="0"/>
              <a:t> </a:t>
            </a:r>
            <a:r>
              <a:rPr lang="en-US" dirty="0" err="1" smtClean="0"/>
              <a:t>conversamos</a:t>
            </a:r>
            <a:r>
              <a:rPr lang="en-US" dirty="0" smtClean="0"/>
              <a:t> </a:t>
            </a:r>
            <a:r>
              <a:rPr lang="en-US" dirty="0" err="1" smtClean="0"/>
              <a:t>outro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semelhante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validado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mesmas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, o </a:t>
            </a:r>
            <a:r>
              <a:rPr lang="en-US" dirty="0" err="1" smtClean="0"/>
              <a:t>FeedBack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obtive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de </a:t>
            </a:r>
            <a:r>
              <a:rPr lang="en-US" dirty="0" err="1" smtClean="0"/>
              <a:t>tudo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tem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a </a:t>
            </a:r>
            <a:r>
              <a:rPr lang="en-US" dirty="0" err="1" smtClean="0"/>
              <a:t>questão</a:t>
            </a:r>
            <a:r>
              <a:rPr lang="en-US" dirty="0" smtClean="0"/>
              <a:t> do </a:t>
            </a:r>
            <a:r>
              <a:rPr lang="en-US" dirty="0" err="1" smtClean="0"/>
              <a:t>mapa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largariam</a:t>
            </a:r>
            <a:r>
              <a:rPr lang="en-US" dirty="0" smtClean="0"/>
              <a:t> do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tiver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tem,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 smtClean="0"/>
              <a:t> e </a:t>
            </a:r>
          </a:p>
          <a:p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e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sei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meus</a:t>
            </a:r>
            <a:r>
              <a:rPr lang="en-US" dirty="0" smtClean="0"/>
              <a:t> </a:t>
            </a:r>
            <a:r>
              <a:rPr lang="en-US" dirty="0" err="1" smtClean="0"/>
              <a:t>contatos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reunião</a:t>
            </a:r>
            <a:r>
              <a:rPr lang="en-US" dirty="0" smtClean="0"/>
              <a:t> de </a:t>
            </a:r>
            <a:r>
              <a:rPr lang="en-US" dirty="0" err="1" smtClean="0"/>
              <a:t>apresentação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Abçs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Sergio </a:t>
            </a:r>
            <a:r>
              <a:rPr lang="en-US" dirty="0" err="1" smtClean="0"/>
              <a:t>Thomaz</a:t>
            </a:r>
            <a:r>
              <a:rPr lang="en-US" dirty="0" smtClean="0"/>
              <a:t> / Rodrigo </a:t>
            </a:r>
            <a:r>
              <a:rPr lang="en-US" dirty="0" err="1" smtClean="0"/>
              <a:t>Maciel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16632"/>
            <a:ext cx="864096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Campo </a:t>
            </a:r>
            <a:r>
              <a:rPr lang="en-US" dirty="0" err="1" smtClean="0"/>
              <a:t>descrição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:</a:t>
            </a:r>
          </a:p>
          <a:p>
            <a:r>
              <a:rPr lang="en-US" dirty="0" smtClean="0"/>
              <a:t>No campo 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dirty="0" err="1" smtClean="0">
                <a:solidFill>
                  <a:srgbClr val="00B050"/>
                </a:solidFill>
              </a:rPr>
              <a:t>Descrição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  <a:r>
              <a:rPr lang="en-US" dirty="0" smtClean="0"/>
              <a:t>: </a:t>
            </a:r>
            <a:r>
              <a:rPr lang="en-US" dirty="0" err="1" smtClean="0"/>
              <a:t>Quero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venha</a:t>
            </a:r>
            <a:r>
              <a:rPr lang="en-US" dirty="0" smtClean="0"/>
              <a:t> um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vindo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r>
              <a:rPr lang="en-US" dirty="0" smtClean="0"/>
              <a:t>: “</a:t>
            </a:r>
            <a:r>
              <a:rPr lang="en-US" dirty="0" err="1" smtClean="0"/>
              <a:t>Tapar</a:t>
            </a:r>
            <a:r>
              <a:rPr lang="en-US" dirty="0" smtClean="0"/>
              <a:t> </a:t>
            </a:r>
            <a:r>
              <a:rPr lang="en-US" dirty="0" err="1" smtClean="0"/>
              <a:t>buracos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rua</a:t>
            </a:r>
            <a:r>
              <a:rPr lang="en-US" dirty="0" smtClean="0"/>
              <a:t>.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combo o item </a:t>
            </a:r>
            <a:r>
              <a:rPr lang="en-US" dirty="0" err="1" smtClean="0"/>
              <a:t>buracos</a:t>
            </a:r>
            <a:r>
              <a:rPr lang="en-US" dirty="0" smtClean="0"/>
              <a:t>” </a:t>
            </a:r>
          </a:p>
          <a:p>
            <a:r>
              <a:rPr lang="en-US" dirty="0" err="1" smtClean="0"/>
              <a:t>Quero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campo “</a:t>
            </a:r>
            <a:r>
              <a:rPr lang="en-US" dirty="0" err="1" smtClean="0"/>
              <a:t>Descricao</a:t>
            </a:r>
            <a:r>
              <a:rPr lang="en-US" dirty="0" smtClean="0"/>
              <a:t> ” </a:t>
            </a:r>
            <a:r>
              <a:rPr lang="en-US" b="1" dirty="0" err="1" smtClean="0">
                <a:solidFill>
                  <a:srgbClr val="00B050"/>
                </a:solidFill>
              </a:rPr>
              <a:t>permaneça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editável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cidadão</a:t>
            </a:r>
            <a:r>
              <a:rPr lang="en-US" dirty="0" smtClean="0"/>
              <a:t> </a:t>
            </a:r>
            <a:r>
              <a:rPr lang="en-US" dirty="0" err="1" smtClean="0"/>
              <a:t>queira</a:t>
            </a:r>
            <a:r>
              <a:rPr lang="en-US" dirty="0" smtClean="0"/>
              <a:t> </a:t>
            </a:r>
            <a:r>
              <a:rPr lang="en-US" dirty="0" err="1" smtClean="0"/>
              <a:t>complementar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apagar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 smtClean="0"/>
              <a:t> e </a:t>
            </a:r>
            <a:r>
              <a:rPr lang="en-US" dirty="0" err="1" smtClean="0"/>
              <a:t>reescrever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de um campo 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dirty="0" err="1" smtClean="0">
                <a:solidFill>
                  <a:srgbClr val="00B050"/>
                </a:solidFill>
              </a:rPr>
              <a:t>Prazo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dias</a:t>
            </a:r>
            <a:r>
              <a:rPr lang="en-US" dirty="0" smtClean="0">
                <a:solidFill>
                  <a:srgbClr val="00B050"/>
                </a:solidFill>
              </a:rPr>
              <a:t>”:</a:t>
            </a:r>
            <a:r>
              <a:rPr lang="en-US" dirty="0" smtClean="0"/>
              <a:t> “3”  </a:t>
            </a:r>
            <a:r>
              <a:rPr lang="en-US" dirty="0" err="1" smtClean="0"/>
              <a:t>esse</a:t>
            </a:r>
            <a:r>
              <a:rPr lang="en-US" dirty="0" smtClean="0"/>
              <a:t> valor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cadastrado</a:t>
            </a:r>
            <a:r>
              <a:rPr lang="en-US" dirty="0" smtClean="0"/>
              <a:t> no </a:t>
            </a:r>
            <a:r>
              <a:rPr lang="en-US" dirty="0" err="1" smtClean="0"/>
              <a:t>banco</a:t>
            </a:r>
            <a:r>
              <a:rPr lang="en-US" dirty="0" smtClean="0"/>
              <a:t> no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cadastro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definirei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tempo,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da </a:t>
            </a:r>
            <a:r>
              <a:rPr lang="en-US" dirty="0" err="1" smtClean="0"/>
              <a:t>descricao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, </a:t>
            </a:r>
            <a:r>
              <a:rPr lang="en-US" dirty="0" err="1" smtClean="0"/>
              <a:t>esse</a:t>
            </a:r>
            <a:r>
              <a:rPr lang="en-US" dirty="0" smtClean="0"/>
              <a:t> campo 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dirty="0" err="1" smtClean="0">
                <a:solidFill>
                  <a:srgbClr val="00B050"/>
                </a:solidFill>
              </a:rPr>
              <a:t>prazo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não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será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editável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b="1" dirty="0" err="1" smtClean="0"/>
              <a:t>Quando</a:t>
            </a:r>
            <a:r>
              <a:rPr lang="en-US" b="1" dirty="0" smtClean="0"/>
              <a:t> </a:t>
            </a:r>
            <a:r>
              <a:rPr lang="en-US" b="1" dirty="0" err="1" smtClean="0"/>
              <a:t>eu</a:t>
            </a:r>
            <a:r>
              <a:rPr lang="en-US" b="1" dirty="0" smtClean="0"/>
              <a:t> </a:t>
            </a:r>
            <a:r>
              <a:rPr lang="en-US" b="1" dirty="0" err="1" smtClean="0"/>
              <a:t>selecionar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combo </a:t>
            </a:r>
            <a:r>
              <a:rPr lang="en-US" b="1" dirty="0" err="1" smtClean="0"/>
              <a:t>categoria</a:t>
            </a:r>
            <a:r>
              <a:rPr lang="en-US" b="1" dirty="0" smtClean="0"/>
              <a:t> = </a:t>
            </a:r>
            <a:r>
              <a:rPr lang="en-US" b="1" dirty="0" err="1" smtClean="0"/>
              <a:t>buraco</a:t>
            </a:r>
            <a:endParaRPr lang="en-US" dirty="0" smtClean="0"/>
          </a:p>
          <a:p>
            <a:r>
              <a:rPr lang="en-US" dirty="0" smtClean="0"/>
              <a:t>No campo “</a:t>
            </a:r>
            <a:r>
              <a:rPr lang="en-US" dirty="0" err="1" smtClean="0"/>
              <a:t>Descrição</a:t>
            </a:r>
            <a:r>
              <a:rPr lang="en-US" dirty="0" smtClean="0"/>
              <a:t>”: </a:t>
            </a:r>
            <a:r>
              <a:rPr lang="en-US" dirty="0" err="1" smtClean="0"/>
              <a:t>Quero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venha</a:t>
            </a:r>
            <a:r>
              <a:rPr lang="en-US" dirty="0" smtClean="0"/>
              <a:t> um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, no canto </a:t>
            </a:r>
            <a:r>
              <a:rPr lang="en-US" dirty="0" err="1" smtClean="0"/>
              <a:t>abaixo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cadastro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visualizar</a:t>
            </a:r>
            <a:r>
              <a:rPr lang="en-US" dirty="0" smtClean="0"/>
              <a:t>, </a:t>
            </a:r>
            <a:r>
              <a:rPr lang="en-US" dirty="0" err="1" smtClean="0"/>
              <a:t>quero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traga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: O </a:t>
            </a:r>
            <a:r>
              <a:rPr lang="en-US" sz="1600" dirty="0" err="1" smtClean="0"/>
              <a:t>Prazo</a:t>
            </a:r>
            <a:r>
              <a:rPr lang="en-US" sz="1600" dirty="0" smtClean="0"/>
              <a:t> </a:t>
            </a:r>
            <a:r>
              <a:rPr lang="en-US" sz="1600" dirty="0" err="1" smtClean="0"/>
              <a:t>máximo</a:t>
            </a:r>
            <a:r>
              <a:rPr lang="en-US" sz="1600" dirty="0" smtClean="0"/>
              <a:t> de </a:t>
            </a:r>
            <a:r>
              <a:rPr lang="en-US" sz="1600" dirty="0" err="1" smtClean="0"/>
              <a:t>espera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sua</a:t>
            </a:r>
            <a:r>
              <a:rPr lang="en-US" sz="1600" dirty="0" smtClean="0"/>
              <a:t> </a:t>
            </a:r>
            <a:r>
              <a:rPr lang="en-US" sz="1600" dirty="0" err="1" smtClean="0"/>
              <a:t>solicitação</a:t>
            </a:r>
            <a:r>
              <a:rPr lang="en-US" sz="1600" dirty="0" smtClean="0"/>
              <a:t> </a:t>
            </a:r>
            <a:r>
              <a:rPr lang="en-US" sz="1600" dirty="0" err="1" smtClean="0"/>
              <a:t>será</a:t>
            </a:r>
            <a:r>
              <a:rPr lang="en-US" sz="1600" dirty="0" smtClean="0"/>
              <a:t> de: “5” </a:t>
            </a:r>
            <a:r>
              <a:rPr lang="en-US" sz="1600" dirty="0" err="1" smtClean="0"/>
              <a:t>dias</a:t>
            </a:r>
            <a:r>
              <a:rPr lang="en-US" sz="1600" dirty="0" smtClean="0"/>
              <a:t> – </a:t>
            </a:r>
            <a:r>
              <a:rPr lang="en-US" sz="1600" dirty="0" err="1" smtClean="0"/>
              <a:t>conforme</a:t>
            </a:r>
            <a:r>
              <a:rPr lang="en-US" sz="1600" dirty="0" smtClean="0"/>
              <a:t> </a:t>
            </a:r>
            <a:r>
              <a:rPr lang="en-US" sz="1600" dirty="0" err="1" smtClean="0"/>
              <a:t>cadastrei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inclusão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 </a:t>
            </a:r>
            <a:r>
              <a:rPr lang="en-US" sz="1600" dirty="0" err="1" smtClean="0"/>
              <a:t>categoria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Incluir</a:t>
            </a:r>
            <a:r>
              <a:rPr lang="en-US" sz="1600" dirty="0" smtClean="0"/>
              <a:t>  a </a:t>
            </a:r>
            <a:r>
              <a:rPr lang="en-US" sz="1600" dirty="0" err="1" smtClean="0"/>
              <a:t>opção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o </a:t>
            </a:r>
            <a:r>
              <a:rPr lang="en-US" sz="1600" dirty="0" err="1" smtClean="0"/>
              <a:t>cidadão</a:t>
            </a:r>
            <a:r>
              <a:rPr lang="en-US" sz="1600" dirty="0" smtClean="0"/>
              <a:t> </a:t>
            </a:r>
            <a:r>
              <a:rPr lang="en-US" sz="1600" dirty="0" err="1" smtClean="0"/>
              <a:t>anexar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imagem</a:t>
            </a:r>
            <a:r>
              <a:rPr lang="en-US" sz="1600" dirty="0" smtClean="0"/>
              <a:t> (</a:t>
            </a:r>
            <a:r>
              <a:rPr lang="en-US" sz="1600" dirty="0" err="1" smtClean="0"/>
              <a:t>Poderá</a:t>
            </a:r>
            <a:r>
              <a:rPr lang="en-US" sz="1600" dirty="0" smtClean="0"/>
              <a:t> ser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foto</a:t>
            </a:r>
            <a:r>
              <a:rPr lang="en-US" sz="1600" dirty="0" smtClean="0"/>
              <a:t>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documento</a:t>
            </a:r>
            <a:r>
              <a:rPr lang="en-US" sz="1600" dirty="0" smtClean="0"/>
              <a:t> </a:t>
            </a:r>
            <a:r>
              <a:rPr lang="en-US" sz="1600" dirty="0" err="1" smtClean="0"/>
              <a:t>digitalizado</a:t>
            </a:r>
            <a:r>
              <a:rPr lang="en-US" sz="160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sucessivamente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…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1520" y="5373216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Após</a:t>
            </a:r>
            <a:r>
              <a:rPr lang="en-US" b="1" dirty="0" smtClean="0"/>
              <a:t> </a:t>
            </a:r>
            <a:r>
              <a:rPr lang="en-US" b="1" dirty="0" err="1" smtClean="0"/>
              <a:t>Gravar</a:t>
            </a:r>
            <a:r>
              <a:rPr lang="en-US" b="1" dirty="0" smtClean="0"/>
              <a:t> </a:t>
            </a:r>
            <a:r>
              <a:rPr lang="en-US" b="1" dirty="0" err="1" smtClean="0"/>
              <a:t>todos</a:t>
            </a:r>
            <a:r>
              <a:rPr lang="en-US" b="1" dirty="0" smtClean="0"/>
              <a:t> </a:t>
            </a:r>
            <a:r>
              <a:rPr lang="en-US" b="1" dirty="0" err="1" smtClean="0"/>
              <a:t>os</a:t>
            </a:r>
            <a:r>
              <a:rPr lang="en-US" b="1" dirty="0" smtClean="0"/>
              <a:t> Dados, </a:t>
            </a:r>
            <a:r>
              <a:rPr lang="en-US" b="1" dirty="0" err="1" smtClean="0"/>
              <a:t>quero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gere</a:t>
            </a:r>
            <a:r>
              <a:rPr lang="en-US" b="1" dirty="0" smtClean="0"/>
              <a:t> um </a:t>
            </a:r>
            <a:r>
              <a:rPr lang="en-US" b="1" dirty="0" err="1" smtClean="0"/>
              <a:t>protocolo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futuramente</a:t>
            </a:r>
            <a:r>
              <a:rPr lang="en-US" b="1" dirty="0" smtClean="0"/>
              <a:t> o </a:t>
            </a:r>
            <a:r>
              <a:rPr lang="en-US" b="1" dirty="0" err="1" smtClean="0"/>
              <a:t>cliente</a:t>
            </a:r>
            <a:r>
              <a:rPr lang="en-US" b="1" dirty="0" smtClean="0"/>
              <a:t> </a:t>
            </a:r>
            <a:r>
              <a:rPr lang="en-US" b="1" dirty="0" err="1" smtClean="0"/>
              <a:t>consulte</a:t>
            </a:r>
            <a:r>
              <a:rPr lang="en-US" b="1" dirty="0" smtClean="0"/>
              <a:t> com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numero</a:t>
            </a:r>
            <a:r>
              <a:rPr lang="en-US" b="1" dirty="0" smtClean="0"/>
              <a:t> de </a:t>
            </a:r>
            <a:r>
              <a:rPr lang="en-US" b="1" dirty="0" err="1" smtClean="0"/>
              <a:t>protocolo</a:t>
            </a:r>
            <a:r>
              <a:rPr lang="en-US" b="1" dirty="0" smtClean="0"/>
              <a:t> </a:t>
            </a:r>
            <a:r>
              <a:rPr lang="en-US" b="1" dirty="0" err="1" smtClean="0"/>
              <a:t>sua</a:t>
            </a:r>
            <a:r>
              <a:rPr lang="en-US" b="1" dirty="0" smtClean="0"/>
              <a:t> </a:t>
            </a:r>
            <a:r>
              <a:rPr lang="en-US" b="1" dirty="0" err="1" smtClean="0"/>
              <a:t>solicitação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N. do </a:t>
            </a:r>
            <a:r>
              <a:rPr lang="en-US" dirty="0" err="1" smtClean="0"/>
              <a:t>Protocolo</a:t>
            </a:r>
            <a:r>
              <a:rPr lang="en-US" dirty="0" smtClean="0"/>
              <a:t>: (</a:t>
            </a:r>
            <a:r>
              <a:rPr lang="en-US" dirty="0" err="1" smtClean="0"/>
              <a:t>Será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ser </a:t>
            </a:r>
            <a:r>
              <a:rPr lang="en-US" dirty="0" err="1" smtClean="0"/>
              <a:t>composto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data+hora</a:t>
            </a:r>
            <a:r>
              <a:rPr lang="en-US" dirty="0" smtClean="0"/>
              <a:t> </a:t>
            </a:r>
            <a:r>
              <a:rPr lang="en-US" dirty="0" err="1" smtClean="0"/>
              <a:t>Atual+codigo</a:t>
            </a:r>
            <a:r>
              <a:rPr lang="en-US" dirty="0" smtClean="0"/>
              <a:t>) e </a:t>
            </a:r>
            <a:r>
              <a:rPr lang="en-US" dirty="0" err="1" smtClean="0"/>
              <a:t>separadamente</a:t>
            </a:r>
            <a:r>
              <a:rPr lang="en-US" dirty="0" smtClean="0"/>
              <a:t> </a:t>
            </a:r>
            <a:r>
              <a:rPr lang="en-US" dirty="0" err="1" smtClean="0"/>
              <a:t>quero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no </a:t>
            </a:r>
            <a:r>
              <a:rPr lang="en-US" dirty="0" err="1" smtClean="0"/>
              <a:t>banco</a:t>
            </a:r>
            <a:r>
              <a:rPr lang="en-US" dirty="0" smtClean="0"/>
              <a:t> a data e </a:t>
            </a:r>
            <a:r>
              <a:rPr lang="en-US" dirty="0" err="1" smtClean="0"/>
              <a:t>hora</a:t>
            </a:r>
            <a:r>
              <a:rPr lang="en-US" dirty="0" smtClean="0"/>
              <a:t> do </a:t>
            </a:r>
            <a:r>
              <a:rPr lang="en-US" dirty="0" err="1" smtClean="0"/>
              <a:t>cadastro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20688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Informações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Importantes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1600" b="1" dirty="0" smtClean="0"/>
              <a:t>Rafael, </a:t>
            </a:r>
            <a:r>
              <a:rPr lang="en-US" sz="1600" b="1" dirty="0" err="1" smtClean="0"/>
              <a:t>conforme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havíamos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conversado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anteriormente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sobre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esse</a:t>
            </a:r>
            <a:r>
              <a:rPr lang="en-US" sz="1600" b="1" dirty="0" smtClean="0"/>
              <a:t> item: </a:t>
            </a:r>
            <a:r>
              <a:rPr lang="en-US" sz="1600" b="1" dirty="0" err="1" smtClean="0"/>
              <a:t>Preciso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seja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feito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seguinte</a:t>
            </a:r>
            <a:r>
              <a:rPr lang="en-US" sz="1600" b="1" dirty="0" smtClean="0"/>
              <a:t> forma </a:t>
            </a:r>
            <a:r>
              <a:rPr lang="en-US" sz="1600" b="1" dirty="0" err="1" smtClean="0"/>
              <a:t>para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facilitar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nesse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primeiro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momento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ou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seja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apresentação</a:t>
            </a:r>
            <a:r>
              <a:rPr lang="en-US" sz="1600" b="1" dirty="0" smtClean="0"/>
              <a:t> do </a:t>
            </a:r>
            <a:r>
              <a:rPr lang="en-US" sz="1600" b="1" dirty="0" err="1" smtClean="0"/>
              <a:t>sistema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Quando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selecionar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na</a:t>
            </a:r>
            <a:r>
              <a:rPr lang="en-US" sz="1600" b="1" dirty="0" smtClean="0"/>
              <a:t> combo </a:t>
            </a:r>
            <a:r>
              <a:rPr lang="en-US" sz="1600" b="1" dirty="0" err="1" smtClean="0"/>
              <a:t>Unidade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Saúde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Trazer</a:t>
            </a:r>
            <a:r>
              <a:rPr lang="en-US" sz="1600" b="1" dirty="0" smtClean="0"/>
              <a:t> 4 </a:t>
            </a:r>
            <a:r>
              <a:rPr lang="en-US" sz="1600" b="1" dirty="0" err="1" smtClean="0"/>
              <a:t>campos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adicionais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tela</a:t>
            </a:r>
            <a:r>
              <a:rPr lang="en-US" sz="1600" b="1" dirty="0" smtClean="0"/>
              <a:t>: Nome </a:t>
            </a:r>
            <a:r>
              <a:rPr lang="en-US" sz="1600" b="1" dirty="0" err="1" smtClean="0"/>
              <a:t>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Unidade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Saúde</a:t>
            </a:r>
            <a:r>
              <a:rPr lang="en-US" sz="1600" b="1" dirty="0" smtClean="0"/>
              <a:t>, Nome do </a:t>
            </a:r>
            <a:r>
              <a:rPr lang="en-US" sz="1600" b="1" dirty="0" err="1" smtClean="0"/>
              <a:t>médico</a:t>
            </a:r>
            <a:r>
              <a:rPr lang="en-US" sz="1600" b="1" dirty="0" smtClean="0"/>
              <a:t>, Data do </a:t>
            </a:r>
            <a:r>
              <a:rPr lang="en-US" sz="1600" b="1" dirty="0" err="1" smtClean="0"/>
              <a:t>atendimento</a:t>
            </a:r>
            <a:r>
              <a:rPr lang="en-US" sz="1600" b="1" dirty="0" smtClean="0"/>
              <a:t> e </a:t>
            </a:r>
            <a:r>
              <a:rPr lang="en-US" sz="1600" b="1" dirty="0" err="1" smtClean="0"/>
              <a:t>Hora</a:t>
            </a:r>
            <a:r>
              <a:rPr lang="en-US" sz="1600" b="1" dirty="0" smtClean="0"/>
              <a:t> do </a:t>
            </a:r>
            <a:r>
              <a:rPr lang="en-US" sz="1600" b="1" dirty="0" err="1" smtClean="0"/>
              <a:t>atendimento</a:t>
            </a:r>
            <a:r>
              <a:rPr lang="en-US" sz="1600" b="1" dirty="0" smtClean="0"/>
              <a:t>.</a:t>
            </a:r>
          </a:p>
          <a:p>
            <a:endParaRPr lang="en-US" sz="1600" b="1" dirty="0" smtClean="0"/>
          </a:p>
          <a:p>
            <a:r>
              <a:rPr lang="en-US" sz="1600" b="1" dirty="0" err="1" smtClean="0"/>
              <a:t>Além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unidade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Saúde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preciso</a:t>
            </a:r>
            <a:r>
              <a:rPr lang="en-US" sz="1600" b="1" dirty="0" smtClean="0"/>
              <a:t> dos </a:t>
            </a:r>
            <a:r>
              <a:rPr lang="en-US" sz="1600" b="1" dirty="0" err="1" smtClean="0"/>
              <a:t>mesmos</a:t>
            </a:r>
            <a:r>
              <a:rPr lang="en-US" sz="1600" b="1" dirty="0" smtClean="0"/>
              <a:t> 4 </a:t>
            </a:r>
            <a:r>
              <a:rPr lang="en-US" sz="1600" b="1" dirty="0" err="1" smtClean="0"/>
              <a:t>campos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para</a:t>
            </a:r>
            <a:r>
              <a:rPr lang="en-US" sz="1600" b="1" dirty="0" smtClean="0"/>
              <a:t> o </a:t>
            </a:r>
            <a:r>
              <a:rPr lang="en-US" sz="1600" b="1" dirty="0" err="1" smtClean="0"/>
              <a:t>transporte</a:t>
            </a:r>
            <a:r>
              <a:rPr lang="en-US" sz="1600" b="1" dirty="0" smtClean="0"/>
              <a:t>:</a:t>
            </a:r>
          </a:p>
          <a:p>
            <a:r>
              <a:rPr lang="en-US" sz="1600" b="1" dirty="0" smtClean="0"/>
              <a:t>Campos: Nome </a:t>
            </a:r>
            <a:r>
              <a:rPr lang="en-US" sz="1600" b="1" dirty="0" err="1" smtClean="0"/>
              <a:t>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linha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nome</a:t>
            </a:r>
            <a:r>
              <a:rPr lang="en-US" sz="1600" b="1" dirty="0" smtClean="0"/>
              <a:t> do </a:t>
            </a:r>
            <a:r>
              <a:rPr lang="en-US" sz="1600" b="1" dirty="0" err="1" smtClean="0"/>
              <a:t>motorista</a:t>
            </a:r>
            <a:r>
              <a:rPr lang="en-US" sz="1600" b="1" dirty="0" smtClean="0"/>
              <a:t>, Data do </a:t>
            </a:r>
            <a:r>
              <a:rPr lang="en-US" sz="1600" b="1" dirty="0" err="1" smtClean="0"/>
              <a:t>ocorrido</a:t>
            </a:r>
            <a:r>
              <a:rPr lang="en-US" sz="1600" b="1" dirty="0" smtClean="0"/>
              <a:t> e </a:t>
            </a:r>
            <a:r>
              <a:rPr lang="en-US" sz="1600" b="1" dirty="0" err="1" smtClean="0"/>
              <a:t>Hora</a:t>
            </a:r>
            <a:r>
              <a:rPr lang="en-US" sz="1600" b="1" dirty="0" smtClean="0"/>
              <a:t> do </a:t>
            </a:r>
            <a:r>
              <a:rPr lang="en-US" sz="1600" b="1" dirty="0" err="1" smtClean="0"/>
              <a:t>ocorrido</a:t>
            </a:r>
            <a:r>
              <a:rPr lang="en-US" sz="1600" b="1" dirty="0" smtClean="0"/>
              <a:t>,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Se </a:t>
            </a:r>
            <a:r>
              <a:rPr lang="en-US" sz="1600" b="1" dirty="0" err="1" smtClean="0"/>
              <a:t>eu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selecionar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qualquer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outra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categoria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não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seja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Unidade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Saúde</a:t>
            </a:r>
            <a:r>
              <a:rPr lang="en-US" sz="1600" b="1" dirty="0" smtClean="0"/>
              <a:t> e </a:t>
            </a:r>
            <a:r>
              <a:rPr lang="en-US" sz="1600" b="1" dirty="0" err="1" smtClean="0"/>
              <a:t>Transporte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quero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não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apareçam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esses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campos</a:t>
            </a:r>
            <a:r>
              <a:rPr lang="en-US" sz="1600" b="1" dirty="0" smtClean="0"/>
              <a:t>.</a:t>
            </a:r>
          </a:p>
          <a:p>
            <a:endParaRPr lang="en-US" sz="1600" b="1" dirty="0"/>
          </a:p>
          <a:p>
            <a:r>
              <a:rPr lang="en-US" sz="1600" b="1" dirty="0" err="1" smtClean="0"/>
              <a:t>Tipo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resposta</a:t>
            </a:r>
            <a:r>
              <a:rPr lang="en-US" sz="1600" b="1" dirty="0" smtClean="0"/>
              <a:t>: O </a:t>
            </a:r>
            <a:r>
              <a:rPr lang="en-US" sz="1600" b="1" dirty="0" err="1" smtClean="0"/>
              <a:t>cidadão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poderá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optar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pela</a:t>
            </a:r>
            <a:r>
              <a:rPr lang="en-US" sz="1600" b="1" dirty="0" smtClean="0"/>
              <a:t> forma </a:t>
            </a:r>
            <a:r>
              <a:rPr lang="en-US" sz="1600" b="1" dirty="0" err="1" smtClean="0"/>
              <a:t>que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ele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deseja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receber</a:t>
            </a:r>
            <a:r>
              <a:rPr lang="en-US" sz="1600" b="1" dirty="0" smtClean="0"/>
              <a:t> a </a:t>
            </a:r>
            <a:r>
              <a:rPr lang="en-US" sz="1600" b="1" dirty="0" err="1" smtClean="0"/>
              <a:t>resposta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podendo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marcar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mais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uma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resposta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sendo</a:t>
            </a:r>
            <a:r>
              <a:rPr lang="en-US" sz="1600" b="1" dirty="0" smtClean="0"/>
              <a:t>:</a:t>
            </a:r>
          </a:p>
          <a:p>
            <a:r>
              <a:rPr lang="en-US" sz="1600" b="1" dirty="0" smtClean="0"/>
              <a:t>- </a:t>
            </a:r>
            <a:r>
              <a:rPr lang="en-US" sz="1600" b="1" dirty="0" err="1" smtClean="0"/>
              <a:t>Por</a:t>
            </a:r>
            <a:r>
              <a:rPr lang="en-US" sz="1600" b="1" dirty="0" smtClean="0"/>
              <a:t> Email</a:t>
            </a:r>
          </a:p>
          <a:p>
            <a:r>
              <a:rPr lang="en-US" sz="1600" b="1" dirty="0" smtClean="0"/>
              <a:t>- SMS</a:t>
            </a:r>
          </a:p>
          <a:p>
            <a:r>
              <a:rPr lang="en-US" sz="1600" b="1" dirty="0" smtClean="0"/>
              <a:t>- Torpedo de </a:t>
            </a:r>
            <a:r>
              <a:rPr lang="en-US" sz="1600" b="1" dirty="0" err="1" smtClean="0"/>
              <a:t>Vóz</a:t>
            </a:r>
            <a:endParaRPr lang="en-US" sz="1600" b="1" dirty="0" smtClean="0"/>
          </a:p>
          <a:p>
            <a:r>
              <a:rPr lang="en-US" sz="1600" b="1" dirty="0" smtClean="0"/>
              <a:t>- </a:t>
            </a:r>
            <a:r>
              <a:rPr lang="en-US" sz="1600" b="1" dirty="0" err="1" smtClean="0"/>
              <a:t>Ligação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telefonica</a:t>
            </a:r>
            <a:endParaRPr lang="en-US" sz="1600" b="1" dirty="0" smtClean="0"/>
          </a:p>
          <a:p>
            <a:pPr>
              <a:buFontTx/>
              <a:buChar char="-"/>
            </a:pPr>
            <a:r>
              <a:rPr lang="en-US" sz="1600" b="1" dirty="0" smtClean="0"/>
              <a:t> </a:t>
            </a:r>
            <a:r>
              <a:rPr lang="en-US" sz="1600" b="1" dirty="0" err="1" smtClean="0"/>
              <a:t>Consulta</a:t>
            </a:r>
            <a:r>
              <a:rPr lang="en-US" sz="1600" b="1" dirty="0" smtClean="0"/>
              <a:t> via </a:t>
            </a:r>
            <a:r>
              <a:rPr lang="en-US" sz="1600" b="1" dirty="0" err="1" smtClean="0"/>
              <a:t>protocólo</a:t>
            </a:r>
            <a:r>
              <a:rPr lang="en-US" sz="1600" b="1" dirty="0"/>
              <a:t> </a:t>
            </a:r>
            <a:r>
              <a:rPr lang="en-US" sz="1600" dirty="0" smtClean="0"/>
              <a:t>(O </a:t>
            </a:r>
            <a:r>
              <a:rPr lang="en-US" sz="1600" dirty="0" err="1" smtClean="0"/>
              <a:t>Gestor</a:t>
            </a:r>
            <a:r>
              <a:rPr lang="en-US" sz="1600" dirty="0" smtClean="0"/>
              <a:t> 1 – É obrigado a registrar a </a:t>
            </a:r>
            <a:r>
              <a:rPr lang="en-US" sz="1600" dirty="0" err="1" smtClean="0"/>
              <a:t>resposta</a:t>
            </a:r>
            <a:r>
              <a:rPr lang="en-US" sz="1600" dirty="0" smtClean="0"/>
              <a:t> </a:t>
            </a:r>
            <a:r>
              <a:rPr lang="en-US" sz="1600" dirty="0" err="1" smtClean="0"/>
              <a:t>abrindo</a:t>
            </a:r>
            <a:r>
              <a:rPr lang="en-US" sz="1600" dirty="0" smtClean="0"/>
              <a:t> o link no </a:t>
            </a:r>
            <a:r>
              <a:rPr lang="en-US" sz="1600" dirty="0" err="1" smtClean="0"/>
              <a:t>protocolo</a:t>
            </a:r>
            <a:r>
              <a:rPr lang="en-US" sz="1600" dirty="0" smtClean="0"/>
              <a:t> num campo </a:t>
            </a:r>
            <a:r>
              <a:rPr lang="en-US" sz="1600" dirty="0" err="1" smtClean="0"/>
              <a:t>texto</a:t>
            </a:r>
            <a:r>
              <a:rPr lang="en-US" sz="1600" dirty="0" smtClean="0"/>
              <a:t> </a:t>
            </a:r>
            <a:r>
              <a:rPr lang="en-US" sz="1600" dirty="0" err="1" smtClean="0"/>
              <a:t>onde</a:t>
            </a:r>
            <a:r>
              <a:rPr lang="en-US" sz="1600" dirty="0" smtClean="0"/>
              <a:t> </a:t>
            </a:r>
            <a:r>
              <a:rPr lang="en-US" sz="1600" dirty="0" err="1" smtClean="0"/>
              <a:t>sempre</a:t>
            </a:r>
            <a:r>
              <a:rPr lang="en-US" sz="1600" dirty="0" smtClean="0"/>
              <a:t> o </a:t>
            </a:r>
            <a:r>
              <a:rPr lang="en-US" sz="1600" dirty="0" err="1" smtClean="0"/>
              <a:t>cidadão</a:t>
            </a:r>
            <a:r>
              <a:rPr lang="en-US" sz="1600" dirty="0" smtClean="0"/>
              <a:t> </a:t>
            </a:r>
            <a:r>
              <a:rPr lang="en-US" sz="1600" dirty="0" err="1" smtClean="0"/>
              <a:t>poderá</a:t>
            </a:r>
            <a:r>
              <a:rPr lang="en-US" sz="1600" dirty="0" smtClean="0"/>
              <a:t> </a:t>
            </a:r>
            <a:r>
              <a:rPr lang="en-US" sz="1600" dirty="0" err="1" smtClean="0"/>
              <a:t>consultar</a:t>
            </a:r>
            <a:r>
              <a:rPr lang="en-US" sz="1600" dirty="0" smtClean="0"/>
              <a:t> o </a:t>
            </a:r>
            <a:r>
              <a:rPr lang="en-US" sz="1600" dirty="0" err="1" smtClean="0"/>
              <a:t>protocolo</a:t>
            </a:r>
            <a:r>
              <a:rPr lang="en-US" sz="1600" dirty="0" smtClean="0"/>
              <a:t> </a:t>
            </a:r>
            <a:r>
              <a:rPr lang="en-US" sz="1600" dirty="0" err="1" smtClean="0"/>
              <a:t>independente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 </a:t>
            </a:r>
            <a:r>
              <a:rPr lang="en-US" sz="1600" dirty="0" err="1" smtClean="0"/>
              <a:t>escolha</a:t>
            </a:r>
            <a:r>
              <a:rPr lang="en-US" sz="1600" dirty="0" smtClean="0"/>
              <a:t> </a:t>
            </a:r>
            <a:r>
              <a:rPr lang="en-US" sz="1600" dirty="0" err="1" smtClean="0"/>
              <a:t>cidadão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outro</a:t>
            </a:r>
            <a:r>
              <a:rPr lang="en-US" sz="1600" dirty="0" smtClean="0"/>
              <a:t> </a:t>
            </a:r>
            <a:r>
              <a:rPr lang="en-US" sz="1600" dirty="0" err="1" smtClean="0"/>
              <a:t>meio</a:t>
            </a:r>
            <a:r>
              <a:rPr lang="en-US" sz="1600" dirty="0" smtClean="0"/>
              <a:t>).</a:t>
            </a:r>
          </a:p>
          <a:p>
            <a:pPr>
              <a:buFontTx/>
              <a:buChar char="-"/>
            </a:pPr>
            <a:endParaRPr lang="en-US" sz="1600" b="1" dirty="0"/>
          </a:p>
          <a:p>
            <a:r>
              <a:rPr lang="en-US" sz="1600" b="1" dirty="0" smtClean="0"/>
              <a:t>Para </a:t>
            </a:r>
            <a:r>
              <a:rPr lang="en-US" sz="1600" b="1" dirty="0" err="1" smtClean="0"/>
              <a:t>finalizar</a:t>
            </a:r>
            <a:r>
              <a:rPr lang="en-US" sz="1600" b="1" dirty="0" smtClean="0"/>
              <a:t> o </a:t>
            </a:r>
            <a:r>
              <a:rPr lang="en-US" sz="1600" b="1" dirty="0" err="1" smtClean="0"/>
              <a:t>cadastro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solicitação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acrescentar</a:t>
            </a:r>
            <a:r>
              <a:rPr lang="en-US" sz="1600" b="1" dirty="0" smtClean="0"/>
              <a:t> um </a:t>
            </a:r>
            <a:r>
              <a:rPr lang="en-US" sz="1600" b="1" dirty="0" err="1" smtClean="0"/>
              <a:t>outro</a:t>
            </a:r>
            <a:r>
              <a:rPr lang="en-US" sz="1600" b="1" dirty="0" smtClean="0"/>
              <a:t> check box com o label </a:t>
            </a:r>
            <a:r>
              <a:rPr lang="en-US" sz="1600" b="1" dirty="0" err="1" smtClean="0"/>
              <a:t>Manter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Sigilo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isso</a:t>
            </a:r>
            <a:r>
              <a:rPr lang="en-US" sz="1600" b="1" dirty="0" smtClean="0"/>
              <a:t> server </a:t>
            </a:r>
            <a:r>
              <a:rPr lang="en-US" sz="1600" b="1" dirty="0" err="1" smtClean="0"/>
              <a:t>para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quando</a:t>
            </a:r>
            <a:r>
              <a:rPr lang="en-US" sz="1600" b="1" dirty="0" smtClean="0"/>
              <a:t> for </a:t>
            </a:r>
            <a:r>
              <a:rPr lang="en-US" sz="1600" b="1" dirty="0" err="1" smtClean="0"/>
              <a:t>uma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denúncia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envolva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drogas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alguma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informação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carater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policial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Segurança</a:t>
            </a:r>
            <a:r>
              <a:rPr lang="en-US" sz="1600" b="1" dirty="0" smtClean="0"/>
              <a:t>). </a:t>
            </a:r>
            <a:r>
              <a:rPr lang="en-US" sz="1600" b="1" dirty="0" err="1" smtClean="0"/>
              <a:t>Nesse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primeiro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momento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apenas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setar</a:t>
            </a:r>
            <a:r>
              <a:rPr lang="en-US" sz="1600" b="1" dirty="0" smtClean="0"/>
              <a:t> no </a:t>
            </a:r>
            <a:r>
              <a:rPr lang="en-US" sz="1600" b="1" dirty="0" err="1" smtClean="0"/>
              <a:t>banco</a:t>
            </a:r>
            <a:r>
              <a:rPr lang="en-US" sz="1600" b="1" dirty="0" smtClean="0"/>
              <a:t> um status 0 e 1 </a:t>
            </a:r>
            <a:r>
              <a:rPr lang="en-US" sz="1600" b="1" dirty="0" err="1" smtClean="0"/>
              <a:t>para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sigilo</a:t>
            </a:r>
            <a:r>
              <a:rPr lang="en-US" sz="1600" b="1" dirty="0" smtClean="0"/>
              <a:t>: 1 e se </a:t>
            </a:r>
            <a:r>
              <a:rPr lang="en-US" sz="1600" b="1" dirty="0" err="1" smtClean="0"/>
              <a:t>não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estiver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marcado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sigilo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armazenar</a:t>
            </a:r>
            <a:r>
              <a:rPr lang="en-US" sz="1600" b="1" dirty="0" smtClean="0"/>
              <a:t>:  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95736" y="188640"/>
            <a:ext cx="400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Cadastro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solicitação</a:t>
            </a:r>
            <a:r>
              <a:rPr lang="en-US" b="1" dirty="0" smtClean="0">
                <a:solidFill>
                  <a:srgbClr val="FF0000"/>
                </a:solidFill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</a:rPr>
              <a:t>Lado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esquerdo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20688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Administrador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do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sistema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Permissão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completa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para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Incluir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Editar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Excluir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idades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categoria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….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Informações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gerais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Lembrando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que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o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administrador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fará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o link entre 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cidade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-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categoria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quem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terá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permissão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para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visualizar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informações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usuário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acesso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1),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também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incluirá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o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usuário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acesso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2, o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usuário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acesso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3 (Master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visualiza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tudo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que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explicarei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abaixo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Gestor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acesso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1: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Acesso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limitado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esse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apenas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irá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visualizar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os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relatórios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e o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mapa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referente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en-US" b="1" dirty="0" smtClean="0"/>
              <a:t>A </a:t>
            </a:r>
            <a:r>
              <a:rPr lang="en-US" b="1" dirty="0" err="1" smtClean="0"/>
              <a:t>sua</a:t>
            </a:r>
            <a:r>
              <a:rPr lang="en-US" b="1" dirty="0" smtClean="0"/>
              <a:t> </a:t>
            </a:r>
            <a:r>
              <a:rPr lang="en-US" b="1" dirty="0" err="1" smtClean="0"/>
              <a:t>cidade</a:t>
            </a:r>
            <a:r>
              <a:rPr lang="en-US" b="1" dirty="0" smtClean="0"/>
              <a:t> e a </a:t>
            </a:r>
            <a:r>
              <a:rPr lang="en-US" b="1" dirty="0" err="1" smtClean="0"/>
              <a:t>sua</a:t>
            </a:r>
            <a:r>
              <a:rPr lang="en-US" b="1" dirty="0" smtClean="0"/>
              <a:t> </a:t>
            </a:r>
            <a:r>
              <a:rPr lang="en-US" b="1" dirty="0" err="1" smtClean="0"/>
              <a:t>categoria</a:t>
            </a:r>
            <a:r>
              <a:rPr lang="en-US" b="1" dirty="0" smtClean="0"/>
              <a:t> (</a:t>
            </a:r>
            <a:r>
              <a:rPr lang="en-US" b="1" dirty="0" err="1" smtClean="0"/>
              <a:t>Cidade</a:t>
            </a:r>
            <a:r>
              <a:rPr lang="en-US" b="1" dirty="0" smtClean="0"/>
              <a:t>: </a:t>
            </a:r>
            <a:r>
              <a:rPr lang="en-US" b="1" dirty="0" err="1" smtClean="0"/>
              <a:t>Pinhais</a:t>
            </a:r>
            <a:r>
              <a:rPr lang="en-US" b="1" dirty="0" smtClean="0"/>
              <a:t> – </a:t>
            </a:r>
            <a:r>
              <a:rPr lang="en-US" b="1" dirty="0" err="1" smtClean="0"/>
              <a:t>Categoria</a:t>
            </a:r>
            <a:r>
              <a:rPr lang="en-US" b="1" dirty="0" smtClean="0"/>
              <a:t>: </a:t>
            </a:r>
            <a:r>
              <a:rPr lang="en-US" b="1" dirty="0" err="1" smtClean="0"/>
              <a:t>Unidades</a:t>
            </a:r>
            <a:r>
              <a:rPr lang="en-US" b="1" dirty="0" smtClean="0"/>
              <a:t> de </a:t>
            </a:r>
            <a:r>
              <a:rPr lang="en-US" b="1" dirty="0" err="1" smtClean="0"/>
              <a:t>Saúde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Gestor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acesso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2: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Acesso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limitado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esse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apenas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irá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visualizar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os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relatórios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e o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mapa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referente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:  </a:t>
            </a:r>
          </a:p>
          <a:p>
            <a:r>
              <a:rPr lang="en-US" b="1" dirty="0" smtClean="0"/>
              <a:t>A </a:t>
            </a:r>
            <a:r>
              <a:rPr lang="en-US" b="1" dirty="0" err="1" smtClean="0"/>
              <a:t>sua</a:t>
            </a:r>
            <a:r>
              <a:rPr lang="en-US" b="1" dirty="0" smtClean="0"/>
              <a:t> </a:t>
            </a:r>
            <a:r>
              <a:rPr lang="en-US" b="1" dirty="0" err="1" smtClean="0"/>
              <a:t>cidade</a:t>
            </a:r>
            <a:r>
              <a:rPr lang="en-US" b="1" dirty="0" smtClean="0"/>
              <a:t> e </a:t>
            </a:r>
            <a:r>
              <a:rPr lang="en-US" b="1" dirty="0" err="1" smtClean="0"/>
              <a:t>todas</a:t>
            </a:r>
            <a:r>
              <a:rPr lang="en-US" b="1" dirty="0" smtClean="0"/>
              <a:t> as </a:t>
            </a:r>
            <a:r>
              <a:rPr lang="en-US" b="1" dirty="0" err="1" smtClean="0"/>
              <a:t>sua</a:t>
            </a:r>
            <a:r>
              <a:rPr lang="en-US" b="1" dirty="0" smtClean="0"/>
              <a:t> </a:t>
            </a:r>
            <a:r>
              <a:rPr lang="en-US" b="1" dirty="0" err="1" smtClean="0"/>
              <a:t>categoria</a:t>
            </a:r>
            <a:r>
              <a:rPr lang="en-US" b="1" dirty="0" smtClean="0"/>
              <a:t> (</a:t>
            </a:r>
            <a:r>
              <a:rPr lang="en-US" b="1" dirty="0" err="1" smtClean="0"/>
              <a:t>Cidade</a:t>
            </a:r>
            <a:r>
              <a:rPr lang="en-US" b="1" dirty="0" smtClean="0"/>
              <a:t>: </a:t>
            </a:r>
            <a:r>
              <a:rPr lang="en-US" b="1" dirty="0" err="1" smtClean="0"/>
              <a:t>Pinhais</a:t>
            </a:r>
            <a:r>
              <a:rPr lang="en-US" b="1" dirty="0" smtClean="0"/>
              <a:t> – </a:t>
            </a:r>
            <a:r>
              <a:rPr lang="en-US" b="1" dirty="0" err="1" smtClean="0"/>
              <a:t>Categorias</a:t>
            </a:r>
            <a:r>
              <a:rPr lang="en-US" b="1" dirty="0" smtClean="0"/>
              <a:t>: </a:t>
            </a:r>
            <a:r>
              <a:rPr lang="en-US" b="1" dirty="0" err="1" smtClean="0"/>
              <a:t>Todas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Gestor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acesso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3: (Master):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Acesso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Completo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esse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irá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visualizar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todos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os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relatórios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e o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mapa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geral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todas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as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cidades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e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todas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as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categorias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Momentos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em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que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as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informações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ficaram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disponíveis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gravar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as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informações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nessa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primeira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fase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não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haverá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moderador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-36512" y="188640"/>
            <a:ext cx="91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Login e </a:t>
            </a:r>
            <a:r>
              <a:rPr lang="en-US" b="1" dirty="0" err="1" smtClean="0">
                <a:solidFill>
                  <a:srgbClr val="FF0000"/>
                </a:solidFill>
              </a:rPr>
              <a:t>senha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Barra</a:t>
            </a:r>
            <a:r>
              <a:rPr lang="en-US" b="1" dirty="0" smtClean="0">
                <a:solidFill>
                  <a:srgbClr val="FF0000"/>
                </a:solidFill>
              </a:rPr>
              <a:t> superior </a:t>
            </a:r>
            <a:r>
              <a:rPr lang="en-US" b="1" dirty="0" err="1" smtClean="0">
                <a:solidFill>
                  <a:srgbClr val="FF0000"/>
                </a:solidFill>
              </a:rPr>
              <a:t>direita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b="1" dirty="0" err="1" smtClean="0">
                <a:solidFill>
                  <a:srgbClr val="FF0000"/>
                </a:solidFill>
              </a:rPr>
              <a:t>tela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para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administradores</a:t>
            </a:r>
            <a:r>
              <a:rPr lang="en-US" b="1" dirty="0" smtClean="0">
                <a:solidFill>
                  <a:srgbClr val="FF0000"/>
                </a:solidFill>
              </a:rPr>
              <a:t> e </a:t>
            </a:r>
            <a:r>
              <a:rPr lang="en-US" b="1" dirty="0" err="1" smtClean="0">
                <a:solidFill>
                  <a:srgbClr val="FF0000"/>
                </a:solidFill>
              </a:rPr>
              <a:t>gestores</a:t>
            </a:r>
            <a:r>
              <a:rPr lang="en-US" b="1" dirty="0" smtClean="0">
                <a:solidFill>
                  <a:srgbClr val="FF0000"/>
                </a:solidFill>
              </a:rPr>
              <a:t> com </a:t>
            </a:r>
            <a:r>
              <a:rPr lang="en-US" b="1" dirty="0" err="1" smtClean="0">
                <a:solidFill>
                  <a:srgbClr val="FF0000"/>
                </a:solidFill>
              </a:rPr>
              <a:t>nível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acesso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-23991" y="260648"/>
            <a:ext cx="914609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Painel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acompanhamento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resumido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com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acesso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pelo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gestor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1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 .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Esse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cara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cuida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das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Unidades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Saúde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do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município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Pinhais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supor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cidadão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cadastrou</a:t>
            </a:r>
            <a:r>
              <a:rPr lang="en-US" dirty="0" smtClean="0"/>
              <a:t> a </a:t>
            </a:r>
            <a:r>
              <a:rPr lang="en-US" dirty="0" err="1" smtClean="0"/>
              <a:t>solicitação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no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cadastramos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cidade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5 </a:t>
            </a:r>
            <a:r>
              <a:rPr lang="en-US" dirty="0" err="1" smtClean="0">
                <a:solidFill>
                  <a:srgbClr val="FF0000"/>
                </a:solidFill>
              </a:rPr>
              <a:t>dias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Importante</a:t>
            </a:r>
            <a:r>
              <a:rPr lang="en-US" b="1" dirty="0" smtClean="0">
                <a:solidFill>
                  <a:srgbClr val="FF0000"/>
                </a:solidFill>
              </a:rPr>
              <a:t> Rafael</a:t>
            </a:r>
            <a:r>
              <a:rPr lang="en-US" dirty="0" smtClean="0"/>
              <a:t>: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prazo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endParaRPr lang="en-US" dirty="0" smtClean="0"/>
          </a:p>
          <a:p>
            <a:pPr algn="ctr"/>
            <a:r>
              <a:rPr lang="en-US" dirty="0" err="1" smtClean="0"/>
              <a:t>conforme</a:t>
            </a:r>
            <a:r>
              <a:rPr lang="en-US" dirty="0" smtClean="0"/>
              <a:t> a </a:t>
            </a:r>
            <a:r>
              <a:rPr lang="en-US" dirty="0" err="1" smtClean="0"/>
              <a:t>cidade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 de forma </a:t>
            </a:r>
            <a:r>
              <a:rPr lang="en-US" dirty="0" err="1" smtClean="0"/>
              <a:t>distinta</a:t>
            </a:r>
            <a:r>
              <a:rPr lang="en-US" dirty="0" smtClean="0"/>
              <a:t>. </a:t>
            </a:r>
            <a:r>
              <a:rPr lang="en-US" dirty="0" err="1" smtClean="0"/>
              <a:t>Exemplo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Curitiba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ser </a:t>
            </a:r>
            <a:r>
              <a:rPr lang="en-US" dirty="0" err="1" smtClean="0"/>
              <a:t>em</a:t>
            </a:r>
            <a:r>
              <a:rPr lang="en-US" dirty="0" smtClean="0"/>
              <a:t> 3 </a:t>
            </a:r>
            <a:r>
              <a:rPr lang="en-US" dirty="0" err="1" smtClean="0"/>
              <a:t>dias</a:t>
            </a:r>
            <a:r>
              <a:rPr lang="en-US" dirty="0" smtClean="0"/>
              <a:t> o </a:t>
            </a:r>
            <a:r>
              <a:rPr lang="en-US" dirty="0" err="1" smtClean="0"/>
              <a:t>prazo</a:t>
            </a:r>
            <a:r>
              <a:rPr lang="en-US" dirty="0" smtClean="0"/>
              <a:t> </a:t>
            </a:r>
            <a:r>
              <a:rPr lang="en-US" dirty="0" err="1" smtClean="0"/>
              <a:t>máximo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responder o </a:t>
            </a:r>
            <a:r>
              <a:rPr lang="en-US" dirty="0" err="1" smtClean="0"/>
              <a:t>cidadão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347864" y="2646347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Tela</a:t>
            </a:r>
            <a:r>
              <a:rPr lang="en-US" b="1" dirty="0" smtClean="0"/>
              <a:t> – </a:t>
            </a:r>
            <a:r>
              <a:rPr lang="en-US" b="1" dirty="0" err="1" smtClean="0"/>
              <a:t>Painel</a:t>
            </a:r>
            <a:r>
              <a:rPr lang="en-US" b="1" dirty="0" smtClean="0"/>
              <a:t> </a:t>
            </a:r>
            <a:r>
              <a:rPr lang="en-US" b="1" dirty="0" err="1" smtClean="0"/>
              <a:t>Resumido</a:t>
            </a:r>
            <a:r>
              <a:rPr lang="en-US" b="1" dirty="0" smtClean="0"/>
              <a:t>:</a:t>
            </a:r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1116013" y="3078693"/>
            <a:ext cx="7219950" cy="1781175"/>
            <a:chOff x="703" y="1253"/>
            <a:chExt cx="4548" cy="1122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703" y="1253"/>
              <a:ext cx="4434" cy="1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1111" y="1379"/>
              <a:ext cx="30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111" y="1379"/>
              <a:ext cx="30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>
              <a:off x="1111" y="1385"/>
              <a:ext cx="24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111" y="1385"/>
              <a:ext cx="24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" name="Line 9"/>
            <p:cNvSpPr>
              <a:spLocks noChangeShapeType="1"/>
            </p:cNvSpPr>
            <p:nvPr/>
          </p:nvSpPr>
          <p:spPr bwMode="auto">
            <a:xfrm>
              <a:off x="1111" y="1391"/>
              <a:ext cx="18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111" y="1391"/>
              <a:ext cx="18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>
              <a:off x="1111" y="1397"/>
              <a:ext cx="12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111" y="1397"/>
              <a:ext cx="12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1111" y="1403"/>
              <a:ext cx="6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1111" y="1403"/>
              <a:ext cx="6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>
              <a:off x="1111" y="1541"/>
              <a:ext cx="30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1111" y="1541"/>
              <a:ext cx="30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1111" y="1547"/>
              <a:ext cx="24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1111" y="1547"/>
              <a:ext cx="24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>
              <a:off x="1111" y="1553"/>
              <a:ext cx="18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1111" y="1553"/>
              <a:ext cx="18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>
              <a:off x="1111" y="1559"/>
              <a:ext cx="12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1111" y="1559"/>
              <a:ext cx="12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>
              <a:off x="1111" y="1565"/>
              <a:ext cx="6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1111" y="1565"/>
              <a:ext cx="6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1111" y="1703"/>
              <a:ext cx="30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111" y="1703"/>
              <a:ext cx="30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1111" y="1709"/>
              <a:ext cx="24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111" y="1709"/>
              <a:ext cx="24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111" y="1715"/>
              <a:ext cx="18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1111" y="1715"/>
              <a:ext cx="18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>
              <a:off x="1111" y="1721"/>
              <a:ext cx="12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1111" y="1721"/>
              <a:ext cx="12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1111" y="1727"/>
              <a:ext cx="6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1111" y="1727"/>
              <a:ext cx="6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1111" y="1865"/>
              <a:ext cx="30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1111" y="1865"/>
              <a:ext cx="30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>
              <a:off x="1111" y="1871"/>
              <a:ext cx="24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111" y="1871"/>
              <a:ext cx="24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>
              <a:off x="1111" y="1877"/>
              <a:ext cx="18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1111" y="1877"/>
              <a:ext cx="18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>
              <a:off x="1111" y="1883"/>
              <a:ext cx="12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1111" y="1883"/>
              <a:ext cx="12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>
              <a:off x="1111" y="1889"/>
              <a:ext cx="6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1111" y="1889"/>
              <a:ext cx="6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1111" y="2027"/>
              <a:ext cx="30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1111" y="2027"/>
              <a:ext cx="30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1111" y="2033"/>
              <a:ext cx="24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1111" y="2033"/>
              <a:ext cx="24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1111" y="2039"/>
              <a:ext cx="18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1111" y="2039"/>
              <a:ext cx="18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>
              <a:off x="1111" y="2045"/>
              <a:ext cx="12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1111" y="2045"/>
              <a:ext cx="12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>
              <a:off x="1111" y="2051"/>
              <a:ext cx="6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8" name="Rectangle 54"/>
            <p:cNvSpPr>
              <a:spLocks noChangeArrowheads="1"/>
            </p:cNvSpPr>
            <p:nvPr/>
          </p:nvSpPr>
          <p:spPr bwMode="auto">
            <a:xfrm>
              <a:off x="1111" y="2051"/>
              <a:ext cx="6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>
              <a:off x="1111" y="2189"/>
              <a:ext cx="30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1111" y="2189"/>
              <a:ext cx="30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>
              <a:off x="1111" y="2195"/>
              <a:ext cx="24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1111" y="2195"/>
              <a:ext cx="24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>
              <a:off x="1111" y="2201"/>
              <a:ext cx="18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1111" y="2201"/>
              <a:ext cx="18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>
              <a:off x="1111" y="2207"/>
              <a:ext cx="12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1111" y="2207"/>
              <a:ext cx="12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1111" y="2213"/>
              <a:ext cx="6" cy="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1111" y="2213"/>
              <a:ext cx="6" cy="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733" y="1265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Categoria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1267" y="1265"/>
              <a:ext cx="46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Protocolo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1819" y="1265"/>
              <a:ext cx="76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Data do Cadastro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2503" y="1265"/>
              <a:ext cx="76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Hora do Cadastro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3181" y="1265"/>
              <a:ext cx="5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Prazo </a:t>
              </a:r>
              <a:r>
                <a:rPr kumimoji="0" lang="pt-BR" sz="11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resposta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4" name="Rectangle 70"/>
            <p:cNvSpPr>
              <a:spLocks noChangeArrowheads="1"/>
            </p:cNvSpPr>
            <p:nvPr/>
          </p:nvSpPr>
          <p:spPr bwMode="auto">
            <a:xfrm>
              <a:off x="3739" y="1265"/>
              <a:ext cx="72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Status (Imagem)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4393" y="1265"/>
              <a:ext cx="85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Descrição do Status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721" y="1427"/>
              <a:ext cx="1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U.S.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1123" y="1427"/>
              <a:ext cx="76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220420120800001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1801" y="1427"/>
              <a:ext cx="50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22/04/2012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2491" y="1427"/>
              <a:ext cx="38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08:00:00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0" name="Rectangle 76"/>
            <p:cNvSpPr>
              <a:spLocks noChangeArrowheads="1"/>
            </p:cNvSpPr>
            <p:nvPr/>
          </p:nvSpPr>
          <p:spPr bwMode="auto">
            <a:xfrm>
              <a:off x="3391" y="1427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1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1" name="Rectangle 77"/>
            <p:cNvSpPr>
              <a:spLocks noChangeArrowheads="1"/>
            </p:cNvSpPr>
            <p:nvPr/>
          </p:nvSpPr>
          <p:spPr bwMode="auto">
            <a:xfrm>
              <a:off x="4381" y="1427"/>
              <a:ext cx="39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No Prazo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2" name="Rectangle 78"/>
            <p:cNvSpPr>
              <a:spLocks noChangeArrowheads="1"/>
            </p:cNvSpPr>
            <p:nvPr/>
          </p:nvSpPr>
          <p:spPr bwMode="auto">
            <a:xfrm>
              <a:off x="721" y="1589"/>
              <a:ext cx="1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U.S.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3" name="Rectangle 79"/>
            <p:cNvSpPr>
              <a:spLocks noChangeArrowheads="1"/>
            </p:cNvSpPr>
            <p:nvPr/>
          </p:nvSpPr>
          <p:spPr bwMode="auto">
            <a:xfrm>
              <a:off x="1123" y="1589"/>
              <a:ext cx="68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210420120900002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4" name="Rectangle 80"/>
            <p:cNvSpPr>
              <a:spLocks noChangeArrowheads="1"/>
            </p:cNvSpPr>
            <p:nvPr/>
          </p:nvSpPr>
          <p:spPr bwMode="auto">
            <a:xfrm>
              <a:off x="1801" y="1589"/>
              <a:ext cx="43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21/04/2012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2491" y="1589"/>
              <a:ext cx="38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09:00:00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6" name="Rectangle 82"/>
            <p:cNvSpPr>
              <a:spLocks noChangeArrowheads="1"/>
            </p:cNvSpPr>
            <p:nvPr/>
          </p:nvSpPr>
          <p:spPr bwMode="auto">
            <a:xfrm>
              <a:off x="3391" y="1589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4381" y="1589"/>
              <a:ext cx="39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Último  dia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8" name="Rectangle 84"/>
            <p:cNvSpPr>
              <a:spLocks noChangeArrowheads="1"/>
            </p:cNvSpPr>
            <p:nvPr/>
          </p:nvSpPr>
          <p:spPr bwMode="auto">
            <a:xfrm>
              <a:off x="721" y="1751"/>
              <a:ext cx="1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U.S.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1123" y="1751"/>
              <a:ext cx="68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180420120110003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1801" y="1751"/>
              <a:ext cx="43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18/04/2012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2491" y="1751"/>
              <a:ext cx="38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11:00:00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2" name="Rectangle 88"/>
            <p:cNvSpPr>
              <a:spLocks noChangeArrowheads="1"/>
            </p:cNvSpPr>
            <p:nvPr/>
          </p:nvSpPr>
          <p:spPr bwMode="auto">
            <a:xfrm>
              <a:off x="3391" y="1751"/>
              <a:ext cx="9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100" dirty="0" smtClean="0">
                  <a:solidFill>
                    <a:srgbClr val="FF0000"/>
                  </a:solidFill>
                  <a:latin typeface="Calibri" pitchFamily="34" charset="0"/>
                  <a:cs typeface="Arial" pitchFamily="34" charset="0"/>
                </a:rPr>
                <a:t>- 2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3" name="Rectangle 89"/>
            <p:cNvSpPr>
              <a:spLocks noChangeArrowheads="1"/>
            </p:cNvSpPr>
            <p:nvPr/>
          </p:nvSpPr>
          <p:spPr bwMode="auto">
            <a:xfrm>
              <a:off x="4381" y="1751"/>
              <a:ext cx="64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Atrazado</a:t>
              </a: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2 dias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4" name="Rectangle 90"/>
            <p:cNvSpPr>
              <a:spLocks noChangeArrowheads="1"/>
            </p:cNvSpPr>
            <p:nvPr/>
          </p:nvSpPr>
          <p:spPr bwMode="auto">
            <a:xfrm>
              <a:off x="721" y="1913"/>
              <a:ext cx="1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U.S.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5" name="Rectangle 91"/>
            <p:cNvSpPr>
              <a:spLocks noChangeArrowheads="1"/>
            </p:cNvSpPr>
            <p:nvPr/>
          </p:nvSpPr>
          <p:spPr bwMode="auto">
            <a:xfrm>
              <a:off x="1123" y="1913"/>
              <a:ext cx="68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170420120815004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6" name="Rectangle 92"/>
            <p:cNvSpPr>
              <a:spLocks noChangeArrowheads="1"/>
            </p:cNvSpPr>
            <p:nvPr/>
          </p:nvSpPr>
          <p:spPr bwMode="auto">
            <a:xfrm>
              <a:off x="1801" y="1913"/>
              <a:ext cx="43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17/04/2012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7" name="Rectangle 93"/>
            <p:cNvSpPr>
              <a:spLocks noChangeArrowheads="1"/>
            </p:cNvSpPr>
            <p:nvPr/>
          </p:nvSpPr>
          <p:spPr bwMode="auto">
            <a:xfrm>
              <a:off x="2491" y="1913"/>
              <a:ext cx="38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08:15:00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8" name="Rectangle 94"/>
            <p:cNvSpPr>
              <a:spLocks noChangeArrowheads="1"/>
            </p:cNvSpPr>
            <p:nvPr/>
          </p:nvSpPr>
          <p:spPr bwMode="auto">
            <a:xfrm>
              <a:off x="3391" y="1913"/>
              <a:ext cx="9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100" dirty="0" smtClean="0">
                  <a:solidFill>
                    <a:srgbClr val="FF0000"/>
                  </a:solidFill>
                  <a:latin typeface="Calibri" pitchFamily="34" charset="0"/>
                  <a:cs typeface="Arial" pitchFamily="34" charset="0"/>
                </a:rPr>
                <a:t>- 3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9" name="Rectangle 95"/>
            <p:cNvSpPr>
              <a:spLocks noChangeArrowheads="1"/>
            </p:cNvSpPr>
            <p:nvPr/>
          </p:nvSpPr>
          <p:spPr bwMode="auto">
            <a:xfrm>
              <a:off x="4381" y="1913"/>
              <a:ext cx="64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Atrazado 3 dias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721" y="2075"/>
              <a:ext cx="1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U.S.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1123" y="2075"/>
              <a:ext cx="76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250420120930005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1801" y="2075"/>
              <a:ext cx="50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25/04/2012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2491" y="2075"/>
              <a:ext cx="38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09:30:00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3391" y="2075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4381" y="2075"/>
              <a:ext cx="39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No Prazo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" name="Rectangle 102"/>
            <p:cNvSpPr>
              <a:spLocks noChangeArrowheads="1"/>
            </p:cNvSpPr>
            <p:nvPr/>
          </p:nvSpPr>
          <p:spPr bwMode="auto">
            <a:xfrm>
              <a:off x="721" y="2237"/>
              <a:ext cx="1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U.S.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1123" y="2237"/>
              <a:ext cx="76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250420120930005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1801" y="2237"/>
              <a:ext cx="50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25/04/2012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2491" y="2237"/>
              <a:ext cx="38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09:30:00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" name="Rectangle 106"/>
            <p:cNvSpPr>
              <a:spLocks noChangeArrowheads="1"/>
            </p:cNvSpPr>
            <p:nvPr/>
          </p:nvSpPr>
          <p:spPr bwMode="auto">
            <a:xfrm>
              <a:off x="3391" y="2237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" name="Rectangle 107"/>
            <p:cNvSpPr>
              <a:spLocks noChangeArrowheads="1"/>
            </p:cNvSpPr>
            <p:nvPr/>
          </p:nvSpPr>
          <p:spPr bwMode="auto">
            <a:xfrm>
              <a:off x="4381" y="2237"/>
              <a:ext cx="3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Resolvido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2" name="Rectangle 108"/>
            <p:cNvSpPr>
              <a:spLocks noChangeArrowheads="1"/>
            </p:cNvSpPr>
            <p:nvPr/>
          </p:nvSpPr>
          <p:spPr bwMode="auto">
            <a:xfrm>
              <a:off x="703" y="1253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1105" y="1253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1783" y="1253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5" name="Rectangle 111"/>
            <p:cNvSpPr>
              <a:spLocks noChangeArrowheads="1"/>
            </p:cNvSpPr>
            <p:nvPr/>
          </p:nvSpPr>
          <p:spPr bwMode="auto">
            <a:xfrm>
              <a:off x="2473" y="1253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6" name="Rectangle 112"/>
            <p:cNvSpPr>
              <a:spLocks noChangeArrowheads="1"/>
            </p:cNvSpPr>
            <p:nvPr/>
          </p:nvSpPr>
          <p:spPr bwMode="auto">
            <a:xfrm>
              <a:off x="3151" y="1253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7" name="Rectangle 113"/>
            <p:cNvSpPr>
              <a:spLocks noChangeArrowheads="1"/>
            </p:cNvSpPr>
            <p:nvPr/>
          </p:nvSpPr>
          <p:spPr bwMode="auto">
            <a:xfrm>
              <a:off x="3709" y="1253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8" name="Rectangle 114"/>
            <p:cNvSpPr>
              <a:spLocks noChangeArrowheads="1"/>
            </p:cNvSpPr>
            <p:nvPr/>
          </p:nvSpPr>
          <p:spPr bwMode="auto">
            <a:xfrm>
              <a:off x="4363" y="1253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9" name="Rectangle 115"/>
            <p:cNvSpPr>
              <a:spLocks noChangeArrowheads="1"/>
            </p:cNvSpPr>
            <p:nvPr/>
          </p:nvSpPr>
          <p:spPr bwMode="auto">
            <a:xfrm>
              <a:off x="5131" y="1253"/>
              <a:ext cx="6" cy="1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0" name="Line 116"/>
            <p:cNvSpPr>
              <a:spLocks noChangeShapeType="1"/>
            </p:cNvSpPr>
            <p:nvPr/>
          </p:nvSpPr>
          <p:spPr bwMode="auto">
            <a:xfrm>
              <a:off x="703" y="1253"/>
              <a:ext cx="1" cy="10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1" name="Rectangle 117"/>
            <p:cNvSpPr>
              <a:spLocks noChangeArrowheads="1"/>
            </p:cNvSpPr>
            <p:nvPr/>
          </p:nvSpPr>
          <p:spPr bwMode="auto">
            <a:xfrm>
              <a:off x="703" y="1253"/>
              <a:ext cx="6" cy="109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2" name="Line 118"/>
            <p:cNvSpPr>
              <a:spLocks noChangeShapeType="1"/>
            </p:cNvSpPr>
            <p:nvPr/>
          </p:nvSpPr>
          <p:spPr bwMode="auto">
            <a:xfrm>
              <a:off x="1105" y="1259"/>
              <a:ext cx="1" cy="10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3" name="Rectangle 119"/>
            <p:cNvSpPr>
              <a:spLocks noChangeArrowheads="1"/>
            </p:cNvSpPr>
            <p:nvPr/>
          </p:nvSpPr>
          <p:spPr bwMode="auto">
            <a:xfrm>
              <a:off x="1105" y="1259"/>
              <a:ext cx="6" cy="109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4" name="Line 120"/>
            <p:cNvSpPr>
              <a:spLocks noChangeShapeType="1"/>
            </p:cNvSpPr>
            <p:nvPr/>
          </p:nvSpPr>
          <p:spPr bwMode="auto">
            <a:xfrm>
              <a:off x="1783" y="1259"/>
              <a:ext cx="1" cy="10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1783" y="1259"/>
              <a:ext cx="6" cy="109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6" name="Line 122"/>
            <p:cNvSpPr>
              <a:spLocks noChangeShapeType="1"/>
            </p:cNvSpPr>
            <p:nvPr/>
          </p:nvSpPr>
          <p:spPr bwMode="auto">
            <a:xfrm>
              <a:off x="2473" y="1259"/>
              <a:ext cx="1" cy="10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7" name="Rectangle 123"/>
            <p:cNvSpPr>
              <a:spLocks noChangeArrowheads="1"/>
            </p:cNvSpPr>
            <p:nvPr/>
          </p:nvSpPr>
          <p:spPr bwMode="auto">
            <a:xfrm>
              <a:off x="2473" y="1259"/>
              <a:ext cx="6" cy="109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8" name="Line 124"/>
            <p:cNvSpPr>
              <a:spLocks noChangeShapeType="1"/>
            </p:cNvSpPr>
            <p:nvPr/>
          </p:nvSpPr>
          <p:spPr bwMode="auto">
            <a:xfrm>
              <a:off x="3151" y="1259"/>
              <a:ext cx="1" cy="10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9" name="Rectangle 125"/>
            <p:cNvSpPr>
              <a:spLocks noChangeArrowheads="1"/>
            </p:cNvSpPr>
            <p:nvPr/>
          </p:nvSpPr>
          <p:spPr bwMode="auto">
            <a:xfrm>
              <a:off x="3151" y="1259"/>
              <a:ext cx="6" cy="109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0" name="Line 126"/>
            <p:cNvSpPr>
              <a:spLocks noChangeShapeType="1"/>
            </p:cNvSpPr>
            <p:nvPr/>
          </p:nvSpPr>
          <p:spPr bwMode="auto">
            <a:xfrm>
              <a:off x="3709" y="1259"/>
              <a:ext cx="1" cy="10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1" name="Rectangle 127"/>
            <p:cNvSpPr>
              <a:spLocks noChangeArrowheads="1"/>
            </p:cNvSpPr>
            <p:nvPr/>
          </p:nvSpPr>
          <p:spPr bwMode="auto">
            <a:xfrm>
              <a:off x="3709" y="1259"/>
              <a:ext cx="6" cy="109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2" name="Line 128"/>
            <p:cNvSpPr>
              <a:spLocks noChangeShapeType="1"/>
            </p:cNvSpPr>
            <p:nvPr/>
          </p:nvSpPr>
          <p:spPr bwMode="auto">
            <a:xfrm>
              <a:off x="4363" y="1259"/>
              <a:ext cx="1" cy="10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3" name="Rectangle 129"/>
            <p:cNvSpPr>
              <a:spLocks noChangeArrowheads="1"/>
            </p:cNvSpPr>
            <p:nvPr/>
          </p:nvSpPr>
          <p:spPr bwMode="auto">
            <a:xfrm>
              <a:off x="4363" y="1259"/>
              <a:ext cx="6" cy="109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4" name="Line 130"/>
            <p:cNvSpPr>
              <a:spLocks noChangeShapeType="1"/>
            </p:cNvSpPr>
            <p:nvPr/>
          </p:nvSpPr>
          <p:spPr bwMode="auto">
            <a:xfrm>
              <a:off x="5131" y="1259"/>
              <a:ext cx="1" cy="10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5" name="Rectangle 131"/>
            <p:cNvSpPr>
              <a:spLocks noChangeArrowheads="1"/>
            </p:cNvSpPr>
            <p:nvPr/>
          </p:nvSpPr>
          <p:spPr bwMode="auto">
            <a:xfrm>
              <a:off x="5131" y="1259"/>
              <a:ext cx="6" cy="109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6" name="Line 132"/>
            <p:cNvSpPr>
              <a:spLocks noChangeShapeType="1"/>
            </p:cNvSpPr>
            <p:nvPr/>
          </p:nvSpPr>
          <p:spPr bwMode="auto">
            <a:xfrm>
              <a:off x="703" y="23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703" y="23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8" name="Line 134"/>
            <p:cNvSpPr>
              <a:spLocks noChangeShapeType="1"/>
            </p:cNvSpPr>
            <p:nvPr/>
          </p:nvSpPr>
          <p:spPr bwMode="auto">
            <a:xfrm>
              <a:off x="1105" y="23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9" name="Rectangle 135"/>
            <p:cNvSpPr>
              <a:spLocks noChangeArrowheads="1"/>
            </p:cNvSpPr>
            <p:nvPr/>
          </p:nvSpPr>
          <p:spPr bwMode="auto">
            <a:xfrm>
              <a:off x="1105" y="23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0" name="Line 136"/>
            <p:cNvSpPr>
              <a:spLocks noChangeShapeType="1"/>
            </p:cNvSpPr>
            <p:nvPr/>
          </p:nvSpPr>
          <p:spPr bwMode="auto">
            <a:xfrm>
              <a:off x="1783" y="23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1" name="Rectangle 137"/>
            <p:cNvSpPr>
              <a:spLocks noChangeArrowheads="1"/>
            </p:cNvSpPr>
            <p:nvPr/>
          </p:nvSpPr>
          <p:spPr bwMode="auto">
            <a:xfrm>
              <a:off x="1783" y="23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2" name="Line 138"/>
            <p:cNvSpPr>
              <a:spLocks noChangeShapeType="1"/>
            </p:cNvSpPr>
            <p:nvPr/>
          </p:nvSpPr>
          <p:spPr bwMode="auto">
            <a:xfrm>
              <a:off x="2473" y="23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3" name="Rectangle 139"/>
            <p:cNvSpPr>
              <a:spLocks noChangeArrowheads="1"/>
            </p:cNvSpPr>
            <p:nvPr/>
          </p:nvSpPr>
          <p:spPr bwMode="auto">
            <a:xfrm>
              <a:off x="2473" y="23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4" name="Line 140"/>
            <p:cNvSpPr>
              <a:spLocks noChangeShapeType="1"/>
            </p:cNvSpPr>
            <p:nvPr/>
          </p:nvSpPr>
          <p:spPr bwMode="auto">
            <a:xfrm>
              <a:off x="3151" y="23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5" name="Rectangle 141"/>
            <p:cNvSpPr>
              <a:spLocks noChangeArrowheads="1"/>
            </p:cNvSpPr>
            <p:nvPr/>
          </p:nvSpPr>
          <p:spPr bwMode="auto">
            <a:xfrm>
              <a:off x="3151" y="23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6" name="Line 142"/>
            <p:cNvSpPr>
              <a:spLocks noChangeShapeType="1"/>
            </p:cNvSpPr>
            <p:nvPr/>
          </p:nvSpPr>
          <p:spPr bwMode="auto">
            <a:xfrm>
              <a:off x="3709" y="23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7" name="Rectangle 143"/>
            <p:cNvSpPr>
              <a:spLocks noChangeArrowheads="1"/>
            </p:cNvSpPr>
            <p:nvPr/>
          </p:nvSpPr>
          <p:spPr bwMode="auto">
            <a:xfrm>
              <a:off x="3709" y="23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8" name="Line 144"/>
            <p:cNvSpPr>
              <a:spLocks noChangeShapeType="1"/>
            </p:cNvSpPr>
            <p:nvPr/>
          </p:nvSpPr>
          <p:spPr bwMode="auto">
            <a:xfrm>
              <a:off x="4363" y="23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4363" y="23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0" name="Line 146"/>
            <p:cNvSpPr>
              <a:spLocks noChangeShapeType="1"/>
            </p:cNvSpPr>
            <p:nvPr/>
          </p:nvSpPr>
          <p:spPr bwMode="auto">
            <a:xfrm>
              <a:off x="5131" y="2351"/>
              <a:ext cx="1" cy="1"/>
            </a:xfrm>
            <a:prstGeom prst="line">
              <a:avLst/>
            </a:prstGeom>
            <a:noFill/>
            <a:ln w="0">
              <a:solidFill>
                <a:srgbClr val="D0D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1" name="Rectangle 147"/>
            <p:cNvSpPr>
              <a:spLocks noChangeArrowheads="1"/>
            </p:cNvSpPr>
            <p:nvPr/>
          </p:nvSpPr>
          <p:spPr bwMode="auto">
            <a:xfrm>
              <a:off x="5131" y="2351"/>
              <a:ext cx="6" cy="6"/>
            </a:xfrm>
            <a:prstGeom prst="rect">
              <a:avLst/>
            </a:prstGeom>
            <a:solidFill>
              <a:srgbClr val="D0D7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2" name="Line 148"/>
            <p:cNvSpPr>
              <a:spLocks noChangeShapeType="1"/>
            </p:cNvSpPr>
            <p:nvPr/>
          </p:nvSpPr>
          <p:spPr bwMode="auto">
            <a:xfrm>
              <a:off x="709" y="1253"/>
              <a:ext cx="4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3" name="Rectangle 149"/>
            <p:cNvSpPr>
              <a:spLocks noChangeArrowheads="1"/>
            </p:cNvSpPr>
            <p:nvPr/>
          </p:nvSpPr>
          <p:spPr bwMode="auto">
            <a:xfrm>
              <a:off x="709" y="1253"/>
              <a:ext cx="443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4" name="Line 150"/>
            <p:cNvSpPr>
              <a:spLocks noChangeShapeType="1"/>
            </p:cNvSpPr>
            <p:nvPr/>
          </p:nvSpPr>
          <p:spPr bwMode="auto">
            <a:xfrm>
              <a:off x="709" y="1373"/>
              <a:ext cx="4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5" name="Rectangle 151"/>
            <p:cNvSpPr>
              <a:spLocks noChangeArrowheads="1"/>
            </p:cNvSpPr>
            <p:nvPr/>
          </p:nvSpPr>
          <p:spPr bwMode="auto">
            <a:xfrm>
              <a:off x="709" y="1373"/>
              <a:ext cx="443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>
              <a:off x="709" y="1535"/>
              <a:ext cx="4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7" name="Rectangle 153"/>
            <p:cNvSpPr>
              <a:spLocks noChangeArrowheads="1"/>
            </p:cNvSpPr>
            <p:nvPr/>
          </p:nvSpPr>
          <p:spPr bwMode="auto">
            <a:xfrm>
              <a:off x="709" y="1535"/>
              <a:ext cx="443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8" name="Line 154"/>
            <p:cNvSpPr>
              <a:spLocks noChangeShapeType="1"/>
            </p:cNvSpPr>
            <p:nvPr/>
          </p:nvSpPr>
          <p:spPr bwMode="auto">
            <a:xfrm>
              <a:off x="709" y="1697"/>
              <a:ext cx="4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9" name="Rectangle 155"/>
            <p:cNvSpPr>
              <a:spLocks noChangeArrowheads="1"/>
            </p:cNvSpPr>
            <p:nvPr/>
          </p:nvSpPr>
          <p:spPr bwMode="auto">
            <a:xfrm>
              <a:off x="709" y="1697"/>
              <a:ext cx="443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0" name="Line 156"/>
            <p:cNvSpPr>
              <a:spLocks noChangeShapeType="1"/>
            </p:cNvSpPr>
            <p:nvPr/>
          </p:nvSpPr>
          <p:spPr bwMode="auto">
            <a:xfrm>
              <a:off x="709" y="1859"/>
              <a:ext cx="4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1" name="Rectangle 157"/>
            <p:cNvSpPr>
              <a:spLocks noChangeArrowheads="1"/>
            </p:cNvSpPr>
            <p:nvPr/>
          </p:nvSpPr>
          <p:spPr bwMode="auto">
            <a:xfrm>
              <a:off x="709" y="1859"/>
              <a:ext cx="443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2" name="Line 158"/>
            <p:cNvSpPr>
              <a:spLocks noChangeShapeType="1"/>
            </p:cNvSpPr>
            <p:nvPr/>
          </p:nvSpPr>
          <p:spPr bwMode="auto">
            <a:xfrm>
              <a:off x="709" y="2021"/>
              <a:ext cx="4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3" name="Rectangle 159"/>
            <p:cNvSpPr>
              <a:spLocks noChangeArrowheads="1"/>
            </p:cNvSpPr>
            <p:nvPr/>
          </p:nvSpPr>
          <p:spPr bwMode="auto">
            <a:xfrm>
              <a:off x="709" y="2021"/>
              <a:ext cx="443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4" name="Line 160"/>
            <p:cNvSpPr>
              <a:spLocks noChangeShapeType="1"/>
            </p:cNvSpPr>
            <p:nvPr/>
          </p:nvSpPr>
          <p:spPr bwMode="auto">
            <a:xfrm>
              <a:off x="709" y="2183"/>
              <a:ext cx="4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5" name="Rectangle 161"/>
            <p:cNvSpPr>
              <a:spLocks noChangeArrowheads="1"/>
            </p:cNvSpPr>
            <p:nvPr/>
          </p:nvSpPr>
          <p:spPr bwMode="auto">
            <a:xfrm>
              <a:off x="709" y="2183"/>
              <a:ext cx="443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6" name="Line 162"/>
            <p:cNvSpPr>
              <a:spLocks noChangeShapeType="1"/>
            </p:cNvSpPr>
            <p:nvPr/>
          </p:nvSpPr>
          <p:spPr bwMode="auto">
            <a:xfrm>
              <a:off x="709" y="2345"/>
              <a:ext cx="44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7" name="Rectangle 163"/>
            <p:cNvSpPr>
              <a:spLocks noChangeArrowheads="1"/>
            </p:cNvSpPr>
            <p:nvPr/>
          </p:nvSpPr>
          <p:spPr bwMode="auto">
            <a:xfrm>
              <a:off x="709" y="2345"/>
              <a:ext cx="443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4009" y="1385"/>
              <a:ext cx="96" cy="9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" y="30"/>
                </a:cxn>
                <a:cxn ang="0">
                  <a:pos x="12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66" y="6"/>
                </a:cxn>
                <a:cxn ang="0">
                  <a:pos x="84" y="12"/>
                </a:cxn>
                <a:cxn ang="0">
                  <a:pos x="90" y="3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0" y="60"/>
                </a:cxn>
                <a:cxn ang="0">
                  <a:pos x="84" y="78"/>
                </a:cxn>
                <a:cxn ang="0">
                  <a:pos x="66" y="84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30" y="84"/>
                </a:cxn>
                <a:cxn ang="0">
                  <a:pos x="12" y="78"/>
                </a:cxn>
                <a:cxn ang="0">
                  <a:pos x="6" y="60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96" h="90">
                  <a:moveTo>
                    <a:pt x="0" y="48"/>
                  </a:moveTo>
                  <a:lnTo>
                    <a:pt x="6" y="30"/>
                  </a:lnTo>
                  <a:lnTo>
                    <a:pt x="12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66" y="6"/>
                  </a:lnTo>
                  <a:lnTo>
                    <a:pt x="84" y="12"/>
                  </a:lnTo>
                  <a:lnTo>
                    <a:pt x="90" y="3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0" y="60"/>
                  </a:lnTo>
                  <a:lnTo>
                    <a:pt x="84" y="78"/>
                  </a:lnTo>
                  <a:lnTo>
                    <a:pt x="66" y="84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30" y="84"/>
                  </a:lnTo>
                  <a:lnTo>
                    <a:pt x="12" y="78"/>
                  </a:lnTo>
                  <a:lnTo>
                    <a:pt x="6" y="6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9" name="Freeform 165"/>
            <p:cNvSpPr>
              <a:spLocks noEditPoints="1"/>
            </p:cNvSpPr>
            <p:nvPr/>
          </p:nvSpPr>
          <p:spPr bwMode="auto">
            <a:xfrm>
              <a:off x="4003" y="1379"/>
              <a:ext cx="114" cy="10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0"/>
                </a:cxn>
                <a:cxn ang="0">
                  <a:pos x="18" y="12"/>
                </a:cxn>
                <a:cxn ang="0">
                  <a:pos x="36" y="0"/>
                </a:cxn>
                <a:cxn ang="0">
                  <a:pos x="54" y="0"/>
                </a:cxn>
                <a:cxn ang="0">
                  <a:pos x="78" y="0"/>
                </a:cxn>
                <a:cxn ang="0">
                  <a:pos x="96" y="12"/>
                </a:cxn>
                <a:cxn ang="0">
                  <a:pos x="108" y="30"/>
                </a:cxn>
                <a:cxn ang="0">
                  <a:pos x="114" y="54"/>
                </a:cxn>
                <a:cxn ang="0">
                  <a:pos x="108" y="72"/>
                </a:cxn>
                <a:cxn ang="0">
                  <a:pos x="96" y="90"/>
                </a:cxn>
                <a:cxn ang="0">
                  <a:pos x="72" y="102"/>
                </a:cxn>
                <a:cxn ang="0">
                  <a:pos x="54" y="108"/>
                </a:cxn>
                <a:cxn ang="0">
                  <a:pos x="30" y="102"/>
                </a:cxn>
                <a:cxn ang="0">
                  <a:pos x="12" y="90"/>
                </a:cxn>
                <a:cxn ang="0">
                  <a:pos x="0" y="72"/>
                </a:cxn>
                <a:cxn ang="0">
                  <a:pos x="18" y="66"/>
                </a:cxn>
                <a:cxn ang="0">
                  <a:pos x="30" y="78"/>
                </a:cxn>
                <a:cxn ang="0">
                  <a:pos x="42" y="84"/>
                </a:cxn>
                <a:cxn ang="0">
                  <a:pos x="54" y="90"/>
                </a:cxn>
                <a:cxn ang="0">
                  <a:pos x="72" y="84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96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18"/>
                </a:cxn>
                <a:cxn ang="0">
                  <a:pos x="54" y="18"/>
                </a:cxn>
                <a:cxn ang="0">
                  <a:pos x="36" y="18"/>
                </a:cxn>
                <a:cxn ang="0">
                  <a:pos x="24" y="30"/>
                </a:cxn>
                <a:cxn ang="0">
                  <a:pos x="18" y="42"/>
                </a:cxn>
                <a:cxn ang="0">
                  <a:pos x="18" y="54"/>
                </a:cxn>
                <a:cxn ang="0">
                  <a:pos x="18" y="66"/>
                </a:cxn>
              </a:cxnLst>
              <a:rect l="0" t="0" r="r" b="b"/>
              <a:pathLst>
                <a:path w="114" h="108">
                  <a:moveTo>
                    <a:pt x="0" y="54"/>
                  </a:moveTo>
                  <a:lnTo>
                    <a:pt x="0" y="4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8" y="30"/>
                  </a:lnTo>
                  <a:lnTo>
                    <a:pt x="108" y="30"/>
                  </a:lnTo>
                  <a:lnTo>
                    <a:pt x="114" y="48"/>
                  </a:lnTo>
                  <a:lnTo>
                    <a:pt x="114" y="54"/>
                  </a:lnTo>
                  <a:lnTo>
                    <a:pt x="108" y="72"/>
                  </a:lnTo>
                  <a:lnTo>
                    <a:pt x="108" y="72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78" y="102"/>
                  </a:lnTo>
                  <a:lnTo>
                    <a:pt x="72" y="102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36" y="102"/>
                  </a:lnTo>
                  <a:lnTo>
                    <a:pt x="30" y="102"/>
                  </a:lnTo>
                  <a:lnTo>
                    <a:pt x="18" y="90"/>
                  </a:lnTo>
                  <a:lnTo>
                    <a:pt x="12" y="9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54"/>
                  </a:lnTo>
                  <a:close/>
                  <a:moveTo>
                    <a:pt x="18" y="66"/>
                  </a:moveTo>
                  <a:lnTo>
                    <a:pt x="18" y="66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42" y="84"/>
                  </a:lnTo>
                  <a:lnTo>
                    <a:pt x="36" y="84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84" y="78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90" y="6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24" y="30"/>
                  </a:lnTo>
                  <a:lnTo>
                    <a:pt x="30" y="24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54"/>
                  </a:lnTo>
                  <a:lnTo>
                    <a:pt x="18" y="48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4009" y="1547"/>
              <a:ext cx="96" cy="9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" y="30"/>
                </a:cxn>
                <a:cxn ang="0">
                  <a:pos x="12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66" y="6"/>
                </a:cxn>
                <a:cxn ang="0">
                  <a:pos x="84" y="12"/>
                </a:cxn>
                <a:cxn ang="0">
                  <a:pos x="90" y="3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0" y="60"/>
                </a:cxn>
                <a:cxn ang="0">
                  <a:pos x="84" y="78"/>
                </a:cxn>
                <a:cxn ang="0">
                  <a:pos x="66" y="84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30" y="84"/>
                </a:cxn>
                <a:cxn ang="0">
                  <a:pos x="12" y="78"/>
                </a:cxn>
                <a:cxn ang="0">
                  <a:pos x="6" y="60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96" h="90">
                  <a:moveTo>
                    <a:pt x="0" y="48"/>
                  </a:moveTo>
                  <a:lnTo>
                    <a:pt x="6" y="30"/>
                  </a:lnTo>
                  <a:lnTo>
                    <a:pt x="12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66" y="6"/>
                  </a:lnTo>
                  <a:lnTo>
                    <a:pt x="84" y="12"/>
                  </a:lnTo>
                  <a:lnTo>
                    <a:pt x="90" y="3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0" y="60"/>
                  </a:lnTo>
                  <a:lnTo>
                    <a:pt x="84" y="78"/>
                  </a:lnTo>
                  <a:lnTo>
                    <a:pt x="66" y="84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30" y="84"/>
                  </a:lnTo>
                  <a:lnTo>
                    <a:pt x="12" y="78"/>
                  </a:lnTo>
                  <a:lnTo>
                    <a:pt x="6" y="6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1" name="Freeform 167"/>
            <p:cNvSpPr>
              <a:spLocks noEditPoints="1"/>
            </p:cNvSpPr>
            <p:nvPr/>
          </p:nvSpPr>
          <p:spPr bwMode="auto">
            <a:xfrm>
              <a:off x="4003" y="1541"/>
              <a:ext cx="114" cy="10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0"/>
                </a:cxn>
                <a:cxn ang="0">
                  <a:pos x="18" y="12"/>
                </a:cxn>
                <a:cxn ang="0">
                  <a:pos x="36" y="0"/>
                </a:cxn>
                <a:cxn ang="0">
                  <a:pos x="54" y="0"/>
                </a:cxn>
                <a:cxn ang="0">
                  <a:pos x="78" y="0"/>
                </a:cxn>
                <a:cxn ang="0">
                  <a:pos x="96" y="12"/>
                </a:cxn>
                <a:cxn ang="0">
                  <a:pos x="108" y="30"/>
                </a:cxn>
                <a:cxn ang="0">
                  <a:pos x="114" y="54"/>
                </a:cxn>
                <a:cxn ang="0">
                  <a:pos x="108" y="72"/>
                </a:cxn>
                <a:cxn ang="0">
                  <a:pos x="96" y="90"/>
                </a:cxn>
                <a:cxn ang="0">
                  <a:pos x="72" y="102"/>
                </a:cxn>
                <a:cxn ang="0">
                  <a:pos x="54" y="108"/>
                </a:cxn>
                <a:cxn ang="0">
                  <a:pos x="30" y="102"/>
                </a:cxn>
                <a:cxn ang="0">
                  <a:pos x="12" y="90"/>
                </a:cxn>
                <a:cxn ang="0">
                  <a:pos x="0" y="72"/>
                </a:cxn>
                <a:cxn ang="0">
                  <a:pos x="18" y="66"/>
                </a:cxn>
                <a:cxn ang="0">
                  <a:pos x="30" y="78"/>
                </a:cxn>
                <a:cxn ang="0">
                  <a:pos x="42" y="84"/>
                </a:cxn>
                <a:cxn ang="0">
                  <a:pos x="54" y="90"/>
                </a:cxn>
                <a:cxn ang="0">
                  <a:pos x="72" y="84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96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18"/>
                </a:cxn>
                <a:cxn ang="0">
                  <a:pos x="54" y="18"/>
                </a:cxn>
                <a:cxn ang="0">
                  <a:pos x="36" y="18"/>
                </a:cxn>
                <a:cxn ang="0">
                  <a:pos x="24" y="30"/>
                </a:cxn>
                <a:cxn ang="0">
                  <a:pos x="18" y="42"/>
                </a:cxn>
                <a:cxn ang="0">
                  <a:pos x="18" y="54"/>
                </a:cxn>
                <a:cxn ang="0">
                  <a:pos x="18" y="66"/>
                </a:cxn>
              </a:cxnLst>
              <a:rect l="0" t="0" r="r" b="b"/>
              <a:pathLst>
                <a:path w="114" h="108">
                  <a:moveTo>
                    <a:pt x="0" y="54"/>
                  </a:moveTo>
                  <a:lnTo>
                    <a:pt x="0" y="4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8" y="30"/>
                  </a:lnTo>
                  <a:lnTo>
                    <a:pt x="108" y="30"/>
                  </a:lnTo>
                  <a:lnTo>
                    <a:pt x="114" y="48"/>
                  </a:lnTo>
                  <a:lnTo>
                    <a:pt x="114" y="54"/>
                  </a:lnTo>
                  <a:lnTo>
                    <a:pt x="108" y="72"/>
                  </a:lnTo>
                  <a:lnTo>
                    <a:pt x="108" y="72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78" y="102"/>
                  </a:lnTo>
                  <a:lnTo>
                    <a:pt x="72" y="102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36" y="102"/>
                  </a:lnTo>
                  <a:lnTo>
                    <a:pt x="30" y="102"/>
                  </a:lnTo>
                  <a:lnTo>
                    <a:pt x="18" y="90"/>
                  </a:lnTo>
                  <a:lnTo>
                    <a:pt x="12" y="9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54"/>
                  </a:lnTo>
                  <a:close/>
                  <a:moveTo>
                    <a:pt x="18" y="66"/>
                  </a:moveTo>
                  <a:lnTo>
                    <a:pt x="18" y="66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42" y="84"/>
                  </a:lnTo>
                  <a:lnTo>
                    <a:pt x="36" y="84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84" y="78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90" y="6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24" y="30"/>
                  </a:lnTo>
                  <a:lnTo>
                    <a:pt x="30" y="24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54"/>
                  </a:lnTo>
                  <a:lnTo>
                    <a:pt x="18" y="48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4009" y="1709"/>
              <a:ext cx="96" cy="9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" y="30"/>
                </a:cxn>
                <a:cxn ang="0">
                  <a:pos x="12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66" y="6"/>
                </a:cxn>
                <a:cxn ang="0">
                  <a:pos x="84" y="12"/>
                </a:cxn>
                <a:cxn ang="0">
                  <a:pos x="90" y="3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0" y="60"/>
                </a:cxn>
                <a:cxn ang="0">
                  <a:pos x="84" y="78"/>
                </a:cxn>
                <a:cxn ang="0">
                  <a:pos x="66" y="84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30" y="84"/>
                </a:cxn>
                <a:cxn ang="0">
                  <a:pos x="12" y="78"/>
                </a:cxn>
                <a:cxn ang="0">
                  <a:pos x="6" y="60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96" h="90">
                  <a:moveTo>
                    <a:pt x="0" y="48"/>
                  </a:moveTo>
                  <a:lnTo>
                    <a:pt x="6" y="30"/>
                  </a:lnTo>
                  <a:lnTo>
                    <a:pt x="12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66" y="6"/>
                  </a:lnTo>
                  <a:lnTo>
                    <a:pt x="84" y="12"/>
                  </a:lnTo>
                  <a:lnTo>
                    <a:pt x="90" y="3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0" y="60"/>
                  </a:lnTo>
                  <a:lnTo>
                    <a:pt x="84" y="78"/>
                  </a:lnTo>
                  <a:lnTo>
                    <a:pt x="66" y="84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30" y="84"/>
                  </a:lnTo>
                  <a:lnTo>
                    <a:pt x="12" y="78"/>
                  </a:lnTo>
                  <a:lnTo>
                    <a:pt x="6" y="6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3" name="Freeform 169"/>
            <p:cNvSpPr>
              <a:spLocks noEditPoints="1"/>
            </p:cNvSpPr>
            <p:nvPr/>
          </p:nvSpPr>
          <p:spPr bwMode="auto">
            <a:xfrm>
              <a:off x="4003" y="1703"/>
              <a:ext cx="114" cy="10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0"/>
                </a:cxn>
                <a:cxn ang="0">
                  <a:pos x="18" y="12"/>
                </a:cxn>
                <a:cxn ang="0">
                  <a:pos x="36" y="0"/>
                </a:cxn>
                <a:cxn ang="0">
                  <a:pos x="54" y="0"/>
                </a:cxn>
                <a:cxn ang="0">
                  <a:pos x="78" y="0"/>
                </a:cxn>
                <a:cxn ang="0">
                  <a:pos x="96" y="12"/>
                </a:cxn>
                <a:cxn ang="0">
                  <a:pos x="108" y="30"/>
                </a:cxn>
                <a:cxn ang="0">
                  <a:pos x="114" y="54"/>
                </a:cxn>
                <a:cxn ang="0">
                  <a:pos x="108" y="72"/>
                </a:cxn>
                <a:cxn ang="0">
                  <a:pos x="96" y="90"/>
                </a:cxn>
                <a:cxn ang="0">
                  <a:pos x="72" y="102"/>
                </a:cxn>
                <a:cxn ang="0">
                  <a:pos x="54" y="108"/>
                </a:cxn>
                <a:cxn ang="0">
                  <a:pos x="30" y="102"/>
                </a:cxn>
                <a:cxn ang="0">
                  <a:pos x="12" y="90"/>
                </a:cxn>
                <a:cxn ang="0">
                  <a:pos x="0" y="72"/>
                </a:cxn>
                <a:cxn ang="0">
                  <a:pos x="18" y="66"/>
                </a:cxn>
                <a:cxn ang="0">
                  <a:pos x="30" y="78"/>
                </a:cxn>
                <a:cxn ang="0">
                  <a:pos x="42" y="84"/>
                </a:cxn>
                <a:cxn ang="0">
                  <a:pos x="54" y="90"/>
                </a:cxn>
                <a:cxn ang="0">
                  <a:pos x="72" y="84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96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18"/>
                </a:cxn>
                <a:cxn ang="0">
                  <a:pos x="54" y="18"/>
                </a:cxn>
                <a:cxn ang="0">
                  <a:pos x="36" y="18"/>
                </a:cxn>
                <a:cxn ang="0">
                  <a:pos x="24" y="30"/>
                </a:cxn>
                <a:cxn ang="0">
                  <a:pos x="18" y="42"/>
                </a:cxn>
                <a:cxn ang="0">
                  <a:pos x="18" y="54"/>
                </a:cxn>
                <a:cxn ang="0">
                  <a:pos x="18" y="66"/>
                </a:cxn>
              </a:cxnLst>
              <a:rect l="0" t="0" r="r" b="b"/>
              <a:pathLst>
                <a:path w="114" h="108">
                  <a:moveTo>
                    <a:pt x="0" y="54"/>
                  </a:moveTo>
                  <a:lnTo>
                    <a:pt x="0" y="4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8" y="30"/>
                  </a:lnTo>
                  <a:lnTo>
                    <a:pt x="108" y="30"/>
                  </a:lnTo>
                  <a:lnTo>
                    <a:pt x="114" y="48"/>
                  </a:lnTo>
                  <a:lnTo>
                    <a:pt x="114" y="54"/>
                  </a:lnTo>
                  <a:lnTo>
                    <a:pt x="108" y="72"/>
                  </a:lnTo>
                  <a:lnTo>
                    <a:pt x="108" y="72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78" y="102"/>
                  </a:lnTo>
                  <a:lnTo>
                    <a:pt x="72" y="102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36" y="102"/>
                  </a:lnTo>
                  <a:lnTo>
                    <a:pt x="30" y="102"/>
                  </a:lnTo>
                  <a:lnTo>
                    <a:pt x="18" y="90"/>
                  </a:lnTo>
                  <a:lnTo>
                    <a:pt x="12" y="9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54"/>
                  </a:lnTo>
                  <a:close/>
                  <a:moveTo>
                    <a:pt x="18" y="66"/>
                  </a:moveTo>
                  <a:lnTo>
                    <a:pt x="18" y="66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42" y="84"/>
                  </a:lnTo>
                  <a:lnTo>
                    <a:pt x="36" y="84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84" y="78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90" y="6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24" y="30"/>
                  </a:lnTo>
                  <a:lnTo>
                    <a:pt x="30" y="24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54"/>
                  </a:lnTo>
                  <a:lnTo>
                    <a:pt x="18" y="48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4009" y="2033"/>
              <a:ext cx="96" cy="9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" y="30"/>
                </a:cxn>
                <a:cxn ang="0">
                  <a:pos x="12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66" y="6"/>
                </a:cxn>
                <a:cxn ang="0">
                  <a:pos x="84" y="12"/>
                </a:cxn>
                <a:cxn ang="0">
                  <a:pos x="90" y="3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0" y="60"/>
                </a:cxn>
                <a:cxn ang="0">
                  <a:pos x="84" y="78"/>
                </a:cxn>
                <a:cxn ang="0">
                  <a:pos x="66" y="84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30" y="84"/>
                </a:cxn>
                <a:cxn ang="0">
                  <a:pos x="12" y="78"/>
                </a:cxn>
                <a:cxn ang="0">
                  <a:pos x="6" y="60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96" h="90">
                  <a:moveTo>
                    <a:pt x="0" y="48"/>
                  </a:moveTo>
                  <a:lnTo>
                    <a:pt x="6" y="30"/>
                  </a:lnTo>
                  <a:lnTo>
                    <a:pt x="12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66" y="6"/>
                  </a:lnTo>
                  <a:lnTo>
                    <a:pt x="84" y="12"/>
                  </a:lnTo>
                  <a:lnTo>
                    <a:pt x="90" y="3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0" y="60"/>
                  </a:lnTo>
                  <a:lnTo>
                    <a:pt x="84" y="78"/>
                  </a:lnTo>
                  <a:lnTo>
                    <a:pt x="66" y="84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30" y="84"/>
                  </a:lnTo>
                  <a:lnTo>
                    <a:pt x="12" y="78"/>
                  </a:lnTo>
                  <a:lnTo>
                    <a:pt x="6" y="6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5" name="Freeform 171"/>
            <p:cNvSpPr>
              <a:spLocks noEditPoints="1"/>
            </p:cNvSpPr>
            <p:nvPr/>
          </p:nvSpPr>
          <p:spPr bwMode="auto">
            <a:xfrm>
              <a:off x="4003" y="2027"/>
              <a:ext cx="114" cy="10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0"/>
                </a:cxn>
                <a:cxn ang="0">
                  <a:pos x="18" y="12"/>
                </a:cxn>
                <a:cxn ang="0">
                  <a:pos x="36" y="0"/>
                </a:cxn>
                <a:cxn ang="0">
                  <a:pos x="54" y="0"/>
                </a:cxn>
                <a:cxn ang="0">
                  <a:pos x="78" y="0"/>
                </a:cxn>
                <a:cxn ang="0">
                  <a:pos x="96" y="12"/>
                </a:cxn>
                <a:cxn ang="0">
                  <a:pos x="108" y="30"/>
                </a:cxn>
                <a:cxn ang="0">
                  <a:pos x="114" y="54"/>
                </a:cxn>
                <a:cxn ang="0">
                  <a:pos x="108" y="72"/>
                </a:cxn>
                <a:cxn ang="0">
                  <a:pos x="96" y="90"/>
                </a:cxn>
                <a:cxn ang="0">
                  <a:pos x="72" y="102"/>
                </a:cxn>
                <a:cxn ang="0">
                  <a:pos x="54" y="108"/>
                </a:cxn>
                <a:cxn ang="0">
                  <a:pos x="30" y="102"/>
                </a:cxn>
                <a:cxn ang="0">
                  <a:pos x="12" y="90"/>
                </a:cxn>
                <a:cxn ang="0">
                  <a:pos x="0" y="72"/>
                </a:cxn>
                <a:cxn ang="0">
                  <a:pos x="18" y="66"/>
                </a:cxn>
                <a:cxn ang="0">
                  <a:pos x="30" y="78"/>
                </a:cxn>
                <a:cxn ang="0">
                  <a:pos x="42" y="84"/>
                </a:cxn>
                <a:cxn ang="0">
                  <a:pos x="54" y="90"/>
                </a:cxn>
                <a:cxn ang="0">
                  <a:pos x="72" y="84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96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18"/>
                </a:cxn>
                <a:cxn ang="0">
                  <a:pos x="54" y="18"/>
                </a:cxn>
                <a:cxn ang="0">
                  <a:pos x="36" y="18"/>
                </a:cxn>
                <a:cxn ang="0">
                  <a:pos x="24" y="30"/>
                </a:cxn>
                <a:cxn ang="0">
                  <a:pos x="18" y="42"/>
                </a:cxn>
                <a:cxn ang="0">
                  <a:pos x="18" y="54"/>
                </a:cxn>
                <a:cxn ang="0">
                  <a:pos x="18" y="66"/>
                </a:cxn>
              </a:cxnLst>
              <a:rect l="0" t="0" r="r" b="b"/>
              <a:pathLst>
                <a:path w="114" h="108">
                  <a:moveTo>
                    <a:pt x="0" y="54"/>
                  </a:moveTo>
                  <a:lnTo>
                    <a:pt x="0" y="4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8" y="30"/>
                  </a:lnTo>
                  <a:lnTo>
                    <a:pt x="108" y="30"/>
                  </a:lnTo>
                  <a:lnTo>
                    <a:pt x="114" y="48"/>
                  </a:lnTo>
                  <a:lnTo>
                    <a:pt x="114" y="54"/>
                  </a:lnTo>
                  <a:lnTo>
                    <a:pt x="108" y="72"/>
                  </a:lnTo>
                  <a:lnTo>
                    <a:pt x="108" y="72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78" y="102"/>
                  </a:lnTo>
                  <a:lnTo>
                    <a:pt x="72" y="102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36" y="102"/>
                  </a:lnTo>
                  <a:lnTo>
                    <a:pt x="30" y="102"/>
                  </a:lnTo>
                  <a:lnTo>
                    <a:pt x="18" y="90"/>
                  </a:lnTo>
                  <a:lnTo>
                    <a:pt x="12" y="9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54"/>
                  </a:lnTo>
                  <a:close/>
                  <a:moveTo>
                    <a:pt x="18" y="66"/>
                  </a:moveTo>
                  <a:lnTo>
                    <a:pt x="18" y="66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42" y="84"/>
                  </a:lnTo>
                  <a:lnTo>
                    <a:pt x="36" y="84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84" y="78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90" y="6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24" y="30"/>
                  </a:lnTo>
                  <a:lnTo>
                    <a:pt x="30" y="24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54"/>
                  </a:lnTo>
                  <a:lnTo>
                    <a:pt x="18" y="48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4009" y="1871"/>
              <a:ext cx="96" cy="9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" y="30"/>
                </a:cxn>
                <a:cxn ang="0">
                  <a:pos x="12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66" y="6"/>
                </a:cxn>
                <a:cxn ang="0">
                  <a:pos x="84" y="12"/>
                </a:cxn>
                <a:cxn ang="0">
                  <a:pos x="90" y="3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0" y="60"/>
                </a:cxn>
                <a:cxn ang="0">
                  <a:pos x="84" y="78"/>
                </a:cxn>
                <a:cxn ang="0">
                  <a:pos x="66" y="84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30" y="84"/>
                </a:cxn>
                <a:cxn ang="0">
                  <a:pos x="12" y="78"/>
                </a:cxn>
                <a:cxn ang="0">
                  <a:pos x="6" y="60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96" h="90">
                  <a:moveTo>
                    <a:pt x="0" y="48"/>
                  </a:moveTo>
                  <a:lnTo>
                    <a:pt x="6" y="30"/>
                  </a:lnTo>
                  <a:lnTo>
                    <a:pt x="12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66" y="6"/>
                  </a:lnTo>
                  <a:lnTo>
                    <a:pt x="84" y="12"/>
                  </a:lnTo>
                  <a:lnTo>
                    <a:pt x="90" y="3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0" y="60"/>
                  </a:lnTo>
                  <a:lnTo>
                    <a:pt x="84" y="78"/>
                  </a:lnTo>
                  <a:lnTo>
                    <a:pt x="66" y="84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30" y="84"/>
                  </a:lnTo>
                  <a:lnTo>
                    <a:pt x="12" y="78"/>
                  </a:lnTo>
                  <a:lnTo>
                    <a:pt x="6" y="6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7" name="Freeform 173"/>
            <p:cNvSpPr>
              <a:spLocks noEditPoints="1"/>
            </p:cNvSpPr>
            <p:nvPr/>
          </p:nvSpPr>
          <p:spPr bwMode="auto">
            <a:xfrm>
              <a:off x="4003" y="1865"/>
              <a:ext cx="114" cy="10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0"/>
                </a:cxn>
                <a:cxn ang="0">
                  <a:pos x="18" y="12"/>
                </a:cxn>
                <a:cxn ang="0">
                  <a:pos x="36" y="0"/>
                </a:cxn>
                <a:cxn ang="0">
                  <a:pos x="54" y="0"/>
                </a:cxn>
                <a:cxn ang="0">
                  <a:pos x="78" y="0"/>
                </a:cxn>
                <a:cxn ang="0">
                  <a:pos x="96" y="12"/>
                </a:cxn>
                <a:cxn ang="0">
                  <a:pos x="108" y="30"/>
                </a:cxn>
                <a:cxn ang="0">
                  <a:pos x="114" y="54"/>
                </a:cxn>
                <a:cxn ang="0">
                  <a:pos x="108" y="72"/>
                </a:cxn>
                <a:cxn ang="0">
                  <a:pos x="96" y="90"/>
                </a:cxn>
                <a:cxn ang="0">
                  <a:pos x="72" y="102"/>
                </a:cxn>
                <a:cxn ang="0">
                  <a:pos x="54" y="108"/>
                </a:cxn>
                <a:cxn ang="0">
                  <a:pos x="30" y="102"/>
                </a:cxn>
                <a:cxn ang="0">
                  <a:pos x="12" y="90"/>
                </a:cxn>
                <a:cxn ang="0">
                  <a:pos x="0" y="72"/>
                </a:cxn>
                <a:cxn ang="0">
                  <a:pos x="18" y="66"/>
                </a:cxn>
                <a:cxn ang="0">
                  <a:pos x="30" y="78"/>
                </a:cxn>
                <a:cxn ang="0">
                  <a:pos x="42" y="84"/>
                </a:cxn>
                <a:cxn ang="0">
                  <a:pos x="54" y="90"/>
                </a:cxn>
                <a:cxn ang="0">
                  <a:pos x="72" y="84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96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18"/>
                </a:cxn>
                <a:cxn ang="0">
                  <a:pos x="54" y="18"/>
                </a:cxn>
                <a:cxn ang="0">
                  <a:pos x="36" y="18"/>
                </a:cxn>
                <a:cxn ang="0">
                  <a:pos x="24" y="30"/>
                </a:cxn>
                <a:cxn ang="0">
                  <a:pos x="18" y="42"/>
                </a:cxn>
                <a:cxn ang="0">
                  <a:pos x="18" y="54"/>
                </a:cxn>
                <a:cxn ang="0">
                  <a:pos x="18" y="66"/>
                </a:cxn>
              </a:cxnLst>
              <a:rect l="0" t="0" r="r" b="b"/>
              <a:pathLst>
                <a:path w="114" h="108">
                  <a:moveTo>
                    <a:pt x="0" y="54"/>
                  </a:moveTo>
                  <a:lnTo>
                    <a:pt x="0" y="4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8" y="30"/>
                  </a:lnTo>
                  <a:lnTo>
                    <a:pt x="108" y="30"/>
                  </a:lnTo>
                  <a:lnTo>
                    <a:pt x="114" y="48"/>
                  </a:lnTo>
                  <a:lnTo>
                    <a:pt x="114" y="54"/>
                  </a:lnTo>
                  <a:lnTo>
                    <a:pt x="108" y="72"/>
                  </a:lnTo>
                  <a:lnTo>
                    <a:pt x="108" y="72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78" y="102"/>
                  </a:lnTo>
                  <a:lnTo>
                    <a:pt x="72" y="102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36" y="102"/>
                  </a:lnTo>
                  <a:lnTo>
                    <a:pt x="30" y="102"/>
                  </a:lnTo>
                  <a:lnTo>
                    <a:pt x="18" y="90"/>
                  </a:lnTo>
                  <a:lnTo>
                    <a:pt x="12" y="9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54"/>
                  </a:lnTo>
                  <a:close/>
                  <a:moveTo>
                    <a:pt x="18" y="66"/>
                  </a:moveTo>
                  <a:lnTo>
                    <a:pt x="18" y="66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42" y="84"/>
                  </a:lnTo>
                  <a:lnTo>
                    <a:pt x="36" y="84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84" y="78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90" y="6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24" y="30"/>
                  </a:lnTo>
                  <a:lnTo>
                    <a:pt x="30" y="24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54"/>
                  </a:lnTo>
                  <a:lnTo>
                    <a:pt x="18" y="48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4009" y="2195"/>
              <a:ext cx="96" cy="9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" y="30"/>
                </a:cxn>
                <a:cxn ang="0">
                  <a:pos x="12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66" y="6"/>
                </a:cxn>
                <a:cxn ang="0">
                  <a:pos x="84" y="12"/>
                </a:cxn>
                <a:cxn ang="0">
                  <a:pos x="90" y="3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0" y="60"/>
                </a:cxn>
                <a:cxn ang="0">
                  <a:pos x="84" y="78"/>
                </a:cxn>
                <a:cxn ang="0">
                  <a:pos x="66" y="84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48" y="90"/>
                </a:cxn>
                <a:cxn ang="0">
                  <a:pos x="30" y="84"/>
                </a:cxn>
                <a:cxn ang="0">
                  <a:pos x="12" y="78"/>
                </a:cxn>
                <a:cxn ang="0">
                  <a:pos x="6" y="60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96" h="90">
                  <a:moveTo>
                    <a:pt x="0" y="48"/>
                  </a:moveTo>
                  <a:lnTo>
                    <a:pt x="6" y="30"/>
                  </a:lnTo>
                  <a:lnTo>
                    <a:pt x="12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66" y="6"/>
                  </a:lnTo>
                  <a:lnTo>
                    <a:pt x="84" y="12"/>
                  </a:lnTo>
                  <a:lnTo>
                    <a:pt x="90" y="3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0" y="60"/>
                  </a:lnTo>
                  <a:lnTo>
                    <a:pt x="84" y="78"/>
                  </a:lnTo>
                  <a:lnTo>
                    <a:pt x="66" y="84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30" y="84"/>
                  </a:lnTo>
                  <a:lnTo>
                    <a:pt x="12" y="78"/>
                  </a:lnTo>
                  <a:lnTo>
                    <a:pt x="6" y="6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558ED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9" name="Freeform 175"/>
            <p:cNvSpPr>
              <a:spLocks noEditPoints="1"/>
            </p:cNvSpPr>
            <p:nvPr/>
          </p:nvSpPr>
          <p:spPr bwMode="auto">
            <a:xfrm>
              <a:off x="4003" y="2189"/>
              <a:ext cx="114" cy="10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0"/>
                </a:cxn>
                <a:cxn ang="0">
                  <a:pos x="18" y="12"/>
                </a:cxn>
                <a:cxn ang="0">
                  <a:pos x="36" y="0"/>
                </a:cxn>
                <a:cxn ang="0">
                  <a:pos x="54" y="0"/>
                </a:cxn>
                <a:cxn ang="0">
                  <a:pos x="78" y="0"/>
                </a:cxn>
                <a:cxn ang="0">
                  <a:pos x="96" y="12"/>
                </a:cxn>
                <a:cxn ang="0">
                  <a:pos x="108" y="30"/>
                </a:cxn>
                <a:cxn ang="0">
                  <a:pos x="114" y="54"/>
                </a:cxn>
                <a:cxn ang="0">
                  <a:pos x="108" y="72"/>
                </a:cxn>
                <a:cxn ang="0">
                  <a:pos x="96" y="90"/>
                </a:cxn>
                <a:cxn ang="0">
                  <a:pos x="72" y="102"/>
                </a:cxn>
                <a:cxn ang="0">
                  <a:pos x="54" y="108"/>
                </a:cxn>
                <a:cxn ang="0">
                  <a:pos x="30" y="102"/>
                </a:cxn>
                <a:cxn ang="0">
                  <a:pos x="12" y="90"/>
                </a:cxn>
                <a:cxn ang="0">
                  <a:pos x="0" y="72"/>
                </a:cxn>
                <a:cxn ang="0">
                  <a:pos x="18" y="66"/>
                </a:cxn>
                <a:cxn ang="0">
                  <a:pos x="30" y="78"/>
                </a:cxn>
                <a:cxn ang="0">
                  <a:pos x="42" y="84"/>
                </a:cxn>
                <a:cxn ang="0">
                  <a:pos x="54" y="90"/>
                </a:cxn>
                <a:cxn ang="0">
                  <a:pos x="72" y="84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96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18"/>
                </a:cxn>
                <a:cxn ang="0">
                  <a:pos x="54" y="18"/>
                </a:cxn>
                <a:cxn ang="0">
                  <a:pos x="36" y="18"/>
                </a:cxn>
                <a:cxn ang="0">
                  <a:pos x="24" y="30"/>
                </a:cxn>
                <a:cxn ang="0">
                  <a:pos x="18" y="42"/>
                </a:cxn>
                <a:cxn ang="0">
                  <a:pos x="18" y="54"/>
                </a:cxn>
                <a:cxn ang="0">
                  <a:pos x="18" y="66"/>
                </a:cxn>
              </a:cxnLst>
              <a:rect l="0" t="0" r="r" b="b"/>
              <a:pathLst>
                <a:path w="114" h="108">
                  <a:moveTo>
                    <a:pt x="0" y="54"/>
                  </a:moveTo>
                  <a:lnTo>
                    <a:pt x="0" y="4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8" y="30"/>
                  </a:lnTo>
                  <a:lnTo>
                    <a:pt x="108" y="30"/>
                  </a:lnTo>
                  <a:lnTo>
                    <a:pt x="114" y="48"/>
                  </a:lnTo>
                  <a:lnTo>
                    <a:pt x="114" y="54"/>
                  </a:lnTo>
                  <a:lnTo>
                    <a:pt x="108" y="72"/>
                  </a:lnTo>
                  <a:lnTo>
                    <a:pt x="108" y="72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78" y="102"/>
                  </a:lnTo>
                  <a:lnTo>
                    <a:pt x="72" y="102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36" y="102"/>
                  </a:lnTo>
                  <a:lnTo>
                    <a:pt x="30" y="102"/>
                  </a:lnTo>
                  <a:lnTo>
                    <a:pt x="18" y="90"/>
                  </a:lnTo>
                  <a:lnTo>
                    <a:pt x="12" y="9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54"/>
                  </a:lnTo>
                  <a:close/>
                  <a:moveTo>
                    <a:pt x="18" y="66"/>
                  </a:moveTo>
                  <a:lnTo>
                    <a:pt x="18" y="66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42" y="84"/>
                  </a:lnTo>
                  <a:lnTo>
                    <a:pt x="36" y="84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84" y="78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90" y="6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24" y="30"/>
                  </a:lnTo>
                  <a:lnTo>
                    <a:pt x="30" y="24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54"/>
                  </a:lnTo>
                  <a:lnTo>
                    <a:pt x="18" y="48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558ED5"/>
            </a:solidFill>
            <a:ln w="0">
              <a:solidFill>
                <a:srgbClr val="558E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82" name="Retângulo 181"/>
          <p:cNvSpPr/>
          <p:nvPr/>
        </p:nvSpPr>
        <p:spPr>
          <a:xfrm>
            <a:off x="899592" y="4931876"/>
            <a:ext cx="745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Colocar</a:t>
            </a:r>
            <a:r>
              <a:rPr lang="en-US" dirty="0" smtClean="0"/>
              <a:t> um </a:t>
            </a:r>
            <a:r>
              <a:rPr lang="en-US" dirty="0" err="1" smtClean="0"/>
              <a:t>hiperlink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abrir</a:t>
            </a:r>
            <a:r>
              <a:rPr lang="en-US" dirty="0" smtClean="0"/>
              <a:t> o </a:t>
            </a:r>
            <a:r>
              <a:rPr lang="en-US" dirty="0" err="1" smtClean="0"/>
              <a:t>detalhamento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.</a:t>
            </a:r>
            <a:endParaRPr lang="pt-BR" dirty="0"/>
          </a:p>
        </p:txBody>
      </p:sp>
      <p:cxnSp>
        <p:nvCxnSpPr>
          <p:cNvPr id="184" name="Conector angulado 183"/>
          <p:cNvCxnSpPr>
            <a:stCxn id="182" idx="3"/>
            <a:endCxn id="1177" idx="3"/>
          </p:cNvCxnSpPr>
          <p:nvPr/>
        </p:nvCxnSpPr>
        <p:spPr>
          <a:xfrm flipH="1" flipV="1">
            <a:off x="8164513" y="3531131"/>
            <a:ext cx="186671" cy="1585411"/>
          </a:xfrm>
          <a:prstGeom prst="bentConnector3">
            <a:avLst>
              <a:gd name="adj1" fmla="val -12246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692696"/>
            <a:ext cx="91085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</a:t>
            </a:r>
            <a:r>
              <a:rPr lang="en-US" sz="1400" dirty="0" err="1" smtClean="0"/>
              <a:t>momento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b="1" dirty="0" err="1" smtClean="0"/>
              <a:t>gravação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uma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solicitação</a:t>
            </a:r>
            <a:r>
              <a:rPr lang="en-US" sz="1400" b="1" dirty="0" smtClean="0"/>
              <a:t> o </a:t>
            </a:r>
            <a:r>
              <a:rPr lang="en-US" sz="1400" b="1" dirty="0" err="1" smtClean="0"/>
              <a:t>Gestor</a:t>
            </a:r>
            <a:r>
              <a:rPr lang="en-US" sz="1400" b="1" dirty="0" smtClean="0"/>
              <a:t> 1 </a:t>
            </a:r>
            <a:r>
              <a:rPr lang="en-US" sz="1400" b="1" dirty="0" err="1" smtClean="0"/>
              <a:t>Receberá</a:t>
            </a:r>
            <a:r>
              <a:rPr lang="en-US" sz="1400" b="1" dirty="0" smtClean="0"/>
              <a:t> um email </a:t>
            </a:r>
            <a:r>
              <a:rPr lang="en-US" sz="1400" dirty="0" smtClean="0"/>
              <a:t>com o </a:t>
            </a:r>
            <a:r>
              <a:rPr lang="en-US" sz="1400" dirty="0" err="1" smtClean="0"/>
              <a:t>resumo</a:t>
            </a:r>
            <a:r>
              <a:rPr lang="en-US" sz="1400" dirty="0" smtClean="0"/>
              <a:t> </a:t>
            </a:r>
            <a:r>
              <a:rPr lang="en-US" sz="1400" dirty="0" err="1" smtClean="0"/>
              <a:t>desse</a:t>
            </a:r>
            <a:r>
              <a:rPr lang="en-US" sz="1400" dirty="0" smtClean="0"/>
              <a:t> </a:t>
            </a:r>
            <a:r>
              <a:rPr lang="en-US" sz="1400" dirty="0" err="1" smtClean="0"/>
              <a:t>protocolo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Quando</a:t>
            </a:r>
            <a:r>
              <a:rPr lang="en-US" sz="1400" dirty="0" smtClean="0"/>
              <a:t> um </a:t>
            </a:r>
            <a:r>
              <a:rPr lang="en-US" sz="1400" dirty="0" err="1" smtClean="0"/>
              <a:t>protocolo</a:t>
            </a:r>
            <a:r>
              <a:rPr lang="en-US" sz="1400" dirty="0" smtClean="0"/>
              <a:t> </a:t>
            </a:r>
            <a:r>
              <a:rPr lang="en-US" sz="1400" dirty="0" smtClean="0"/>
              <a:t>é </a:t>
            </a:r>
            <a:r>
              <a:rPr lang="en-US" sz="1400" dirty="0" err="1" smtClean="0"/>
              <a:t>aberto</a:t>
            </a:r>
            <a:r>
              <a:rPr lang="en-US" sz="1400" dirty="0" smtClean="0"/>
              <a:t> </a:t>
            </a:r>
            <a:r>
              <a:rPr lang="en-US" sz="1400" dirty="0" err="1" smtClean="0"/>
              <a:t>está</a:t>
            </a:r>
            <a:r>
              <a:rPr lang="en-US" sz="1400" dirty="0" smtClean="0"/>
              <a:t> com status </a:t>
            </a:r>
            <a:r>
              <a:rPr lang="en-US" sz="1400" dirty="0" err="1" smtClean="0"/>
              <a:t>verde</a:t>
            </a:r>
            <a:r>
              <a:rPr lang="en-US" sz="1400" dirty="0" smtClean="0"/>
              <a:t> “No </a:t>
            </a:r>
            <a:r>
              <a:rPr lang="en-US" sz="1400" dirty="0" err="1" smtClean="0"/>
              <a:t>prazo</a:t>
            </a:r>
            <a:r>
              <a:rPr lang="en-US" sz="1400" dirty="0" smtClean="0"/>
              <a:t>” </a:t>
            </a:r>
            <a:r>
              <a:rPr lang="en-US" sz="1400" dirty="0" err="1" smtClean="0"/>
              <a:t>significa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o </a:t>
            </a:r>
            <a:r>
              <a:rPr lang="en-US" sz="1400" b="1" dirty="0" err="1" smtClean="0"/>
              <a:t>Gestor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Acesso</a:t>
            </a:r>
            <a:r>
              <a:rPr lang="en-US" sz="1400" b="1" dirty="0" smtClean="0"/>
              <a:t> 1</a:t>
            </a:r>
            <a:r>
              <a:rPr lang="en-US" sz="1400" dirty="0" smtClean="0"/>
              <a:t> tem </a:t>
            </a:r>
            <a:r>
              <a:rPr lang="en-US" sz="1400" dirty="0" err="1" smtClean="0"/>
              <a:t>pelo</a:t>
            </a:r>
            <a:r>
              <a:rPr lang="en-US" sz="1400" dirty="0" smtClean="0"/>
              <a:t> </a:t>
            </a:r>
            <a:r>
              <a:rPr lang="en-US" sz="1400" dirty="0" err="1" smtClean="0"/>
              <a:t>menos</a:t>
            </a:r>
            <a:r>
              <a:rPr lang="en-US" sz="1400" dirty="0" smtClean="0"/>
              <a:t> 24 </a:t>
            </a:r>
            <a:r>
              <a:rPr lang="en-US" sz="1400" dirty="0" err="1" smtClean="0"/>
              <a:t>horas</a:t>
            </a:r>
            <a:r>
              <a:rPr lang="en-US" sz="1400" dirty="0" smtClean="0"/>
              <a:t> e 1 </a:t>
            </a:r>
            <a:r>
              <a:rPr lang="en-US" sz="1400" dirty="0" err="1" smtClean="0"/>
              <a:t>segundo</a:t>
            </a:r>
            <a:r>
              <a:rPr lang="en-US" sz="1400" dirty="0" smtClean="0"/>
              <a:t> restante </a:t>
            </a:r>
            <a:r>
              <a:rPr lang="en-US" sz="1400" dirty="0" err="1" smtClean="0"/>
              <a:t>para</a:t>
            </a:r>
            <a:r>
              <a:rPr lang="en-US" sz="1400" dirty="0" smtClean="0"/>
              <a:t> responder o </a:t>
            </a:r>
            <a:r>
              <a:rPr lang="en-US" sz="1400" dirty="0" err="1" smtClean="0"/>
              <a:t>cidadão</a:t>
            </a:r>
            <a:r>
              <a:rPr lang="en-US" sz="1400" dirty="0" smtClean="0"/>
              <a:t> </a:t>
            </a:r>
            <a:r>
              <a:rPr lang="en-US" sz="1400" dirty="0" err="1" smtClean="0"/>
              <a:t>sem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nenhum</a:t>
            </a:r>
            <a:r>
              <a:rPr lang="en-US" sz="1400" dirty="0" smtClean="0"/>
              <a:t> email </a:t>
            </a:r>
            <a:r>
              <a:rPr lang="en-US" sz="1400" dirty="0" err="1" smtClean="0"/>
              <a:t>seja</a:t>
            </a:r>
            <a:r>
              <a:rPr lang="en-US" sz="1400" dirty="0" smtClean="0"/>
              <a:t> </a:t>
            </a:r>
            <a:r>
              <a:rPr lang="en-US" sz="1400" dirty="0" err="1" smtClean="0"/>
              <a:t>enviado</a:t>
            </a:r>
            <a:r>
              <a:rPr lang="en-US" sz="1400" dirty="0" smtClean="0"/>
              <a:t> com o </a:t>
            </a:r>
            <a:r>
              <a:rPr lang="en-US" sz="1400" dirty="0" err="1" smtClean="0"/>
              <a:t>resumo</a:t>
            </a:r>
            <a:r>
              <a:rPr lang="en-US" sz="1400" dirty="0" smtClean="0"/>
              <a:t> </a:t>
            </a:r>
            <a:r>
              <a:rPr lang="en-US" sz="1400" dirty="0" err="1" smtClean="0"/>
              <a:t>dessa</a:t>
            </a:r>
            <a:r>
              <a:rPr lang="en-US" sz="1400" dirty="0" smtClean="0"/>
              <a:t> </a:t>
            </a:r>
            <a:r>
              <a:rPr lang="en-US" sz="1400" dirty="0" err="1" smtClean="0"/>
              <a:t>pendência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o </a:t>
            </a:r>
            <a:r>
              <a:rPr lang="en-US" sz="1400" dirty="0" err="1" smtClean="0"/>
              <a:t>seu</a:t>
            </a:r>
            <a:r>
              <a:rPr lang="en-US" sz="1400" dirty="0" smtClean="0"/>
              <a:t> “</a:t>
            </a:r>
            <a:r>
              <a:rPr lang="en-US" sz="1400" dirty="0" err="1" smtClean="0"/>
              <a:t>Chefe</a:t>
            </a:r>
            <a:r>
              <a:rPr lang="en-US" sz="1400" dirty="0" smtClean="0"/>
              <a:t>” </a:t>
            </a:r>
            <a:r>
              <a:rPr lang="en-US" sz="1400" b="1" dirty="0" err="1" smtClean="0"/>
              <a:t>Gestor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Acesso</a:t>
            </a:r>
            <a:r>
              <a:rPr lang="en-US" sz="1400" b="1" dirty="0" smtClean="0"/>
              <a:t> 2, </a:t>
            </a:r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dirty="0" err="1" smtClean="0"/>
              <a:t>não</a:t>
            </a:r>
            <a:r>
              <a:rPr lang="en-US" sz="1400" dirty="0" smtClean="0"/>
              <a:t> </a:t>
            </a:r>
            <a:r>
              <a:rPr lang="en-US" sz="1400" dirty="0" err="1" smtClean="0"/>
              <a:t>seja</a:t>
            </a:r>
            <a:r>
              <a:rPr lang="en-US" sz="1400" dirty="0" smtClean="0"/>
              <a:t> </a:t>
            </a:r>
            <a:r>
              <a:rPr lang="en-US" sz="1400" dirty="0" err="1" smtClean="0"/>
              <a:t>realizada</a:t>
            </a:r>
            <a:r>
              <a:rPr lang="en-US" sz="1400" dirty="0" smtClean="0"/>
              <a:t> a </a:t>
            </a:r>
            <a:r>
              <a:rPr lang="en-US" sz="1400" dirty="0" err="1" smtClean="0"/>
              <a:t>ação</a:t>
            </a:r>
            <a:r>
              <a:rPr lang="en-US" sz="1400" dirty="0" smtClean="0"/>
              <a:t> de </a:t>
            </a:r>
            <a:r>
              <a:rPr lang="en-US" sz="1400" dirty="0" err="1" smtClean="0"/>
              <a:t>envio</a:t>
            </a:r>
            <a:r>
              <a:rPr lang="en-US" sz="1400" dirty="0" smtClean="0"/>
              <a:t> de </a:t>
            </a:r>
            <a:r>
              <a:rPr lang="en-US" sz="1400" dirty="0" err="1" smtClean="0"/>
              <a:t>resposta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o </a:t>
            </a:r>
            <a:r>
              <a:rPr lang="en-US" sz="1400" dirty="0" err="1" smtClean="0"/>
              <a:t>cidadão</a:t>
            </a:r>
            <a:r>
              <a:rPr lang="en-US" sz="1400" dirty="0" smtClean="0"/>
              <a:t> via </a:t>
            </a:r>
            <a:r>
              <a:rPr lang="en-US" sz="1400" dirty="0" err="1" smtClean="0"/>
              <a:t>sistema</a:t>
            </a:r>
            <a:r>
              <a:rPr lang="en-US" sz="1400" dirty="0" smtClean="0"/>
              <a:t>,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seja</a:t>
            </a:r>
            <a:r>
              <a:rPr lang="en-US" sz="1400" dirty="0" smtClean="0"/>
              <a:t> no </a:t>
            </a:r>
            <a:r>
              <a:rPr lang="en-US" sz="1400" dirty="0" err="1" smtClean="0"/>
              <a:t>detalhamento</a:t>
            </a:r>
            <a:r>
              <a:rPr lang="en-US" sz="1400" dirty="0" smtClean="0"/>
              <a:t> da </a:t>
            </a:r>
            <a:r>
              <a:rPr lang="en-US" sz="1400" dirty="0" err="1" smtClean="0"/>
              <a:t>solicitação</a:t>
            </a:r>
            <a:r>
              <a:rPr lang="en-US" sz="1400" dirty="0" smtClean="0"/>
              <a:t> tem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existir</a:t>
            </a:r>
            <a:r>
              <a:rPr lang="en-US" sz="1400" dirty="0" smtClean="0"/>
              <a:t> um campo </a:t>
            </a:r>
            <a:r>
              <a:rPr lang="en-US" sz="1400" dirty="0" err="1" smtClean="0"/>
              <a:t>texto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o </a:t>
            </a:r>
            <a:r>
              <a:rPr lang="en-US" sz="1400" b="1" dirty="0" err="1" smtClean="0"/>
              <a:t>Gestor</a:t>
            </a:r>
            <a:r>
              <a:rPr lang="en-US" sz="1400" b="1" dirty="0" smtClean="0"/>
              <a:t> 1</a:t>
            </a:r>
            <a:r>
              <a:rPr lang="en-US" sz="1400" dirty="0" smtClean="0"/>
              <a:t> responder a </a:t>
            </a:r>
            <a:r>
              <a:rPr lang="en-US" sz="1400" dirty="0" err="1" smtClean="0"/>
              <a:t>solicitação</a:t>
            </a:r>
            <a:r>
              <a:rPr lang="en-US" sz="1400" dirty="0" smtClean="0"/>
              <a:t> do </a:t>
            </a:r>
            <a:r>
              <a:rPr lang="en-US" sz="1400" dirty="0" err="1" smtClean="0"/>
              <a:t>cidadão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será</a:t>
            </a:r>
            <a:r>
              <a:rPr lang="en-US" sz="1400" dirty="0" smtClean="0"/>
              <a:t> </a:t>
            </a:r>
            <a:r>
              <a:rPr lang="en-US" sz="1400" dirty="0" err="1" smtClean="0"/>
              <a:t>visualizada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todos</a:t>
            </a:r>
            <a:r>
              <a:rPr lang="en-US" sz="1400" dirty="0" smtClean="0"/>
              <a:t> da </a:t>
            </a:r>
            <a:r>
              <a:rPr lang="en-US" sz="1400" dirty="0" err="1" smtClean="0"/>
              <a:t>árvore</a:t>
            </a:r>
            <a:r>
              <a:rPr lang="en-US" sz="1400" dirty="0" smtClean="0"/>
              <a:t> de </a:t>
            </a:r>
            <a:r>
              <a:rPr lang="en-US" sz="1400" dirty="0" err="1" smtClean="0"/>
              <a:t>Gestores</a:t>
            </a:r>
            <a:r>
              <a:rPr lang="en-US" sz="1400" dirty="0" smtClean="0"/>
              <a:t> com a data e </a:t>
            </a:r>
            <a:r>
              <a:rPr lang="en-US" sz="1400" dirty="0" err="1" smtClean="0"/>
              <a:t>hora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foi</a:t>
            </a:r>
            <a:r>
              <a:rPr lang="en-US" sz="1400" dirty="0" smtClean="0"/>
              <a:t> </a:t>
            </a:r>
            <a:r>
              <a:rPr lang="en-US" sz="1400" dirty="0" err="1" smtClean="0"/>
              <a:t>respondida</a:t>
            </a:r>
            <a:r>
              <a:rPr lang="en-US" sz="1400" dirty="0" smtClean="0"/>
              <a:t> </a:t>
            </a:r>
            <a:r>
              <a:rPr lang="en-US" sz="1400" dirty="0" err="1" smtClean="0"/>
              <a:t>incluindo</a:t>
            </a:r>
            <a:r>
              <a:rPr lang="en-US" sz="1400" dirty="0" smtClean="0"/>
              <a:t> o </a:t>
            </a:r>
            <a:r>
              <a:rPr lang="en-US" sz="1400" dirty="0" err="1" smtClean="0"/>
              <a:t>cidadão</a:t>
            </a:r>
            <a:r>
              <a:rPr lang="en-US" sz="1400" dirty="0" smtClean="0"/>
              <a:t> </a:t>
            </a:r>
            <a:r>
              <a:rPr lang="en-US" sz="1400" dirty="0" err="1" smtClean="0"/>
              <a:t>quando</a:t>
            </a:r>
            <a:r>
              <a:rPr lang="en-US" sz="1400" dirty="0" smtClean="0"/>
              <a:t> o </a:t>
            </a:r>
            <a:r>
              <a:rPr lang="en-US" sz="1400" dirty="0" err="1" smtClean="0"/>
              <a:t>mesmo</a:t>
            </a:r>
            <a:r>
              <a:rPr lang="en-US" sz="1400" dirty="0" smtClean="0"/>
              <a:t> </a:t>
            </a:r>
            <a:r>
              <a:rPr lang="en-US" sz="1400" dirty="0" err="1" smtClean="0"/>
              <a:t>digitar</a:t>
            </a:r>
            <a:r>
              <a:rPr lang="en-US" sz="1400" dirty="0" smtClean="0"/>
              <a:t> o </a:t>
            </a:r>
            <a:r>
              <a:rPr lang="en-US" sz="1400" dirty="0" err="1" smtClean="0"/>
              <a:t>número</a:t>
            </a:r>
            <a:r>
              <a:rPr lang="en-US" sz="1400" dirty="0" smtClean="0"/>
              <a:t> do </a:t>
            </a:r>
            <a:r>
              <a:rPr lang="en-US" sz="1400" dirty="0" err="1" smtClean="0"/>
              <a:t>seu</a:t>
            </a:r>
            <a:r>
              <a:rPr lang="en-US" sz="1400" dirty="0" smtClean="0"/>
              <a:t> </a:t>
            </a:r>
            <a:r>
              <a:rPr lang="en-US" sz="1400" dirty="0" err="1" smtClean="0"/>
              <a:t>protocolo</a:t>
            </a:r>
            <a:r>
              <a:rPr lang="en-US" sz="1400" dirty="0" smtClean="0"/>
              <a:t> no campo superior a </a:t>
            </a:r>
            <a:r>
              <a:rPr lang="en-US" sz="1400" dirty="0" err="1" smtClean="0"/>
              <a:t>direita</a:t>
            </a:r>
            <a:r>
              <a:rPr lang="en-US" sz="1400" dirty="0" smtClean="0"/>
              <a:t> da </a:t>
            </a:r>
            <a:r>
              <a:rPr lang="en-US" sz="1400" dirty="0" err="1" smtClean="0"/>
              <a:t>tela</a:t>
            </a:r>
            <a:r>
              <a:rPr lang="en-US" sz="1400" dirty="0" smtClean="0"/>
              <a:t> principal </a:t>
            </a:r>
            <a:r>
              <a:rPr lang="en-US" sz="1400" dirty="0" err="1" smtClean="0"/>
              <a:t>conforme</a:t>
            </a:r>
            <a:r>
              <a:rPr lang="en-US" sz="1400" dirty="0" smtClean="0"/>
              <a:t> </a:t>
            </a:r>
            <a:r>
              <a:rPr lang="en-US" sz="1400" dirty="0" err="1" smtClean="0"/>
              <a:t>falamos</a:t>
            </a:r>
            <a:r>
              <a:rPr lang="en-US" sz="1400" dirty="0" smtClean="0"/>
              <a:t> </a:t>
            </a:r>
            <a:r>
              <a:rPr lang="en-US" sz="1400" dirty="0" err="1" smtClean="0"/>
              <a:t>anteriormente</a:t>
            </a:r>
            <a:r>
              <a:rPr lang="en-US" sz="1400" dirty="0" smtClean="0"/>
              <a:t> </a:t>
            </a:r>
            <a:r>
              <a:rPr lang="en-US" sz="1400" dirty="0" err="1" smtClean="0"/>
              <a:t>neste</a:t>
            </a:r>
            <a:r>
              <a:rPr lang="en-US" sz="1400" dirty="0" smtClean="0"/>
              <a:t> </a:t>
            </a:r>
            <a:r>
              <a:rPr lang="en-US" sz="1400" dirty="0" err="1" smtClean="0"/>
              <a:t>arquivo</a:t>
            </a:r>
            <a:r>
              <a:rPr lang="en-US" sz="1400" dirty="0" smtClean="0"/>
              <a:t> </a:t>
            </a:r>
            <a:r>
              <a:rPr lang="en-US" sz="1400" dirty="0" err="1" smtClean="0"/>
              <a:t>ele</a:t>
            </a:r>
            <a:r>
              <a:rPr lang="en-US" sz="1400" dirty="0" smtClean="0"/>
              <a:t> </a:t>
            </a:r>
            <a:r>
              <a:rPr lang="en-US" sz="1400" dirty="0" err="1" smtClean="0"/>
              <a:t>irá</a:t>
            </a:r>
            <a:r>
              <a:rPr lang="en-US" sz="1400" dirty="0" smtClean="0"/>
              <a:t> </a:t>
            </a:r>
            <a:r>
              <a:rPr lang="en-US" sz="1400" dirty="0" err="1" smtClean="0"/>
              <a:t>visualizar</a:t>
            </a:r>
            <a:r>
              <a:rPr lang="en-US" sz="1400" dirty="0" smtClean="0"/>
              <a:t> a </a:t>
            </a:r>
            <a:r>
              <a:rPr lang="en-US" sz="1400" dirty="0" err="1" smtClean="0"/>
              <a:t>resposta</a:t>
            </a:r>
            <a:r>
              <a:rPr lang="en-US" sz="1400" dirty="0" smtClean="0"/>
              <a:t> </a:t>
            </a:r>
            <a:r>
              <a:rPr lang="en-US" sz="1400" dirty="0" err="1" smtClean="0"/>
              <a:t>quando</a:t>
            </a:r>
            <a:r>
              <a:rPr lang="en-US" sz="1400" dirty="0" smtClean="0"/>
              <a:t> </a:t>
            </a:r>
            <a:r>
              <a:rPr lang="en-US" sz="1400" dirty="0" err="1" smtClean="0"/>
              <a:t>houver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b="1" dirty="0" err="1" smtClean="0"/>
              <a:t>ultrapasse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esse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prazo</a:t>
            </a:r>
            <a:r>
              <a:rPr lang="en-US" sz="1400" b="1" dirty="0" smtClean="0"/>
              <a:t> </a:t>
            </a:r>
            <a:r>
              <a:rPr lang="en-US" sz="1400" dirty="0" err="1" smtClean="0"/>
              <a:t>será</a:t>
            </a:r>
            <a:r>
              <a:rPr lang="en-US" sz="1400" dirty="0" smtClean="0"/>
              <a:t> </a:t>
            </a:r>
            <a:r>
              <a:rPr lang="en-US" sz="1400" dirty="0" err="1" smtClean="0"/>
              <a:t>sinalizada</a:t>
            </a:r>
            <a:r>
              <a:rPr lang="en-US" sz="1400" dirty="0" smtClean="0"/>
              <a:t>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tabela</a:t>
            </a:r>
            <a:r>
              <a:rPr lang="en-US" sz="1400" dirty="0" smtClean="0"/>
              <a:t> a </a:t>
            </a:r>
            <a:r>
              <a:rPr lang="en-US" sz="1400" b="1" dirty="0" err="1" smtClean="0"/>
              <a:t>cor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Amarela</a:t>
            </a:r>
            <a:r>
              <a:rPr lang="en-US" sz="1400" b="1" dirty="0" smtClean="0"/>
              <a:t> </a:t>
            </a:r>
            <a:r>
              <a:rPr lang="en-US" sz="1400" dirty="0" smtClean="0"/>
              <a:t>e o </a:t>
            </a:r>
            <a:r>
              <a:rPr lang="en-US" sz="1400" b="1" dirty="0" err="1" smtClean="0"/>
              <a:t>Gestor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Acesso</a:t>
            </a:r>
            <a:r>
              <a:rPr lang="en-US" sz="1400" b="1" dirty="0" smtClean="0"/>
              <a:t> 2 </a:t>
            </a:r>
            <a:r>
              <a:rPr lang="en-US" sz="1400" b="1" dirty="0" err="1" smtClean="0"/>
              <a:t>receberá</a:t>
            </a:r>
            <a:r>
              <a:rPr lang="en-US" sz="1400" b="1" dirty="0" smtClean="0"/>
              <a:t> um email com um link do </a:t>
            </a:r>
            <a:r>
              <a:rPr lang="en-US" sz="1400" b="1" dirty="0" err="1" smtClean="0"/>
              <a:t>sistema</a:t>
            </a:r>
            <a:r>
              <a:rPr lang="en-US" sz="1400" b="1" dirty="0" smtClean="0"/>
              <a:t> e as </a:t>
            </a:r>
            <a:r>
              <a:rPr lang="en-US" sz="1400" b="1" dirty="0" err="1" smtClean="0"/>
              <a:t>informações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existentes</a:t>
            </a:r>
            <a:r>
              <a:rPr lang="en-US" sz="1400" b="1" dirty="0" smtClean="0"/>
              <a:t> no </a:t>
            </a:r>
            <a:r>
              <a:rPr lang="en-US" sz="1400" b="1" dirty="0" err="1" smtClean="0"/>
              <a:t>resumo</a:t>
            </a:r>
            <a:r>
              <a:rPr lang="en-US" sz="1400" b="1" dirty="0" smtClean="0"/>
              <a:t>.</a:t>
            </a:r>
          </a:p>
          <a:p>
            <a:endParaRPr lang="en-US" sz="1400" b="1" dirty="0"/>
          </a:p>
          <a:p>
            <a:r>
              <a:rPr lang="en-US" sz="1400" dirty="0" err="1" smtClean="0"/>
              <a:t>Caso</a:t>
            </a:r>
            <a:r>
              <a:rPr lang="en-US" sz="1400" dirty="0" smtClean="0"/>
              <a:t> a </a:t>
            </a:r>
            <a:r>
              <a:rPr lang="en-US" sz="1400" dirty="0" err="1" smtClean="0"/>
              <a:t>ação</a:t>
            </a:r>
            <a:r>
              <a:rPr lang="en-US" sz="1400" dirty="0" smtClean="0"/>
              <a:t> de </a:t>
            </a:r>
            <a:r>
              <a:rPr lang="en-US" sz="1400" b="1" dirty="0" err="1" smtClean="0"/>
              <a:t>resposta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pelo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Gestor</a:t>
            </a:r>
            <a:r>
              <a:rPr lang="en-US" sz="1400" b="1" dirty="0" smtClean="0"/>
              <a:t> 1 </a:t>
            </a:r>
            <a:r>
              <a:rPr lang="en-US" sz="1400" b="1" dirty="0" err="1" smtClean="0"/>
              <a:t>seja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realizada</a:t>
            </a:r>
            <a:r>
              <a:rPr lang="en-US" sz="1400" dirty="0" smtClean="0"/>
              <a:t>, 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apresentada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será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atualizada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para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azul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sempre</a:t>
            </a:r>
            <a:r>
              <a:rPr lang="en-US" sz="1400" b="1" dirty="0" smtClean="0"/>
              <a:t> com a data e </a:t>
            </a:r>
            <a:r>
              <a:rPr lang="en-US" sz="1400" b="1" dirty="0" err="1" smtClean="0"/>
              <a:t>hora</a:t>
            </a:r>
            <a:r>
              <a:rPr lang="en-US" sz="1400" b="1" dirty="0" smtClean="0"/>
              <a:t> do </a:t>
            </a:r>
            <a:r>
              <a:rPr lang="en-US" sz="1400" b="1" dirty="0" err="1" smtClean="0"/>
              <a:t>momento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gravação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resposta</a:t>
            </a:r>
            <a:r>
              <a:rPr lang="en-US" sz="1400" b="1" dirty="0" smtClean="0"/>
              <a:t> no </a:t>
            </a:r>
            <a:r>
              <a:rPr lang="en-US" sz="1400" b="1" dirty="0" err="1" smtClean="0"/>
              <a:t>sistema</a:t>
            </a:r>
            <a:r>
              <a:rPr lang="en-US" sz="1400" b="1" dirty="0" smtClean="0"/>
              <a:t>.</a:t>
            </a:r>
          </a:p>
          <a:p>
            <a:endParaRPr lang="en-US" sz="1400" b="1" dirty="0" smtClean="0"/>
          </a:p>
          <a:p>
            <a:r>
              <a:rPr lang="en-US" sz="1400" dirty="0" err="1" smtClean="0"/>
              <a:t>Caso</a:t>
            </a:r>
            <a:r>
              <a:rPr lang="en-US" sz="1400" dirty="0" smtClean="0"/>
              <a:t> o </a:t>
            </a:r>
            <a:r>
              <a:rPr lang="en-US" sz="1400" b="1" dirty="0" err="1" smtClean="0"/>
              <a:t>prazo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resposta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tenha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excedido</a:t>
            </a:r>
            <a:r>
              <a:rPr lang="en-US" sz="1400" b="1" dirty="0"/>
              <a:t> </a:t>
            </a:r>
            <a:r>
              <a:rPr lang="en-US" sz="1400" b="1" dirty="0" err="1" smtClean="0"/>
              <a:t>sinalizando</a:t>
            </a:r>
            <a:r>
              <a:rPr lang="en-US" sz="1400" b="1" dirty="0" smtClean="0"/>
              <a:t> a </a:t>
            </a:r>
            <a:r>
              <a:rPr lang="en-US" sz="1400" b="1" dirty="0" err="1" smtClean="0"/>
              <a:t>cor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vermelha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estando</a:t>
            </a:r>
            <a:r>
              <a:rPr lang="en-US" sz="1400" b="1" dirty="0" smtClean="0"/>
              <a:t> um </a:t>
            </a:r>
            <a:r>
              <a:rPr lang="en-US" sz="1400" b="1" dirty="0" err="1" smtClean="0"/>
              <a:t>dia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atrazado</a:t>
            </a:r>
            <a:r>
              <a:rPr lang="en-US" sz="1400" b="1" dirty="0" smtClean="0"/>
              <a:t>, o </a:t>
            </a:r>
            <a:r>
              <a:rPr lang="en-US" sz="1400" b="1" dirty="0" err="1" smtClean="0"/>
              <a:t>sistema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enviará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novamente</a:t>
            </a:r>
            <a:r>
              <a:rPr lang="en-US" sz="1400" b="1" dirty="0" smtClean="0"/>
              <a:t> um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email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para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o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Gestor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acesso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2 com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cópia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para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o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Gestor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Acesso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3, </a:t>
            </a:r>
            <a:r>
              <a:rPr lang="en-US" sz="1400" b="1" dirty="0" err="1" smtClean="0"/>
              <a:t>caso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seja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respondida</a:t>
            </a:r>
            <a:r>
              <a:rPr lang="en-US" sz="1400" b="1" dirty="0" smtClean="0"/>
              <a:t> a </a:t>
            </a:r>
            <a:r>
              <a:rPr lang="en-US" sz="1400" b="1" dirty="0" err="1" smtClean="0"/>
              <a:t>solicitação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após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esses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encaminhamentos</a:t>
            </a:r>
            <a:r>
              <a:rPr lang="en-US" sz="1400" b="1" dirty="0" smtClean="0"/>
              <a:t> a </a:t>
            </a:r>
            <a:r>
              <a:rPr lang="en-US" sz="1400" b="1" dirty="0" err="1" smtClean="0"/>
              <a:t>cor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ficará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azul</a:t>
            </a:r>
            <a:r>
              <a:rPr lang="en-US" sz="1400" b="1" dirty="0" smtClean="0"/>
              <a:t> e </a:t>
            </a:r>
            <a:r>
              <a:rPr lang="en-US" sz="1400" b="1" dirty="0" err="1" smtClean="0"/>
              <a:t>será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gravada</a:t>
            </a:r>
            <a:r>
              <a:rPr lang="en-US" sz="1400" b="1" dirty="0" smtClean="0"/>
              <a:t> a data e </a:t>
            </a:r>
            <a:r>
              <a:rPr lang="en-US" sz="1400" b="1" dirty="0" err="1" smtClean="0"/>
              <a:t>hora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para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listarmos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porteriormente</a:t>
            </a:r>
            <a:r>
              <a:rPr lang="en-US" sz="1400" b="1" dirty="0" smtClean="0"/>
              <a:t> num </a:t>
            </a:r>
            <a:r>
              <a:rPr lang="en-US" sz="1400" b="1" dirty="0" err="1" smtClean="0"/>
              <a:t>relatório</a:t>
            </a:r>
            <a:r>
              <a:rPr lang="en-US" sz="1400" b="1" dirty="0" smtClean="0"/>
              <a:t>.</a:t>
            </a:r>
          </a:p>
          <a:p>
            <a:endParaRPr lang="en-US" sz="1400" b="1" dirty="0"/>
          </a:p>
          <a:p>
            <a:r>
              <a:rPr lang="en-US" sz="1400" b="1" dirty="0" smtClean="0"/>
              <a:t>Rafael, </a:t>
            </a:r>
            <a:r>
              <a:rPr lang="en-US" sz="1400" b="1" dirty="0" err="1" smtClean="0"/>
              <a:t>os</a:t>
            </a:r>
            <a:r>
              <a:rPr lang="en-US" sz="1400" b="1" dirty="0" smtClean="0"/>
              <a:t> emails de </a:t>
            </a:r>
            <a:r>
              <a:rPr lang="en-US" sz="1400" b="1" dirty="0" err="1" smtClean="0"/>
              <a:t>todos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gestores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assim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como</a:t>
            </a:r>
            <a:r>
              <a:rPr lang="en-US" sz="1400" b="1" dirty="0" smtClean="0"/>
              <a:t> login, </a:t>
            </a:r>
            <a:r>
              <a:rPr lang="en-US" sz="1400" b="1" dirty="0" err="1" smtClean="0"/>
              <a:t>senha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dias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para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categoria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conforme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cidade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será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responsábilidade</a:t>
            </a:r>
            <a:r>
              <a:rPr lang="en-US" sz="1400" b="1" dirty="0" smtClean="0"/>
              <a:t> do </a:t>
            </a:r>
            <a:r>
              <a:rPr lang="en-US" sz="1400" b="1" dirty="0" err="1" smtClean="0"/>
              <a:t>Acesso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administrador</a:t>
            </a:r>
            <a:r>
              <a:rPr lang="en-US" sz="1400" b="1" dirty="0" smtClean="0"/>
              <a:t>. Se for </a:t>
            </a:r>
            <a:r>
              <a:rPr lang="en-US" sz="1400" b="1" dirty="0" err="1" smtClean="0"/>
              <a:t>possível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deixe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colocar</a:t>
            </a:r>
            <a:r>
              <a:rPr lang="en-US" sz="1400" b="1" dirty="0" smtClean="0"/>
              <a:t> </a:t>
            </a:r>
            <a:r>
              <a:rPr lang="en-US" sz="1400" b="1" dirty="0" smtClean="0"/>
              <a:t>no </a:t>
            </a:r>
            <a:r>
              <a:rPr lang="en-US" sz="1400" b="1" dirty="0" err="1" smtClean="0"/>
              <a:t>formato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dias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horas</a:t>
            </a:r>
            <a:r>
              <a:rPr lang="en-US" sz="1400" b="1" dirty="0" smtClean="0"/>
              <a:t> o tempo </a:t>
            </a:r>
            <a:r>
              <a:rPr lang="en-US" sz="1400" b="1" dirty="0" err="1" smtClean="0"/>
              <a:t>que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ficará</a:t>
            </a:r>
            <a:r>
              <a:rPr lang="en-US" sz="1400" b="1" dirty="0" smtClean="0"/>
              <a:t> com o </a:t>
            </a:r>
            <a:r>
              <a:rPr lang="en-US" sz="1400" b="1" dirty="0" err="1" smtClean="0"/>
              <a:t>Gestor</a:t>
            </a:r>
            <a:r>
              <a:rPr lang="en-US" sz="1400" b="1" dirty="0" smtClean="0"/>
              <a:t> 1 </a:t>
            </a:r>
            <a:r>
              <a:rPr lang="en-US" sz="1400" b="1" dirty="0" err="1" smtClean="0"/>
              <a:t>depois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mais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algumas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horas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encaminho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para</a:t>
            </a:r>
            <a:r>
              <a:rPr lang="en-US" sz="1400" b="1" dirty="0" smtClean="0"/>
              <a:t> o </a:t>
            </a:r>
            <a:r>
              <a:rPr lang="en-US" sz="1400" b="1" dirty="0" err="1" smtClean="0"/>
              <a:t>gestor</a:t>
            </a:r>
            <a:r>
              <a:rPr lang="en-US" sz="1400" b="1" dirty="0" smtClean="0"/>
              <a:t> 2, e </a:t>
            </a:r>
            <a:r>
              <a:rPr lang="en-US" sz="1400" b="1" dirty="0" err="1" smtClean="0"/>
              <a:t>gestor</a:t>
            </a:r>
            <a:r>
              <a:rPr lang="en-US" sz="1400" b="1" dirty="0" smtClean="0"/>
              <a:t> 3, </a:t>
            </a:r>
            <a:r>
              <a:rPr lang="en-US" sz="1400" b="1" dirty="0" err="1" smtClean="0"/>
              <a:t>daí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você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pode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esquecer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essa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regra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fixa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tanto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tantos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encaminha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para</a:t>
            </a:r>
            <a:r>
              <a:rPr lang="en-US" sz="1400" b="1" dirty="0" smtClean="0"/>
              <a:t> o 2 e </a:t>
            </a:r>
            <a:r>
              <a:rPr lang="en-US" sz="1400" b="1" dirty="0" err="1" smtClean="0"/>
              <a:t>depois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para</a:t>
            </a:r>
            <a:r>
              <a:rPr lang="en-US" sz="1400" b="1" dirty="0" smtClean="0"/>
              <a:t> o 3, </a:t>
            </a:r>
            <a:r>
              <a:rPr lang="en-US" sz="1400" b="1" dirty="0" err="1" smtClean="0"/>
              <a:t>ficaria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muito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melhor</a:t>
            </a:r>
            <a:r>
              <a:rPr lang="en-US" sz="1400" b="1" dirty="0" smtClean="0"/>
              <a:t> se </a:t>
            </a:r>
            <a:r>
              <a:rPr lang="en-US" sz="1400" b="1" dirty="0" err="1" smtClean="0"/>
              <a:t>eu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cadastrasse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isso</a:t>
            </a:r>
            <a:r>
              <a:rPr lang="en-US" sz="1400" b="1" dirty="0" smtClean="0"/>
              <a:t> no </a:t>
            </a:r>
            <a:r>
              <a:rPr lang="en-US" sz="1400" b="1" dirty="0" err="1" smtClean="0"/>
              <a:t>sistema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importante</a:t>
            </a:r>
            <a:r>
              <a:rPr lang="en-US" sz="1400" b="1" dirty="0" smtClean="0"/>
              <a:t> é </a:t>
            </a:r>
            <a:r>
              <a:rPr lang="en-US" sz="1400" b="1" dirty="0" err="1" smtClean="0"/>
              <a:t>você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entender</a:t>
            </a:r>
            <a:r>
              <a:rPr lang="en-US" sz="1400" b="1" dirty="0" smtClean="0"/>
              <a:t> o </a:t>
            </a:r>
            <a:r>
              <a:rPr lang="en-US" sz="1400" b="1" dirty="0" err="1" smtClean="0"/>
              <a:t>mecanismo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por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isso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deixei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esclarecido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acima</a:t>
            </a:r>
            <a:r>
              <a:rPr lang="en-US" sz="1400" b="1" dirty="0" smtClean="0"/>
              <a:t>, mas </a:t>
            </a:r>
            <a:r>
              <a:rPr lang="en-US" sz="1400" b="1" dirty="0" err="1" smtClean="0"/>
              <a:t>quanto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mais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flexível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essa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questão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melhor</a:t>
            </a:r>
            <a:r>
              <a:rPr lang="en-US" sz="1400" b="1" dirty="0" smtClean="0"/>
              <a:t>.</a:t>
            </a:r>
          </a:p>
          <a:p>
            <a:endParaRPr lang="en-US" sz="1400" dirty="0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0"/>
            <a:ext cx="857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Encaminhamentos</a:t>
            </a:r>
            <a:r>
              <a:rPr lang="en-US" b="1" dirty="0" smtClean="0"/>
              <a:t> de </a:t>
            </a:r>
            <a:r>
              <a:rPr lang="en-US" b="1" dirty="0" err="1" smtClean="0"/>
              <a:t>solicitações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Email - </a:t>
            </a:r>
            <a:r>
              <a:rPr lang="en-US" b="1" dirty="0" err="1" smtClean="0"/>
              <a:t>conforme</a:t>
            </a:r>
            <a:r>
              <a:rPr lang="en-US" b="1" dirty="0" smtClean="0"/>
              <a:t> Status (</a:t>
            </a:r>
            <a:r>
              <a:rPr lang="en-US" b="1" dirty="0" err="1" smtClean="0"/>
              <a:t>imagem</a:t>
            </a:r>
            <a:r>
              <a:rPr lang="en-US" b="1" dirty="0" smtClean="0"/>
              <a:t> – slide anterior)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1187624" y="2204864"/>
            <a:ext cx="7704856" cy="4320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187624" y="0"/>
            <a:ext cx="6264696" cy="1988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15616" y="2492896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Quando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clicar</a:t>
            </a:r>
            <a:r>
              <a:rPr lang="en-US" sz="1400" b="1" dirty="0" smtClean="0"/>
              <a:t> no link </a:t>
            </a:r>
            <a:r>
              <a:rPr lang="en-US" sz="1400" b="1" dirty="0" err="1" smtClean="0"/>
              <a:t>que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terá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registro</a:t>
            </a:r>
            <a:r>
              <a:rPr lang="en-US" sz="1400" b="1" dirty="0" smtClean="0"/>
              <a:t> do </a:t>
            </a:r>
            <a:r>
              <a:rPr lang="en-US" sz="1400" b="1" dirty="0" err="1" smtClean="0"/>
              <a:t>resumo</a:t>
            </a:r>
            <a:r>
              <a:rPr lang="en-US" sz="1400" b="1" dirty="0" smtClean="0"/>
              <a:t>:</a:t>
            </a:r>
          </a:p>
          <a:p>
            <a:endParaRPr lang="en-US" sz="1400" b="1" dirty="0" smtClean="0"/>
          </a:p>
          <a:p>
            <a:r>
              <a:rPr lang="en-US" sz="1400" b="1" dirty="0" err="1" smtClean="0"/>
              <a:t>Será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mostrado</a:t>
            </a:r>
            <a:r>
              <a:rPr lang="en-US" sz="1400" b="1" dirty="0" smtClean="0"/>
              <a:t> o </a:t>
            </a:r>
            <a:r>
              <a:rPr lang="en-US" sz="1400" b="1" dirty="0" err="1" smtClean="0"/>
              <a:t>detalhamento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completo</a:t>
            </a:r>
            <a:r>
              <a:rPr lang="en-US" sz="1400" b="1" dirty="0" smtClean="0"/>
              <a:t> do </a:t>
            </a:r>
            <a:r>
              <a:rPr lang="en-US" sz="1400" b="1" dirty="0" err="1" smtClean="0"/>
              <a:t>que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foi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cadastrado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inclusão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solicitação</a:t>
            </a:r>
            <a:r>
              <a:rPr lang="en-US" sz="1400" b="1" dirty="0" smtClean="0"/>
              <a:t>:</a:t>
            </a:r>
            <a:br>
              <a:rPr lang="en-US" sz="1400" b="1" dirty="0" smtClean="0"/>
            </a:br>
            <a:endParaRPr lang="en-US" sz="1400" b="1" dirty="0" smtClean="0"/>
          </a:p>
          <a:p>
            <a:r>
              <a:rPr lang="en-US" sz="1400" b="1" dirty="0" smtClean="0"/>
              <a:t>Dados </a:t>
            </a:r>
            <a:r>
              <a:rPr lang="en-US" sz="1400" b="1" dirty="0" err="1" smtClean="0"/>
              <a:t>completos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Categoria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Numero</a:t>
            </a:r>
            <a:r>
              <a:rPr lang="en-US" sz="1400" b="1" dirty="0" smtClean="0"/>
              <a:t> do </a:t>
            </a:r>
            <a:r>
              <a:rPr lang="en-US" sz="1400" b="1" dirty="0" err="1" smtClean="0"/>
              <a:t>Protocolo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imagem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caso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tenha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sido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anexada</a:t>
            </a:r>
            <a:r>
              <a:rPr lang="en-US" sz="1400" b="1" dirty="0" smtClean="0"/>
              <a:t>, Link do </a:t>
            </a:r>
            <a:r>
              <a:rPr lang="en-US" sz="1400" b="1" dirty="0" err="1" smtClean="0"/>
              <a:t>Youtube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descrição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informações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importantes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telefone</a:t>
            </a:r>
            <a:r>
              <a:rPr lang="en-US" sz="1400" b="1" dirty="0" smtClean="0"/>
              <a:t>, email, </a:t>
            </a:r>
            <a:r>
              <a:rPr lang="en-US" sz="1400" b="1" dirty="0" err="1" smtClean="0"/>
              <a:t>endereço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Telefone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fixo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Móvel</a:t>
            </a:r>
            <a:r>
              <a:rPr lang="en-US" sz="1400" b="1" dirty="0" smtClean="0"/>
              <a:t>, Data e </a:t>
            </a:r>
            <a:r>
              <a:rPr lang="en-US" sz="1400" b="1" dirty="0" err="1" smtClean="0"/>
              <a:t>hora</a:t>
            </a:r>
            <a:r>
              <a:rPr lang="en-US" sz="1400" b="1" dirty="0" smtClean="0"/>
              <a:t> do </a:t>
            </a:r>
            <a:r>
              <a:rPr lang="en-US" sz="1400" b="1" dirty="0" err="1" smtClean="0"/>
              <a:t>cadastro</a:t>
            </a:r>
            <a:r>
              <a:rPr lang="en-US" sz="1400" b="1" dirty="0" smtClean="0"/>
              <a:t>….</a:t>
            </a:r>
          </a:p>
          <a:p>
            <a:r>
              <a:rPr lang="en-US" sz="1400" b="1" dirty="0" err="1" smtClean="0"/>
              <a:t>Mais</a:t>
            </a:r>
            <a:r>
              <a:rPr lang="en-US" sz="1400" b="1" dirty="0" smtClean="0"/>
              <a:t> a </a:t>
            </a:r>
            <a:r>
              <a:rPr lang="en-US" sz="1400" b="1" dirty="0" err="1" smtClean="0"/>
              <a:t>opção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impressão</a:t>
            </a:r>
            <a:r>
              <a:rPr lang="en-US" sz="1400" b="1" dirty="0" smtClean="0"/>
              <a:t> </a:t>
            </a:r>
            <a:r>
              <a:rPr lang="en-US" sz="1400" b="1" dirty="0" err="1"/>
              <a:t>resumida</a:t>
            </a:r>
            <a:r>
              <a:rPr lang="en-US" sz="1400" b="1" dirty="0"/>
              <a:t> </a:t>
            </a:r>
            <a:r>
              <a:rPr lang="en-US" sz="1400" b="1" dirty="0" smtClean="0"/>
              <a:t>da </a:t>
            </a:r>
            <a:r>
              <a:rPr lang="en-US" sz="1400" b="1" dirty="0" err="1" smtClean="0"/>
              <a:t>solicitação</a:t>
            </a:r>
            <a:r>
              <a:rPr lang="en-US" sz="1400" b="1" dirty="0" smtClean="0"/>
              <a:t>.</a:t>
            </a:r>
            <a:endParaRPr lang="en-US" sz="1400" b="1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059832" y="2132856"/>
            <a:ext cx="24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Tela</a:t>
            </a:r>
            <a:r>
              <a:rPr lang="en-US" b="1" dirty="0" smtClean="0"/>
              <a:t> – </a:t>
            </a:r>
            <a:r>
              <a:rPr lang="en-US" b="1" dirty="0" err="1" smtClean="0"/>
              <a:t>Painel</a:t>
            </a:r>
            <a:r>
              <a:rPr lang="en-US" b="1" dirty="0" smtClean="0"/>
              <a:t> </a:t>
            </a:r>
            <a:r>
              <a:rPr lang="en-US" b="1" dirty="0" err="1" smtClean="0"/>
              <a:t>Detalhada</a:t>
            </a:r>
            <a:r>
              <a:rPr lang="en-US" b="1" dirty="0" smtClean="0"/>
              <a:t>: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295128" y="44624"/>
            <a:ext cx="651723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Informações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mensagem</a:t>
            </a:r>
            <a:r>
              <a:rPr lang="en-US" sz="1600" b="1" dirty="0" smtClean="0"/>
              <a:t> via email </a:t>
            </a:r>
            <a:r>
              <a:rPr lang="en-US" sz="1600" b="1" dirty="0" err="1" smtClean="0"/>
              <a:t>para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Gestores</a:t>
            </a:r>
            <a:r>
              <a:rPr lang="en-US" sz="1600" b="1" dirty="0" smtClean="0"/>
              <a:t> 1, 2 e 3:</a:t>
            </a:r>
          </a:p>
          <a:p>
            <a:r>
              <a:rPr lang="en-US" sz="1400" dirty="0" smtClean="0"/>
              <a:t>Data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solicitaçao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Hora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solicitação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Assunto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Sub </a:t>
            </a:r>
            <a:r>
              <a:rPr lang="en-US" sz="1400" dirty="0" err="1" smtClean="0"/>
              <a:t>Assunto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Prazo</a:t>
            </a:r>
            <a:r>
              <a:rPr lang="en-US" sz="1400" dirty="0" smtClean="0"/>
              <a:t> de </a:t>
            </a:r>
            <a:r>
              <a:rPr lang="en-US" sz="1400" dirty="0" err="1" smtClean="0"/>
              <a:t>Resposta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Número</a:t>
            </a:r>
            <a:r>
              <a:rPr lang="en-US" sz="1400" dirty="0" smtClean="0"/>
              <a:t> do </a:t>
            </a:r>
            <a:r>
              <a:rPr lang="en-US" sz="1400" dirty="0" err="1" smtClean="0"/>
              <a:t>Protocolo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Link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abrir</a:t>
            </a:r>
            <a:r>
              <a:rPr lang="en-US" sz="1400" dirty="0" smtClean="0"/>
              <a:t> o </a:t>
            </a:r>
            <a:r>
              <a:rPr lang="en-US" sz="1400" dirty="0" err="1" smtClean="0"/>
              <a:t>sistema</a:t>
            </a:r>
            <a:r>
              <a:rPr lang="en-US" sz="1400" dirty="0" smtClean="0"/>
              <a:t> com </a:t>
            </a:r>
            <a:r>
              <a:rPr lang="en-US" sz="1400" dirty="0" err="1" smtClean="0"/>
              <a:t>essas</a:t>
            </a:r>
            <a:r>
              <a:rPr lang="en-US" sz="1400" dirty="0" smtClean="0"/>
              <a:t> </a:t>
            </a:r>
            <a:r>
              <a:rPr lang="en-US" sz="1400" dirty="0" err="1" smtClean="0"/>
              <a:t>informações</a:t>
            </a:r>
            <a:r>
              <a:rPr lang="en-US" sz="1400" dirty="0" smtClean="0"/>
              <a:t> – </a:t>
            </a:r>
            <a:r>
              <a:rPr lang="en-US" sz="1400" dirty="0" err="1" smtClean="0"/>
              <a:t>após</a:t>
            </a:r>
            <a:r>
              <a:rPr lang="en-US" sz="1400" dirty="0" smtClean="0"/>
              <a:t> login e </a:t>
            </a:r>
            <a:r>
              <a:rPr lang="en-US" sz="1400" dirty="0" err="1" smtClean="0"/>
              <a:t>senha</a:t>
            </a:r>
            <a:r>
              <a:rPr lang="en-US" sz="1400" dirty="0" smtClean="0"/>
              <a:t>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115616" y="4492277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Logo </a:t>
            </a:r>
            <a:r>
              <a:rPr lang="en-US" sz="1400" b="1" dirty="0" err="1" smtClean="0"/>
              <a:t>Abaixo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haverá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uma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área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resposta</a:t>
            </a:r>
            <a:r>
              <a:rPr lang="en-US" sz="1400" b="1" dirty="0" smtClean="0"/>
              <a:t> do </a:t>
            </a:r>
            <a:r>
              <a:rPr lang="en-US" sz="1400" b="1" dirty="0" err="1" smtClean="0"/>
              <a:t>Gestor</a:t>
            </a:r>
            <a:r>
              <a:rPr lang="en-US" sz="1400" b="1" dirty="0" smtClean="0"/>
              <a:t>:</a:t>
            </a:r>
          </a:p>
          <a:p>
            <a:endParaRPr lang="en-US" sz="1400" b="1" dirty="0"/>
          </a:p>
          <a:p>
            <a:r>
              <a:rPr lang="en-US" sz="1400" b="1" dirty="0" smtClean="0"/>
              <a:t>Campo </a:t>
            </a:r>
            <a:r>
              <a:rPr lang="en-US" sz="1400" b="1" dirty="0" err="1" smtClean="0"/>
              <a:t>Texto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para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resposta</a:t>
            </a:r>
            <a:r>
              <a:rPr lang="en-US" sz="1400" b="1" dirty="0" smtClean="0"/>
              <a:t> do </a:t>
            </a:r>
            <a:r>
              <a:rPr lang="en-US" sz="1400" b="1" dirty="0" err="1" smtClean="0"/>
              <a:t>Gestor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Acesso</a:t>
            </a:r>
            <a:r>
              <a:rPr lang="en-US" sz="1400" b="1" dirty="0" smtClean="0"/>
              <a:t> 1.</a:t>
            </a:r>
          </a:p>
          <a:p>
            <a:endParaRPr lang="en-US" sz="1400" b="1" dirty="0"/>
          </a:p>
          <a:p>
            <a:r>
              <a:rPr lang="en-US" sz="1400" b="1" dirty="0" err="1" smtClean="0"/>
              <a:t>Após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resposta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obrigatória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ele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deverá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clicar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algum</a:t>
            </a:r>
            <a:r>
              <a:rPr lang="en-US" sz="1400" b="1" dirty="0" smtClean="0"/>
              <a:t> dos </a:t>
            </a:r>
            <a:r>
              <a:rPr lang="en-US" sz="1400" b="1" dirty="0" err="1" smtClean="0"/>
              <a:t>três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botões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disponíveis</a:t>
            </a:r>
            <a:r>
              <a:rPr lang="en-US" sz="1400" b="1" dirty="0" smtClean="0"/>
              <a:t>: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600" b="1" dirty="0" err="1" smtClean="0">
                <a:solidFill>
                  <a:srgbClr val="FF0000"/>
                </a:solidFill>
              </a:rPr>
              <a:t>Após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Clicar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gravar</a:t>
            </a:r>
            <a:r>
              <a:rPr lang="en-US" sz="1600" b="1" dirty="0" smtClean="0">
                <a:solidFill>
                  <a:srgbClr val="FF0000"/>
                </a:solidFill>
              </a:rPr>
              <a:t> data e </a:t>
            </a:r>
            <a:r>
              <a:rPr lang="en-US" sz="1600" b="1" dirty="0" err="1" smtClean="0">
                <a:solidFill>
                  <a:srgbClr val="FF0000"/>
                </a:solidFill>
              </a:rPr>
              <a:t>hora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da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resposta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  <p:sp>
        <p:nvSpPr>
          <p:cNvPr id="8" name="Retângulo 7"/>
          <p:cNvSpPr/>
          <p:nvPr/>
        </p:nvSpPr>
        <p:spPr>
          <a:xfrm>
            <a:off x="1392462" y="5718161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86187" y="572396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810323" y="57332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92462" y="5694355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Tramitar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86187" y="5685644"/>
            <a:ext cx="10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Devolver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738315" y="5723964"/>
            <a:ext cx="11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Responder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251520" y="3933056"/>
            <a:ext cx="8796447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um dos </a:t>
            </a:r>
            <a:r>
              <a:rPr lang="en-US" sz="1600" dirty="0" err="1" smtClean="0"/>
              <a:t>botões</a:t>
            </a:r>
            <a:r>
              <a:rPr lang="en-US" sz="1600" dirty="0" smtClean="0"/>
              <a:t> </a:t>
            </a:r>
            <a:r>
              <a:rPr lang="en-US" sz="1600" dirty="0" err="1" smtClean="0"/>
              <a:t>terá</a:t>
            </a:r>
            <a:r>
              <a:rPr lang="en-US" sz="1600" dirty="0" smtClean="0"/>
              <a:t> um </a:t>
            </a:r>
            <a:r>
              <a:rPr lang="en-US" sz="1600" dirty="0" err="1" smtClean="0"/>
              <a:t>relatório</a:t>
            </a:r>
            <a:r>
              <a:rPr lang="en-US" sz="1600" dirty="0" smtClean="0"/>
              <a:t>: Com as </a:t>
            </a:r>
            <a:r>
              <a:rPr lang="en-US" sz="1600" dirty="0" err="1" smtClean="0"/>
              <a:t>quantidades</a:t>
            </a:r>
            <a:r>
              <a:rPr lang="en-US" sz="1600" dirty="0" smtClean="0"/>
              <a:t> e </a:t>
            </a:r>
            <a:r>
              <a:rPr lang="en-US" sz="1600" dirty="0" err="1" smtClean="0"/>
              <a:t>descritivos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hora</a:t>
            </a:r>
            <a:r>
              <a:rPr lang="en-US" sz="1600" dirty="0" smtClean="0"/>
              <a:t> / Range de data/</a:t>
            </a:r>
          </a:p>
          <a:p>
            <a:r>
              <a:rPr lang="en-US" sz="1600" dirty="0" err="1" smtClean="0"/>
              <a:t>Mês</a:t>
            </a:r>
            <a:r>
              <a:rPr lang="en-US" sz="1600" dirty="0" smtClean="0"/>
              <a:t> / </a:t>
            </a:r>
            <a:r>
              <a:rPr lang="en-US" sz="1600" dirty="0" err="1" smtClean="0"/>
              <a:t>Ano</a:t>
            </a:r>
            <a:r>
              <a:rPr lang="en-US" sz="1600" dirty="0" smtClean="0"/>
              <a:t>….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isso</a:t>
            </a:r>
            <a:r>
              <a:rPr lang="en-US" sz="1600" dirty="0" smtClean="0"/>
              <a:t> </a:t>
            </a:r>
            <a:r>
              <a:rPr lang="en-US" sz="1600" dirty="0" err="1" smtClean="0"/>
              <a:t>será</a:t>
            </a:r>
            <a:r>
              <a:rPr lang="en-US" sz="1600" dirty="0" smtClean="0"/>
              <a:t> </a:t>
            </a:r>
            <a:r>
              <a:rPr lang="en-US" sz="1600" dirty="0" err="1" smtClean="0"/>
              <a:t>necessário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grave a data e </a:t>
            </a:r>
            <a:r>
              <a:rPr lang="en-US" sz="1600" dirty="0" err="1" smtClean="0"/>
              <a:t>hora</a:t>
            </a:r>
            <a:r>
              <a:rPr lang="en-US" sz="1600" dirty="0" smtClean="0"/>
              <a:t> </a:t>
            </a:r>
            <a:r>
              <a:rPr lang="en-US" sz="1600" dirty="0" err="1" smtClean="0"/>
              <a:t>atual</a:t>
            </a:r>
            <a:r>
              <a:rPr lang="en-US" sz="1600" dirty="0" smtClean="0"/>
              <a:t> </a:t>
            </a:r>
            <a:r>
              <a:rPr lang="en-US" sz="1600" dirty="0" err="1" smtClean="0"/>
              <a:t>dessas</a:t>
            </a:r>
            <a:r>
              <a:rPr lang="en-US" sz="1600" dirty="0" smtClean="0"/>
              <a:t> </a:t>
            </a:r>
            <a:r>
              <a:rPr lang="en-US" sz="1600" dirty="0" err="1" smtClean="0"/>
              <a:t>respostas</a:t>
            </a:r>
            <a:r>
              <a:rPr lang="en-US" sz="1600" dirty="0" smtClean="0"/>
              <a:t>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330456" y="44624"/>
            <a:ext cx="24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Tela</a:t>
            </a:r>
            <a:r>
              <a:rPr lang="en-US" b="1" dirty="0" smtClean="0"/>
              <a:t> – </a:t>
            </a:r>
            <a:r>
              <a:rPr lang="en-US" b="1" dirty="0" err="1" smtClean="0"/>
              <a:t>Painel</a:t>
            </a:r>
            <a:r>
              <a:rPr lang="en-US" b="1" dirty="0" smtClean="0"/>
              <a:t> </a:t>
            </a:r>
            <a:r>
              <a:rPr lang="en-US" b="1" dirty="0" err="1" smtClean="0"/>
              <a:t>Detalhada</a:t>
            </a:r>
            <a:r>
              <a:rPr lang="en-US" b="1" dirty="0" smtClean="0"/>
              <a:t>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03171" y="488876"/>
            <a:ext cx="7977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Nesse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dirty="0" err="1" smtClean="0"/>
              <a:t>será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encaminhar</a:t>
            </a:r>
            <a:r>
              <a:rPr lang="en-US" sz="1400" dirty="0" smtClean="0"/>
              <a:t> a </a:t>
            </a:r>
            <a:r>
              <a:rPr lang="en-US" sz="1400" dirty="0" err="1" smtClean="0"/>
              <a:t>solicitação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um email de </a:t>
            </a:r>
            <a:r>
              <a:rPr lang="en-US" sz="1400" dirty="0" err="1" smtClean="0"/>
              <a:t>alguém</a:t>
            </a:r>
            <a:r>
              <a:rPr lang="en-US" sz="1400" dirty="0" smtClean="0"/>
              <a:t> </a:t>
            </a:r>
            <a:r>
              <a:rPr lang="en-US" sz="1400" dirty="0" err="1" smtClean="0"/>
              <a:t>responsável</a:t>
            </a:r>
            <a:r>
              <a:rPr lang="en-US" sz="1400" dirty="0" smtClean="0"/>
              <a:t> </a:t>
            </a:r>
            <a:r>
              <a:rPr lang="en-US" sz="1400" dirty="0" err="1" smtClean="0"/>
              <a:t>pela</a:t>
            </a:r>
            <a:r>
              <a:rPr lang="en-US" sz="1400" dirty="0" smtClean="0"/>
              <a:t> </a:t>
            </a:r>
            <a:r>
              <a:rPr lang="en-US" sz="1400" dirty="0" err="1" smtClean="0"/>
              <a:t>execução</a:t>
            </a:r>
            <a:endParaRPr lang="en-US" sz="1400" dirty="0" smtClean="0"/>
          </a:p>
          <a:p>
            <a:r>
              <a:rPr lang="en-US" sz="1400" dirty="0" err="1" smtClean="0"/>
              <a:t>esse</a:t>
            </a:r>
            <a:r>
              <a:rPr lang="en-US" sz="1400" dirty="0" smtClean="0"/>
              <a:t> email </a:t>
            </a:r>
            <a:r>
              <a:rPr lang="en-US" sz="1400" dirty="0" err="1" smtClean="0"/>
              <a:t>não</a:t>
            </a:r>
            <a:r>
              <a:rPr lang="en-US" sz="1400" dirty="0" smtClean="0"/>
              <a:t> tem </a:t>
            </a:r>
            <a:r>
              <a:rPr lang="en-US" sz="1400" dirty="0" err="1" smtClean="0"/>
              <a:t>nenhuma</a:t>
            </a:r>
            <a:r>
              <a:rPr lang="en-US" sz="1400" dirty="0" smtClean="0"/>
              <a:t> </a:t>
            </a:r>
            <a:r>
              <a:rPr lang="en-US" sz="1400" dirty="0" err="1" smtClean="0"/>
              <a:t>relação</a:t>
            </a:r>
            <a:r>
              <a:rPr lang="en-US" sz="1400" dirty="0" smtClean="0"/>
              <a:t> com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usuários</a:t>
            </a:r>
            <a:r>
              <a:rPr lang="en-US" sz="1400" dirty="0" smtClean="0"/>
              <a:t> </a:t>
            </a:r>
            <a:r>
              <a:rPr lang="en-US" sz="1400" dirty="0" err="1" smtClean="0"/>
              <a:t>cadastrados</a:t>
            </a:r>
            <a:r>
              <a:rPr lang="en-US" sz="1400" dirty="0" smtClean="0"/>
              <a:t>, Rafael </a:t>
            </a:r>
            <a:r>
              <a:rPr lang="en-US" sz="1400" dirty="0" err="1" smtClean="0"/>
              <a:t>verifique</a:t>
            </a:r>
            <a:r>
              <a:rPr lang="en-US" sz="1400" dirty="0" smtClean="0"/>
              <a:t> se </a:t>
            </a:r>
            <a:r>
              <a:rPr lang="en-US" sz="1400" dirty="0" err="1" smtClean="0"/>
              <a:t>consegue</a:t>
            </a:r>
            <a:r>
              <a:rPr lang="en-US" sz="1400" dirty="0" smtClean="0"/>
              <a:t> converter </a:t>
            </a:r>
          </a:p>
          <a:p>
            <a:r>
              <a:rPr lang="en-US" sz="1400" dirty="0" err="1" smtClean="0"/>
              <a:t>para</a:t>
            </a:r>
            <a:r>
              <a:rPr lang="en-US" sz="1400" dirty="0" smtClean="0"/>
              <a:t> um PDF </a:t>
            </a:r>
            <a:r>
              <a:rPr lang="en-US" sz="1400" dirty="0" err="1" smtClean="0"/>
              <a:t>toda</a:t>
            </a:r>
            <a:r>
              <a:rPr lang="en-US" sz="1400" dirty="0" smtClean="0"/>
              <a:t> a </a:t>
            </a:r>
            <a:r>
              <a:rPr lang="en-US" sz="1400" dirty="0" err="1" smtClean="0"/>
              <a:t>solicitação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encaminhar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</a:t>
            </a:r>
            <a:r>
              <a:rPr lang="en-US" sz="1400" dirty="0" err="1" smtClean="0"/>
              <a:t>anexo</a:t>
            </a:r>
            <a:r>
              <a:rPr lang="en-US" sz="1400" dirty="0" smtClean="0"/>
              <a:t> a </a:t>
            </a:r>
            <a:r>
              <a:rPr lang="en-US" sz="1400" dirty="0" err="1" smtClean="0"/>
              <a:t>solicitação</a:t>
            </a:r>
            <a:r>
              <a:rPr lang="en-US" sz="1400" dirty="0" smtClean="0"/>
              <a:t> </a:t>
            </a:r>
            <a:r>
              <a:rPr lang="en-US" sz="1400" dirty="0" err="1" smtClean="0"/>
              <a:t>somente</a:t>
            </a:r>
            <a:r>
              <a:rPr lang="en-US" sz="1400" dirty="0" smtClean="0"/>
              <a:t> </a:t>
            </a:r>
            <a:r>
              <a:rPr lang="en-US" sz="1400" dirty="0" err="1" smtClean="0"/>
              <a:t>nesse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se </a:t>
            </a:r>
            <a:r>
              <a:rPr lang="en-US" sz="1400" dirty="0" err="1" smtClean="0"/>
              <a:t>não</a:t>
            </a:r>
            <a:r>
              <a:rPr lang="en-US" sz="1400" dirty="0" smtClean="0"/>
              <a:t> for </a:t>
            </a:r>
            <a:r>
              <a:rPr lang="en-US" sz="1400" dirty="0" err="1" smtClean="0"/>
              <a:t>muito</a:t>
            </a:r>
            <a:r>
              <a:rPr lang="en-US" sz="1400" dirty="0" smtClean="0"/>
              <a:t> </a:t>
            </a:r>
            <a:r>
              <a:rPr lang="en-US" sz="1400" dirty="0" err="1" smtClean="0"/>
              <a:t>complicado</a:t>
            </a:r>
            <a:r>
              <a:rPr lang="en-US" sz="1400" dirty="0" smtClean="0"/>
              <a:t>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07504" y="559713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07504" y="20608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7504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07504" y="535907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Tramitar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07504" y="2022528"/>
            <a:ext cx="10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Devolver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496" y="2987660"/>
            <a:ext cx="11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Responder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115616" y="1926115"/>
            <a:ext cx="809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Nesse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dirty="0" err="1" smtClean="0"/>
              <a:t>será</a:t>
            </a:r>
            <a:r>
              <a:rPr lang="en-US" sz="1400" dirty="0" smtClean="0"/>
              <a:t> </a:t>
            </a:r>
            <a:r>
              <a:rPr lang="en-US" sz="1400" dirty="0" err="1" smtClean="0"/>
              <a:t>devolvido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o </a:t>
            </a:r>
            <a:r>
              <a:rPr lang="en-US" sz="1400" dirty="0" err="1" smtClean="0"/>
              <a:t>cidadão</a:t>
            </a:r>
            <a:r>
              <a:rPr lang="en-US" sz="1400" dirty="0" smtClean="0"/>
              <a:t> a </a:t>
            </a:r>
            <a:r>
              <a:rPr lang="en-US" sz="1400" dirty="0" err="1" smtClean="0"/>
              <a:t>sua</a:t>
            </a:r>
            <a:r>
              <a:rPr lang="en-US" sz="1400" dirty="0" smtClean="0"/>
              <a:t> </a:t>
            </a:r>
            <a:r>
              <a:rPr lang="en-US" sz="1400" dirty="0" err="1" smtClean="0"/>
              <a:t>solicitação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email e </a:t>
            </a:r>
            <a:r>
              <a:rPr lang="en-US" sz="1400" dirty="0" err="1" smtClean="0"/>
              <a:t>consulta</a:t>
            </a:r>
            <a:r>
              <a:rPr lang="en-US" sz="1400" dirty="0" smtClean="0"/>
              <a:t> via </a:t>
            </a:r>
            <a:r>
              <a:rPr lang="en-US" sz="1400" dirty="0" err="1" smtClean="0"/>
              <a:t>protocolo</a:t>
            </a:r>
            <a:r>
              <a:rPr lang="en-US" sz="1400" dirty="0" smtClean="0"/>
              <a:t> a </a:t>
            </a:r>
            <a:r>
              <a:rPr lang="en-US" sz="1400" dirty="0" err="1" smtClean="0"/>
              <a:t>resposta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ele</a:t>
            </a:r>
            <a:r>
              <a:rPr lang="en-US" sz="1400" dirty="0" smtClean="0"/>
              <a:t> procure o </a:t>
            </a:r>
            <a:r>
              <a:rPr lang="en-US" sz="1400" dirty="0" err="1" smtClean="0"/>
              <a:t>órgão</a:t>
            </a:r>
            <a:r>
              <a:rPr lang="en-US" sz="1400" dirty="0" smtClean="0"/>
              <a:t> X </a:t>
            </a:r>
            <a:r>
              <a:rPr lang="en-US" sz="1400" dirty="0" err="1" smtClean="0"/>
              <a:t>para</a:t>
            </a:r>
            <a:r>
              <a:rPr lang="en-US" sz="1400" dirty="0" smtClean="0"/>
              <a:t> Resolver a </a:t>
            </a:r>
            <a:r>
              <a:rPr lang="en-US" sz="1400" dirty="0" err="1" smtClean="0"/>
              <a:t>questão</a:t>
            </a:r>
            <a:r>
              <a:rPr lang="en-US" sz="1400" dirty="0" smtClean="0"/>
              <a:t>, </a:t>
            </a:r>
            <a:r>
              <a:rPr lang="en-US" sz="1400" dirty="0" err="1" smtClean="0"/>
              <a:t>dizendo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ele</a:t>
            </a:r>
            <a:r>
              <a:rPr lang="en-US" sz="1400" dirty="0" smtClean="0"/>
              <a:t> </a:t>
            </a:r>
            <a:r>
              <a:rPr lang="en-US" sz="1400" dirty="0" err="1" smtClean="0"/>
              <a:t>não</a:t>
            </a:r>
            <a:r>
              <a:rPr lang="en-US" sz="1400" dirty="0" smtClean="0"/>
              <a:t> é o </a:t>
            </a:r>
            <a:r>
              <a:rPr lang="en-US" sz="1400" dirty="0" err="1" smtClean="0"/>
              <a:t>responsável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essa</a:t>
            </a:r>
            <a:r>
              <a:rPr lang="en-US" sz="1400" dirty="0" smtClean="0"/>
              <a:t> </a:t>
            </a:r>
            <a:r>
              <a:rPr lang="en-US" sz="1400" dirty="0" err="1" smtClean="0"/>
              <a:t>área</a:t>
            </a:r>
            <a:r>
              <a:rPr lang="en-US" sz="1400" dirty="0" smtClean="0"/>
              <a:t>, etc…</a:t>
            </a:r>
          </a:p>
          <a:p>
            <a:r>
              <a:rPr lang="en-US" sz="1400" dirty="0" err="1" smtClean="0"/>
              <a:t>Importante</a:t>
            </a:r>
            <a:r>
              <a:rPr lang="en-US" sz="1400" dirty="0" smtClean="0"/>
              <a:t> </a:t>
            </a:r>
            <a:r>
              <a:rPr lang="en-US" sz="1400" dirty="0" err="1" smtClean="0"/>
              <a:t>armazenar</a:t>
            </a:r>
            <a:r>
              <a:rPr lang="en-US" sz="1400" dirty="0" smtClean="0"/>
              <a:t> </a:t>
            </a:r>
            <a:r>
              <a:rPr lang="en-US" sz="1400" dirty="0" err="1" smtClean="0"/>
              <a:t>tudo</a:t>
            </a:r>
            <a:r>
              <a:rPr lang="en-US" sz="1400" dirty="0" smtClean="0"/>
              <a:t> </a:t>
            </a:r>
            <a:r>
              <a:rPr lang="en-US" sz="1400" dirty="0" err="1" smtClean="0"/>
              <a:t>isso</a:t>
            </a:r>
            <a:r>
              <a:rPr lang="en-US" sz="1400" dirty="0" smtClean="0"/>
              <a:t>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043608" y="2890685"/>
            <a:ext cx="83141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Nesse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dirty="0" err="1" smtClean="0"/>
              <a:t>seria</a:t>
            </a:r>
            <a:r>
              <a:rPr lang="en-US" sz="1400" dirty="0" smtClean="0"/>
              <a:t> </a:t>
            </a:r>
            <a:r>
              <a:rPr lang="en-US" sz="1400" dirty="0" err="1" smtClean="0"/>
              <a:t>enviado</a:t>
            </a:r>
            <a:r>
              <a:rPr lang="en-US" sz="1400" dirty="0" smtClean="0"/>
              <a:t> </a:t>
            </a:r>
            <a:r>
              <a:rPr lang="en-US" sz="1400" dirty="0" err="1" smtClean="0"/>
              <a:t>apenas</a:t>
            </a:r>
            <a:r>
              <a:rPr lang="en-US" sz="1400" dirty="0" smtClean="0"/>
              <a:t> um </a:t>
            </a:r>
            <a:r>
              <a:rPr lang="en-US" sz="1400" dirty="0" smtClean="0"/>
              <a:t>email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quem</a:t>
            </a:r>
            <a:r>
              <a:rPr lang="en-US" sz="1400" dirty="0" smtClean="0"/>
              <a:t> </a:t>
            </a:r>
            <a:r>
              <a:rPr lang="en-US" sz="1400" dirty="0" err="1" smtClean="0"/>
              <a:t>cadastrou</a:t>
            </a:r>
            <a:r>
              <a:rPr lang="en-US" sz="1400" dirty="0" smtClean="0"/>
              <a:t> a </a:t>
            </a:r>
            <a:r>
              <a:rPr lang="en-US" sz="1400" dirty="0" err="1" smtClean="0"/>
              <a:t>solicitacao</a:t>
            </a:r>
            <a:r>
              <a:rPr lang="en-US" sz="1400" dirty="0" smtClean="0"/>
              <a:t> com a </a:t>
            </a:r>
            <a:r>
              <a:rPr lang="en-US" sz="1400" dirty="0" err="1" smtClean="0"/>
              <a:t>resposta</a:t>
            </a:r>
            <a:r>
              <a:rPr lang="en-US" sz="1400" dirty="0" smtClean="0"/>
              <a:t> da </a:t>
            </a:r>
            <a:r>
              <a:rPr lang="en-US" sz="1400" dirty="0" err="1" smtClean="0"/>
              <a:t>sua</a:t>
            </a:r>
            <a:r>
              <a:rPr lang="en-US" sz="1400" dirty="0" smtClean="0"/>
              <a:t> </a:t>
            </a:r>
            <a:r>
              <a:rPr lang="en-US" sz="1400" dirty="0" err="1" smtClean="0"/>
              <a:t>solicitação</a:t>
            </a:r>
            <a:r>
              <a:rPr lang="en-US" sz="1400" dirty="0" smtClean="0"/>
              <a:t>, </a:t>
            </a:r>
          </a:p>
          <a:p>
            <a:r>
              <a:rPr lang="en-US" sz="1400" dirty="0" smtClean="0"/>
              <a:t>Forma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resposta</a:t>
            </a:r>
            <a:r>
              <a:rPr lang="en-US" sz="1400" dirty="0" smtClean="0"/>
              <a:t> </a:t>
            </a:r>
            <a:r>
              <a:rPr lang="en-US" sz="1400" dirty="0" err="1" smtClean="0"/>
              <a:t>igual</a:t>
            </a:r>
            <a:r>
              <a:rPr lang="en-US" sz="1400" dirty="0" smtClean="0"/>
              <a:t> </a:t>
            </a:r>
            <a:r>
              <a:rPr lang="en-US" sz="1400" dirty="0" err="1" smtClean="0"/>
              <a:t>ao</a:t>
            </a:r>
            <a:r>
              <a:rPr lang="en-US" sz="1400" dirty="0" smtClean="0"/>
              <a:t> </a:t>
            </a:r>
            <a:r>
              <a:rPr lang="en-US" sz="1400" b="1" dirty="0" err="1" smtClean="0"/>
              <a:t>devolver</a:t>
            </a:r>
            <a:r>
              <a:rPr lang="en-US" sz="1400" dirty="0" smtClean="0"/>
              <a:t>  </a:t>
            </a:r>
            <a:r>
              <a:rPr lang="en-US" sz="1400" dirty="0" err="1" smtClean="0"/>
              <a:t>ao</a:t>
            </a:r>
            <a:r>
              <a:rPr lang="en-US" sz="1400" dirty="0" smtClean="0"/>
              <a:t> </a:t>
            </a:r>
            <a:r>
              <a:rPr lang="en-US" sz="1400" dirty="0" err="1" smtClean="0"/>
              <a:t>clicar</a:t>
            </a:r>
            <a:r>
              <a:rPr lang="en-US" sz="1400" dirty="0" smtClean="0"/>
              <a:t> </a:t>
            </a:r>
            <a:r>
              <a:rPr lang="en-US" sz="1400" dirty="0" err="1" smtClean="0"/>
              <a:t>após</a:t>
            </a:r>
            <a:r>
              <a:rPr lang="en-US" sz="1400" dirty="0" smtClean="0"/>
              <a:t> </a:t>
            </a:r>
            <a:r>
              <a:rPr lang="en-US" sz="1400" dirty="0" err="1" smtClean="0"/>
              <a:t>preencher</a:t>
            </a:r>
            <a:r>
              <a:rPr lang="en-US" sz="1400" dirty="0" smtClean="0"/>
              <a:t>  o campo </a:t>
            </a:r>
            <a:r>
              <a:rPr lang="en-US" sz="1400" dirty="0" err="1" smtClean="0"/>
              <a:t>resposta</a:t>
            </a:r>
            <a:r>
              <a:rPr lang="en-US" sz="1400" dirty="0" smtClean="0"/>
              <a:t> </a:t>
            </a:r>
            <a:r>
              <a:rPr lang="en-US" sz="1400" dirty="0" err="1" smtClean="0"/>
              <a:t>faz</a:t>
            </a:r>
            <a:r>
              <a:rPr lang="en-US" sz="1400" dirty="0" smtClean="0"/>
              <a:t> um Reply </a:t>
            </a:r>
          </a:p>
          <a:p>
            <a:r>
              <a:rPr lang="en-US" sz="1400" dirty="0" err="1" smtClean="0"/>
              <a:t>para</a:t>
            </a:r>
            <a:r>
              <a:rPr lang="en-US" sz="1400" dirty="0" smtClean="0"/>
              <a:t> o email </a:t>
            </a:r>
            <a:r>
              <a:rPr lang="en-US" sz="1400" dirty="0" err="1" smtClean="0"/>
              <a:t>cadastrado</a:t>
            </a:r>
            <a:r>
              <a:rPr lang="en-US" sz="1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273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Reletórios</a:t>
            </a:r>
            <a:r>
              <a:rPr lang="en-US" b="1" dirty="0" smtClean="0"/>
              <a:t> 1:</a:t>
            </a:r>
            <a:endParaRPr lang="pt-BR" b="1" dirty="0" smtClean="0"/>
          </a:p>
          <a:p>
            <a:endParaRPr lang="pt-BR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relatório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b="1" dirty="0" err="1" smtClean="0"/>
              <a:t>baseado</a:t>
            </a:r>
            <a:r>
              <a:rPr lang="en-US" b="1" dirty="0" smtClean="0"/>
              <a:t> no </a:t>
            </a:r>
            <a:r>
              <a:rPr lang="en-US" b="1" dirty="0" err="1" smtClean="0"/>
              <a:t>controle</a:t>
            </a:r>
            <a:r>
              <a:rPr lang="en-US" b="1" dirty="0" smtClean="0"/>
              <a:t> de </a:t>
            </a:r>
            <a:r>
              <a:rPr lang="en-US" b="1" dirty="0" err="1" smtClean="0"/>
              <a:t>acesso</a:t>
            </a:r>
            <a:r>
              <a:rPr lang="en-US" b="1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b="1" dirty="0" err="1" smtClean="0"/>
              <a:t>permitir</a:t>
            </a:r>
            <a:r>
              <a:rPr lang="en-US" b="1" dirty="0" smtClean="0"/>
              <a:t> </a:t>
            </a:r>
            <a:r>
              <a:rPr lang="en-US" b="1" dirty="0" err="1" smtClean="0"/>
              <a:t>os</a:t>
            </a:r>
            <a:r>
              <a:rPr lang="en-US" b="1" dirty="0" smtClean="0"/>
              <a:t> </a:t>
            </a:r>
            <a:r>
              <a:rPr lang="en-US" b="1" dirty="0" err="1" smtClean="0"/>
              <a:t>filtros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Range de </a:t>
            </a:r>
            <a:r>
              <a:rPr lang="en-US" b="1" dirty="0" err="1" smtClean="0"/>
              <a:t>Horas</a:t>
            </a:r>
            <a:r>
              <a:rPr lang="en-US" b="1" dirty="0" smtClean="0"/>
              <a:t> e </a:t>
            </a:r>
            <a:r>
              <a:rPr lang="en-US" b="1" dirty="0" err="1" smtClean="0"/>
              <a:t>Datas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Base de Dados </a:t>
            </a:r>
            <a:r>
              <a:rPr lang="en-US" dirty="0" err="1" smtClean="0"/>
              <a:t>Relatório</a:t>
            </a:r>
            <a:r>
              <a:rPr lang="en-US" dirty="0" smtClean="0"/>
              <a:t> </a:t>
            </a:r>
            <a:r>
              <a:rPr lang="en-US" dirty="0" err="1" smtClean="0"/>
              <a:t>Solicitantes</a:t>
            </a:r>
            <a:r>
              <a:rPr lang="en-US" dirty="0" smtClean="0"/>
              <a:t>: (Nome, UF, </a:t>
            </a:r>
            <a:r>
              <a:rPr lang="en-US" dirty="0" err="1" smtClean="0"/>
              <a:t>Cidade</a:t>
            </a:r>
            <a:r>
              <a:rPr lang="en-US" dirty="0" smtClean="0"/>
              <a:t>, </a:t>
            </a:r>
            <a:r>
              <a:rPr lang="en-US" dirty="0" err="1" smtClean="0"/>
              <a:t>telefone</a:t>
            </a:r>
            <a:r>
              <a:rPr lang="en-US" dirty="0" smtClean="0"/>
              <a:t> </a:t>
            </a:r>
            <a:r>
              <a:rPr lang="en-US" dirty="0" err="1" smtClean="0"/>
              <a:t>fixo</a:t>
            </a:r>
            <a:r>
              <a:rPr lang="en-US" dirty="0" smtClean="0"/>
              <a:t>, </a:t>
            </a:r>
            <a:r>
              <a:rPr lang="en-US" dirty="0" err="1" smtClean="0"/>
              <a:t>móvel</a:t>
            </a:r>
            <a:r>
              <a:rPr lang="en-US" dirty="0" smtClean="0"/>
              <a:t>, email, </a:t>
            </a:r>
            <a:r>
              <a:rPr lang="en-US" dirty="0" err="1" smtClean="0"/>
              <a:t>bairro</a:t>
            </a:r>
            <a:r>
              <a:rPr lang="en-US" dirty="0" smtClean="0"/>
              <a:t>, </a:t>
            </a:r>
            <a:r>
              <a:rPr lang="en-US" dirty="0" err="1" smtClean="0"/>
              <a:t>rua</a:t>
            </a:r>
            <a:r>
              <a:rPr lang="en-US" dirty="0" smtClean="0"/>
              <a:t>, num, CEP) </a:t>
            </a:r>
            <a:r>
              <a:rPr lang="en-US" dirty="0" err="1" smtClean="0"/>
              <a:t>Tipo</a:t>
            </a:r>
            <a:r>
              <a:rPr lang="en-US" dirty="0" smtClean="0"/>
              <a:t>: CSV </a:t>
            </a:r>
            <a:r>
              <a:rPr lang="en-US" dirty="0" err="1" smtClean="0"/>
              <a:t>Mostrar</a:t>
            </a:r>
            <a:r>
              <a:rPr lang="en-US" dirty="0" smtClean="0"/>
              <a:t> no </a:t>
            </a:r>
            <a:r>
              <a:rPr lang="en-US" dirty="0" err="1" smtClean="0"/>
              <a:t>mapa</a:t>
            </a:r>
            <a:r>
              <a:rPr lang="en-US" dirty="0" smtClean="0"/>
              <a:t>.</a:t>
            </a:r>
          </a:p>
          <a:p>
            <a:endParaRPr lang="pt-BR" dirty="0" smtClean="0"/>
          </a:p>
          <a:p>
            <a:pPr>
              <a:buFontTx/>
              <a:buChar char="-"/>
            </a:pPr>
            <a:r>
              <a:rPr lang="en-US" dirty="0" err="1" smtClean="0"/>
              <a:t>Relatório</a:t>
            </a:r>
            <a:r>
              <a:rPr lang="en-US" dirty="0" smtClean="0"/>
              <a:t> de </a:t>
            </a:r>
            <a:r>
              <a:rPr lang="en-US" dirty="0" err="1" smtClean="0"/>
              <a:t>solicitações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Mostrar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Lista</a:t>
            </a:r>
            <a:r>
              <a:rPr lang="en-US" dirty="0" smtClean="0">
                <a:sym typeface="Wingdings" pitchFamily="2" charset="2"/>
              </a:rPr>
              <a:t> e </a:t>
            </a:r>
            <a:r>
              <a:rPr lang="en-US" dirty="0" err="1" smtClean="0">
                <a:sym typeface="Wingdings" pitchFamily="2" charset="2"/>
              </a:rPr>
              <a:t>Mapa</a:t>
            </a:r>
            <a:r>
              <a:rPr lang="en-US" dirty="0" smtClean="0">
                <a:sym typeface="Wingdings" pitchFamily="2" charset="2"/>
              </a:rPr>
              <a:t>)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gerar relatórios por bairro e por rua Solicitações(Gravar separadamente no banco).</a:t>
            </a:r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4121785"/>
            <a:ext cx="828092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Esse</a:t>
            </a:r>
            <a:r>
              <a:rPr lang="en-US" sz="1600" dirty="0" smtClean="0"/>
              <a:t> </a:t>
            </a:r>
            <a:r>
              <a:rPr lang="en-US" sz="1600" dirty="0" err="1" smtClean="0"/>
              <a:t>relatório</a:t>
            </a:r>
            <a:r>
              <a:rPr lang="en-US" sz="1600" dirty="0" smtClean="0"/>
              <a:t> </a:t>
            </a:r>
            <a:r>
              <a:rPr lang="en-US" sz="1600" dirty="0" err="1" smtClean="0"/>
              <a:t>será</a:t>
            </a:r>
            <a:r>
              <a:rPr lang="en-US" sz="1600" dirty="0" smtClean="0"/>
              <a:t> </a:t>
            </a:r>
            <a:r>
              <a:rPr lang="en-US" sz="1600" dirty="0" err="1" smtClean="0"/>
              <a:t>feito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cima</a:t>
            </a:r>
            <a:r>
              <a:rPr lang="en-US" sz="1600" dirty="0" smtClean="0"/>
              <a:t> dos status, </a:t>
            </a:r>
            <a:r>
              <a:rPr lang="en-US" sz="1600" dirty="0" err="1" smtClean="0"/>
              <a:t>será</a:t>
            </a:r>
            <a:r>
              <a:rPr lang="en-US" sz="1600" dirty="0" smtClean="0"/>
              <a:t> um </a:t>
            </a:r>
            <a:r>
              <a:rPr lang="en-US" sz="1600" dirty="0" err="1" smtClean="0"/>
              <a:t>quantitativo</a:t>
            </a:r>
            <a:r>
              <a:rPr lang="en-US" sz="1600" dirty="0" smtClean="0"/>
              <a:t> de </a:t>
            </a:r>
            <a:r>
              <a:rPr lang="en-US" sz="1600" dirty="0" err="1" smtClean="0"/>
              <a:t>cada</a:t>
            </a:r>
            <a:r>
              <a:rPr lang="en-US" sz="1600" dirty="0" smtClean="0"/>
              <a:t> status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usuário</a:t>
            </a:r>
            <a:r>
              <a:rPr lang="en-US" sz="1600" dirty="0" smtClean="0"/>
              <a:t> </a:t>
            </a:r>
            <a:r>
              <a:rPr lang="en-US" sz="1600" dirty="0" err="1" smtClean="0"/>
              <a:t>conforme</a:t>
            </a:r>
            <a:r>
              <a:rPr lang="en-US" sz="1600" dirty="0" smtClean="0"/>
              <a:t> </a:t>
            </a:r>
            <a:r>
              <a:rPr lang="en-US" sz="1600" dirty="0" err="1" smtClean="0"/>
              <a:t>controle</a:t>
            </a:r>
            <a:r>
              <a:rPr lang="en-US" sz="1600" dirty="0" smtClean="0"/>
              <a:t> de </a:t>
            </a:r>
            <a:r>
              <a:rPr lang="en-US" sz="1600" dirty="0" err="1" smtClean="0"/>
              <a:t>acesso</a:t>
            </a:r>
            <a:r>
              <a:rPr lang="en-US" sz="1600" dirty="0" smtClean="0"/>
              <a:t>: </a:t>
            </a:r>
            <a:r>
              <a:rPr lang="en-US" sz="1600" dirty="0" err="1" smtClean="0"/>
              <a:t>Sempre</a:t>
            </a:r>
            <a:r>
              <a:rPr lang="en-US" sz="1600" dirty="0" smtClean="0"/>
              <a:t> com </a:t>
            </a:r>
            <a:r>
              <a:rPr lang="en-US" sz="1600" dirty="0" err="1" smtClean="0"/>
              <a:t>possibilidade</a:t>
            </a:r>
            <a:r>
              <a:rPr lang="en-US" sz="1600" dirty="0" smtClean="0"/>
              <a:t> de </a:t>
            </a:r>
            <a:r>
              <a:rPr lang="en-US" sz="1600" dirty="0" err="1" smtClean="0"/>
              <a:t>filtrar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range de </a:t>
            </a:r>
            <a:r>
              <a:rPr lang="en-US" sz="1600" dirty="0" err="1" smtClean="0"/>
              <a:t>hora</a:t>
            </a:r>
            <a:r>
              <a:rPr lang="en-US" sz="1600" dirty="0" smtClean="0"/>
              <a:t> e data, </a:t>
            </a:r>
            <a:r>
              <a:rPr lang="en-US" sz="1600" dirty="0" err="1" smtClean="0"/>
              <a:t>caso</a:t>
            </a:r>
            <a:r>
              <a:rPr lang="en-US" sz="1600" dirty="0" smtClean="0"/>
              <a:t> </a:t>
            </a: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seja</a:t>
            </a:r>
            <a:r>
              <a:rPr lang="en-US" sz="1600" dirty="0" smtClean="0"/>
              <a:t> </a:t>
            </a:r>
            <a:r>
              <a:rPr lang="en-US" sz="1600" dirty="0" err="1" smtClean="0"/>
              <a:t>selecionado</a:t>
            </a:r>
            <a:r>
              <a:rPr lang="en-US" sz="1600" dirty="0" smtClean="0"/>
              <a:t> nada no </a:t>
            </a:r>
            <a:r>
              <a:rPr lang="en-US" sz="1600" dirty="0" err="1" smtClean="0"/>
              <a:t>filtro</a:t>
            </a:r>
            <a:r>
              <a:rPr lang="en-US" sz="1600" dirty="0" smtClean="0"/>
              <a:t> </a:t>
            </a:r>
            <a:r>
              <a:rPr lang="en-US" sz="1600" dirty="0" err="1" smtClean="0"/>
              <a:t>trazer</a:t>
            </a:r>
            <a:r>
              <a:rPr lang="en-US" sz="1600" dirty="0" smtClean="0"/>
              <a:t> </a:t>
            </a:r>
            <a:r>
              <a:rPr lang="en-US" sz="1600" dirty="0" err="1" smtClean="0"/>
              <a:t>mês</a:t>
            </a:r>
            <a:r>
              <a:rPr lang="en-US" sz="1600" dirty="0" smtClean="0"/>
              <a:t> </a:t>
            </a:r>
            <a:r>
              <a:rPr lang="en-US" sz="1600" dirty="0" err="1" smtClean="0"/>
              <a:t>atual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00B050"/>
                </a:solidFill>
              </a:rPr>
              <a:t>Verde - No </a:t>
            </a:r>
            <a:r>
              <a:rPr lang="en-US" sz="1600" b="1" dirty="0" err="1" smtClean="0">
                <a:solidFill>
                  <a:srgbClr val="00B050"/>
                </a:solidFill>
              </a:rPr>
              <a:t>Prazo</a:t>
            </a:r>
            <a:r>
              <a:rPr lang="en-US" sz="1600" b="1" dirty="0" smtClean="0">
                <a:solidFill>
                  <a:srgbClr val="00B050"/>
                </a:solidFill>
              </a:rPr>
              <a:t>: 10 </a:t>
            </a:r>
            <a:r>
              <a:rPr lang="en-US" sz="1600" b="1" dirty="0" smtClean="0"/>
              <a:t>- </a:t>
            </a:r>
            <a:r>
              <a:rPr lang="en-US" sz="1600" b="1" dirty="0" err="1" smtClean="0">
                <a:solidFill>
                  <a:srgbClr val="FF0000"/>
                </a:solidFill>
              </a:rPr>
              <a:t>Vermelha</a:t>
            </a:r>
            <a:r>
              <a:rPr lang="en-US" sz="1600" b="1" dirty="0" smtClean="0">
                <a:solidFill>
                  <a:srgbClr val="FF0000"/>
                </a:solidFill>
              </a:rPr>
              <a:t> - </a:t>
            </a:r>
            <a:r>
              <a:rPr lang="en-US" sz="1600" b="1" dirty="0" err="1" smtClean="0">
                <a:solidFill>
                  <a:srgbClr val="FF0000"/>
                </a:solidFill>
              </a:rPr>
              <a:t>Atrasadas</a:t>
            </a:r>
            <a:r>
              <a:rPr lang="en-US" sz="1600" b="1" dirty="0" smtClean="0">
                <a:solidFill>
                  <a:srgbClr val="FF0000"/>
                </a:solidFill>
              </a:rPr>
              <a:t>: 8 </a:t>
            </a:r>
            <a:r>
              <a:rPr lang="en-US" sz="1600" b="1" dirty="0" smtClean="0"/>
              <a:t>-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Azul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Concluída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: 22 </a:t>
            </a:r>
            <a:r>
              <a:rPr lang="en-US" sz="1600" b="1" dirty="0" smtClean="0"/>
              <a:t>- </a:t>
            </a:r>
            <a:r>
              <a:rPr lang="en-US" sz="1600" b="1" dirty="0" err="1" smtClean="0">
                <a:solidFill>
                  <a:srgbClr val="FFC000"/>
                </a:solidFill>
              </a:rPr>
              <a:t>Amarela</a:t>
            </a:r>
            <a:r>
              <a:rPr lang="en-US" sz="1600" b="1" dirty="0" smtClean="0">
                <a:solidFill>
                  <a:srgbClr val="FFC000"/>
                </a:solidFill>
              </a:rPr>
              <a:t> - A </a:t>
            </a:r>
            <a:r>
              <a:rPr lang="en-US" sz="1600" b="1" dirty="0" err="1" smtClean="0">
                <a:solidFill>
                  <a:srgbClr val="FFC000"/>
                </a:solidFill>
              </a:rPr>
              <a:t>vencer</a:t>
            </a:r>
            <a:r>
              <a:rPr lang="en-US" sz="1600" b="1" dirty="0" smtClean="0">
                <a:solidFill>
                  <a:srgbClr val="FFC000"/>
                </a:solidFill>
              </a:rPr>
              <a:t>: 3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51720" y="3563724"/>
            <a:ext cx="480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Relatório</a:t>
            </a:r>
            <a:r>
              <a:rPr lang="en-US" b="1" dirty="0" smtClean="0"/>
              <a:t> 2 - </a:t>
            </a:r>
            <a:r>
              <a:rPr lang="en-US" b="1" dirty="0" err="1" smtClean="0"/>
              <a:t>Resumo</a:t>
            </a:r>
            <a:r>
              <a:rPr lang="en-US" b="1" dirty="0" smtClean="0"/>
              <a:t> de </a:t>
            </a:r>
            <a:r>
              <a:rPr lang="en-US" b="1" dirty="0" err="1" smtClean="0"/>
              <a:t>Atividades</a:t>
            </a:r>
            <a:r>
              <a:rPr lang="en-US" b="1" dirty="0" smtClean="0"/>
              <a:t> </a:t>
            </a:r>
            <a:r>
              <a:rPr lang="en-US" b="1" dirty="0" err="1" smtClean="0"/>
              <a:t>quantitativo</a:t>
            </a:r>
            <a:r>
              <a:rPr lang="en-US" b="1" dirty="0" smtClean="0"/>
              <a:t>:</a:t>
            </a:r>
            <a:endParaRPr lang="pt-B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2317</Words>
  <Application>Microsoft Office PowerPoint</Application>
  <PresentationFormat>Apresentação na tela (4:3)</PresentationFormat>
  <Paragraphs>379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</dc:creator>
  <cp:lastModifiedBy>Sergio Thomaz</cp:lastModifiedBy>
  <cp:revision>52</cp:revision>
  <dcterms:created xsi:type="dcterms:W3CDTF">2013-02-14T21:56:43Z</dcterms:created>
  <dcterms:modified xsi:type="dcterms:W3CDTF">2013-02-19T18:02:08Z</dcterms:modified>
</cp:coreProperties>
</file>