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8497B0"/>
    <a:srgbClr val="FF4B66"/>
    <a:srgbClr val="00B9C7"/>
    <a:srgbClr val="F1C711"/>
    <a:srgbClr val="E44C65"/>
    <a:srgbClr val="00C1CF"/>
    <a:srgbClr val="F2C811"/>
    <a:srgbClr val="1A73E8"/>
    <a:srgbClr val="0131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61B32-1BAC-4E94-A81D-28FC5064F469}" v="482" dt="2020-06-28T00:58:30.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88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B619D-520E-45A2-87DA-F0A347D35800}" type="datetimeFigureOut">
              <a:rPr lang="pt-BR" smtClean="0"/>
              <a:t>28/06/2020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8D44B-7F77-4712-961D-019DA2DCC30D}" type="slidenum">
              <a:rPr lang="pt-BR" smtClean="0"/>
              <a:t>‹nº›</a:t>
            </a:fld>
            <a:endParaRPr lang="pt-BR"/>
          </a:p>
        </p:txBody>
      </p:sp>
    </p:spTree>
    <p:extLst>
      <p:ext uri="{BB962C8B-B14F-4D97-AF65-F5344CB8AC3E}">
        <p14:creationId xmlns:p14="http://schemas.microsoft.com/office/powerpoint/2010/main" val="210948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3</a:t>
            </a:fld>
            <a:endParaRPr lang="pt-BR"/>
          </a:p>
        </p:txBody>
      </p:sp>
    </p:spTree>
    <p:extLst>
      <p:ext uri="{BB962C8B-B14F-4D97-AF65-F5344CB8AC3E}">
        <p14:creationId xmlns:p14="http://schemas.microsoft.com/office/powerpoint/2010/main" val="4101278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12</a:t>
            </a:fld>
            <a:endParaRPr lang="pt-BR"/>
          </a:p>
        </p:txBody>
      </p:sp>
    </p:spTree>
    <p:extLst>
      <p:ext uri="{BB962C8B-B14F-4D97-AF65-F5344CB8AC3E}">
        <p14:creationId xmlns:p14="http://schemas.microsoft.com/office/powerpoint/2010/main" val="216700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4</a:t>
            </a:fld>
            <a:endParaRPr lang="pt-BR"/>
          </a:p>
        </p:txBody>
      </p:sp>
    </p:spTree>
    <p:extLst>
      <p:ext uri="{BB962C8B-B14F-4D97-AF65-F5344CB8AC3E}">
        <p14:creationId xmlns:p14="http://schemas.microsoft.com/office/powerpoint/2010/main" val="354508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5</a:t>
            </a:fld>
            <a:endParaRPr lang="pt-BR"/>
          </a:p>
        </p:txBody>
      </p:sp>
    </p:spTree>
    <p:extLst>
      <p:ext uri="{BB962C8B-B14F-4D97-AF65-F5344CB8AC3E}">
        <p14:creationId xmlns:p14="http://schemas.microsoft.com/office/powerpoint/2010/main" val="178713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6</a:t>
            </a:fld>
            <a:endParaRPr lang="pt-BR"/>
          </a:p>
        </p:txBody>
      </p:sp>
    </p:spTree>
    <p:extLst>
      <p:ext uri="{BB962C8B-B14F-4D97-AF65-F5344CB8AC3E}">
        <p14:creationId xmlns:p14="http://schemas.microsoft.com/office/powerpoint/2010/main" val="42648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7</a:t>
            </a:fld>
            <a:endParaRPr lang="pt-BR"/>
          </a:p>
        </p:txBody>
      </p:sp>
    </p:spTree>
    <p:extLst>
      <p:ext uri="{BB962C8B-B14F-4D97-AF65-F5344CB8AC3E}">
        <p14:creationId xmlns:p14="http://schemas.microsoft.com/office/powerpoint/2010/main" val="130934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8</a:t>
            </a:fld>
            <a:endParaRPr lang="pt-BR"/>
          </a:p>
        </p:txBody>
      </p:sp>
    </p:spTree>
    <p:extLst>
      <p:ext uri="{BB962C8B-B14F-4D97-AF65-F5344CB8AC3E}">
        <p14:creationId xmlns:p14="http://schemas.microsoft.com/office/powerpoint/2010/main" val="321219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9</a:t>
            </a:fld>
            <a:endParaRPr lang="pt-BR"/>
          </a:p>
        </p:txBody>
      </p:sp>
    </p:spTree>
    <p:extLst>
      <p:ext uri="{BB962C8B-B14F-4D97-AF65-F5344CB8AC3E}">
        <p14:creationId xmlns:p14="http://schemas.microsoft.com/office/powerpoint/2010/main" val="76630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10</a:t>
            </a:fld>
            <a:endParaRPr lang="pt-BR"/>
          </a:p>
        </p:txBody>
      </p:sp>
    </p:spTree>
    <p:extLst>
      <p:ext uri="{BB962C8B-B14F-4D97-AF65-F5344CB8AC3E}">
        <p14:creationId xmlns:p14="http://schemas.microsoft.com/office/powerpoint/2010/main" val="366746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CB8D44B-7F77-4712-961D-019DA2DCC30D}" type="slidenum">
              <a:rPr lang="pt-BR" smtClean="0"/>
              <a:t>11</a:t>
            </a:fld>
            <a:endParaRPr lang="pt-BR"/>
          </a:p>
        </p:txBody>
      </p:sp>
    </p:spTree>
    <p:extLst>
      <p:ext uri="{BB962C8B-B14F-4D97-AF65-F5344CB8AC3E}">
        <p14:creationId xmlns:p14="http://schemas.microsoft.com/office/powerpoint/2010/main" val="215747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2DD72-70BD-46C5-A4BE-1216B7E7268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40B61A9-2276-4FFC-BD5B-2D3CDC0DB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AA8403D-E6D4-4FD1-A843-59299F7F839A}"/>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6EB2224D-8230-49F8-8742-1C2EFB2736D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B90F4F-FF34-42B0-9F54-01A370505F12}"/>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415041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492BA-DAFD-4239-A67E-FBAABCB0BCC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85D80DD-B216-456D-90A9-4BAD1096CC2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BD5C43D-CB7C-4E6A-BE55-38C744B382AD}"/>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0C6979AD-7117-4B78-8ACB-333AD90AA0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221FAA-9698-49FD-A569-8F9696D7A7EB}"/>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69352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98717A-C507-4BFA-9E66-47E2FA3334E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7432781-3B84-48FB-A3AC-F482B056E2F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86A095-2E4C-4DA8-AF6F-9E254EDFC048}"/>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58B8972C-C1FF-4545-A457-1115FCE4A5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6F0C0B-DA95-4A71-ADCB-1536A623A4B2}"/>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389592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C6627-267F-4EF8-93CB-A1C0A4E6CD0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70C4AC-5FE7-45AD-8AD9-5DB0C81E367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93C04F2-359A-4BD1-A358-1A155314D0C3}"/>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97AABF60-1DEA-459D-A47C-C80F958FC4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D333AD-ACC5-4F2D-BACD-EF2F4BDE8B23}"/>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186314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A8A78-CF83-4E18-B1BF-3FDF083C3E4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3D73E6B-4688-4E52-A79C-B5AD81124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3011C62-E4BF-4729-8849-45B711D14F33}"/>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DCB353C1-E2CD-4EA8-93EF-BE3E037FA4F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84D2A5-99B3-4D5F-9757-F0FC27E9D5AC}"/>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88584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7A310-0558-4FB6-9263-59C6D67CC07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0CF9E16-4E0F-43FD-9EA6-4D45553BBF6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3716AC2-CC74-4A93-AB21-B31AAABBFAE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17500E2-91DE-45DF-91DA-D4FB6E688F73}"/>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6" name="Espaço Reservado para Rodapé 5">
            <a:extLst>
              <a:ext uri="{FF2B5EF4-FFF2-40B4-BE49-F238E27FC236}">
                <a16:creationId xmlns:a16="http://schemas.microsoft.com/office/drawing/2014/main" id="{0AA6BB3D-3321-4C49-927D-3B86F9A4DF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AE3E4A4-5301-49A9-ADC9-FD1B590A7A73}"/>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62810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95649-221A-485A-B63F-38FAAC947B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6B41B82-3347-4D58-B778-AC9662963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F3BB97D-503C-41A0-87D7-456A0B40BB9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150D844-140C-4B96-89A2-542D4122E7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E3CF0D3-35E6-45B3-81E8-7FF427FF3D7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53AD6F1-142F-4F6A-8F39-FE6733967C08}"/>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8" name="Espaço Reservado para Rodapé 7">
            <a:extLst>
              <a:ext uri="{FF2B5EF4-FFF2-40B4-BE49-F238E27FC236}">
                <a16:creationId xmlns:a16="http://schemas.microsoft.com/office/drawing/2014/main" id="{61149248-2715-40F4-8CF1-FD49D9E74BE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8A0EF8E-8170-4C23-BC6E-87A34CF2A1E5}"/>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415136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704E-F6A8-4C06-B744-4B0B4E5BE1C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05AA51F-2ADE-4CBF-8A31-294296186BE5}"/>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4" name="Espaço Reservado para Rodapé 3">
            <a:extLst>
              <a:ext uri="{FF2B5EF4-FFF2-40B4-BE49-F238E27FC236}">
                <a16:creationId xmlns:a16="http://schemas.microsoft.com/office/drawing/2014/main" id="{B5CAF141-1A68-4799-B0D7-48EA9A27C7E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61A5F57-E6CA-4DF9-A712-533CFF76F270}"/>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159543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77DA785-91D5-4791-BB87-B70FB7E4A364}"/>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3" name="Espaço Reservado para Rodapé 2">
            <a:extLst>
              <a:ext uri="{FF2B5EF4-FFF2-40B4-BE49-F238E27FC236}">
                <a16:creationId xmlns:a16="http://schemas.microsoft.com/office/drawing/2014/main" id="{AB37A630-26D2-4695-982E-98C671A5F6C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271A99D-0A54-4A02-88C4-BED6500D2CF1}"/>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92803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C6C43-13B8-401B-AD70-A12E91045F9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A5FB5FA-460D-4ADB-98B3-633F3D05E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4CA4DC0-B067-423F-B1D1-38454A604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EE7ED17-CD91-46CD-AE94-A2640ECE9300}"/>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6" name="Espaço Reservado para Rodapé 5">
            <a:extLst>
              <a:ext uri="{FF2B5EF4-FFF2-40B4-BE49-F238E27FC236}">
                <a16:creationId xmlns:a16="http://schemas.microsoft.com/office/drawing/2014/main" id="{DE867F57-D7EB-4714-B4CC-29CFC101ED9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7E1959-8634-4394-8099-8B3BFD1B4750}"/>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813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0068A-D5E0-4701-9D80-50BDD228B4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1838ABF-A616-4C9D-A623-4321C9012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CADFB98-C0E6-45E1-A2B1-4EBF2964C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E126D6-5492-4010-AE4E-843B0BAF8731}"/>
              </a:ext>
            </a:extLst>
          </p:cNvPr>
          <p:cNvSpPr>
            <a:spLocks noGrp="1"/>
          </p:cNvSpPr>
          <p:nvPr>
            <p:ph type="dt" sz="half" idx="10"/>
          </p:nvPr>
        </p:nvSpPr>
        <p:spPr/>
        <p:txBody>
          <a:bodyPr/>
          <a:lstStyle/>
          <a:p>
            <a:fld id="{7F0B1D65-7C59-4A5E-B73E-3F618DC05D8D}" type="datetimeFigureOut">
              <a:rPr lang="pt-BR" smtClean="0"/>
              <a:t>28/06/2020</a:t>
            </a:fld>
            <a:endParaRPr lang="pt-BR"/>
          </a:p>
        </p:txBody>
      </p:sp>
      <p:sp>
        <p:nvSpPr>
          <p:cNvPr id="6" name="Espaço Reservado para Rodapé 5">
            <a:extLst>
              <a:ext uri="{FF2B5EF4-FFF2-40B4-BE49-F238E27FC236}">
                <a16:creationId xmlns:a16="http://schemas.microsoft.com/office/drawing/2014/main" id="{8BE7A90E-5E39-414D-8163-B5781F20ACF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7386515-20C1-4F35-8A48-75AF75D2C9A7}"/>
              </a:ext>
            </a:extLst>
          </p:cNvPr>
          <p:cNvSpPr>
            <a:spLocks noGrp="1"/>
          </p:cNvSpPr>
          <p:nvPr>
            <p:ph type="sldNum" sz="quarter" idx="12"/>
          </p:nvPr>
        </p:nvSpPr>
        <p:spPr/>
        <p:txBody>
          <a:bodyPr/>
          <a:lstStyle/>
          <a:p>
            <a:fld id="{38D99702-FEA7-4BB6-AB95-D6F740FC8532}" type="slidenum">
              <a:rPr lang="pt-BR" smtClean="0"/>
              <a:t>‹nº›</a:t>
            </a:fld>
            <a:endParaRPr lang="pt-BR"/>
          </a:p>
        </p:txBody>
      </p:sp>
    </p:spTree>
    <p:extLst>
      <p:ext uri="{BB962C8B-B14F-4D97-AF65-F5344CB8AC3E}">
        <p14:creationId xmlns:p14="http://schemas.microsoft.com/office/powerpoint/2010/main" val="233160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D1676B3-BEDB-4284-A406-05D322C58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3522D3-ED8C-4426-A765-C7DDA4647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3C3B44-A173-4718-949E-ADF89ABD5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B1D65-7C59-4A5E-B73E-3F618DC05D8D}" type="datetimeFigureOut">
              <a:rPr lang="pt-BR" smtClean="0"/>
              <a:t>28/06/2020</a:t>
            </a:fld>
            <a:endParaRPr lang="pt-BR"/>
          </a:p>
        </p:txBody>
      </p:sp>
      <p:sp>
        <p:nvSpPr>
          <p:cNvPr id="5" name="Espaço Reservado para Rodapé 4">
            <a:extLst>
              <a:ext uri="{FF2B5EF4-FFF2-40B4-BE49-F238E27FC236}">
                <a16:creationId xmlns:a16="http://schemas.microsoft.com/office/drawing/2014/main" id="{5F09D1D6-8FD0-434B-9D81-BCB0172B6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7EF811B-E3F9-40F0-9A44-48B8A971B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99702-FEA7-4BB6-AB95-D6F740FC8532}" type="slidenum">
              <a:rPr lang="pt-BR" smtClean="0"/>
              <a:t>‹nº›</a:t>
            </a:fld>
            <a:endParaRPr lang="pt-BR"/>
          </a:p>
        </p:txBody>
      </p:sp>
    </p:spTree>
    <p:extLst>
      <p:ext uri="{BB962C8B-B14F-4D97-AF65-F5344CB8AC3E}">
        <p14:creationId xmlns:p14="http://schemas.microsoft.com/office/powerpoint/2010/main" val="356342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8.png"/><Relationship Id="rId10" Type="http://schemas.openxmlformats.org/officeDocument/2006/relationships/image" Target="../media/image5.svg"/><Relationship Id="rId4" Type="http://schemas.openxmlformats.org/officeDocument/2006/relationships/image" Target="../media/image7.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8740954" y="-3037"/>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grpSp>
        <p:nvGrpSpPr>
          <p:cNvPr id="42" name="Agrupar 41">
            <a:extLst>
              <a:ext uri="{FF2B5EF4-FFF2-40B4-BE49-F238E27FC236}">
                <a16:creationId xmlns:a16="http://schemas.microsoft.com/office/drawing/2014/main" id="{284E1D53-659F-4FEE-8FCE-1571774FCD77}"/>
              </a:ext>
            </a:extLst>
          </p:cNvPr>
          <p:cNvGrpSpPr/>
          <p:nvPr/>
        </p:nvGrpSpPr>
        <p:grpSpPr>
          <a:xfrm>
            <a:off x="-9064039" y="1258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grpSp>
        <p:nvGrpSpPr>
          <p:cNvPr id="55" name="Agrupar 54">
            <a:extLst>
              <a:ext uri="{FF2B5EF4-FFF2-40B4-BE49-F238E27FC236}">
                <a16:creationId xmlns:a16="http://schemas.microsoft.com/office/drawing/2014/main" id="{56719317-ECC0-49CB-BDEE-2225E3E63946}"/>
              </a:ext>
            </a:extLst>
          </p:cNvPr>
          <p:cNvGrpSpPr/>
          <p:nvPr/>
        </p:nvGrpSpPr>
        <p:grpSpPr>
          <a:xfrm>
            <a:off x="-9384442" y="-1883"/>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81" name="Agrupar 80">
            <a:extLst>
              <a:ext uri="{FF2B5EF4-FFF2-40B4-BE49-F238E27FC236}">
                <a16:creationId xmlns:a16="http://schemas.microsoft.com/office/drawing/2014/main" id="{82FAFD11-DD82-4842-8D42-F05EE898BB51}"/>
              </a:ext>
            </a:extLst>
          </p:cNvPr>
          <p:cNvGrpSpPr/>
          <p:nvPr/>
        </p:nvGrpSpPr>
        <p:grpSpPr>
          <a:xfrm>
            <a:off x="-9710011" y="-4302"/>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127516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6" name="Agrupar 105">
            <a:extLst>
              <a:ext uri="{FF2B5EF4-FFF2-40B4-BE49-F238E27FC236}">
                <a16:creationId xmlns:a16="http://schemas.microsoft.com/office/drawing/2014/main" id="{9F3A2DC1-9DEF-4237-9A25-E625E4D7BF56}"/>
              </a:ext>
            </a:extLst>
          </p:cNvPr>
          <p:cNvGrpSpPr/>
          <p:nvPr/>
        </p:nvGrpSpPr>
        <p:grpSpPr>
          <a:xfrm>
            <a:off x="-1627227" y="13001"/>
            <a:ext cx="12191999" cy="6858000"/>
            <a:chOff x="-8694968" y="0"/>
            <a:chExt cx="12191999" cy="6858000"/>
          </a:xfrm>
        </p:grpSpPr>
        <p:grpSp>
          <p:nvGrpSpPr>
            <p:cNvPr id="107" name="Agrupar 106">
              <a:extLst>
                <a:ext uri="{FF2B5EF4-FFF2-40B4-BE49-F238E27FC236}">
                  <a16:creationId xmlns:a16="http://schemas.microsoft.com/office/drawing/2014/main" id="{BC9FA917-F83F-4EA2-AF13-8309FC617DE5}"/>
                </a:ext>
              </a:extLst>
            </p:cNvPr>
            <p:cNvGrpSpPr/>
            <p:nvPr/>
          </p:nvGrpSpPr>
          <p:grpSpPr>
            <a:xfrm>
              <a:off x="-8694968" y="0"/>
              <a:ext cx="12191999" cy="6858000"/>
              <a:chOff x="0" y="0"/>
              <a:chExt cx="12191999" cy="6858000"/>
            </a:xfrm>
          </p:grpSpPr>
          <p:sp>
            <p:nvSpPr>
              <p:cNvPr id="109" name="Retângulo 108">
                <a:extLst>
                  <a:ext uri="{FF2B5EF4-FFF2-40B4-BE49-F238E27FC236}">
                    <a16:creationId xmlns:a16="http://schemas.microsoft.com/office/drawing/2014/main" id="{77802ABD-368A-442B-A968-E4BA7148929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Forma Livre: Forma 109">
                <a:extLst>
                  <a:ext uri="{FF2B5EF4-FFF2-40B4-BE49-F238E27FC236}">
                    <a16:creationId xmlns:a16="http://schemas.microsoft.com/office/drawing/2014/main" id="{54C3AD00-F463-40C2-97D8-C4750932C65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CaixaDeTexto 110">
                <a:extLst>
                  <a:ext uri="{FF2B5EF4-FFF2-40B4-BE49-F238E27FC236}">
                    <a16:creationId xmlns:a16="http://schemas.microsoft.com/office/drawing/2014/main" id="{5AB9C02B-E35D-42C7-BEB8-83F960256240}"/>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08" name="Picture 2" descr="Power BI Ícone - Download Grátis, PNG e Vetores">
              <a:extLst>
                <a:ext uri="{FF2B5EF4-FFF2-40B4-BE49-F238E27FC236}">
                  <a16:creationId xmlns:a16="http://schemas.microsoft.com/office/drawing/2014/main" id="{90CFFC0E-73E0-450B-83AC-5EB5BCC8A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12" name="Elipse 111">
            <a:extLst>
              <a:ext uri="{FF2B5EF4-FFF2-40B4-BE49-F238E27FC236}">
                <a16:creationId xmlns:a16="http://schemas.microsoft.com/office/drawing/2014/main" id="{F5DB3578-B082-447E-955D-1684BCAA87A9}"/>
              </a:ext>
            </a:extLst>
          </p:cNvPr>
          <p:cNvSpPr/>
          <p:nvPr/>
        </p:nvSpPr>
        <p:spPr>
          <a:xfrm>
            <a:off x="2812516" y="556218"/>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FF2E71C9-A2C1-4C48-85C4-5BC0C960787F}"/>
              </a:ext>
            </a:extLst>
          </p:cNvPr>
          <p:cNvSpPr/>
          <p:nvPr/>
        </p:nvSpPr>
        <p:spPr>
          <a:xfrm>
            <a:off x="5136868" y="4743526"/>
            <a:ext cx="320655" cy="269155"/>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2C6EC6AB-8776-4328-BEB2-019E739DB3F2}"/>
              </a:ext>
            </a:extLst>
          </p:cNvPr>
          <p:cNvSpPr/>
          <p:nvPr/>
        </p:nvSpPr>
        <p:spPr>
          <a:xfrm>
            <a:off x="2825946" y="1542236"/>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O Power BI é um serviço de análise de negócios com o objetivo de fornecer visualizações interativas e recursos de business </a:t>
            </a:r>
            <a:r>
              <a:rPr lang="pt-BR" sz="3200" b="1" dirty="0" err="1">
                <a:latin typeface="Tw Cen MT" panose="020B0602020104020603" pitchFamily="34" charset="0"/>
              </a:rPr>
              <a:t>intelligence</a:t>
            </a:r>
            <a:r>
              <a:rPr lang="pt-BR" sz="3200" b="1" dirty="0">
                <a:latin typeface="Tw Cen MT" panose="020B0602020104020603" pitchFamily="34" charset="0"/>
              </a:rPr>
              <a:t> com uma interface simples de ser compreendida. </a:t>
            </a:r>
            <a:endParaRPr lang="pt-BR" sz="3200" dirty="0"/>
          </a:p>
        </p:txBody>
      </p:sp>
      <p:grpSp>
        <p:nvGrpSpPr>
          <p:cNvPr id="133" name="Agrupar 132">
            <a:extLst>
              <a:ext uri="{FF2B5EF4-FFF2-40B4-BE49-F238E27FC236}">
                <a16:creationId xmlns:a16="http://schemas.microsoft.com/office/drawing/2014/main" id="{9D5B046B-2492-49EB-BAE9-48CC38240374}"/>
              </a:ext>
            </a:extLst>
          </p:cNvPr>
          <p:cNvGrpSpPr/>
          <p:nvPr/>
        </p:nvGrpSpPr>
        <p:grpSpPr>
          <a:xfrm>
            <a:off x="-1971018" y="22098"/>
            <a:ext cx="12191999" cy="6858000"/>
            <a:chOff x="-8694968" y="0"/>
            <a:chExt cx="12191999" cy="6858000"/>
          </a:xfrm>
        </p:grpSpPr>
        <p:grpSp>
          <p:nvGrpSpPr>
            <p:cNvPr id="134" name="Agrupar 133">
              <a:extLst>
                <a:ext uri="{FF2B5EF4-FFF2-40B4-BE49-F238E27FC236}">
                  <a16:creationId xmlns:a16="http://schemas.microsoft.com/office/drawing/2014/main" id="{6FE83A08-FF14-4EE2-B01B-DA1C8FF874C4}"/>
                </a:ext>
              </a:extLst>
            </p:cNvPr>
            <p:cNvGrpSpPr/>
            <p:nvPr/>
          </p:nvGrpSpPr>
          <p:grpSpPr>
            <a:xfrm>
              <a:off x="-8694968" y="0"/>
              <a:ext cx="12191999" cy="6858000"/>
              <a:chOff x="0" y="0"/>
              <a:chExt cx="12191999" cy="6858000"/>
            </a:xfrm>
          </p:grpSpPr>
          <p:sp>
            <p:nvSpPr>
              <p:cNvPr id="136" name="Retângulo 135">
                <a:extLst>
                  <a:ext uri="{FF2B5EF4-FFF2-40B4-BE49-F238E27FC236}">
                    <a16:creationId xmlns:a16="http://schemas.microsoft.com/office/drawing/2014/main" id="{2E1E8782-96FB-47C3-8F0D-60ACBF483B5B}"/>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Forma Livre: Forma 136">
                <a:extLst>
                  <a:ext uri="{FF2B5EF4-FFF2-40B4-BE49-F238E27FC236}">
                    <a16:creationId xmlns:a16="http://schemas.microsoft.com/office/drawing/2014/main" id="{1FC40874-7F3E-4DAC-919A-D6CB82358B1B}"/>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8" name="CaixaDeTexto 137">
                <a:extLst>
                  <a:ext uri="{FF2B5EF4-FFF2-40B4-BE49-F238E27FC236}">
                    <a16:creationId xmlns:a16="http://schemas.microsoft.com/office/drawing/2014/main" id="{B3F9592C-C903-4D27-9F8D-FC614CF9B23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35" name="Picture 2" descr="Power BI Ícone - Download Grátis, PNG e Vetores">
              <a:extLst>
                <a:ext uri="{FF2B5EF4-FFF2-40B4-BE49-F238E27FC236}">
                  <a16:creationId xmlns:a16="http://schemas.microsoft.com/office/drawing/2014/main" id="{61A8A25B-C009-4DBC-9B3F-87B0905D38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Elipse 138">
            <a:extLst>
              <a:ext uri="{FF2B5EF4-FFF2-40B4-BE49-F238E27FC236}">
                <a16:creationId xmlns:a16="http://schemas.microsoft.com/office/drawing/2014/main" id="{CBCE87C9-594B-4860-BA4B-F9E911F4D1C1}"/>
              </a:ext>
            </a:extLst>
          </p:cNvPr>
          <p:cNvSpPr/>
          <p:nvPr/>
        </p:nvSpPr>
        <p:spPr>
          <a:xfrm>
            <a:off x="2127647" y="1840357"/>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Elipse 139">
            <a:extLst>
              <a:ext uri="{FF2B5EF4-FFF2-40B4-BE49-F238E27FC236}">
                <a16:creationId xmlns:a16="http://schemas.microsoft.com/office/drawing/2014/main" id="{850FC69F-E937-4462-9D30-0986113DA39C}"/>
              </a:ext>
            </a:extLst>
          </p:cNvPr>
          <p:cNvSpPr/>
          <p:nvPr/>
        </p:nvSpPr>
        <p:spPr>
          <a:xfrm flipH="1" flipV="1">
            <a:off x="6502442" y="5171389"/>
            <a:ext cx="363984" cy="305526"/>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BC3DAF96-A800-4055-B488-33DC648BA245}"/>
              </a:ext>
            </a:extLst>
          </p:cNvPr>
          <p:cNvSpPr/>
          <p:nvPr/>
        </p:nvSpPr>
        <p:spPr>
          <a:xfrm>
            <a:off x="2344428" y="1485826"/>
            <a:ext cx="5866145" cy="4031873"/>
          </a:xfrm>
          <a:prstGeom prst="rect">
            <a:avLst/>
          </a:prstGeom>
        </p:spPr>
        <p:txBody>
          <a:bodyPr wrap="square">
            <a:spAutoFit/>
          </a:bodyPr>
          <a:lstStyle/>
          <a:p>
            <a:r>
              <a:rPr lang="pt-BR" dirty="0"/>
              <a:t> </a:t>
            </a:r>
            <a:r>
              <a:rPr lang="pt-BR" sz="3200" b="1" dirty="0">
                <a:latin typeface="Tw Cen MT" panose="020B0602020104020603" pitchFamily="34" charset="0"/>
              </a:rPr>
              <a:t>Baseado na captura de dados feitas pelo MoniHar, utilizaremos o PowerBi para transformar estes dados em informações que vão possibilitar uma análise rápida para tirar conclusões de imediato perante os problemas enfrentados no cotidiano.</a:t>
            </a:r>
            <a:endParaRPr lang="pt-BR" sz="3200" dirty="0"/>
          </a:p>
        </p:txBody>
      </p:sp>
      <p:grpSp>
        <p:nvGrpSpPr>
          <p:cNvPr id="115" name="Agrupar 114">
            <a:extLst>
              <a:ext uri="{FF2B5EF4-FFF2-40B4-BE49-F238E27FC236}">
                <a16:creationId xmlns:a16="http://schemas.microsoft.com/office/drawing/2014/main" id="{B7A2E3F9-56C5-4FA2-8F85-D1B27EF128B0}"/>
              </a:ext>
            </a:extLst>
          </p:cNvPr>
          <p:cNvGrpSpPr/>
          <p:nvPr/>
        </p:nvGrpSpPr>
        <p:grpSpPr>
          <a:xfrm>
            <a:off x="-2292158" y="4043"/>
            <a:ext cx="12191999" cy="6858000"/>
            <a:chOff x="-8694968" y="0"/>
            <a:chExt cx="12191999" cy="6858000"/>
          </a:xfrm>
        </p:grpSpPr>
        <p:grpSp>
          <p:nvGrpSpPr>
            <p:cNvPr id="116" name="Agrupar 115">
              <a:extLst>
                <a:ext uri="{FF2B5EF4-FFF2-40B4-BE49-F238E27FC236}">
                  <a16:creationId xmlns:a16="http://schemas.microsoft.com/office/drawing/2014/main" id="{6B8C2116-B8C4-43BB-BF6A-A57D72C35CD7}"/>
                </a:ext>
              </a:extLst>
            </p:cNvPr>
            <p:cNvGrpSpPr/>
            <p:nvPr/>
          </p:nvGrpSpPr>
          <p:grpSpPr>
            <a:xfrm>
              <a:off x="-8694968" y="0"/>
              <a:ext cx="12191999" cy="6858000"/>
              <a:chOff x="0" y="0"/>
              <a:chExt cx="12191999" cy="6858000"/>
            </a:xfrm>
          </p:grpSpPr>
          <p:sp>
            <p:nvSpPr>
              <p:cNvPr id="118" name="Retângulo 117">
                <a:extLst>
                  <a:ext uri="{FF2B5EF4-FFF2-40B4-BE49-F238E27FC236}">
                    <a16:creationId xmlns:a16="http://schemas.microsoft.com/office/drawing/2014/main" id="{76988E40-BE36-4E53-8688-E97322FEF50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Forma Livre: Forma 118">
                <a:extLst>
                  <a:ext uri="{FF2B5EF4-FFF2-40B4-BE49-F238E27FC236}">
                    <a16:creationId xmlns:a16="http://schemas.microsoft.com/office/drawing/2014/main" id="{0D7F764B-3ABA-49AB-BCA8-4C1657CD4F35}"/>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0" name="CaixaDeTexto 119">
                <a:extLst>
                  <a:ext uri="{FF2B5EF4-FFF2-40B4-BE49-F238E27FC236}">
                    <a16:creationId xmlns:a16="http://schemas.microsoft.com/office/drawing/2014/main" id="{796DEF6F-6DD2-4654-9B96-15BF1010BDF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117" name="Gráfico 116" descr="Balão de chat">
              <a:extLst>
                <a:ext uri="{FF2B5EF4-FFF2-40B4-BE49-F238E27FC236}">
                  <a16:creationId xmlns:a16="http://schemas.microsoft.com/office/drawing/2014/main" id="{8EA5BFD1-F983-4E99-9F10-5D71D54B65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sp>
        <p:nvSpPr>
          <p:cNvPr id="121" name="Elipse 120">
            <a:extLst>
              <a:ext uri="{FF2B5EF4-FFF2-40B4-BE49-F238E27FC236}">
                <a16:creationId xmlns:a16="http://schemas.microsoft.com/office/drawing/2014/main" id="{7A260F61-4B68-4F8D-A24C-A5B0A40E96AF}"/>
              </a:ext>
            </a:extLst>
          </p:cNvPr>
          <p:cNvSpPr/>
          <p:nvPr/>
        </p:nvSpPr>
        <p:spPr>
          <a:xfrm>
            <a:off x="1791647" y="650916"/>
            <a:ext cx="2328033" cy="195412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3" name="Elipse 122">
            <a:extLst>
              <a:ext uri="{FF2B5EF4-FFF2-40B4-BE49-F238E27FC236}">
                <a16:creationId xmlns:a16="http://schemas.microsoft.com/office/drawing/2014/main" id="{8DBB52E3-617C-4306-98B6-7C5422A93FC6}"/>
              </a:ext>
            </a:extLst>
          </p:cNvPr>
          <p:cNvSpPr/>
          <p:nvPr/>
        </p:nvSpPr>
        <p:spPr>
          <a:xfrm>
            <a:off x="6703881" y="3924730"/>
            <a:ext cx="271255" cy="22768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8EF16D6E-AF5E-4510-8E1E-3DDDDA5E9D40}"/>
              </a:ext>
            </a:extLst>
          </p:cNvPr>
          <p:cNvSpPr/>
          <p:nvPr/>
        </p:nvSpPr>
        <p:spPr>
          <a:xfrm>
            <a:off x="2145801" y="1710102"/>
            <a:ext cx="5866145" cy="2554545"/>
          </a:xfrm>
          <a:prstGeom prst="rect">
            <a:avLst/>
          </a:prstGeom>
        </p:spPr>
        <p:txBody>
          <a:bodyPr wrap="square">
            <a:spAutoFit/>
          </a:bodyPr>
          <a:lstStyle/>
          <a:p>
            <a:r>
              <a:rPr lang="pt-BR" dirty="0"/>
              <a:t> </a:t>
            </a:r>
            <a:r>
              <a:rPr lang="pt-BR" sz="3200" b="1" dirty="0">
                <a:latin typeface="Tw Cen MT" panose="020B0602020104020603" pitchFamily="34" charset="0"/>
              </a:rPr>
              <a:t>A Sophie é um chat </a:t>
            </a:r>
            <a:r>
              <a:rPr lang="pt-BR" sz="3200" b="1" dirty="0" err="1">
                <a:latin typeface="Tw Cen MT" panose="020B0602020104020603" pitchFamily="34" charset="0"/>
              </a:rPr>
              <a:t>bot</a:t>
            </a:r>
            <a:r>
              <a:rPr lang="pt-BR" sz="3200" b="1" dirty="0">
                <a:latin typeface="Tw Cen MT" panose="020B0602020104020603" pitchFamily="34" charset="0"/>
              </a:rPr>
              <a:t>, uma ferramentas de comunicação direta e interativa com o usuário, podendo guiar e resolver problemas de forma rápida.</a:t>
            </a:r>
            <a:endParaRPr lang="pt-BR" sz="3200" dirty="0"/>
          </a:p>
        </p:txBody>
      </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243386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6" name="Agrupar 105">
            <a:extLst>
              <a:ext uri="{FF2B5EF4-FFF2-40B4-BE49-F238E27FC236}">
                <a16:creationId xmlns:a16="http://schemas.microsoft.com/office/drawing/2014/main" id="{9F3A2DC1-9DEF-4237-9A25-E625E4D7BF56}"/>
              </a:ext>
            </a:extLst>
          </p:cNvPr>
          <p:cNvGrpSpPr/>
          <p:nvPr/>
        </p:nvGrpSpPr>
        <p:grpSpPr>
          <a:xfrm>
            <a:off x="-1627227" y="13001"/>
            <a:ext cx="12191999" cy="6858000"/>
            <a:chOff x="-8694968" y="0"/>
            <a:chExt cx="12191999" cy="6858000"/>
          </a:xfrm>
        </p:grpSpPr>
        <p:grpSp>
          <p:nvGrpSpPr>
            <p:cNvPr id="107" name="Agrupar 106">
              <a:extLst>
                <a:ext uri="{FF2B5EF4-FFF2-40B4-BE49-F238E27FC236}">
                  <a16:creationId xmlns:a16="http://schemas.microsoft.com/office/drawing/2014/main" id="{BC9FA917-F83F-4EA2-AF13-8309FC617DE5}"/>
                </a:ext>
              </a:extLst>
            </p:cNvPr>
            <p:cNvGrpSpPr/>
            <p:nvPr/>
          </p:nvGrpSpPr>
          <p:grpSpPr>
            <a:xfrm>
              <a:off x="-8694968" y="0"/>
              <a:ext cx="12191999" cy="6858000"/>
              <a:chOff x="0" y="0"/>
              <a:chExt cx="12191999" cy="6858000"/>
            </a:xfrm>
          </p:grpSpPr>
          <p:sp>
            <p:nvSpPr>
              <p:cNvPr id="109" name="Retângulo 108">
                <a:extLst>
                  <a:ext uri="{FF2B5EF4-FFF2-40B4-BE49-F238E27FC236}">
                    <a16:creationId xmlns:a16="http://schemas.microsoft.com/office/drawing/2014/main" id="{77802ABD-368A-442B-A968-E4BA7148929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Forma Livre: Forma 109">
                <a:extLst>
                  <a:ext uri="{FF2B5EF4-FFF2-40B4-BE49-F238E27FC236}">
                    <a16:creationId xmlns:a16="http://schemas.microsoft.com/office/drawing/2014/main" id="{54C3AD00-F463-40C2-97D8-C4750932C65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CaixaDeTexto 110">
                <a:extLst>
                  <a:ext uri="{FF2B5EF4-FFF2-40B4-BE49-F238E27FC236}">
                    <a16:creationId xmlns:a16="http://schemas.microsoft.com/office/drawing/2014/main" id="{5AB9C02B-E35D-42C7-BEB8-83F960256240}"/>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08" name="Picture 2" descr="Power BI Ícone - Download Grátis, PNG e Vetores">
              <a:extLst>
                <a:ext uri="{FF2B5EF4-FFF2-40B4-BE49-F238E27FC236}">
                  <a16:creationId xmlns:a16="http://schemas.microsoft.com/office/drawing/2014/main" id="{90CFFC0E-73E0-450B-83AC-5EB5BCC8A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12" name="Elipse 111">
            <a:extLst>
              <a:ext uri="{FF2B5EF4-FFF2-40B4-BE49-F238E27FC236}">
                <a16:creationId xmlns:a16="http://schemas.microsoft.com/office/drawing/2014/main" id="{F5DB3578-B082-447E-955D-1684BCAA87A9}"/>
              </a:ext>
            </a:extLst>
          </p:cNvPr>
          <p:cNvSpPr/>
          <p:nvPr/>
        </p:nvSpPr>
        <p:spPr>
          <a:xfrm>
            <a:off x="2812516" y="556218"/>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FF2E71C9-A2C1-4C48-85C4-5BC0C960787F}"/>
              </a:ext>
            </a:extLst>
          </p:cNvPr>
          <p:cNvSpPr/>
          <p:nvPr/>
        </p:nvSpPr>
        <p:spPr>
          <a:xfrm>
            <a:off x="5136868" y="4743526"/>
            <a:ext cx="320655" cy="269155"/>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2C6EC6AB-8776-4328-BEB2-019E739DB3F2}"/>
              </a:ext>
            </a:extLst>
          </p:cNvPr>
          <p:cNvSpPr/>
          <p:nvPr/>
        </p:nvSpPr>
        <p:spPr>
          <a:xfrm>
            <a:off x="2825946" y="1542236"/>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O Power BI é um serviço de análise de negócios com o objetivo de fornecer visualizações interativas e recursos de business </a:t>
            </a:r>
            <a:r>
              <a:rPr lang="pt-BR" sz="3200" b="1" dirty="0" err="1">
                <a:latin typeface="Tw Cen MT" panose="020B0602020104020603" pitchFamily="34" charset="0"/>
              </a:rPr>
              <a:t>intelligence</a:t>
            </a:r>
            <a:r>
              <a:rPr lang="pt-BR" sz="3200" b="1" dirty="0">
                <a:latin typeface="Tw Cen MT" panose="020B0602020104020603" pitchFamily="34" charset="0"/>
              </a:rPr>
              <a:t> com uma interface simples de ser compreendida. </a:t>
            </a:r>
            <a:endParaRPr lang="pt-BR" sz="3200" dirty="0"/>
          </a:p>
        </p:txBody>
      </p:sp>
      <p:grpSp>
        <p:nvGrpSpPr>
          <p:cNvPr id="133" name="Agrupar 132">
            <a:extLst>
              <a:ext uri="{FF2B5EF4-FFF2-40B4-BE49-F238E27FC236}">
                <a16:creationId xmlns:a16="http://schemas.microsoft.com/office/drawing/2014/main" id="{9D5B046B-2492-49EB-BAE9-48CC38240374}"/>
              </a:ext>
            </a:extLst>
          </p:cNvPr>
          <p:cNvGrpSpPr/>
          <p:nvPr/>
        </p:nvGrpSpPr>
        <p:grpSpPr>
          <a:xfrm>
            <a:off x="-1971018" y="22098"/>
            <a:ext cx="12191999" cy="6858000"/>
            <a:chOff x="-8694968" y="0"/>
            <a:chExt cx="12191999" cy="6858000"/>
          </a:xfrm>
        </p:grpSpPr>
        <p:grpSp>
          <p:nvGrpSpPr>
            <p:cNvPr id="134" name="Agrupar 133">
              <a:extLst>
                <a:ext uri="{FF2B5EF4-FFF2-40B4-BE49-F238E27FC236}">
                  <a16:creationId xmlns:a16="http://schemas.microsoft.com/office/drawing/2014/main" id="{6FE83A08-FF14-4EE2-B01B-DA1C8FF874C4}"/>
                </a:ext>
              </a:extLst>
            </p:cNvPr>
            <p:cNvGrpSpPr/>
            <p:nvPr/>
          </p:nvGrpSpPr>
          <p:grpSpPr>
            <a:xfrm>
              <a:off x="-8694968" y="0"/>
              <a:ext cx="12191999" cy="6858000"/>
              <a:chOff x="0" y="0"/>
              <a:chExt cx="12191999" cy="6858000"/>
            </a:xfrm>
          </p:grpSpPr>
          <p:sp>
            <p:nvSpPr>
              <p:cNvPr id="136" name="Retângulo 135">
                <a:extLst>
                  <a:ext uri="{FF2B5EF4-FFF2-40B4-BE49-F238E27FC236}">
                    <a16:creationId xmlns:a16="http://schemas.microsoft.com/office/drawing/2014/main" id="{2E1E8782-96FB-47C3-8F0D-60ACBF483B5B}"/>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Forma Livre: Forma 136">
                <a:extLst>
                  <a:ext uri="{FF2B5EF4-FFF2-40B4-BE49-F238E27FC236}">
                    <a16:creationId xmlns:a16="http://schemas.microsoft.com/office/drawing/2014/main" id="{1FC40874-7F3E-4DAC-919A-D6CB82358B1B}"/>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8" name="CaixaDeTexto 137">
                <a:extLst>
                  <a:ext uri="{FF2B5EF4-FFF2-40B4-BE49-F238E27FC236}">
                    <a16:creationId xmlns:a16="http://schemas.microsoft.com/office/drawing/2014/main" id="{B3F9592C-C903-4D27-9F8D-FC614CF9B23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35" name="Picture 2" descr="Power BI Ícone - Download Grátis, PNG e Vetores">
              <a:extLst>
                <a:ext uri="{FF2B5EF4-FFF2-40B4-BE49-F238E27FC236}">
                  <a16:creationId xmlns:a16="http://schemas.microsoft.com/office/drawing/2014/main" id="{61A8A25B-C009-4DBC-9B3F-87B0905D38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Elipse 138">
            <a:extLst>
              <a:ext uri="{FF2B5EF4-FFF2-40B4-BE49-F238E27FC236}">
                <a16:creationId xmlns:a16="http://schemas.microsoft.com/office/drawing/2014/main" id="{CBCE87C9-594B-4860-BA4B-F9E911F4D1C1}"/>
              </a:ext>
            </a:extLst>
          </p:cNvPr>
          <p:cNvSpPr/>
          <p:nvPr/>
        </p:nvSpPr>
        <p:spPr>
          <a:xfrm>
            <a:off x="2127647" y="1840357"/>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Elipse 139">
            <a:extLst>
              <a:ext uri="{FF2B5EF4-FFF2-40B4-BE49-F238E27FC236}">
                <a16:creationId xmlns:a16="http://schemas.microsoft.com/office/drawing/2014/main" id="{850FC69F-E937-4462-9D30-0986113DA39C}"/>
              </a:ext>
            </a:extLst>
          </p:cNvPr>
          <p:cNvSpPr/>
          <p:nvPr/>
        </p:nvSpPr>
        <p:spPr>
          <a:xfrm flipH="1" flipV="1">
            <a:off x="6502442" y="5171389"/>
            <a:ext cx="363984" cy="305526"/>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BC3DAF96-A800-4055-B488-33DC648BA245}"/>
              </a:ext>
            </a:extLst>
          </p:cNvPr>
          <p:cNvSpPr/>
          <p:nvPr/>
        </p:nvSpPr>
        <p:spPr>
          <a:xfrm>
            <a:off x="2344428" y="1485826"/>
            <a:ext cx="5866145" cy="4031873"/>
          </a:xfrm>
          <a:prstGeom prst="rect">
            <a:avLst/>
          </a:prstGeom>
        </p:spPr>
        <p:txBody>
          <a:bodyPr wrap="square">
            <a:spAutoFit/>
          </a:bodyPr>
          <a:lstStyle/>
          <a:p>
            <a:r>
              <a:rPr lang="pt-BR" dirty="0"/>
              <a:t> </a:t>
            </a:r>
            <a:r>
              <a:rPr lang="pt-BR" sz="3200" b="1" dirty="0">
                <a:latin typeface="Tw Cen MT" panose="020B0602020104020603" pitchFamily="34" charset="0"/>
              </a:rPr>
              <a:t>Baseado na captura de dados feitas pelo MoniHar, utilizaremos o PowerBi para transformar estes dados em informações que vão possibilitar uma análise rápida para tirar conclusões de imediato perante os problemas enfrentados no cotidiano.</a:t>
            </a:r>
            <a:endParaRPr lang="pt-BR" sz="3200" dirty="0"/>
          </a:p>
        </p:txBody>
      </p:sp>
      <p:grpSp>
        <p:nvGrpSpPr>
          <p:cNvPr id="115" name="Agrupar 114">
            <a:extLst>
              <a:ext uri="{FF2B5EF4-FFF2-40B4-BE49-F238E27FC236}">
                <a16:creationId xmlns:a16="http://schemas.microsoft.com/office/drawing/2014/main" id="{B7A2E3F9-56C5-4FA2-8F85-D1B27EF128B0}"/>
              </a:ext>
            </a:extLst>
          </p:cNvPr>
          <p:cNvGrpSpPr/>
          <p:nvPr/>
        </p:nvGrpSpPr>
        <p:grpSpPr>
          <a:xfrm>
            <a:off x="-2292158" y="4043"/>
            <a:ext cx="12191999" cy="6858000"/>
            <a:chOff x="-8694968" y="0"/>
            <a:chExt cx="12191999" cy="6858000"/>
          </a:xfrm>
        </p:grpSpPr>
        <p:grpSp>
          <p:nvGrpSpPr>
            <p:cNvPr id="116" name="Agrupar 115">
              <a:extLst>
                <a:ext uri="{FF2B5EF4-FFF2-40B4-BE49-F238E27FC236}">
                  <a16:creationId xmlns:a16="http://schemas.microsoft.com/office/drawing/2014/main" id="{6B8C2116-B8C4-43BB-BF6A-A57D72C35CD7}"/>
                </a:ext>
              </a:extLst>
            </p:cNvPr>
            <p:cNvGrpSpPr/>
            <p:nvPr/>
          </p:nvGrpSpPr>
          <p:grpSpPr>
            <a:xfrm>
              <a:off x="-8694968" y="0"/>
              <a:ext cx="12191999" cy="6858000"/>
              <a:chOff x="0" y="0"/>
              <a:chExt cx="12191999" cy="6858000"/>
            </a:xfrm>
          </p:grpSpPr>
          <p:sp>
            <p:nvSpPr>
              <p:cNvPr id="118" name="Retângulo 117">
                <a:extLst>
                  <a:ext uri="{FF2B5EF4-FFF2-40B4-BE49-F238E27FC236}">
                    <a16:creationId xmlns:a16="http://schemas.microsoft.com/office/drawing/2014/main" id="{76988E40-BE36-4E53-8688-E97322FEF50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Forma Livre: Forma 118">
                <a:extLst>
                  <a:ext uri="{FF2B5EF4-FFF2-40B4-BE49-F238E27FC236}">
                    <a16:creationId xmlns:a16="http://schemas.microsoft.com/office/drawing/2014/main" id="{0D7F764B-3ABA-49AB-BCA8-4C1657CD4F35}"/>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0" name="CaixaDeTexto 119">
                <a:extLst>
                  <a:ext uri="{FF2B5EF4-FFF2-40B4-BE49-F238E27FC236}">
                    <a16:creationId xmlns:a16="http://schemas.microsoft.com/office/drawing/2014/main" id="{796DEF6F-6DD2-4654-9B96-15BF1010BDF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117" name="Gráfico 116" descr="Balão de chat">
              <a:extLst>
                <a:ext uri="{FF2B5EF4-FFF2-40B4-BE49-F238E27FC236}">
                  <a16:creationId xmlns:a16="http://schemas.microsoft.com/office/drawing/2014/main" id="{8EA5BFD1-F983-4E99-9F10-5D71D54B65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sp>
        <p:nvSpPr>
          <p:cNvPr id="121" name="Elipse 120">
            <a:extLst>
              <a:ext uri="{FF2B5EF4-FFF2-40B4-BE49-F238E27FC236}">
                <a16:creationId xmlns:a16="http://schemas.microsoft.com/office/drawing/2014/main" id="{7A260F61-4B68-4F8D-A24C-A5B0A40E96AF}"/>
              </a:ext>
            </a:extLst>
          </p:cNvPr>
          <p:cNvSpPr/>
          <p:nvPr/>
        </p:nvSpPr>
        <p:spPr>
          <a:xfrm>
            <a:off x="1791647" y="650916"/>
            <a:ext cx="2328033" cy="195412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3" name="Elipse 122">
            <a:extLst>
              <a:ext uri="{FF2B5EF4-FFF2-40B4-BE49-F238E27FC236}">
                <a16:creationId xmlns:a16="http://schemas.microsoft.com/office/drawing/2014/main" id="{8DBB52E3-617C-4306-98B6-7C5422A93FC6}"/>
              </a:ext>
            </a:extLst>
          </p:cNvPr>
          <p:cNvSpPr/>
          <p:nvPr/>
        </p:nvSpPr>
        <p:spPr>
          <a:xfrm>
            <a:off x="6703881" y="3924730"/>
            <a:ext cx="271255" cy="22768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8EF16D6E-AF5E-4510-8E1E-3DDDDA5E9D40}"/>
              </a:ext>
            </a:extLst>
          </p:cNvPr>
          <p:cNvSpPr/>
          <p:nvPr/>
        </p:nvSpPr>
        <p:spPr>
          <a:xfrm>
            <a:off x="2145801" y="1710102"/>
            <a:ext cx="5866145" cy="2554545"/>
          </a:xfrm>
          <a:prstGeom prst="rect">
            <a:avLst/>
          </a:prstGeom>
        </p:spPr>
        <p:txBody>
          <a:bodyPr wrap="square">
            <a:spAutoFit/>
          </a:bodyPr>
          <a:lstStyle/>
          <a:p>
            <a:r>
              <a:rPr lang="pt-BR" dirty="0"/>
              <a:t> </a:t>
            </a:r>
            <a:r>
              <a:rPr lang="pt-BR" sz="3200" b="1" dirty="0">
                <a:latin typeface="Tw Cen MT" panose="020B0602020104020603" pitchFamily="34" charset="0"/>
              </a:rPr>
              <a:t>A Sophie é um chat </a:t>
            </a:r>
            <a:r>
              <a:rPr lang="pt-BR" sz="3200" b="1" dirty="0" err="1">
                <a:latin typeface="Tw Cen MT" panose="020B0602020104020603" pitchFamily="34" charset="0"/>
              </a:rPr>
              <a:t>bot</a:t>
            </a:r>
            <a:r>
              <a:rPr lang="pt-BR" sz="3200" b="1" dirty="0">
                <a:latin typeface="Tw Cen MT" panose="020B0602020104020603" pitchFamily="34" charset="0"/>
              </a:rPr>
              <a:t>, uma ferramentas de comunicação direta e interativa com o usuário, podendo guiar e resolver problemas de forma rápida.</a:t>
            </a:r>
            <a:endParaRPr lang="pt-BR" sz="3200" dirty="0"/>
          </a:p>
        </p:txBody>
      </p:sp>
      <p:grpSp>
        <p:nvGrpSpPr>
          <p:cNvPr id="124" name="Agrupar 123">
            <a:extLst>
              <a:ext uri="{FF2B5EF4-FFF2-40B4-BE49-F238E27FC236}">
                <a16:creationId xmlns:a16="http://schemas.microsoft.com/office/drawing/2014/main" id="{C8E5D7B0-1DB9-43E3-A354-17E740C68823}"/>
              </a:ext>
            </a:extLst>
          </p:cNvPr>
          <p:cNvGrpSpPr/>
          <p:nvPr/>
        </p:nvGrpSpPr>
        <p:grpSpPr>
          <a:xfrm>
            <a:off x="-2635552" y="17550"/>
            <a:ext cx="12191999" cy="6858000"/>
            <a:chOff x="-8694968" y="0"/>
            <a:chExt cx="12191999" cy="6858000"/>
          </a:xfrm>
        </p:grpSpPr>
        <p:grpSp>
          <p:nvGrpSpPr>
            <p:cNvPr id="125" name="Agrupar 124">
              <a:extLst>
                <a:ext uri="{FF2B5EF4-FFF2-40B4-BE49-F238E27FC236}">
                  <a16:creationId xmlns:a16="http://schemas.microsoft.com/office/drawing/2014/main" id="{4C253CE3-97CB-49E3-8343-E8BD04D36553}"/>
                </a:ext>
              </a:extLst>
            </p:cNvPr>
            <p:cNvGrpSpPr/>
            <p:nvPr/>
          </p:nvGrpSpPr>
          <p:grpSpPr>
            <a:xfrm>
              <a:off x="-8694968" y="0"/>
              <a:ext cx="12191999" cy="6858000"/>
              <a:chOff x="0" y="0"/>
              <a:chExt cx="12191999" cy="6858000"/>
            </a:xfrm>
          </p:grpSpPr>
          <p:sp>
            <p:nvSpPr>
              <p:cNvPr id="127" name="Retângulo 126">
                <a:extLst>
                  <a:ext uri="{FF2B5EF4-FFF2-40B4-BE49-F238E27FC236}">
                    <a16:creationId xmlns:a16="http://schemas.microsoft.com/office/drawing/2014/main" id="{5DB28F9A-CF8C-476C-AD8F-871B4340B8E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8" name="Forma Livre: Forma 127">
                <a:extLst>
                  <a:ext uri="{FF2B5EF4-FFF2-40B4-BE49-F238E27FC236}">
                    <a16:creationId xmlns:a16="http://schemas.microsoft.com/office/drawing/2014/main" id="{C1E8BDFE-9312-4F28-96C0-C8A3C8F5D8DE}"/>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9" name="CaixaDeTexto 128">
                <a:extLst>
                  <a:ext uri="{FF2B5EF4-FFF2-40B4-BE49-F238E27FC236}">
                    <a16:creationId xmlns:a16="http://schemas.microsoft.com/office/drawing/2014/main" id="{0DEF1DAC-69EA-4FC8-8F7E-6873E7946E12}"/>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126" name="Gráfico 125" descr="Balão de chat">
              <a:extLst>
                <a:ext uri="{FF2B5EF4-FFF2-40B4-BE49-F238E27FC236}">
                  <a16:creationId xmlns:a16="http://schemas.microsoft.com/office/drawing/2014/main" id="{1AB99D5C-834C-410B-80D8-0DEC78F957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sp>
        <p:nvSpPr>
          <p:cNvPr id="130" name="Elipse 129">
            <a:extLst>
              <a:ext uri="{FF2B5EF4-FFF2-40B4-BE49-F238E27FC236}">
                <a16:creationId xmlns:a16="http://schemas.microsoft.com/office/drawing/2014/main" id="{D074ACBE-BFF9-4DDB-B261-18EF0DD8B936}"/>
              </a:ext>
            </a:extLst>
          </p:cNvPr>
          <p:cNvSpPr/>
          <p:nvPr/>
        </p:nvSpPr>
        <p:spPr>
          <a:xfrm>
            <a:off x="1638299" y="975497"/>
            <a:ext cx="2328033" cy="195412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2" name="Elipse 131">
            <a:extLst>
              <a:ext uri="{FF2B5EF4-FFF2-40B4-BE49-F238E27FC236}">
                <a16:creationId xmlns:a16="http://schemas.microsoft.com/office/drawing/2014/main" id="{2B5D87BF-3347-4E32-87CB-93AACA233326}"/>
              </a:ext>
            </a:extLst>
          </p:cNvPr>
          <p:cNvSpPr/>
          <p:nvPr/>
        </p:nvSpPr>
        <p:spPr>
          <a:xfrm>
            <a:off x="3076134" y="4703000"/>
            <a:ext cx="314455" cy="263951"/>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0B5F054C-12E1-4ECB-9E30-3742F52A5926}"/>
              </a:ext>
            </a:extLst>
          </p:cNvPr>
          <p:cNvSpPr/>
          <p:nvPr/>
        </p:nvSpPr>
        <p:spPr>
          <a:xfrm>
            <a:off x="1860560" y="1572120"/>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A Sophie será um guia para nosso usuário.</a:t>
            </a:r>
            <a:br>
              <a:rPr lang="pt-BR" sz="3200" b="1" dirty="0">
                <a:latin typeface="Tw Cen MT" panose="020B0602020104020603" pitchFamily="34" charset="0"/>
              </a:rPr>
            </a:br>
            <a:r>
              <a:rPr lang="pt-BR" sz="3200" b="1" dirty="0">
                <a:latin typeface="Tw Cen MT" panose="020B0602020104020603" pitchFamily="34" charset="0"/>
              </a:rPr>
              <a:t>Respondendo possíveis duvidas.</a:t>
            </a:r>
            <a:br>
              <a:rPr lang="pt-BR" sz="3200" b="1" dirty="0">
                <a:latin typeface="Tw Cen MT" panose="020B0602020104020603" pitchFamily="34" charset="0"/>
              </a:rPr>
            </a:br>
            <a:r>
              <a:rPr lang="pt-BR" sz="3200" b="1" dirty="0">
                <a:latin typeface="Tw Cen MT" panose="020B0602020104020603" pitchFamily="34" charset="0"/>
              </a:rPr>
              <a:t>Facilitando a navegação pela dashboard.</a:t>
            </a:r>
          </a:p>
          <a:p>
            <a:r>
              <a:rPr lang="pt-BR" sz="3200" b="1" dirty="0">
                <a:latin typeface="Tw Cen MT" panose="020B0602020104020603" pitchFamily="34" charset="0"/>
              </a:rPr>
              <a:t>Compreendendo uma linguagem simples.</a:t>
            </a:r>
            <a:endParaRPr lang="pt-BR" sz="3200" dirty="0"/>
          </a:p>
        </p:txBody>
      </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3892505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6" name="Agrupar 105">
            <a:extLst>
              <a:ext uri="{FF2B5EF4-FFF2-40B4-BE49-F238E27FC236}">
                <a16:creationId xmlns:a16="http://schemas.microsoft.com/office/drawing/2014/main" id="{9F3A2DC1-9DEF-4237-9A25-E625E4D7BF56}"/>
              </a:ext>
            </a:extLst>
          </p:cNvPr>
          <p:cNvGrpSpPr/>
          <p:nvPr/>
        </p:nvGrpSpPr>
        <p:grpSpPr>
          <a:xfrm>
            <a:off x="-1627227" y="13001"/>
            <a:ext cx="12191999" cy="6858000"/>
            <a:chOff x="-8694968" y="0"/>
            <a:chExt cx="12191999" cy="6858000"/>
          </a:xfrm>
        </p:grpSpPr>
        <p:grpSp>
          <p:nvGrpSpPr>
            <p:cNvPr id="107" name="Agrupar 106">
              <a:extLst>
                <a:ext uri="{FF2B5EF4-FFF2-40B4-BE49-F238E27FC236}">
                  <a16:creationId xmlns:a16="http://schemas.microsoft.com/office/drawing/2014/main" id="{BC9FA917-F83F-4EA2-AF13-8309FC617DE5}"/>
                </a:ext>
              </a:extLst>
            </p:cNvPr>
            <p:cNvGrpSpPr/>
            <p:nvPr/>
          </p:nvGrpSpPr>
          <p:grpSpPr>
            <a:xfrm>
              <a:off x="-8694968" y="0"/>
              <a:ext cx="12191999" cy="6858000"/>
              <a:chOff x="0" y="0"/>
              <a:chExt cx="12191999" cy="6858000"/>
            </a:xfrm>
          </p:grpSpPr>
          <p:sp>
            <p:nvSpPr>
              <p:cNvPr id="109" name="Retângulo 108">
                <a:extLst>
                  <a:ext uri="{FF2B5EF4-FFF2-40B4-BE49-F238E27FC236}">
                    <a16:creationId xmlns:a16="http://schemas.microsoft.com/office/drawing/2014/main" id="{77802ABD-368A-442B-A968-E4BA7148929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Forma Livre: Forma 109">
                <a:extLst>
                  <a:ext uri="{FF2B5EF4-FFF2-40B4-BE49-F238E27FC236}">
                    <a16:creationId xmlns:a16="http://schemas.microsoft.com/office/drawing/2014/main" id="{54C3AD00-F463-40C2-97D8-C4750932C65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CaixaDeTexto 110">
                <a:extLst>
                  <a:ext uri="{FF2B5EF4-FFF2-40B4-BE49-F238E27FC236}">
                    <a16:creationId xmlns:a16="http://schemas.microsoft.com/office/drawing/2014/main" id="{5AB9C02B-E35D-42C7-BEB8-83F960256240}"/>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08" name="Picture 2" descr="Power BI Ícone - Download Grátis, PNG e Vetores">
              <a:extLst>
                <a:ext uri="{FF2B5EF4-FFF2-40B4-BE49-F238E27FC236}">
                  <a16:creationId xmlns:a16="http://schemas.microsoft.com/office/drawing/2014/main" id="{90CFFC0E-73E0-450B-83AC-5EB5BCC8A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12" name="Elipse 111">
            <a:extLst>
              <a:ext uri="{FF2B5EF4-FFF2-40B4-BE49-F238E27FC236}">
                <a16:creationId xmlns:a16="http://schemas.microsoft.com/office/drawing/2014/main" id="{F5DB3578-B082-447E-955D-1684BCAA87A9}"/>
              </a:ext>
            </a:extLst>
          </p:cNvPr>
          <p:cNvSpPr/>
          <p:nvPr/>
        </p:nvSpPr>
        <p:spPr>
          <a:xfrm>
            <a:off x="2812516" y="556218"/>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FF2E71C9-A2C1-4C48-85C4-5BC0C960787F}"/>
              </a:ext>
            </a:extLst>
          </p:cNvPr>
          <p:cNvSpPr/>
          <p:nvPr/>
        </p:nvSpPr>
        <p:spPr>
          <a:xfrm>
            <a:off x="5136868" y="4743526"/>
            <a:ext cx="320655" cy="269155"/>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2C6EC6AB-8776-4328-BEB2-019E739DB3F2}"/>
              </a:ext>
            </a:extLst>
          </p:cNvPr>
          <p:cNvSpPr/>
          <p:nvPr/>
        </p:nvSpPr>
        <p:spPr>
          <a:xfrm>
            <a:off x="2825946" y="1542236"/>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O Power BI é um serviço de análise de negócios com o objetivo de fornecer visualizações interativas e recursos de business </a:t>
            </a:r>
            <a:r>
              <a:rPr lang="pt-BR" sz="3200" b="1" dirty="0" err="1">
                <a:latin typeface="Tw Cen MT" panose="020B0602020104020603" pitchFamily="34" charset="0"/>
              </a:rPr>
              <a:t>intelligence</a:t>
            </a:r>
            <a:r>
              <a:rPr lang="pt-BR" sz="3200" b="1" dirty="0">
                <a:latin typeface="Tw Cen MT" panose="020B0602020104020603" pitchFamily="34" charset="0"/>
              </a:rPr>
              <a:t> com uma interface simples de ser compreendida. </a:t>
            </a:r>
            <a:endParaRPr lang="pt-BR" sz="3200" dirty="0"/>
          </a:p>
        </p:txBody>
      </p:sp>
      <p:grpSp>
        <p:nvGrpSpPr>
          <p:cNvPr id="133" name="Agrupar 132">
            <a:extLst>
              <a:ext uri="{FF2B5EF4-FFF2-40B4-BE49-F238E27FC236}">
                <a16:creationId xmlns:a16="http://schemas.microsoft.com/office/drawing/2014/main" id="{9D5B046B-2492-49EB-BAE9-48CC38240374}"/>
              </a:ext>
            </a:extLst>
          </p:cNvPr>
          <p:cNvGrpSpPr/>
          <p:nvPr/>
        </p:nvGrpSpPr>
        <p:grpSpPr>
          <a:xfrm>
            <a:off x="-1971018" y="22098"/>
            <a:ext cx="12191999" cy="6858000"/>
            <a:chOff x="-8694968" y="0"/>
            <a:chExt cx="12191999" cy="6858000"/>
          </a:xfrm>
        </p:grpSpPr>
        <p:grpSp>
          <p:nvGrpSpPr>
            <p:cNvPr id="134" name="Agrupar 133">
              <a:extLst>
                <a:ext uri="{FF2B5EF4-FFF2-40B4-BE49-F238E27FC236}">
                  <a16:creationId xmlns:a16="http://schemas.microsoft.com/office/drawing/2014/main" id="{6FE83A08-FF14-4EE2-B01B-DA1C8FF874C4}"/>
                </a:ext>
              </a:extLst>
            </p:cNvPr>
            <p:cNvGrpSpPr/>
            <p:nvPr/>
          </p:nvGrpSpPr>
          <p:grpSpPr>
            <a:xfrm>
              <a:off x="-8694968" y="0"/>
              <a:ext cx="12191999" cy="6858000"/>
              <a:chOff x="0" y="0"/>
              <a:chExt cx="12191999" cy="6858000"/>
            </a:xfrm>
          </p:grpSpPr>
          <p:sp>
            <p:nvSpPr>
              <p:cNvPr id="136" name="Retângulo 135">
                <a:extLst>
                  <a:ext uri="{FF2B5EF4-FFF2-40B4-BE49-F238E27FC236}">
                    <a16:creationId xmlns:a16="http://schemas.microsoft.com/office/drawing/2014/main" id="{2E1E8782-96FB-47C3-8F0D-60ACBF483B5B}"/>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Forma Livre: Forma 136">
                <a:extLst>
                  <a:ext uri="{FF2B5EF4-FFF2-40B4-BE49-F238E27FC236}">
                    <a16:creationId xmlns:a16="http://schemas.microsoft.com/office/drawing/2014/main" id="{1FC40874-7F3E-4DAC-919A-D6CB82358B1B}"/>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8" name="CaixaDeTexto 137">
                <a:extLst>
                  <a:ext uri="{FF2B5EF4-FFF2-40B4-BE49-F238E27FC236}">
                    <a16:creationId xmlns:a16="http://schemas.microsoft.com/office/drawing/2014/main" id="{B3F9592C-C903-4D27-9F8D-FC614CF9B23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35" name="Picture 2" descr="Power BI Ícone - Download Grátis, PNG e Vetores">
              <a:extLst>
                <a:ext uri="{FF2B5EF4-FFF2-40B4-BE49-F238E27FC236}">
                  <a16:creationId xmlns:a16="http://schemas.microsoft.com/office/drawing/2014/main" id="{61A8A25B-C009-4DBC-9B3F-87B0905D38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Elipse 138">
            <a:extLst>
              <a:ext uri="{FF2B5EF4-FFF2-40B4-BE49-F238E27FC236}">
                <a16:creationId xmlns:a16="http://schemas.microsoft.com/office/drawing/2014/main" id="{CBCE87C9-594B-4860-BA4B-F9E911F4D1C1}"/>
              </a:ext>
            </a:extLst>
          </p:cNvPr>
          <p:cNvSpPr/>
          <p:nvPr/>
        </p:nvSpPr>
        <p:spPr>
          <a:xfrm>
            <a:off x="2127647" y="1840357"/>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Elipse 139">
            <a:extLst>
              <a:ext uri="{FF2B5EF4-FFF2-40B4-BE49-F238E27FC236}">
                <a16:creationId xmlns:a16="http://schemas.microsoft.com/office/drawing/2014/main" id="{850FC69F-E937-4462-9D30-0986113DA39C}"/>
              </a:ext>
            </a:extLst>
          </p:cNvPr>
          <p:cNvSpPr/>
          <p:nvPr/>
        </p:nvSpPr>
        <p:spPr>
          <a:xfrm flipH="1" flipV="1">
            <a:off x="6502442" y="5171389"/>
            <a:ext cx="363984" cy="305526"/>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BC3DAF96-A800-4055-B488-33DC648BA245}"/>
              </a:ext>
            </a:extLst>
          </p:cNvPr>
          <p:cNvSpPr/>
          <p:nvPr/>
        </p:nvSpPr>
        <p:spPr>
          <a:xfrm>
            <a:off x="2344428" y="1485826"/>
            <a:ext cx="5866145" cy="4031873"/>
          </a:xfrm>
          <a:prstGeom prst="rect">
            <a:avLst/>
          </a:prstGeom>
        </p:spPr>
        <p:txBody>
          <a:bodyPr wrap="square">
            <a:spAutoFit/>
          </a:bodyPr>
          <a:lstStyle/>
          <a:p>
            <a:r>
              <a:rPr lang="pt-BR" dirty="0"/>
              <a:t> </a:t>
            </a:r>
            <a:r>
              <a:rPr lang="pt-BR" sz="3200" b="1" dirty="0">
                <a:latin typeface="Tw Cen MT" panose="020B0602020104020603" pitchFamily="34" charset="0"/>
              </a:rPr>
              <a:t>Baseado na captura de dados feitas pelo MoniHar, utilizaremos o PowerBi para transformar estes dados em informações que vão possibilitar uma análise rápida para tirar conclusões de imediato perante os problemas enfrentados no cotidiano.</a:t>
            </a:r>
            <a:endParaRPr lang="pt-BR" sz="3200" dirty="0"/>
          </a:p>
        </p:txBody>
      </p:sp>
      <p:grpSp>
        <p:nvGrpSpPr>
          <p:cNvPr id="115" name="Agrupar 114">
            <a:extLst>
              <a:ext uri="{FF2B5EF4-FFF2-40B4-BE49-F238E27FC236}">
                <a16:creationId xmlns:a16="http://schemas.microsoft.com/office/drawing/2014/main" id="{B7A2E3F9-56C5-4FA2-8F85-D1B27EF128B0}"/>
              </a:ext>
            </a:extLst>
          </p:cNvPr>
          <p:cNvGrpSpPr/>
          <p:nvPr/>
        </p:nvGrpSpPr>
        <p:grpSpPr>
          <a:xfrm>
            <a:off x="-2292158" y="4043"/>
            <a:ext cx="12191999" cy="6858000"/>
            <a:chOff x="-8694968" y="0"/>
            <a:chExt cx="12191999" cy="6858000"/>
          </a:xfrm>
        </p:grpSpPr>
        <p:grpSp>
          <p:nvGrpSpPr>
            <p:cNvPr id="116" name="Agrupar 115">
              <a:extLst>
                <a:ext uri="{FF2B5EF4-FFF2-40B4-BE49-F238E27FC236}">
                  <a16:creationId xmlns:a16="http://schemas.microsoft.com/office/drawing/2014/main" id="{6B8C2116-B8C4-43BB-BF6A-A57D72C35CD7}"/>
                </a:ext>
              </a:extLst>
            </p:cNvPr>
            <p:cNvGrpSpPr/>
            <p:nvPr/>
          </p:nvGrpSpPr>
          <p:grpSpPr>
            <a:xfrm>
              <a:off x="-8694968" y="0"/>
              <a:ext cx="12191999" cy="6858000"/>
              <a:chOff x="0" y="0"/>
              <a:chExt cx="12191999" cy="6858000"/>
            </a:xfrm>
          </p:grpSpPr>
          <p:sp>
            <p:nvSpPr>
              <p:cNvPr id="118" name="Retângulo 117">
                <a:extLst>
                  <a:ext uri="{FF2B5EF4-FFF2-40B4-BE49-F238E27FC236}">
                    <a16:creationId xmlns:a16="http://schemas.microsoft.com/office/drawing/2014/main" id="{76988E40-BE36-4E53-8688-E97322FEF50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Forma Livre: Forma 118">
                <a:extLst>
                  <a:ext uri="{FF2B5EF4-FFF2-40B4-BE49-F238E27FC236}">
                    <a16:creationId xmlns:a16="http://schemas.microsoft.com/office/drawing/2014/main" id="{0D7F764B-3ABA-49AB-BCA8-4C1657CD4F35}"/>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0" name="CaixaDeTexto 119">
                <a:extLst>
                  <a:ext uri="{FF2B5EF4-FFF2-40B4-BE49-F238E27FC236}">
                    <a16:creationId xmlns:a16="http://schemas.microsoft.com/office/drawing/2014/main" id="{796DEF6F-6DD2-4654-9B96-15BF1010BDF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117" name="Gráfico 116" descr="Balão de chat">
              <a:extLst>
                <a:ext uri="{FF2B5EF4-FFF2-40B4-BE49-F238E27FC236}">
                  <a16:creationId xmlns:a16="http://schemas.microsoft.com/office/drawing/2014/main" id="{8EA5BFD1-F983-4E99-9F10-5D71D54B65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sp>
        <p:nvSpPr>
          <p:cNvPr id="121" name="Elipse 120">
            <a:extLst>
              <a:ext uri="{FF2B5EF4-FFF2-40B4-BE49-F238E27FC236}">
                <a16:creationId xmlns:a16="http://schemas.microsoft.com/office/drawing/2014/main" id="{7A260F61-4B68-4F8D-A24C-A5B0A40E96AF}"/>
              </a:ext>
            </a:extLst>
          </p:cNvPr>
          <p:cNvSpPr/>
          <p:nvPr/>
        </p:nvSpPr>
        <p:spPr>
          <a:xfrm>
            <a:off x="1791647" y="650916"/>
            <a:ext cx="2328033" cy="195412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3" name="Elipse 122">
            <a:extLst>
              <a:ext uri="{FF2B5EF4-FFF2-40B4-BE49-F238E27FC236}">
                <a16:creationId xmlns:a16="http://schemas.microsoft.com/office/drawing/2014/main" id="{8DBB52E3-617C-4306-98B6-7C5422A93FC6}"/>
              </a:ext>
            </a:extLst>
          </p:cNvPr>
          <p:cNvSpPr/>
          <p:nvPr/>
        </p:nvSpPr>
        <p:spPr>
          <a:xfrm>
            <a:off x="6703881" y="3924730"/>
            <a:ext cx="271255" cy="22768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8EF16D6E-AF5E-4510-8E1E-3DDDDA5E9D40}"/>
              </a:ext>
            </a:extLst>
          </p:cNvPr>
          <p:cNvSpPr/>
          <p:nvPr/>
        </p:nvSpPr>
        <p:spPr>
          <a:xfrm>
            <a:off x="2145801" y="1710102"/>
            <a:ext cx="5866145" cy="2554545"/>
          </a:xfrm>
          <a:prstGeom prst="rect">
            <a:avLst/>
          </a:prstGeom>
        </p:spPr>
        <p:txBody>
          <a:bodyPr wrap="square">
            <a:spAutoFit/>
          </a:bodyPr>
          <a:lstStyle/>
          <a:p>
            <a:r>
              <a:rPr lang="pt-BR" dirty="0"/>
              <a:t> </a:t>
            </a:r>
            <a:r>
              <a:rPr lang="pt-BR" sz="3200" b="1" dirty="0">
                <a:latin typeface="Tw Cen MT" panose="020B0602020104020603" pitchFamily="34" charset="0"/>
              </a:rPr>
              <a:t>A Sophie é um chat </a:t>
            </a:r>
            <a:r>
              <a:rPr lang="pt-BR" sz="3200" b="1" dirty="0" err="1">
                <a:latin typeface="Tw Cen MT" panose="020B0602020104020603" pitchFamily="34" charset="0"/>
              </a:rPr>
              <a:t>bot</a:t>
            </a:r>
            <a:r>
              <a:rPr lang="pt-BR" sz="3200" b="1" dirty="0">
                <a:latin typeface="Tw Cen MT" panose="020B0602020104020603" pitchFamily="34" charset="0"/>
              </a:rPr>
              <a:t>, uma ferramentas de comunicação direta e interativa com o usuário, podendo guiar e resolver problemas de forma rápida.</a:t>
            </a:r>
            <a:endParaRPr lang="pt-BR" sz="3200" dirty="0"/>
          </a:p>
        </p:txBody>
      </p:sp>
      <p:grpSp>
        <p:nvGrpSpPr>
          <p:cNvPr id="124" name="Agrupar 123">
            <a:extLst>
              <a:ext uri="{FF2B5EF4-FFF2-40B4-BE49-F238E27FC236}">
                <a16:creationId xmlns:a16="http://schemas.microsoft.com/office/drawing/2014/main" id="{C8E5D7B0-1DB9-43E3-A354-17E740C68823}"/>
              </a:ext>
            </a:extLst>
          </p:cNvPr>
          <p:cNvGrpSpPr/>
          <p:nvPr/>
        </p:nvGrpSpPr>
        <p:grpSpPr>
          <a:xfrm>
            <a:off x="-2635552" y="17550"/>
            <a:ext cx="12191999" cy="6858000"/>
            <a:chOff x="-8694968" y="0"/>
            <a:chExt cx="12191999" cy="6858000"/>
          </a:xfrm>
        </p:grpSpPr>
        <p:grpSp>
          <p:nvGrpSpPr>
            <p:cNvPr id="125" name="Agrupar 124">
              <a:extLst>
                <a:ext uri="{FF2B5EF4-FFF2-40B4-BE49-F238E27FC236}">
                  <a16:creationId xmlns:a16="http://schemas.microsoft.com/office/drawing/2014/main" id="{4C253CE3-97CB-49E3-8343-E8BD04D36553}"/>
                </a:ext>
              </a:extLst>
            </p:cNvPr>
            <p:cNvGrpSpPr/>
            <p:nvPr/>
          </p:nvGrpSpPr>
          <p:grpSpPr>
            <a:xfrm>
              <a:off x="-8694968" y="0"/>
              <a:ext cx="12191999" cy="6858000"/>
              <a:chOff x="0" y="0"/>
              <a:chExt cx="12191999" cy="6858000"/>
            </a:xfrm>
          </p:grpSpPr>
          <p:sp>
            <p:nvSpPr>
              <p:cNvPr id="127" name="Retângulo 126">
                <a:extLst>
                  <a:ext uri="{FF2B5EF4-FFF2-40B4-BE49-F238E27FC236}">
                    <a16:creationId xmlns:a16="http://schemas.microsoft.com/office/drawing/2014/main" id="{5DB28F9A-CF8C-476C-AD8F-871B4340B8E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8" name="Forma Livre: Forma 127">
                <a:extLst>
                  <a:ext uri="{FF2B5EF4-FFF2-40B4-BE49-F238E27FC236}">
                    <a16:creationId xmlns:a16="http://schemas.microsoft.com/office/drawing/2014/main" id="{C1E8BDFE-9312-4F28-96C0-C8A3C8F5D8DE}"/>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9" name="CaixaDeTexto 128">
                <a:extLst>
                  <a:ext uri="{FF2B5EF4-FFF2-40B4-BE49-F238E27FC236}">
                    <a16:creationId xmlns:a16="http://schemas.microsoft.com/office/drawing/2014/main" id="{0DEF1DAC-69EA-4FC8-8F7E-6873E7946E12}"/>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126" name="Gráfico 125" descr="Balão de chat">
              <a:extLst>
                <a:ext uri="{FF2B5EF4-FFF2-40B4-BE49-F238E27FC236}">
                  <a16:creationId xmlns:a16="http://schemas.microsoft.com/office/drawing/2014/main" id="{1AB99D5C-834C-410B-80D8-0DEC78F957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sp>
        <p:nvSpPr>
          <p:cNvPr id="130" name="Elipse 129">
            <a:extLst>
              <a:ext uri="{FF2B5EF4-FFF2-40B4-BE49-F238E27FC236}">
                <a16:creationId xmlns:a16="http://schemas.microsoft.com/office/drawing/2014/main" id="{D074ACBE-BFF9-4DDB-B261-18EF0DD8B936}"/>
              </a:ext>
            </a:extLst>
          </p:cNvPr>
          <p:cNvSpPr/>
          <p:nvPr/>
        </p:nvSpPr>
        <p:spPr>
          <a:xfrm>
            <a:off x="1638299" y="975497"/>
            <a:ext cx="2328033" cy="1954129"/>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2" name="Elipse 131">
            <a:extLst>
              <a:ext uri="{FF2B5EF4-FFF2-40B4-BE49-F238E27FC236}">
                <a16:creationId xmlns:a16="http://schemas.microsoft.com/office/drawing/2014/main" id="{2B5D87BF-3347-4E32-87CB-93AACA233326}"/>
              </a:ext>
            </a:extLst>
          </p:cNvPr>
          <p:cNvSpPr/>
          <p:nvPr/>
        </p:nvSpPr>
        <p:spPr>
          <a:xfrm>
            <a:off x="3076134" y="4703000"/>
            <a:ext cx="314455" cy="263951"/>
          </a:xfrm>
          <a:prstGeom prst="ellipse">
            <a:avLst/>
          </a:prstGeom>
          <a:solidFill>
            <a:srgbClr val="00B9C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0B5F054C-12E1-4ECB-9E30-3742F52A5926}"/>
              </a:ext>
            </a:extLst>
          </p:cNvPr>
          <p:cNvSpPr/>
          <p:nvPr/>
        </p:nvSpPr>
        <p:spPr>
          <a:xfrm>
            <a:off x="1860560" y="1572120"/>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A Sophie será um guia para nosso usuário.</a:t>
            </a:r>
            <a:br>
              <a:rPr lang="pt-BR" sz="3200" b="1" dirty="0">
                <a:latin typeface="Tw Cen MT" panose="020B0602020104020603" pitchFamily="34" charset="0"/>
              </a:rPr>
            </a:br>
            <a:r>
              <a:rPr lang="pt-BR" sz="3200" b="1" dirty="0">
                <a:latin typeface="Tw Cen MT" panose="020B0602020104020603" pitchFamily="34" charset="0"/>
              </a:rPr>
              <a:t>Respondendo possíveis duvidas.</a:t>
            </a:r>
            <a:br>
              <a:rPr lang="pt-BR" sz="3200" b="1" dirty="0">
                <a:latin typeface="Tw Cen MT" panose="020B0602020104020603" pitchFamily="34" charset="0"/>
              </a:rPr>
            </a:br>
            <a:r>
              <a:rPr lang="pt-BR" sz="3200" b="1" dirty="0">
                <a:latin typeface="Tw Cen MT" panose="020B0602020104020603" pitchFamily="34" charset="0"/>
              </a:rPr>
              <a:t>Facilitando a navegação pela dashboard.</a:t>
            </a:r>
          </a:p>
          <a:p>
            <a:r>
              <a:rPr lang="pt-BR" sz="3200" b="1" dirty="0">
                <a:latin typeface="Tw Cen MT" panose="020B0602020104020603" pitchFamily="34" charset="0"/>
              </a:rPr>
              <a:t>Compreendendo uma linguagem simples.</a:t>
            </a:r>
            <a:endParaRPr lang="pt-BR" sz="3200" dirty="0"/>
          </a:p>
        </p:txBody>
      </p:sp>
      <p:grpSp>
        <p:nvGrpSpPr>
          <p:cNvPr id="142" name="Agrupar 141">
            <a:extLst>
              <a:ext uri="{FF2B5EF4-FFF2-40B4-BE49-F238E27FC236}">
                <a16:creationId xmlns:a16="http://schemas.microsoft.com/office/drawing/2014/main" id="{AD428380-16ED-4924-BF8D-0D4620F02300}"/>
              </a:ext>
            </a:extLst>
          </p:cNvPr>
          <p:cNvGrpSpPr/>
          <p:nvPr/>
        </p:nvGrpSpPr>
        <p:grpSpPr>
          <a:xfrm>
            <a:off x="-2975751" y="31057"/>
            <a:ext cx="12191999" cy="6858000"/>
            <a:chOff x="0" y="0"/>
            <a:chExt cx="12191999" cy="6858000"/>
          </a:xfrm>
        </p:grpSpPr>
        <p:sp>
          <p:nvSpPr>
            <p:cNvPr id="143" name="Retângulo 142">
              <a:extLst>
                <a:ext uri="{FF2B5EF4-FFF2-40B4-BE49-F238E27FC236}">
                  <a16:creationId xmlns:a16="http://schemas.microsoft.com/office/drawing/2014/main" id="{44A973B0-FFF8-492C-BB8D-FF1666126619}"/>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Forma Livre: Forma 143">
              <a:extLst>
                <a:ext uri="{FF2B5EF4-FFF2-40B4-BE49-F238E27FC236}">
                  <a16:creationId xmlns:a16="http://schemas.microsoft.com/office/drawing/2014/main" id="{DE903941-E40D-4394-B704-8829BA7C823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5" name="CaixaDeTexto 144">
              <a:extLst>
                <a:ext uri="{FF2B5EF4-FFF2-40B4-BE49-F238E27FC236}">
                  <a16:creationId xmlns:a16="http://schemas.microsoft.com/office/drawing/2014/main" id="{9568F4F7-37CD-462F-B98B-7BF46FC4086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
        <p:nvSpPr>
          <p:cNvPr id="146" name="Elipse 145">
            <a:extLst>
              <a:ext uri="{FF2B5EF4-FFF2-40B4-BE49-F238E27FC236}">
                <a16:creationId xmlns:a16="http://schemas.microsoft.com/office/drawing/2014/main" id="{8B54B0F7-5E02-4F12-A610-953F4AA6640D}"/>
              </a:ext>
            </a:extLst>
          </p:cNvPr>
          <p:cNvSpPr/>
          <p:nvPr/>
        </p:nvSpPr>
        <p:spPr>
          <a:xfrm>
            <a:off x="436148" y="1718582"/>
            <a:ext cx="2328033" cy="1954129"/>
          </a:xfrm>
          <a:prstGeom prst="ellipse">
            <a:avLst/>
          </a:prstGeom>
          <a:solidFill>
            <a:srgbClr val="FF4B66">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Elipse 146">
            <a:extLst>
              <a:ext uri="{FF2B5EF4-FFF2-40B4-BE49-F238E27FC236}">
                <a16:creationId xmlns:a16="http://schemas.microsoft.com/office/drawing/2014/main" id="{8A483B5B-07B1-4DB7-98FB-A99C76B8F4F5}"/>
              </a:ext>
            </a:extLst>
          </p:cNvPr>
          <p:cNvSpPr/>
          <p:nvPr/>
        </p:nvSpPr>
        <p:spPr>
          <a:xfrm>
            <a:off x="6398878" y="4462002"/>
            <a:ext cx="308919" cy="259304"/>
          </a:xfrm>
          <a:prstGeom prst="ellipse">
            <a:avLst/>
          </a:prstGeom>
          <a:solidFill>
            <a:srgbClr val="FF4B66">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Retângulo 147">
            <a:extLst>
              <a:ext uri="{FF2B5EF4-FFF2-40B4-BE49-F238E27FC236}">
                <a16:creationId xmlns:a16="http://schemas.microsoft.com/office/drawing/2014/main" id="{A3E98BCB-FE5A-467C-A7AA-DC2698599108}"/>
              </a:ext>
            </a:extLst>
          </p:cNvPr>
          <p:cNvSpPr/>
          <p:nvPr/>
        </p:nvSpPr>
        <p:spPr>
          <a:xfrm>
            <a:off x="981732" y="2214372"/>
            <a:ext cx="5866145" cy="2554545"/>
          </a:xfrm>
          <a:prstGeom prst="rect">
            <a:avLst/>
          </a:prstGeom>
        </p:spPr>
        <p:txBody>
          <a:bodyPr wrap="square">
            <a:spAutoFit/>
          </a:bodyPr>
          <a:lstStyle/>
          <a:p>
            <a:r>
              <a:rPr lang="pt-BR" dirty="0"/>
              <a:t> </a:t>
            </a:r>
            <a:r>
              <a:rPr lang="pt-BR" sz="3200" b="1" dirty="0">
                <a:latin typeface="Tw Cen MT" panose="020B0602020104020603" pitchFamily="34" charset="0"/>
              </a:rPr>
              <a:t> Essas foram algumas de nossas ferramentas utilizadas no nosso projeto. </a:t>
            </a:r>
            <a:br>
              <a:rPr lang="pt-BR" sz="3200" b="1" dirty="0">
                <a:latin typeface="Tw Cen MT" panose="020B0602020104020603" pitchFamily="34" charset="0"/>
              </a:rPr>
            </a:br>
            <a:r>
              <a:rPr lang="pt-BR" sz="3200" b="1" dirty="0">
                <a:latin typeface="Tw Cen MT" panose="020B0602020104020603" pitchFamily="34" charset="0"/>
              </a:rPr>
              <a:t>Agora faremos uma demonstração do nosso sistema.</a:t>
            </a:r>
          </a:p>
        </p:txBody>
      </p:sp>
    </p:spTree>
    <p:extLst>
      <p:ext uri="{BB962C8B-B14F-4D97-AF65-F5344CB8AC3E}">
        <p14:creationId xmlns:p14="http://schemas.microsoft.com/office/powerpoint/2010/main" val="2619397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9064039" y="1258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grpSp>
        <p:nvGrpSpPr>
          <p:cNvPr id="55" name="Agrupar 54">
            <a:extLst>
              <a:ext uri="{FF2B5EF4-FFF2-40B4-BE49-F238E27FC236}">
                <a16:creationId xmlns:a16="http://schemas.microsoft.com/office/drawing/2014/main" id="{56719317-ECC0-49CB-BDEE-2225E3E63946}"/>
              </a:ext>
            </a:extLst>
          </p:cNvPr>
          <p:cNvGrpSpPr/>
          <p:nvPr/>
        </p:nvGrpSpPr>
        <p:grpSpPr>
          <a:xfrm>
            <a:off x="-9384442" y="-1883"/>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81" name="Agrupar 80">
            <a:extLst>
              <a:ext uri="{FF2B5EF4-FFF2-40B4-BE49-F238E27FC236}">
                <a16:creationId xmlns:a16="http://schemas.microsoft.com/office/drawing/2014/main" id="{82FAFD11-DD82-4842-8D42-F05EE898BB51}"/>
              </a:ext>
            </a:extLst>
          </p:cNvPr>
          <p:cNvGrpSpPr/>
          <p:nvPr/>
        </p:nvGrpSpPr>
        <p:grpSpPr>
          <a:xfrm>
            <a:off x="-9710011" y="-4302"/>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7818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9384442" y="-1883"/>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81" name="Agrupar 80">
            <a:extLst>
              <a:ext uri="{FF2B5EF4-FFF2-40B4-BE49-F238E27FC236}">
                <a16:creationId xmlns:a16="http://schemas.microsoft.com/office/drawing/2014/main" id="{82FAFD11-DD82-4842-8D42-F05EE898BB51}"/>
              </a:ext>
            </a:extLst>
          </p:cNvPr>
          <p:cNvGrpSpPr/>
          <p:nvPr/>
        </p:nvGrpSpPr>
        <p:grpSpPr>
          <a:xfrm>
            <a:off x="-9710011" y="-4302"/>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3554903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10011" y="-4302"/>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1817032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pic>
        <p:nvPicPr>
          <p:cNvPr id="2" name="Imagem 1">
            <a:extLst>
              <a:ext uri="{FF2B5EF4-FFF2-40B4-BE49-F238E27FC236}">
                <a16:creationId xmlns:a16="http://schemas.microsoft.com/office/drawing/2014/main" id="{0BCE78C4-EC52-4E39-BAB4-80B74C823011}"/>
              </a:ext>
            </a:extLst>
          </p:cNvPr>
          <p:cNvPicPr>
            <a:picLocks noChangeAspect="1"/>
          </p:cNvPicPr>
          <p:nvPr/>
        </p:nvPicPr>
        <p:blipFill>
          <a:blip r:embed="rId3"/>
          <a:stretch>
            <a:fillRect/>
          </a:stretch>
        </p:blipFill>
        <p:spPr>
          <a:xfrm>
            <a:off x="2620215" y="4144467"/>
            <a:ext cx="4215402" cy="1804688"/>
          </a:xfrm>
          <a:prstGeom prst="rect">
            <a:avLst/>
          </a:prstGeom>
        </p:spPr>
      </p:pic>
      <p:pic>
        <p:nvPicPr>
          <p:cNvPr id="3" name="Imagem 2">
            <a:extLst>
              <a:ext uri="{FF2B5EF4-FFF2-40B4-BE49-F238E27FC236}">
                <a16:creationId xmlns:a16="http://schemas.microsoft.com/office/drawing/2014/main" id="{E4036B01-E107-416E-B181-E079279F01F4}"/>
              </a:ext>
            </a:extLst>
          </p:cNvPr>
          <p:cNvPicPr>
            <a:picLocks noChangeAspect="1"/>
          </p:cNvPicPr>
          <p:nvPr/>
        </p:nvPicPr>
        <p:blipFill>
          <a:blip r:embed="rId4"/>
          <a:stretch>
            <a:fillRect/>
          </a:stretch>
        </p:blipFill>
        <p:spPr>
          <a:xfrm>
            <a:off x="2624810" y="2236965"/>
            <a:ext cx="4215402" cy="1772627"/>
          </a:xfrm>
          <a:prstGeom prst="rect">
            <a:avLst/>
          </a:prstGeom>
        </p:spPr>
      </p:pic>
      <p:pic>
        <p:nvPicPr>
          <p:cNvPr id="5" name="Imagem 4">
            <a:extLst>
              <a:ext uri="{FF2B5EF4-FFF2-40B4-BE49-F238E27FC236}">
                <a16:creationId xmlns:a16="http://schemas.microsoft.com/office/drawing/2014/main" id="{44EF267F-DB2E-43EF-BAA1-2D484799CABC}"/>
              </a:ext>
            </a:extLst>
          </p:cNvPr>
          <p:cNvPicPr>
            <a:picLocks noChangeAspect="1"/>
          </p:cNvPicPr>
          <p:nvPr/>
        </p:nvPicPr>
        <p:blipFill>
          <a:blip r:embed="rId5"/>
          <a:stretch>
            <a:fillRect/>
          </a:stretch>
        </p:blipFill>
        <p:spPr>
          <a:xfrm>
            <a:off x="2626158" y="339882"/>
            <a:ext cx="4203516" cy="1804687"/>
          </a:xfrm>
          <a:prstGeom prst="rect">
            <a:avLst/>
          </a:prstGeom>
        </p:spPr>
      </p:pic>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7069794" y="501171"/>
            <a:ext cx="1924260" cy="584775"/>
          </a:xfrm>
          <a:prstGeom prst="rect">
            <a:avLst/>
          </a:prstGeom>
        </p:spPr>
        <p:txBody>
          <a:bodyPr wrap="square">
            <a:spAutoFit/>
          </a:bodyPr>
          <a:lstStyle/>
          <a:p>
            <a:r>
              <a:rPr lang="pt-BR" sz="3200" b="1" dirty="0">
                <a:latin typeface="Tw Cen MT" panose="020B0602020104020603" pitchFamily="34" charset="0"/>
              </a:rPr>
              <a:t>UserStory. </a:t>
            </a:r>
          </a:p>
        </p:txBody>
      </p:sp>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1190438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45" name="Agrupar 44">
            <a:extLst>
              <a:ext uri="{FF2B5EF4-FFF2-40B4-BE49-F238E27FC236}">
                <a16:creationId xmlns:a16="http://schemas.microsoft.com/office/drawing/2014/main" id="{263CE3CC-ABF5-4F29-A744-00C2929E0B27}"/>
              </a:ext>
            </a:extLst>
          </p:cNvPr>
          <p:cNvGrpSpPr/>
          <p:nvPr/>
        </p:nvGrpSpPr>
        <p:grpSpPr>
          <a:xfrm>
            <a:off x="-10000718" y="1467"/>
            <a:ext cx="12191999" cy="6858000"/>
            <a:chOff x="-8694968" y="18661"/>
            <a:chExt cx="12191999" cy="6858000"/>
          </a:xfrm>
        </p:grpSpPr>
        <p:grpSp>
          <p:nvGrpSpPr>
            <p:cNvPr id="13" name="Agrupar 12">
              <a:extLst>
                <a:ext uri="{FF2B5EF4-FFF2-40B4-BE49-F238E27FC236}">
                  <a16:creationId xmlns:a16="http://schemas.microsoft.com/office/drawing/2014/main" id="{FB11DC98-104F-4D1B-880C-88AF122B2296}"/>
                </a:ext>
              </a:extLst>
            </p:cNvPr>
            <p:cNvGrpSpPr/>
            <p:nvPr/>
          </p:nvGrpSpPr>
          <p:grpSpPr>
            <a:xfrm>
              <a:off x="-8694968" y="18661"/>
              <a:ext cx="12191999" cy="6858000"/>
              <a:chOff x="0" y="18661"/>
              <a:chExt cx="12191999" cy="6858000"/>
            </a:xfrm>
          </p:grpSpPr>
          <p:sp>
            <p:nvSpPr>
              <p:cNvPr id="4" name="Retângulo 3">
                <a:extLst>
                  <a:ext uri="{FF2B5EF4-FFF2-40B4-BE49-F238E27FC236}">
                    <a16:creationId xmlns:a16="http://schemas.microsoft.com/office/drawing/2014/main" id="{B46006AC-6CB5-4B57-B1C3-CBA2540E0CD4}"/>
                  </a:ext>
                </a:extLst>
              </p:cNvPr>
              <p:cNvSpPr/>
              <p:nvPr/>
            </p:nvSpPr>
            <p:spPr>
              <a:xfrm>
                <a:off x="0" y="18661"/>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DBB062D3-3F11-4047-BAD2-FD3F11AD1FB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B68D5242-3344-4122-BDC9-AC78A34AF07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44" name="Gráfico 43" descr="Lâmpada">
              <a:extLst>
                <a:ext uri="{FF2B5EF4-FFF2-40B4-BE49-F238E27FC236}">
                  <a16:creationId xmlns:a16="http://schemas.microsoft.com/office/drawing/2014/main" id="{1A087DBF-31EB-4674-8A7B-21B7B075B8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3635219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6" name="Agrupar 45">
            <a:extLst>
              <a:ext uri="{FF2B5EF4-FFF2-40B4-BE49-F238E27FC236}">
                <a16:creationId xmlns:a16="http://schemas.microsoft.com/office/drawing/2014/main" id="{A9B23E80-7792-4D36-8BC9-92F1869EA852}"/>
              </a:ext>
            </a:extLst>
          </p:cNvPr>
          <p:cNvGrpSpPr/>
          <p:nvPr/>
        </p:nvGrpSpPr>
        <p:grpSpPr>
          <a:xfrm>
            <a:off x="-10332680" y="0"/>
            <a:ext cx="12191999" cy="6858000"/>
            <a:chOff x="-8694968" y="0"/>
            <a:chExt cx="12191999" cy="6858000"/>
          </a:xfrm>
        </p:grpSpPr>
        <p:grpSp>
          <p:nvGrpSpPr>
            <p:cNvPr id="47" name="Agrupar 46">
              <a:extLst>
                <a:ext uri="{FF2B5EF4-FFF2-40B4-BE49-F238E27FC236}">
                  <a16:creationId xmlns:a16="http://schemas.microsoft.com/office/drawing/2014/main" id="{820C7192-2672-4162-9B0E-E2A7835A40F5}"/>
                </a:ext>
              </a:extLst>
            </p:cNvPr>
            <p:cNvGrpSpPr/>
            <p:nvPr/>
          </p:nvGrpSpPr>
          <p:grpSpPr>
            <a:xfrm>
              <a:off x="-8694968" y="0"/>
              <a:ext cx="12191999" cy="6858000"/>
              <a:chOff x="0" y="0"/>
              <a:chExt cx="12191999" cy="6858000"/>
            </a:xfrm>
          </p:grpSpPr>
          <p:sp>
            <p:nvSpPr>
              <p:cNvPr id="49" name="Retângulo 48">
                <a:extLst>
                  <a:ext uri="{FF2B5EF4-FFF2-40B4-BE49-F238E27FC236}">
                    <a16:creationId xmlns:a16="http://schemas.microsoft.com/office/drawing/2014/main" id="{27CFA7C8-96C6-46AC-81DA-9B30C47E6ABD}"/>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0" name="Forma Livre: Forma 49">
                <a:extLst>
                  <a:ext uri="{FF2B5EF4-FFF2-40B4-BE49-F238E27FC236}">
                    <a16:creationId xmlns:a16="http://schemas.microsoft.com/office/drawing/2014/main" id="{6109E161-B06D-4C53-9187-FFBD0F06239A}"/>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1" name="CaixaDeTexto 50">
                <a:extLst>
                  <a:ext uri="{FF2B5EF4-FFF2-40B4-BE49-F238E27FC236}">
                    <a16:creationId xmlns:a16="http://schemas.microsoft.com/office/drawing/2014/main" id="{954B2FEA-8A16-4F2B-86CE-BE2A0BCCA81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48" name="Picture 2" descr="Power BI Ícone - Download Grátis, PNG e Vetores">
              <a:extLst>
                <a:ext uri="{FF2B5EF4-FFF2-40B4-BE49-F238E27FC236}">
                  <a16:creationId xmlns:a16="http://schemas.microsoft.com/office/drawing/2014/main" id="{D970FDC1-83F8-4407-8773-3103653CBB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994082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6" name="Agrupar 105">
            <a:extLst>
              <a:ext uri="{FF2B5EF4-FFF2-40B4-BE49-F238E27FC236}">
                <a16:creationId xmlns:a16="http://schemas.microsoft.com/office/drawing/2014/main" id="{9F3A2DC1-9DEF-4237-9A25-E625E4D7BF56}"/>
              </a:ext>
            </a:extLst>
          </p:cNvPr>
          <p:cNvGrpSpPr/>
          <p:nvPr/>
        </p:nvGrpSpPr>
        <p:grpSpPr>
          <a:xfrm>
            <a:off x="-1627227" y="13001"/>
            <a:ext cx="12191999" cy="6858000"/>
            <a:chOff x="-8694968" y="0"/>
            <a:chExt cx="12191999" cy="6858000"/>
          </a:xfrm>
        </p:grpSpPr>
        <p:grpSp>
          <p:nvGrpSpPr>
            <p:cNvPr id="107" name="Agrupar 106">
              <a:extLst>
                <a:ext uri="{FF2B5EF4-FFF2-40B4-BE49-F238E27FC236}">
                  <a16:creationId xmlns:a16="http://schemas.microsoft.com/office/drawing/2014/main" id="{BC9FA917-F83F-4EA2-AF13-8309FC617DE5}"/>
                </a:ext>
              </a:extLst>
            </p:cNvPr>
            <p:cNvGrpSpPr/>
            <p:nvPr/>
          </p:nvGrpSpPr>
          <p:grpSpPr>
            <a:xfrm>
              <a:off x="-8694968" y="0"/>
              <a:ext cx="12191999" cy="6858000"/>
              <a:chOff x="0" y="0"/>
              <a:chExt cx="12191999" cy="6858000"/>
            </a:xfrm>
          </p:grpSpPr>
          <p:sp>
            <p:nvSpPr>
              <p:cNvPr id="109" name="Retângulo 108">
                <a:extLst>
                  <a:ext uri="{FF2B5EF4-FFF2-40B4-BE49-F238E27FC236}">
                    <a16:creationId xmlns:a16="http://schemas.microsoft.com/office/drawing/2014/main" id="{77802ABD-368A-442B-A968-E4BA7148929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Forma Livre: Forma 109">
                <a:extLst>
                  <a:ext uri="{FF2B5EF4-FFF2-40B4-BE49-F238E27FC236}">
                    <a16:creationId xmlns:a16="http://schemas.microsoft.com/office/drawing/2014/main" id="{54C3AD00-F463-40C2-97D8-C4750932C65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CaixaDeTexto 110">
                <a:extLst>
                  <a:ext uri="{FF2B5EF4-FFF2-40B4-BE49-F238E27FC236}">
                    <a16:creationId xmlns:a16="http://schemas.microsoft.com/office/drawing/2014/main" id="{5AB9C02B-E35D-42C7-BEB8-83F960256240}"/>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08" name="Picture 2" descr="Power BI Ícone - Download Grátis, PNG e Vetores">
              <a:extLst>
                <a:ext uri="{FF2B5EF4-FFF2-40B4-BE49-F238E27FC236}">
                  <a16:creationId xmlns:a16="http://schemas.microsoft.com/office/drawing/2014/main" id="{90CFFC0E-73E0-450B-83AC-5EB5BCC8A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12" name="Elipse 111">
            <a:extLst>
              <a:ext uri="{FF2B5EF4-FFF2-40B4-BE49-F238E27FC236}">
                <a16:creationId xmlns:a16="http://schemas.microsoft.com/office/drawing/2014/main" id="{F5DB3578-B082-447E-955D-1684BCAA87A9}"/>
              </a:ext>
            </a:extLst>
          </p:cNvPr>
          <p:cNvSpPr/>
          <p:nvPr/>
        </p:nvSpPr>
        <p:spPr>
          <a:xfrm>
            <a:off x="2812516" y="556218"/>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FF2E71C9-A2C1-4C48-85C4-5BC0C960787F}"/>
              </a:ext>
            </a:extLst>
          </p:cNvPr>
          <p:cNvSpPr/>
          <p:nvPr/>
        </p:nvSpPr>
        <p:spPr>
          <a:xfrm>
            <a:off x="5136868" y="4743526"/>
            <a:ext cx="320655" cy="269155"/>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2C6EC6AB-8776-4328-BEB2-019E739DB3F2}"/>
              </a:ext>
            </a:extLst>
          </p:cNvPr>
          <p:cNvSpPr/>
          <p:nvPr/>
        </p:nvSpPr>
        <p:spPr>
          <a:xfrm>
            <a:off x="2825946" y="1542236"/>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O Power BI é um serviço de análise de negócios com o objetivo de fornecer visualizações interativas e recursos de business </a:t>
            </a:r>
            <a:r>
              <a:rPr lang="pt-BR" sz="3200" b="1" dirty="0" err="1">
                <a:latin typeface="Tw Cen MT" panose="020B0602020104020603" pitchFamily="34" charset="0"/>
              </a:rPr>
              <a:t>intelligence</a:t>
            </a:r>
            <a:r>
              <a:rPr lang="pt-BR" sz="3200" b="1" dirty="0">
                <a:latin typeface="Tw Cen MT" panose="020B0602020104020603" pitchFamily="34" charset="0"/>
              </a:rPr>
              <a:t> com uma interface simples de ser compreendida. </a:t>
            </a:r>
            <a:endParaRPr lang="pt-BR" sz="3200" dirty="0"/>
          </a:p>
        </p:txBody>
      </p:sp>
      <p:grpSp>
        <p:nvGrpSpPr>
          <p:cNvPr id="58" name="Agrupar 57">
            <a:extLst>
              <a:ext uri="{FF2B5EF4-FFF2-40B4-BE49-F238E27FC236}">
                <a16:creationId xmlns:a16="http://schemas.microsoft.com/office/drawing/2014/main" id="{CA702813-0543-4E66-8D16-AC305F4392A3}"/>
              </a:ext>
            </a:extLst>
          </p:cNvPr>
          <p:cNvGrpSpPr/>
          <p:nvPr/>
        </p:nvGrpSpPr>
        <p:grpSpPr>
          <a:xfrm>
            <a:off x="-10665202" y="-2"/>
            <a:ext cx="12191999" cy="6858000"/>
            <a:chOff x="-8694968" y="0"/>
            <a:chExt cx="12191999" cy="6858000"/>
          </a:xfrm>
        </p:grpSpPr>
        <p:grpSp>
          <p:nvGrpSpPr>
            <p:cNvPr id="59" name="Agrupar 58">
              <a:extLst>
                <a:ext uri="{FF2B5EF4-FFF2-40B4-BE49-F238E27FC236}">
                  <a16:creationId xmlns:a16="http://schemas.microsoft.com/office/drawing/2014/main" id="{483E2F43-8BB3-452D-A45A-A9D94322597D}"/>
                </a:ext>
              </a:extLst>
            </p:cNvPr>
            <p:cNvGrpSpPr/>
            <p:nvPr/>
          </p:nvGrpSpPr>
          <p:grpSpPr>
            <a:xfrm>
              <a:off x="-8694968" y="0"/>
              <a:ext cx="12191999" cy="6858000"/>
              <a:chOff x="0" y="0"/>
              <a:chExt cx="12191999" cy="6858000"/>
            </a:xfrm>
          </p:grpSpPr>
          <p:sp>
            <p:nvSpPr>
              <p:cNvPr id="61" name="Retângulo 60">
                <a:extLst>
                  <a:ext uri="{FF2B5EF4-FFF2-40B4-BE49-F238E27FC236}">
                    <a16:creationId xmlns:a16="http://schemas.microsoft.com/office/drawing/2014/main" id="{3BD1E48B-111A-4BA9-B3CC-97D8D72B7B5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Forma Livre: Forma 61">
                <a:extLst>
                  <a:ext uri="{FF2B5EF4-FFF2-40B4-BE49-F238E27FC236}">
                    <a16:creationId xmlns:a16="http://schemas.microsoft.com/office/drawing/2014/main" id="{7FE11FE7-8626-487A-8DCE-06468B32B23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066C0BA7-41FD-4491-B4B5-965E0EA819A6}"/>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60" name="Picture 2" descr="Power BI Ícone - Download Grátis, PNG e Vetores">
              <a:extLst>
                <a:ext uri="{FF2B5EF4-FFF2-40B4-BE49-F238E27FC236}">
                  <a16:creationId xmlns:a16="http://schemas.microsoft.com/office/drawing/2014/main" id="{EE096B90-FB0E-415F-B9FE-D58C4985FF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765783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47F50DB3-367C-4B03-BBE0-485DF984AF0A}"/>
              </a:ext>
            </a:extLst>
          </p:cNvPr>
          <p:cNvGrpSpPr/>
          <p:nvPr/>
        </p:nvGrpSpPr>
        <p:grpSpPr>
          <a:xfrm>
            <a:off x="-22858" y="-20233"/>
            <a:ext cx="12214858" cy="6858000"/>
            <a:chOff x="4784872" y="0"/>
            <a:chExt cx="12214858" cy="6858000"/>
          </a:xfrm>
        </p:grpSpPr>
        <p:sp>
          <p:nvSpPr>
            <p:cNvPr id="38" name="Retângulo 37">
              <a:extLst>
                <a:ext uri="{FF2B5EF4-FFF2-40B4-BE49-F238E27FC236}">
                  <a16:creationId xmlns:a16="http://schemas.microsoft.com/office/drawing/2014/main" id="{5A58645A-6163-4449-AC87-23C31A8EE378}"/>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orma Livre: Forma 38">
              <a:extLst>
                <a:ext uri="{FF2B5EF4-FFF2-40B4-BE49-F238E27FC236}">
                  <a16:creationId xmlns:a16="http://schemas.microsoft.com/office/drawing/2014/main" id="{7DFA9DFC-9674-461D-AAB2-75A19D55ECCB}"/>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CaixaDeTexto 39">
              <a:extLst>
                <a:ext uri="{FF2B5EF4-FFF2-40B4-BE49-F238E27FC236}">
                  <a16:creationId xmlns:a16="http://schemas.microsoft.com/office/drawing/2014/main" id="{4DA8BBA3-CE67-4E4D-B4C1-7AC4618AAA04}"/>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5" name="Elipse 84">
            <a:extLst>
              <a:ext uri="{FF2B5EF4-FFF2-40B4-BE49-F238E27FC236}">
                <a16:creationId xmlns:a16="http://schemas.microsoft.com/office/drawing/2014/main" id="{0F6DD86E-5E4B-4467-BF3B-84C08D2DF5B9}"/>
              </a:ext>
            </a:extLst>
          </p:cNvPr>
          <p:cNvSpPr/>
          <p:nvPr/>
        </p:nvSpPr>
        <p:spPr>
          <a:xfrm>
            <a:off x="7776777" y="505658"/>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32A918F9-36FE-4F8B-AC39-E79B436161B8}"/>
              </a:ext>
            </a:extLst>
          </p:cNvPr>
          <p:cNvSpPr/>
          <p:nvPr/>
        </p:nvSpPr>
        <p:spPr>
          <a:xfrm>
            <a:off x="6967491" y="5910943"/>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383539-3DA4-41AD-8CDF-8D3E8AD74A6A}"/>
              </a:ext>
            </a:extLst>
          </p:cNvPr>
          <p:cNvSpPr/>
          <p:nvPr/>
        </p:nvSpPr>
        <p:spPr>
          <a:xfrm>
            <a:off x="3584239" y="782995"/>
            <a:ext cx="6766504" cy="6001643"/>
          </a:xfrm>
          <a:prstGeom prst="rect">
            <a:avLst/>
          </a:prstGeom>
        </p:spPr>
        <p:txBody>
          <a:bodyPr wrap="square">
            <a:spAutoFit/>
          </a:bodyPr>
          <a:lstStyle/>
          <a:p>
            <a:r>
              <a:rPr lang="pt-BR" sz="3200" b="1" dirty="0">
                <a:latin typeface="Tw Cen MT" panose="020B0602020104020603" pitchFamily="34" charset="0"/>
              </a:rPr>
              <a:t>Um grande problema enfrentado pelo brasileiro no cotidiano em hospitais são as grandes filas para serem atendidos, para melhorar isso os hospitais optam por terminais de auto atendimento (Totens). Para que esses totens funcionem de maneira eficiente é importante ter um bom monitoramento, e informações uteis que facilitam a visualização de eventuais problemas.</a:t>
            </a:r>
          </a:p>
          <a:p>
            <a:endParaRPr lang="pt-BR" sz="3200" dirty="0"/>
          </a:p>
        </p:txBody>
      </p:sp>
      <p:grpSp>
        <p:nvGrpSpPr>
          <p:cNvPr id="42" name="Agrupar 41">
            <a:extLst>
              <a:ext uri="{FF2B5EF4-FFF2-40B4-BE49-F238E27FC236}">
                <a16:creationId xmlns:a16="http://schemas.microsoft.com/office/drawing/2014/main" id="{284E1D53-659F-4FEE-8FCE-1571774FCD77}"/>
              </a:ext>
            </a:extLst>
          </p:cNvPr>
          <p:cNvGrpSpPr/>
          <p:nvPr/>
        </p:nvGrpSpPr>
        <p:grpSpPr>
          <a:xfrm>
            <a:off x="-336424" y="-13001"/>
            <a:ext cx="12214858" cy="6858000"/>
            <a:chOff x="4784872" y="0"/>
            <a:chExt cx="12214858" cy="6858000"/>
          </a:xfrm>
        </p:grpSpPr>
        <p:sp>
          <p:nvSpPr>
            <p:cNvPr id="43" name="Retângulo 42">
              <a:extLst>
                <a:ext uri="{FF2B5EF4-FFF2-40B4-BE49-F238E27FC236}">
                  <a16:creationId xmlns:a16="http://schemas.microsoft.com/office/drawing/2014/main" id="{940A4E61-A800-4B58-8878-82D2F0973CDB}"/>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Forma Livre: Forma 51">
              <a:extLst>
                <a:ext uri="{FF2B5EF4-FFF2-40B4-BE49-F238E27FC236}">
                  <a16:creationId xmlns:a16="http://schemas.microsoft.com/office/drawing/2014/main" id="{5141A880-E8D1-4586-BE3A-94389E7E3B3C}"/>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CaixaDeTexto 52">
              <a:extLst>
                <a:ext uri="{FF2B5EF4-FFF2-40B4-BE49-F238E27FC236}">
                  <a16:creationId xmlns:a16="http://schemas.microsoft.com/office/drawing/2014/main" id="{BB40AEB1-FC8E-44A7-B923-B87E764862A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Contextualização</a:t>
              </a:r>
            </a:p>
          </p:txBody>
        </p:sp>
      </p:grpSp>
      <p:sp>
        <p:nvSpPr>
          <p:cNvPr id="87" name="Elipse 86">
            <a:extLst>
              <a:ext uri="{FF2B5EF4-FFF2-40B4-BE49-F238E27FC236}">
                <a16:creationId xmlns:a16="http://schemas.microsoft.com/office/drawing/2014/main" id="{5F94B520-215F-425C-9990-40D866CFB6D3}"/>
              </a:ext>
            </a:extLst>
          </p:cNvPr>
          <p:cNvSpPr/>
          <p:nvPr/>
        </p:nvSpPr>
        <p:spPr>
          <a:xfrm>
            <a:off x="5170978" y="1767879"/>
            <a:ext cx="2328033" cy="1954129"/>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F40BB602-D77E-4B3E-A97A-CB1AA971D654}"/>
              </a:ext>
            </a:extLst>
          </p:cNvPr>
          <p:cNvSpPr/>
          <p:nvPr/>
        </p:nvSpPr>
        <p:spPr>
          <a:xfrm>
            <a:off x="5118990" y="5423069"/>
            <a:ext cx="396695" cy="343288"/>
          </a:xfrm>
          <a:prstGeom prst="ellipse">
            <a:avLst/>
          </a:prstGeom>
          <a:solidFill>
            <a:srgbClr val="8497B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89656829-6CA6-4B24-B577-A266879FFBBD}"/>
              </a:ext>
            </a:extLst>
          </p:cNvPr>
          <p:cNvSpPr/>
          <p:nvPr/>
        </p:nvSpPr>
        <p:spPr>
          <a:xfrm>
            <a:off x="3591884" y="1767879"/>
            <a:ext cx="6766504" cy="4031873"/>
          </a:xfrm>
          <a:prstGeom prst="rect">
            <a:avLst/>
          </a:prstGeom>
        </p:spPr>
        <p:txBody>
          <a:bodyPr wrap="square">
            <a:spAutoFit/>
          </a:bodyPr>
          <a:lstStyle/>
          <a:p>
            <a:r>
              <a:rPr lang="pt-BR" sz="3200" b="1" dirty="0">
                <a:latin typeface="Tw Cen MT" panose="020B0602020104020603" pitchFamily="34" charset="0"/>
              </a:rPr>
              <a:t>Devido a esse cenário que vivemos, onde existe uma pandemia que chegou em um nível mundial, é de extrema importância o bom funcionamento desses terminais de auto atendimento, para evitar filas e contato diretos com os atendentes dos hospitais. </a:t>
            </a:r>
            <a:endParaRPr lang="pt-BR" sz="3200" dirty="0"/>
          </a:p>
        </p:txBody>
      </p:sp>
      <p:grpSp>
        <p:nvGrpSpPr>
          <p:cNvPr id="55" name="Agrupar 54">
            <a:extLst>
              <a:ext uri="{FF2B5EF4-FFF2-40B4-BE49-F238E27FC236}">
                <a16:creationId xmlns:a16="http://schemas.microsoft.com/office/drawing/2014/main" id="{56719317-ECC0-49CB-BDEE-2225E3E63946}"/>
              </a:ext>
            </a:extLst>
          </p:cNvPr>
          <p:cNvGrpSpPr/>
          <p:nvPr/>
        </p:nvGrpSpPr>
        <p:grpSpPr>
          <a:xfrm>
            <a:off x="-649990" y="-19051"/>
            <a:ext cx="12214858" cy="6858000"/>
            <a:chOff x="4784872" y="0"/>
            <a:chExt cx="12214858" cy="6858000"/>
          </a:xfrm>
        </p:grpSpPr>
        <p:sp>
          <p:nvSpPr>
            <p:cNvPr id="56" name="Retângulo 55">
              <a:extLst>
                <a:ext uri="{FF2B5EF4-FFF2-40B4-BE49-F238E27FC236}">
                  <a16:creationId xmlns:a16="http://schemas.microsoft.com/office/drawing/2014/main" id="{EB390BF3-9F48-433C-968E-90939C3A7C44}"/>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Forma Livre: Forma 56">
              <a:extLst>
                <a:ext uri="{FF2B5EF4-FFF2-40B4-BE49-F238E27FC236}">
                  <a16:creationId xmlns:a16="http://schemas.microsoft.com/office/drawing/2014/main" id="{92C2B894-4660-472C-BD03-609C23A5E5EF}"/>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CaixaDeTexto 79">
              <a:extLst>
                <a:ext uri="{FF2B5EF4-FFF2-40B4-BE49-F238E27FC236}">
                  <a16:creationId xmlns:a16="http://schemas.microsoft.com/office/drawing/2014/main" id="{B9A184D0-06C2-4543-B4E8-A929FEFA540F}"/>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1" name="Elipse 90">
            <a:extLst>
              <a:ext uri="{FF2B5EF4-FFF2-40B4-BE49-F238E27FC236}">
                <a16:creationId xmlns:a16="http://schemas.microsoft.com/office/drawing/2014/main" id="{C1014974-CC78-4CBA-9F1B-84EA26F0EEB3}"/>
              </a:ext>
            </a:extLst>
          </p:cNvPr>
          <p:cNvSpPr/>
          <p:nvPr/>
        </p:nvSpPr>
        <p:spPr>
          <a:xfrm>
            <a:off x="3229242" y="1564286"/>
            <a:ext cx="2328033" cy="1954129"/>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DB373723-0827-41C2-B0EA-17878F99A43C}"/>
              </a:ext>
            </a:extLst>
          </p:cNvPr>
          <p:cNvSpPr/>
          <p:nvPr/>
        </p:nvSpPr>
        <p:spPr>
          <a:xfrm>
            <a:off x="3295440" y="1213629"/>
            <a:ext cx="6766504" cy="5016758"/>
          </a:xfrm>
          <a:prstGeom prst="rect">
            <a:avLst/>
          </a:prstGeom>
        </p:spPr>
        <p:txBody>
          <a:bodyPr wrap="square">
            <a:spAutoFit/>
          </a:bodyPr>
          <a:lstStyle/>
          <a:p>
            <a:r>
              <a:rPr lang="pt-BR" sz="3200" b="1" dirty="0">
                <a:latin typeface="Tw Cen MT" panose="020B0602020104020603" pitchFamily="34" charset="0"/>
              </a:rPr>
              <a:t>Pensando em facilitar a manutenção dos totens nós da Totens Tech, criamos o </a:t>
            </a:r>
            <a:r>
              <a:rPr lang="pt-BR" sz="3200" b="1" i="1" dirty="0">
                <a:solidFill>
                  <a:schemeClr val="bg1"/>
                </a:solidFill>
                <a:latin typeface="Tw Cen MT" panose="020B0602020104020603" pitchFamily="34" charset="0"/>
              </a:rPr>
              <a:t>MoniHar</a:t>
            </a:r>
            <a:r>
              <a:rPr lang="pt-BR" sz="3200" b="1" dirty="0">
                <a:latin typeface="Tw Cen MT" panose="020B0602020104020603" pitchFamily="34" charset="0"/>
              </a:rPr>
              <a:t> que fará a captura de dados dos componentes dos totens e transformaremos esses dados em informações fáceis de serem compreendidas, tanto para quem realizará a manutenção das máquinas, quanto para o setor administrativo dos hospitais. </a:t>
            </a:r>
          </a:p>
        </p:txBody>
      </p:sp>
      <p:sp>
        <p:nvSpPr>
          <p:cNvPr id="92" name="Elipse 91">
            <a:extLst>
              <a:ext uri="{FF2B5EF4-FFF2-40B4-BE49-F238E27FC236}">
                <a16:creationId xmlns:a16="http://schemas.microsoft.com/office/drawing/2014/main" id="{0B7B1D46-01D5-4FEB-97FB-8BA8F7EC74AF}"/>
              </a:ext>
            </a:extLst>
          </p:cNvPr>
          <p:cNvSpPr/>
          <p:nvPr/>
        </p:nvSpPr>
        <p:spPr>
          <a:xfrm>
            <a:off x="8015266" y="5846405"/>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1" name="Agrupar 80">
            <a:extLst>
              <a:ext uri="{FF2B5EF4-FFF2-40B4-BE49-F238E27FC236}">
                <a16:creationId xmlns:a16="http://schemas.microsoft.com/office/drawing/2014/main" id="{82FAFD11-DD82-4842-8D42-F05EE898BB51}"/>
              </a:ext>
            </a:extLst>
          </p:cNvPr>
          <p:cNvGrpSpPr/>
          <p:nvPr/>
        </p:nvGrpSpPr>
        <p:grpSpPr>
          <a:xfrm>
            <a:off x="-974995" y="3904"/>
            <a:ext cx="12214858" cy="6858000"/>
            <a:chOff x="4784872" y="0"/>
            <a:chExt cx="12214858" cy="6858000"/>
          </a:xfrm>
        </p:grpSpPr>
        <p:sp>
          <p:nvSpPr>
            <p:cNvPr id="82" name="Retângulo 81">
              <a:extLst>
                <a:ext uri="{FF2B5EF4-FFF2-40B4-BE49-F238E27FC236}">
                  <a16:creationId xmlns:a16="http://schemas.microsoft.com/office/drawing/2014/main" id="{BBFC8D27-2D6E-4131-BDEE-E1564024B38F}"/>
                </a:ext>
              </a:extLst>
            </p:cNvPr>
            <p:cNvSpPr/>
            <p:nvPr/>
          </p:nvSpPr>
          <p:spPr>
            <a:xfrm>
              <a:off x="4784872"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Forma Livre: Forma 82">
              <a:extLst>
                <a:ext uri="{FF2B5EF4-FFF2-40B4-BE49-F238E27FC236}">
                  <a16:creationId xmlns:a16="http://schemas.microsoft.com/office/drawing/2014/main" id="{D8196537-D513-429A-84B7-EDE2A6EE20A8}"/>
                </a:ext>
              </a:extLst>
            </p:cNvPr>
            <p:cNvSpPr/>
            <p:nvPr/>
          </p:nvSpPr>
          <p:spPr>
            <a:xfrm>
              <a:off x="15175612"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CaixaDeTexto 83">
              <a:extLst>
                <a:ext uri="{FF2B5EF4-FFF2-40B4-BE49-F238E27FC236}">
                  <a16:creationId xmlns:a16="http://schemas.microsoft.com/office/drawing/2014/main" id="{8058F7E3-6EB7-4A8C-838B-64B826B79370}"/>
                </a:ext>
              </a:extLst>
            </p:cNvPr>
            <p:cNvSpPr txBox="1"/>
            <p:nvPr/>
          </p:nvSpPr>
          <p:spPr>
            <a:xfrm rot="16200000">
              <a:off x="14882934" y="3117261"/>
              <a:ext cx="358726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Solução</a:t>
              </a:r>
            </a:p>
          </p:txBody>
        </p:sp>
      </p:grpSp>
      <p:sp>
        <p:nvSpPr>
          <p:cNvPr id="94" name="Elipse 93">
            <a:extLst>
              <a:ext uri="{FF2B5EF4-FFF2-40B4-BE49-F238E27FC236}">
                <a16:creationId xmlns:a16="http://schemas.microsoft.com/office/drawing/2014/main" id="{0469C409-A3A5-4DEA-831F-41AB8B7E3192}"/>
              </a:ext>
            </a:extLst>
          </p:cNvPr>
          <p:cNvSpPr/>
          <p:nvPr/>
        </p:nvSpPr>
        <p:spPr>
          <a:xfrm>
            <a:off x="8574874" y="726757"/>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E826D6BD-B3D4-419C-8AAE-66BA08C8DB70}"/>
              </a:ext>
            </a:extLst>
          </p:cNvPr>
          <p:cNvSpPr/>
          <p:nvPr/>
        </p:nvSpPr>
        <p:spPr>
          <a:xfrm>
            <a:off x="8567325" y="729429"/>
            <a:ext cx="396695" cy="343288"/>
          </a:xfrm>
          <a:prstGeom prst="ellipse">
            <a:avLst/>
          </a:prstGeom>
          <a:solidFill>
            <a:srgbClr val="A9D18E">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0A3DD303-0607-42BA-8289-8356C969C8BA}"/>
              </a:ext>
            </a:extLst>
          </p:cNvPr>
          <p:cNvSpPr/>
          <p:nvPr/>
        </p:nvSpPr>
        <p:spPr>
          <a:xfrm>
            <a:off x="6611291" y="452529"/>
            <a:ext cx="3927165" cy="584775"/>
          </a:xfrm>
          <a:prstGeom prst="rect">
            <a:avLst/>
          </a:prstGeom>
        </p:spPr>
        <p:txBody>
          <a:bodyPr wrap="square">
            <a:spAutoFit/>
          </a:bodyPr>
          <a:lstStyle/>
          <a:p>
            <a:r>
              <a:rPr lang="pt-BR" sz="3200" b="1" dirty="0">
                <a:latin typeface="Tw Cen MT" panose="020B0602020104020603" pitchFamily="34" charset="0"/>
              </a:rPr>
              <a:t>Diagrama de Classes. </a:t>
            </a:r>
          </a:p>
        </p:txBody>
      </p:sp>
      <p:pic>
        <p:nvPicPr>
          <p:cNvPr id="11" name="Imagem 10" descr="Tela de celular com texto preto sobre fundo branco&#10;&#10;Descrição gerada automaticamente">
            <a:extLst>
              <a:ext uri="{FF2B5EF4-FFF2-40B4-BE49-F238E27FC236}">
                <a16:creationId xmlns:a16="http://schemas.microsoft.com/office/drawing/2014/main" id="{BFC41931-80E2-42F9-B88C-5BBF6859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62" y="-410643"/>
            <a:ext cx="7707961" cy="7858116"/>
          </a:xfrm>
          <a:prstGeom prst="rect">
            <a:avLst/>
          </a:prstGeom>
        </p:spPr>
      </p:pic>
      <p:grpSp>
        <p:nvGrpSpPr>
          <p:cNvPr id="96" name="Agrupar 95">
            <a:extLst>
              <a:ext uri="{FF2B5EF4-FFF2-40B4-BE49-F238E27FC236}">
                <a16:creationId xmlns:a16="http://schemas.microsoft.com/office/drawing/2014/main" id="{ABD58556-8DFD-422D-9A79-6F5080A2178D}"/>
              </a:ext>
            </a:extLst>
          </p:cNvPr>
          <p:cNvGrpSpPr/>
          <p:nvPr/>
        </p:nvGrpSpPr>
        <p:grpSpPr>
          <a:xfrm>
            <a:off x="-1280933" y="0"/>
            <a:ext cx="12191999" cy="6858000"/>
            <a:chOff x="-8694968" y="0"/>
            <a:chExt cx="12191999" cy="6858000"/>
          </a:xfrm>
        </p:grpSpPr>
        <p:grpSp>
          <p:nvGrpSpPr>
            <p:cNvPr id="97" name="Agrupar 96">
              <a:extLst>
                <a:ext uri="{FF2B5EF4-FFF2-40B4-BE49-F238E27FC236}">
                  <a16:creationId xmlns:a16="http://schemas.microsoft.com/office/drawing/2014/main" id="{6449E55D-40AA-4631-B582-D3948132A2DB}"/>
                </a:ext>
              </a:extLst>
            </p:cNvPr>
            <p:cNvGrpSpPr/>
            <p:nvPr/>
          </p:nvGrpSpPr>
          <p:grpSpPr>
            <a:xfrm>
              <a:off x="-8694968" y="0"/>
              <a:ext cx="12191999" cy="6858000"/>
              <a:chOff x="0" y="0"/>
              <a:chExt cx="12191999" cy="6858000"/>
            </a:xfrm>
          </p:grpSpPr>
          <p:sp>
            <p:nvSpPr>
              <p:cNvPr id="99" name="Retângulo 98">
                <a:extLst>
                  <a:ext uri="{FF2B5EF4-FFF2-40B4-BE49-F238E27FC236}">
                    <a16:creationId xmlns:a16="http://schemas.microsoft.com/office/drawing/2014/main" id="{E394B82D-D0C5-46FD-AA32-32B8E0158D13}"/>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Forma Livre: Forma 99">
                <a:extLst>
                  <a:ext uri="{FF2B5EF4-FFF2-40B4-BE49-F238E27FC236}">
                    <a16:creationId xmlns:a16="http://schemas.microsoft.com/office/drawing/2014/main" id="{F4EB205C-FFDC-434A-BEF1-B2641D92CA58}"/>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1" name="CaixaDeTexto 100">
                <a:extLst>
                  <a:ext uri="{FF2B5EF4-FFF2-40B4-BE49-F238E27FC236}">
                    <a16:creationId xmlns:a16="http://schemas.microsoft.com/office/drawing/2014/main" id="{0BD9981F-E121-4D45-A73C-28531265BEC9}"/>
                  </a:ext>
                </a:extLst>
              </p:cNvPr>
              <p:cNvSpPr txBox="1"/>
              <p:nvPr/>
            </p:nvSpPr>
            <p:spPr>
              <a:xfrm rot="16200000">
                <a:off x="10601598" y="3105834"/>
                <a:ext cx="2534472" cy="646331"/>
              </a:xfrm>
              <a:prstGeom prst="rect">
                <a:avLst/>
              </a:prstGeom>
              <a:noFill/>
              <a:ln>
                <a:noFill/>
              </a:ln>
            </p:spPr>
            <p:txBody>
              <a:bodyPr wrap="square" rtlCol="0">
                <a:spAutoFit/>
              </a:bodyPr>
              <a:lstStyle/>
              <a:p>
                <a:pPr algn="ctr"/>
                <a:r>
                  <a:rPr lang="pt-BR" sz="3600" b="1" dirty="0">
                    <a:solidFill>
                      <a:schemeClr val="bg1"/>
                    </a:solidFill>
                    <a:latin typeface="Tw Cen MT" panose="020B0602020104020603" pitchFamily="34" charset="0"/>
                  </a:rPr>
                  <a:t>Inovações</a:t>
                </a:r>
              </a:p>
            </p:txBody>
          </p:sp>
        </p:grpSp>
        <p:pic>
          <p:nvPicPr>
            <p:cNvPr id="98" name="Gráfico 97" descr="Lâmpada">
              <a:extLst>
                <a:ext uri="{FF2B5EF4-FFF2-40B4-BE49-F238E27FC236}">
                  <a16:creationId xmlns:a16="http://schemas.microsoft.com/office/drawing/2014/main" id="{C5F4B2BC-E246-4DB9-8A7E-012A20412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936300" y="2971799"/>
              <a:ext cx="914400" cy="914400"/>
            </a:xfrm>
            <a:prstGeom prst="rect">
              <a:avLst/>
            </a:prstGeom>
          </p:spPr>
        </p:pic>
      </p:grpSp>
      <p:sp>
        <p:nvSpPr>
          <p:cNvPr id="102" name="Elipse 101">
            <a:extLst>
              <a:ext uri="{FF2B5EF4-FFF2-40B4-BE49-F238E27FC236}">
                <a16:creationId xmlns:a16="http://schemas.microsoft.com/office/drawing/2014/main" id="{7BAF482E-B22C-41F5-B03F-C12888DFA62C}"/>
              </a:ext>
            </a:extLst>
          </p:cNvPr>
          <p:cNvSpPr/>
          <p:nvPr/>
        </p:nvSpPr>
        <p:spPr>
          <a:xfrm>
            <a:off x="6437056" y="1829689"/>
            <a:ext cx="2328033" cy="1954129"/>
          </a:xfrm>
          <a:prstGeom prst="ellipse">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PowerBI</a:t>
            </a:r>
          </a:p>
        </p:txBody>
      </p:sp>
      <p:pic>
        <p:nvPicPr>
          <p:cNvPr id="103" name="Imagem 102" descr="Uma imagem contendo desenho, texto&#10;&#10;Descrição gerada automaticamente">
            <a:extLst>
              <a:ext uri="{FF2B5EF4-FFF2-40B4-BE49-F238E27FC236}">
                <a16:creationId xmlns:a16="http://schemas.microsoft.com/office/drawing/2014/main" id="{6D63ECF7-BEDD-49D6-B947-752F183D9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795" y="1312011"/>
            <a:ext cx="3478352"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4" name="Elipse 103">
            <a:extLst>
              <a:ext uri="{FF2B5EF4-FFF2-40B4-BE49-F238E27FC236}">
                <a16:creationId xmlns:a16="http://schemas.microsoft.com/office/drawing/2014/main" id="{44F62001-4AE7-40F8-BB96-3AA9AE114571}"/>
              </a:ext>
            </a:extLst>
          </p:cNvPr>
          <p:cNvSpPr/>
          <p:nvPr/>
        </p:nvSpPr>
        <p:spPr>
          <a:xfrm>
            <a:off x="6441259" y="4079095"/>
            <a:ext cx="2335246" cy="1960172"/>
          </a:xfrm>
          <a:prstGeom prst="ellipse">
            <a:avLst/>
          </a:prstGeom>
          <a:solidFill>
            <a:srgbClr val="00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Sophie</a:t>
            </a:r>
          </a:p>
        </p:txBody>
      </p:sp>
      <p:pic>
        <p:nvPicPr>
          <p:cNvPr id="105" name="Imagem 104" descr="Uma imagem contendo pessoa, em pé, segurando, homem&#10;&#10;Descrição gerada automaticamente">
            <a:extLst>
              <a:ext uri="{FF2B5EF4-FFF2-40B4-BE49-F238E27FC236}">
                <a16:creationId xmlns:a16="http://schemas.microsoft.com/office/drawing/2014/main" id="{21BE9980-5DB2-40A8-8D1A-7515B1955F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5129" y="3630752"/>
            <a:ext cx="3560026" cy="1358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6" name="Agrupar 105">
            <a:extLst>
              <a:ext uri="{FF2B5EF4-FFF2-40B4-BE49-F238E27FC236}">
                <a16:creationId xmlns:a16="http://schemas.microsoft.com/office/drawing/2014/main" id="{9F3A2DC1-9DEF-4237-9A25-E625E4D7BF56}"/>
              </a:ext>
            </a:extLst>
          </p:cNvPr>
          <p:cNvGrpSpPr/>
          <p:nvPr/>
        </p:nvGrpSpPr>
        <p:grpSpPr>
          <a:xfrm>
            <a:off x="-1627227" y="13001"/>
            <a:ext cx="12191999" cy="6858000"/>
            <a:chOff x="-8694968" y="0"/>
            <a:chExt cx="12191999" cy="6858000"/>
          </a:xfrm>
        </p:grpSpPr>
        <p:grpSp>
          <p:nvGrpSpPr>
            <p:cNvPr id="107" name="Agrupar 106">
              <a:extLst>
                <a:ext uri="{FF2B5EF4-FFF2-40B4-BE49-F238E27FC236}">
                  <a16:creationId xmlns:a16="http://schemas.microsoft.com/office/drawing/2014/main" id="{BC9FA917-F83F-4EA2-AF13-8309FC617DE5}"/>
                </a:ext>
              </a:extLst>
            </p:cNvPr>
            <p:cNvGrpSpPr/>
            <p:nvPr/>
          </p:nvGrpSpPr>
          <p:grpSpPr>
            <a:xfrm>
              <a:off x="-8694968" y="0"/>
              <a:ext cx="12191999" cy="6858000"/>
              <a:chOff x="0" y="0"/>
              <a:chExt cx="12191999" cy="6858000"/>
            </a:xfrm>
          </p:grpSpPr>
          <p:sp>
            <p:nvSpPr>
              <p:cNvPr id="109" name="Retângulo 108">
                <a:extLst>
                  <a:ext uri="{FF2B5EF4-FFF2-40B4-BE49-F238E27FC236}">
                    <a16:creationId xmlns:a16="http://schemas.microsoft.com/office/drawing/2014/main" id="{77802ABD-368A-442B-A968-E4BA7148929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0" name="Forma Livre: Forma 109">
                <a:extLst>
                  <a:ext uri="{FF2B5EF4-FFF2-40B4-BE49-F238E27FC236}">
                    <a16:creationId xmlns:a16="http://schemas.microsoft.com/office/drawing/2014/main" id="{54C3AD00-F463-40C2-97D8-C4750932C65F}"/>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1" name="CaixaDeTexto 110">
                <a:extLst>
                  <a:ext uri="{FF2B5EF4-FFF2-40B4-BE49-F238E27FC236}">
                    <a16:creationId xmlns:a16="http://schemas.microsoft.com/office/drawing/2014/main" id="{5AB9C02B-E35D-42C7-BEB8-83F960256240}"/>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08" name="Picture 2" descr="Power BI Ícone - Download Grátis, PNG e Vetores">
              <a:extLst>
                <a:ext uri="{FF2B5EF4-FFF2-40B4-BE49-F238E27FC236}">
                  <a16:creationId xmlns:a16="http://schemas.microsoft.com/office/drawing/2014/main" id="{90CFFC0E-73E0-450B-83AC-5EB5BCC8AE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12" name="Elipse 111">
            <a:extLst>
              <a:ext uri="{FF2B5EF4-FFF2-40B4-BE49-F238E27FC236}">
                <a16:creationId xmlns:a16="http://schemas.microsoft.com/office/drawing/2014/main" id="{F5DB3578-B082-447E-955D-1684BCAA87A9}"/>
              </a:ext>
            </a:extLst>
          </p:cNvPr>
          <p:cNvSpPr/>
          <p:nvPr/>
        </p:nvSpPr>
        <p:spPr>
          <a:xfrm>
            <a:off x="2812516" y="556218"/>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FF2E71C9-A2C1-4C48-85C4-5BC0C960787F}"/>
              </a:ext>
            </a:extLst>
          </p:cNvPr>
          <p:cNvSpPr/>
          <p:nvPr/>
        </p:nvSpPr>
        <p:spPr>
          <a:xfrm>
            <a:off x="5136868" y="4743526"/>
            <a:ext cx="320655" cy="269155"/>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2C6EC6AB-8776-4328-BEB2-019E739DB3F2}"/>
              </a:ext>
            </a:extLst>
          </p:cNvPr>
          <p:cNvSpPr/>
          <p:nvPr/>
        </p:nvSpPr>
        <p:spPr>
          <a:xfrm>
            <a:off x="2825946" y="1542236"/>
            <a:ext cx="5866145" cy="3539430"/>
          </a:xfrm>
          <a:prstGeom prst="rect">
            <a:avLst/>
          </a:prstGeom>
        </p:spPr>
        <p:txBody>
          <a:bodyPr wrap="square">
            <a:spAutoFit/>
          </a:bodyPr>
          <a:lstStyle/>
          <a:p>
            <a:r>
              <a:rPr lang="pt-BR" dirty="0"/>
              <a:t> </a:t>
            </a:r>
            <a:r>
              <a:rPr lang="pt-BR" sz="3200" b="1" dirty="0">
                <a:latin typeface="Tw Cen MT" panose="020B0602020104020603" pitchFamily="34" charset="0"/>
              </a:rPr>
              <a:t>O Power BI é um serviço de análise de negócios com o objetivo de fornecer visualizações interativas e recursos de business </a:t>
            </a:r>
            <a:r>
              <a:rPr lang="pt-BR" sz="3200" b="1" dirty="0" err="1">
                <a:latin typeface="Tw Cen MT" panose="020B0602020104020603" pitchFamily="34" charset="0"/>
              </a:rPr>
              <a:t>intelligence</a:t>
            </a:r>
            <a:r>
              <a:rPr lang="pt-BR" sz="3200" b="1" dirty="0">
                <a:latin typeface="Tw Cen MT" panose="020B0602020104020603" pitchFamily="34" charset="0"/>
              </a:rPr>
              <a:t> com uma interface simples de ser compreendida. </a:t>
            </a:r>
            <a:endParaRPr lang="pt-BR" sz="3200" dirty="0"/>
          </a:p>
        </p:txBody>
      </p:sp>
      <p:grpSp>
        <p:nvGrpSpPr>
          <p:cNvPr id="133" name="Agrupar 132">
            <a:extLst>
              <a:ext uri="{FF2B5EF4-FFF2-40B4-BE49-F238E27FC236}">
                <a16:creationId xmlns:a16="http://schemas.microsoft.com/office/drawing/2014/main" id="{9D5B046B-2492-49EB-BAE9-48CC38240374}"/>
              </a:ext>
            </a:extLst>
          </p:cNvPr>
          <p:cNvGrpSpPr/>
          <p:nvPr/>
        </p:nvGrpSpPr>
        <p:grpSpPr>
          <a:xfrm>
            <a:off x="-1971018" y="22098"/>
            <a:ext cx="12191999" cy="6858000"/>
            <a:chOff x="-8694968" y="0"/>
            <a:chExt cx="12191999" cy="6858000"/>
          </a:xfrm>
        </p:grpSpPr>
        <p:grpSp>
          <p:nvGrpSpPr>
            <p:cNvPr id="134" name="Agrupar 133">
              <a:extLst>
                <a:ext uri="{FF2B5EF4-FFF2-40B4-BE49-F238E27FC236}">
                  <a16:creationId xmlns:a16="http://schemas.microsoft.com/office/drawing/2014/main" id="{6FE83A08-FF14-4EE2-B01B-DA1C8FF874C4}"/>
                </a:ext>
              </a:extLst>
            </p:cNvPr>
            <p:cNvGrpSpPr/>
            <p:nvPr/>
          </p:nvGrpSpPr>
          <p:grpSpPr>
            <a:xfrm>
              <a:off x="-8694968" y="0"/>
              <a:ext cx="12191999" cy="6858000"/>
              <a:chOff x="0" y="0"/>
              <a:chExt cx="12191999" cy="6858000"/>
            </a:xfrm>
          </p:grpSpPr>
          <p:sp>
            <p:nvSpPr>
              <p:cNvPr id="136" name="Retângulo 135">
                <a:extLst>
                  <a:ext uri="{FF2B5EF4-FFF2-40B4-BE49-F238E27FC236}">
                    <a16:creationId xmlns:a16="http://schemas.microsoft.com/office/drawing/2014/main" id="{2E1E8782-96FB-47C3-8F0D-60ACBF483B5B}"/>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Forma Livre: Forma 136">
                <a:extLst>
                  <a:ext uri="{FF2B5EF4-FFF2-40B4-BE49-F238E27FC236}">
                    <a16:creationId xmlns:a16="http://schemas.microsoft.com/office/drawing/2014/main" id="{1FC40874-7F3E-4DAC-919A-D6CB82358B1B}"/>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8" name="CaixaDeTexto 137">
                <a:extLst>
                  <a:ext uri="{FF2B5EF4-FFF2-40B4-BE49-F238E27FC236}">
                    <a16:creationId xmlns:a16="http://schemas.microsoft.com/office/drawing/2014/main" id="{B3F9592C-C903-4D27-9F8D-FC614CF9B23A}"/>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Power BI</a:t>
                </a:r>
              </a:p>
            </p:txBody>
          </p:sp>
        </p:grpSp>
        <p:pic>
          <p:nvPicPr>
            <p:cNvPr id="135" name="Picture 2" descr="Power BI Ícone - Download Grátis, PNG e Vetores">
              <a:extLst>
                <a:ext uri="{FF2B5EF4-FFF2-40B4-BE49-F238E27FC236}">
                  <a16:creationId xmlns:a16="http://schemas.microsoft.com/office/drawing/2014/main" id="{61A8A25B-C009-4DBC-9B3F-87B0905D38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2245395" y="3074179"/>
              <a:ext cx="709640" cy="709640"/>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Elipse 138">
            <a:extLst>
              <a:ext uri="{FF2B5EF4-FFF2-40B4-BE49-F238E27FC236}">
                <a16:creationId xmlns:a16="http://schemas.microsoft.com/office/drawing/2014/main" id="{CBCE87C9-594B-4860-BA4B-F9E911F4D1C1}"/>
              </a:ext>
            </a:extLst>
          </p:cNvPr>
          <p:cNvSpPr/>
          <p:nvPr/>
        </p:nvSpPr>
        <p:spPr>
          <a:xfrm>
            <a:off x="2127647" y="1840357"/>
            <a:ext cx="2328033" cy="1954129"/>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Elipse 139">
            <a:extLst>
              <a:ext uri="{FF2B5EF4-FFF2-40B4-BE49-F238E27FC236}">
                <a16:creationId xmlns:a16="http://schemas.microsoft.com/office/drawing/2014/main" id="{850FC69F-E937-4462-9D30-0986113DA39C}"/>
              </a:ext>
            </a:extLst>
          </p:cNvPr>
          <p:cNvSpPr/>
          <p:nvPr/>
        </p:nvSpPr>
        <p:spPr>
          <a:xfrm flipH="1" flipV="1">
            <a:off x="6502442" y="5171389"/>
            <a:ext cx="363984" cy="305526"/>
          </a:xfrm>
          <a:prstGeom prst="ellipse">
            <a:avLst/>
          </a:prstGeom>
          <a:solidFill>
            <a:srgbClr val="F2C811">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BC3DAF96-A800-4055-B488-33DC648BA245}"/>
              </a:ext>
            </a:extLst>
          </p:cNvPr>
          <p:cNvSpPr/>
          <p:nvPr/>
        </p:nvSpPr>
        <p:spPr>
          <a:xfrm>
            <a:off x="2344428" y="1485826"/>
            <a:ext cx="5866145" cy="4031873"/>
          </a:xfrm>
          <a:prstGeom prst="rect">
            <a:avLst/>
          </a:prstGeom>
        </p:spPr>
        <p:txBody>
          <a:bodyPr wrap="square">
            <a:spAutoFit/>
          </a:bodyPr>
          <a:lstStyle/>
          <a:p>
            <a:r>
              <a:rPr lang="pt-BR" dirty="0"/>
              <a:t> </a:t>
            </a:r>
            <a:r>
              <a:rPr lang="pt-BR" sz="3200" b="1" dirty="0">
                <a:latin typeface="Tw Cen MT" panose="020B0602020104020603" pitchFamily="34" charset="0"/>
              </a:rPr>
              <a:t>Baseado na captura de dados feitas pelo MoniHar, utilizaremos o PowerBi para transformar estes dados em informações que vão possibilitar uma análise rápida para tirar conclusões de imediato perante os problemas enfrentados no cotidiano.</a:t>
            </a:r>
            <a:endParaRPr lang="pt-BR" sz="3200" dirty="0"/>
          </a:p>
        </p:txBody>
      </p:sp>
      <p:grpSp>
        <p:nvGrpSpPr>
          <p:cNvPr id="64" name="Agrupar 63">
            <a:extLst>
              <a:ext uri="{FF2B5EF4-FFF2-40B4-BE49-F238E27FC236}">
                <a16:creationId xmlns:a16="http://schemas.microsoft.com/office/drawing/2014/main" id="{537209C7-678F-48EC-A3E5-6BB597A57DF9}"/>
              </a:ext>
            </a:extLst>
          </p:cNvPr>
          <p:cNvGrpSpPr/>
          <p:nvPr/>
        </p:nvGrpSpPr>
        <p:grpSpPr>
          <a:xfrm>
            <a:off x="-10974912" y="0"/>
            <a:ext cx="12191999" cy="6858000"/>
            <a:chOff x="-8694968" y="0"/>
            <a:chExt cx="12191999" cy="6858000"/>
          </a:xfrm>
        </p:grpSpPr>
        <p:grpSp>
          <p:nvGrpSpPr>
            <p:cNvPr id="65" name="Agrupar 64">
              <a:extLst>
                <a:ext uri="{FF2B5EF4-FFF2-40B4-BE49-F238E27FC236}">
                  <a16:creationId xmlns:a16="http://schemas.microsoft.com/office/drawing/2014/main" id="{3ED5D23A-44B2-4C48-B6F5-45D336C6A3DF}"/>
                </a:ext>
              </a:extLst>
            </p:cNvPr>
            <p:cNvGrpSpPr/>
            <p:nvPr/>
          </p:nvGrpSpPr>
          <p:grpSpPr>
            <a:xfrm>
              <a:off x="-8694968" y="0"/>
              <a:ext cx="12191999" cy="6858000"/>
              <a:chOff x="0" y="0"/>
              <a:chExt cx="12191999" cy="6858000"/>
            </a:xfrm>
          </p:grpSpPr>
          <p:sp>
            <p:nvSpPr>
              <p:cNvPr id="67" name="Retângulo 66">
                <a:extLst>
                  <a:ext uri="{FF2B5EF4-FFF2-40B4-BE49-F238E27FC236}">
                    <a16:creationId xmlns:a16="http://schemas.microsoft.com/office/drawing/2014/main" id="{74EEE439-307E-452F-AEC9-22E55C664085}"/>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Forma Livre: Forma 67">
                <a:extLst>
                  <a:ext uri="{FF2B5EF4-FFF2-40B4-BE49-F238E27FC236}">
                    <a16:creationId xmlns:a16="http://schemas.microsoft.com/office/drawing/2014/main" id="{729375EF-415B-4426-B254-CABA53A665F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CaixaDeTexto 68">
                <a:extLst>
                  <a:ext uri="{FF2B5EF4-FFF2-40B4-BE49-F238E27FC236}">
                    <a16:creationId xmlns:a16="http://schemas.microsoft.com/office/drawing/2014/main" id="{C9473A62-244F-4127-AB39-654844AFBF13}"/>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66" name="Gráfico 65" descr="Balão de chat">
              <a:extLst>
                <a:ext uri="{FF2B5EF4-FFF2-40B4-BE49-F238E27FC236}">
                  <a16:creationId xmlns:a16="http://schemas.microsoft.com/office/drawing/2014/main" id="{BBC1BBB5-8EBD-446B-B35D-A08ED00B30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0" name="Agrupar 69">
            <a:extLst>
              <a:ext uri="{FF2B5EF4-FFF2-40B4-BE49-F238E27FC236}">
                <a16:creationId xmlns:a16="http://schemas.microsoft.com/office/drawing/2014/main" id="{57E41820-B472-4623-A0EF-69488EEF4C5C}"/>
              </a:ext>
            </a:extLst>
          </p:cNvPr>
          <p:cNvGrpSpPr/>
          <p:nvPr/>
        </p:nvGrpSpPr>
        <p:grpSpPr>
          <a:xfrm>
            <a:off x="-11297100" y="5656"/>
            <a:ext cx="12191999" cy="6858000"/>
            <a:chOff x="-8694968" y="0"/>
            <a:chExt cx="12191999" cy="6858000"/>
          </a:xfrm>
        </p:grpSpPr>
        <p:grpSp>
          <p:nvGrpSpPr>
            <p:cNvPr id="71" name="Agrupar 70">
              <a:extLst>
                <a:ext uri="{FF2B5EF4-FFF2-40B4-BE49-F238E27FC236}">
                  <a16:creationId xmlns:a16="http://schemas.microsoft.com/office/drawing/2014/main" id="{D4A181A6-5C06-4D27-9971-AD43154FAC43}"/>
                </a:ext>
              </a:extLst>
            </p:cNvPr>
            <p:cNvGrpSpPr/>
            <p:nvPr/>
          </p:nvGrpSpPr>
          <p:grpSpPr>
            <a:xfrm>
              <a:off x="-8694968" y="0"/>
              <a:ext cx="12191999" cy="6858000"/>
              <a:chOff x="0" y="0"/>
              <a:chExt cx="12191999" cy="6858000"/>
            </a:xfrm>
          </p:grpSpPr>
          <p:sp>
            <p:nvSpPr>
              <p:cNvPr id="73" name="Retângulo 72">
                <a:extLst>
                  <a:ext uri="{FF2B5EF4-FFF2-40B4-BE49-F238E27FC236}">
                    <a16:creationId xmlns:a16="http://schemas.microsoft.com/office/drawing/2014/main" id="{075D4E35-E136-4FDA-9451-687CA885F4A8}"/>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Forma Livre: Forma 73">
                <a:extLst>
                  <a:ext uri="{FF2B5EF4-FFF2-40B4-BE49-F238E27FC236}">
                    <a16:creationId xmlns:a16="http://schemas.microsoft.com/office/drawing/2014/main" id="{C277110C-2008-4C93-8DB9-ACD09B85D9ED}"/>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00C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CaixaDeTexto 74">
                <a:extLst>
                  <a:ext uri="{FF2B5EF4-FFF2-40B4-BE49-F238E27FC236}">
                    <a16:creationId xmlns:a16="http://schemas.microsoft.com/office/drawing/2014/main" id="{DA1EFB9C-9E2D-4867-BA04-3FE8F0AA110F}"/>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Sophie</a:t>
                </a:r>
              </a:p>
            </p:txBody>
          </p:sp>
        </p:grpSp>
        <p:pic>
          <p:nvPicPr>
            <p:cNvPr id="72" name="Gráfico 71" descr="Balão de chat">
              <a:extLst>
                <a:ext uri="{FF2B5EF4-FFF2-40B4-BE49-F238E27FC236}">
                  <a16:creationId xmlns:a16="http://schemas.microsoft.com/office/drawing/2014/main" id="{3A559B65-AFEC-49B4-9184-083DB028DE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2125432" y="2971799"/>
              <a:ext cx="914400" cy="914400"/>
            </a:xfrm>
            <a:prstGeom prst="rect">
              <a:avLst/>
            </a:prstGeom>
          </p:spPr>
        </p:pic>
      </p:grpSp>
      <p:grpSp>
        <p:nvGrpSpPr>
          <p:cNvPr id="76" name="Agrupar 75">
            <a:extLst>
              <a:ext uri="{FF2B5EF4-FFF2-40B4-BE49-F238E27FC236}">
                <a16:creationId xmlns:a16="http://schemas.microsoft.com/office/drawing/2014/main" id="{23317436-8EE9-438D-9EBD-E5961D51EF64}"/>
              </a:ext>
            </a:extLst>
          </p:cNvPr>
          <p:cNvGrpSpPr/>
          <p:nvPr/>
        </p:nvGrpSpPr>
        <p:grpSpPr>
          <a:xfrm>
            <a:off x="-11602805" y="-5769"/>
            <a:ext cx="12191999" cy="6858000"/>
            <a:chOff x="0" y="0"/>
            <a:chExt cx="12191999" cy="6858000"/>
          </a:xfrm>
        </p:grpSpPr>
        <p:sp>
          <p:nvSpPr>
            <p:cNvPr id="77" name="Retângulo 76">
              <a:extLst>
                <a:ext uri="{FF2B5EF4-FFF2-40B4-BE49-F238E27FC236}">
                  <a16:creationId xmlns:a16="http://schemas.microsoft.com/office/drawing/2014/main" id="{0C44E8A0-2B8D-4D34-B497-B49BF4EE7810}"/>
                </a:ext>
              </a:extLst>
            </p:cNvPr>
            <p:cNvSpPr/>
            <p:nvPr/>
          </p:nvSpPr>
          <p:spPr>
            <a:xfrm>
              <a:off x="0" y="0"/>
              <a:ext cx="12191999" cy="6858000"/>
            </a:xfrm>
            <a:prstGeom prst="rect">
              <a:avLst/>
            </a:prstGeom>
            <a:solidFill>
              <a:schemeClr val="bg2"/>
            </a:solidFill>
            <a:ln>
              <a:noFill/>
            </a:ln>
            <a:effectLst>
              <a:outerShdw blurRad="2540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Forma Livre: Forma 77">
              <a:extLst>
                <a:ext uri="{FF2B5EF4-FFF2-40B4-BE49-F238E27FC236}">
                  <a16:creationId xmlns:a16="http://schemas.microsoft.com/office/drawing/2014/main" id="{A2275510-0C35-4AB8-A436-FEBEBBD515B3}"/>
                </a:ext>
              </a:extLst>
            </p:cNvPr>
            <p:cNvSpPr/>
            <p:nvPr/>
          </p:nvSpPr>
          <p:spPr>
            <a:xfrm>
              <a:off x="10398368" y="1635369"/>
              <a:ext cx="1793631" cy="3587262"/>
            </a:xfrm>
            <a:custGeom>
              <a:avLst/>
              <a:gdLst>
                <a:gd name="connsiteX0" fmla="*/ 1793631 w 1793631"/>
                <a:gd name="connsiteY0" fmla="*/ 0 h 3587262"/>
                <a:gd name="connsiteX1" fmla="*/ 1793631 w 1793631"/>
                <a:gd name="connsiteY1" fmla="*/ 3587262 h 3587262"/>
                <a:gd name="connsiteX2" fmla="*/ 0 w 1793631"/>
                <a:gd name="connsiteY2" fmla="*/ 1793631 h 3587262"/>
                <a:gd name="connsiteX3" fmla="*/ 1793631 w 1793631"/>
                <a:gd name="connsiteY3" fmla="*/ 0 h 3587262"/>
              </a:gdLst>
              <a:ahLst/>
              <a:cxnLst>
                <a:cxn ang="0">
                  <a:pos x="connsiteX0" y="connsiteY0"/>
                </a:cxn>
                <a:cxn ang="0">
                  <a:pos x="connsiteX1" y="connsiteY1"/>
                </a:cxn>
                <a:cxn ang="0">
                  <a:pos x="connsiteX2" y="connsiteY2"/>
                </a:cxn>
                <a:cxn ang="0">
                  <a:pos x="connsiteX3" y="connsiteY3"/>
                </a:cxn>
              </a:cxnLst>
              <a:rect l="l" t="t" r="r" b="b"/>
              <a:pathLst>
                <a:path w="1793631" h="3587262">
                  <a:moveTo>
                    <a:pt x="1793631" y="0"/>
                  </a:moveTo>
                  <a:lnTo>
                    <a:pt x="1793631" y="3587262"/>
                  </a:lnTo>
                  <a:cubicBezTo>
                    <a:pt x="803036" y="3587262"/>
                    <a:pt x="0" y="2784226"/>
                    <a:pt x="0" y="1793631"/>
                  </a:cubicBezTo>
                  <a:cubicBezTo>
                    <a:pt x="0" y="803036"/>
                    <a:pt x="803036" y="0"/>
                    <a:pt x="1793631" y="0"/>
                  </a:cubicBezTo>
                  <a:close/>
                </a:path>
              </a:pathLst>
            </a:custGeom>
            <a:solidFill>
              <a:srgbClr val="FF4B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CaixaDeTexto 78">
              <a:extLst>
                <a:ext uri="{FF2B5EF4-FFF2-40B4-BE49-F238E27FC236}">
                  <a16:creationId xmlns:a16="http://schemas.microsoft.com/office/drawing/2014/main" id="{DC3DDD7D-8BCA-46EE-A770-A93B45F844A5}"/>
                </a:ext>
              </a:extLst>
            </p:cNvPr>
            <p:cNvSpPr txBox="1"/>
            <p:nvPr/>
          </p:nvSpPr>
          <p:spPr>
            <a:xfrm rot="16200000">
              <a:off x="10601598" y="3105834"/>
              <a:ext cx="2534472" cy="646331"/>
            </a:xfrm>
            <a:prstGeom prst="rect">
              <a:avLst/>
            </a:prstGeom>
            <a:noFill/>
          </p:spPr>
          <p:txBody>
            <a:bodyPr wrap="square" rtlCol="0">
              <a:spAutoFit/>
            </a:bodyPr>
            <a:lstStyle/>
            <a:p>
              <a:pPr algn="ctr"/>
              <a:r>
                <a:rPr lang="pt-BR" sz="3600" b="1" dirty="0">
                  <a:solidFill>
                    <a:schemeClr val="bg1"/>
                  </a:solidFill>
                  <a:latin typeface="Tw Cen MT" panose="020B0602020104020603" pitchFamily="34" charset="0"/>
                </a:rPr>
                <a:t>Obrigado</a:t>
              </a:r>
            </a:p>
          </p:txBody>
        </p:sp>
      </p:grpSp>
    </p:spTree>
    <p:extLst>
      <p:ext uri="{BB962C8B-B14F-4D97-AF65-F5344CB8AC3E}">
        <p14:creationId xmlns:p14="http://schemas.microsoft.com/office/powerpoint/2010/main" val="491207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2203</Words>
  <Application>Microsoft Office PowerPoint</Application>
  <PresentationFormat>Widescreen</PresentationFormat>
  <Paragraphs>197</Paragraphs>
  <Slides>12</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Tw Cen MT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Amanda Biagi</dc:creator>
  <cp:lastModifiedBy>Amanda Biagi</cp:lastModifiedBy>
  <cp:revision>15</cp:revision>
  <dcterms:created xsi:type="dcterms:W3CDTF">2020-06-26T17:18:04Z</dcterms:created>
  <dcterms:modified xsi:type="dcterms:W3CDTF">2020-06-29T02:25:54Z</dcterms:modified>
</cp:coreProperties>
</file>