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 Thin"/>
      <p:regular r:id="rId35"/>
      <p:bold r:id="rId36"/>
      <p:italic r:id="rId37"/>
      <p:boldItalic r:id="rId38"/>
    </p:embeddedFont>
    <p:embeddedFont>
      <p:font typeface="Roboto Black"/>
      <p:bold r:id="rId39"/>
      <p:boldItalic r:id="rId40"/>
    </p:embeddedFont>
    <p:embeddedFont>
      <p:font typeface="Roboto"/>
      <p:regular r:id="rId41"/>
      <p:bold r:id="rId42"/>
      <p:italic r:id="rId43"/>
      <p:boldItalic r:id="rId44"/>
    </p:embeddedFont>
    <p:embeddedFont>
      <p:font typeface="Roboto Medium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Black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46" Type="http://schemas.openxmlformats.org/officeDocument/2006/relationships/font" Target="fonts/RobotoMedium-bold.fntdata"/><Relationship Id="rId23" Type="http://schemas.openxmlformats.org/officeDocument/2006/relationships/slide" Target="slides/slide18.xml"/><Relationship Id="rId45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RobotoMedium-boldItalic.fntdata"/><Relationship Id="rId25" Type="http://schemas.openxmlformats.org/officeDocument/2006/relationships/slide" Target="slides/slide20.xml"/><Relationship Id="rId47" Type="http://schemas.openxmlformats.org/officeDocument/2006/relationships/font" Target="fonts/RobotoMedium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Thin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Thin-italic.fntdata"/><Relationship Id="rId14" Type="http://schemas.openxmlformats.org/officeDocument/2006/relationships/slide" Target="slides/slide9.xml"/><Relationship Id="rId36" Type="http://schemas.openxmlformats.org/officeDocument/2006/relationships/font" Target="fonts/RobotoThin-bold.fntdata"/><Relationship Id="rId17" Type="http://schemas.openxmlformats.org/officeDocument/2006/relationships/slide" Target="slides/slide12.xml"/><Relationship Id="rId39" Type="http://schemas.openxmlformats.org/officeDocument/2006/relationships/font" Target="fonts/RobotoBlack-bold.fntdata"/><Relationship Id="rId16" Type="http://schemas.openxmlformats.org/officeDocument/2006/relationships/slide" Target="slides/slide11.xml"/><Relationship Id="rId38" Type="http://schemas.openxmlformats.org/officeDocument/2006/relationships/font" Target="fonts/RobotoThin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o nome e que é TCC do ADS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cb9232fd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cb9232fd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cb9232fd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cb9232fd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cb9232fd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cb9232fd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cb9232fd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cb9232fd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cb9232fd9_0_1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cb9232fd9_0_1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cb9232fd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cb9232f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cb9232fd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cb9232fd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cb9232fd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cb9232fd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cb9232fd9_0_1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cb9232fd9_0_1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cb9232f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cb9232f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b7a7aab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b7a7aab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ad5d724b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ad5d724b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ad5d724b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ad5d724b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ad5d724b5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ad5d724b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ad5d724b5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ad5d724b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ad5d724b5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ad5d724b5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ad5d724b5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ad5d724b5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b51d1a3b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b51d1a3b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Mostrar download de PWA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Falar sobre feriados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Comentar de tratamento para agendamentos em horários concorrentes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ad5791f8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ad5791f8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cd2e702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cd2e702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Comentar do problema de SSL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b7a7aab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b7a7aab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cb9232fd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cb9232fd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cb9232fd9_0_1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cb9232fd9_0_1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cb9232fd9_0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cb9232fd9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cb9232fd9_0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cb9232fd9_0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cb9232f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cb9232f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r>
              <a:rPr lang="pt-BR"/>
              <a:t>undado em 19 de outubro de 2021, localizado na cidade de Erebango.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Duas profissionais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Disponibiliza os serviços de progressiva, mechas, tratamento capilar, design de sobrancelha, limpeza de pele, manicure e pedicure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cb9232fd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cb9232fd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cb9232fd9_0_1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cb9232fd9_0_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esteticasimetria.com.br/" TargetMode="External"/><Relationship Id="rId4" Type="http://schemas.openxmlformats.org/officeDocument/2006/relationships/hyperlink" Target="https://simetria-front-admin.vercel.app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123025"/>
            <a:ext cx="8222100" cy="214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620"/>
              <a:t>Agenda Simetria - Controle de Agenda de Espaço Estético</a:t>
            </a:r>
            <a:endParaRPr sz="46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566150"/>
            <a:ext cx="8222100" cy="1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Aluno: Rafael Rovani Tognon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Disciplina: Trabalho de Conclusão de Curso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Orientador: Gabriel Paniz Patzer</a:t>
            </a:r>
            <a:endParaRPr sz="17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975" y="210500"/>
            <a:ext cx="3071352" cy="10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425" y="105250"/>
            <a:ext cx="2969851" cy="122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471900" y="2006500"/>
            <a:ext cx="8222100" cy="26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2 módulos (gerencial e cliente)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Aplicação PWA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Baixo custo e opção de pagamento pelo software</a:t>
            </a:r>
            <a:endParaRPr sz="2000"/>
          </a:p>
        </p:txBody>
      </p:sp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PWAs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471900" y="1810500"/>
            <a:ext cx="8222100" cy="28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PWA (Progressive Web App) “são sites que são progressivamente aprimorados para funcionar como aplicativos nativos instalados em plataformas de suporte, enquanto funcionam como sites regulares em outros navegadores”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Microsoft, 2022</a:t>
            </a:r>
            <a:endParaRPr sz="2000"/>
          </a:p>
        </p:txBody>
      </p:sp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100" y="3033772"/>
            <a:ext cx="4411974" cy="16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226075" y="438900"/>
            <a:ext cx="2808000" cy="11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Exemplos de PWAs</a:t>
            </a:r>
            <a:endParaRPr sz="3200"/>
          </a:p>
        </p:txBody>
      </p:sp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478" y="0"/>
            <a:ext cx="289922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24"/>
          <p:cNvGrpSpPr/>
          <p:nvPr/>
        </p:nvGrpSpPr>
        <p:grpSpPr>
          <a:xfrm>
            <a:off x="160150" y="2577636"/>
            <a:ext cx="2939827" cy="643356"/>
            <a:chOff x="1593000" y="2322568"/>
            <a:chExt cx="2939827" cy="643356"/>
          </a:xfrm>
        </p:grpSpPr>
        <p:sp>
          <p:nvSpPr>
            <p:cNvPr id="209" name="Google Shape;209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00000A"/>
                  </a:solidFill>
                  <a:latin typeface="Roboto"/>
                  <a:ea typeface="Roboto"/>
                  <a:cs typeface="Roboto"/>
                  <a:sym typeface="Roboto"/>
                </a:rPr>
                <a:t>Spotify</a:t>
              </a:r>
              <a:endParaRPr sz="2000">
                <a:solidFill>
                  <a:srgbClr val="00000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00000A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2000">
                <a:solidFill>
                  <a:srgbClr val="00000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4" name="Google Shape;214;p24"/>
          <p:cNvGrpSpPr/>
          <p:nvPr/>
        </p:nvGrpSpPr>
        <p:grpSpPr>
          <a:xfrm>
            <a:off x="160150" y="1922509"/>
            <a:ext cx="2939827" cy="643356"/>
            <a:chOff x="1593000" y="2322568"/>
            <a:chExt cx="2939827" cy="643356"/>
          </a:xfrm>
        </p:grpSpPr>
        <p:sp>
          <p:nvSpPr>
            <p:cNvPr id="215" name="Google Shape;215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00000A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Instagram</a:t>
              </a:r>
              <a:endParaRPr sz="2000">
                <a:solidFill>
                  <a:srgbClr val="00000A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00000A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01</a:t>
              </a:r>
              <a:endParaRPr sz="2000">
                <a:solidFill>
                  <a:srgbClr val="00000A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25" name="Google Shape;225;p25"/>
          <p:cNvGrpSpPr/>
          <p:nvPr/>
        </p:nvGrpSpPr>
        <p:grpSpPr>
          <a:xfrm>
            <a:off x="160150" y="2577636"/>
            <a:ext cx="2939827" cy="643356"/>
            <a:chOff x="1593000" y="2322568"/>
            <a:chExt cx="2939827" cy="643356"/>
          </a:xfrm>
        </p:grpSpPr>
        <p:sp>
          <p:nvSpPr>
            <p:cNvPr id="226" name="Google Shape;226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000A"/>
                  </a:solidFill>
                  <a:latin typeface="Roboto"/>
                  <a:ea typeface="Roboto"/>
                  <a:cs typeface="Roboto"/>
                  <a:sym typeface="Roboto"/>
                </a:rPr>
                <a:t>Spotify</a:t>
              </a:r>
              <a:endParaRPr b="1" sz="2000">
                <a:solidFill>
                  <a:srgbClr val="00000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000A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2000">
                <a:solidFill>
                  <a:srgbClr val="00000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" name="Google Shape;231;p25"/>
          <p:cNvGrpSpPr/>
          <p:nvPr/>
        </p:nvGrpSpPr>
        <p:grpSpPr>
          <a:xfrm>
            <a:off x="160150" y="1922509"/>
            <a:ext cx="2939827" cy="643356"/>
            <a:chOff x="1593000" y="2322568"/>
            <a:chExt cx="2939827" cy="643356"/>
          </a:xfrm>
        </p:grpSpPr>
        <p:sp>
          <p:nvSpPr>
            <p:cNvPr id="232" name="Google Shape;232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00000A"/>
                  </a:solidFill>
                  <a:latin typeface="Roboto"/>
                  <a:ea typeface="Roboto"/>
                  <a:cs typeface="Roboto"/>
                  <a:sym typeface="Roboto"/>
                </a:rPr>
                <a:t>Instagram</a:t>
              </a:r>
              <a:endParaRPr sz="2000">
                <a:solidFill>
                  <a:srgbClr val="00000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00000A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2000">
                <a:solidFill>
                  <a:srgbClr val="00000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37" name="Google Shape;237;p25"/>
          <p:cNvPicPr preferRelativeResize="0"/>
          <p:nvPr/>
        </p:nvPicPr>
        <p:blipFill rotWithShape="1">
          <a:blip r:embed="rId3">
            <a:alphaModFix/>
          </a:blip>
          <a:srcRect b="10442" l="1722" r="1528" t="16941"/>
          <a:stretch/>
        </p:blipFill>
        <p:spPr>
          <a:xfrm>
            <a:off x="3278125" y="920617"/>
            <a:ext cx="5865876" cy="330225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 txBox="1"/>
          <p:nvPr>
            <p:ph type="title"/>
          </p:nvPr>
        </p:nvSpPr>
        <p:spPr>
          <a:xfrm>
            <a:off x="226075" y="438900"/>
            <a:ext cx="2808000" cy="11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Exemplos de PWAs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exemplos</a:t>
            </a:r>
            <a:endParaRPr/>
          </a:p>
        </p:txBody>
      </p:sp>
      <p:sp>
        <p:nvSpPr>
          <p:cNvPr id="244" name="Google Shape;244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5" name="Google Shape;2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863" y="1705225"/>
            <a:ext cx="4922174" cy="338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gerencial</a:t>
            </a:r>
            <a:endParaRPr/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471900" y="2071125"/>
            <a:ext cx="8222100" cy="25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CRUD </a:t>
            </a:r>
            <a:r>
              <a:rPr lang="pt-BR" sz="2000"/>
              <a:t>(Create, Read, Update e Delete) </a:t>
            </a:r>
            <a:r>
              <a:rPr lang="pt-BR" sz="2000"/>
              <a:t>dos agendamentos</a:t>
            </a:r>
            <a:endParaRPr sz="2000"/>
          </a:p>
        </p:txBody>
      </p:sp>
      <p:sp>
        <p:nvSpPr>
          <p:cNvPr id="252" name="Google Shape;252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3" name="Google Shape;2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750" y="77275"/>
            <a:ext cx="1494900" cy="149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cliente</a:t>
            </a:r>
            <a:endParaRPr/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471900" y="2016250"/>
            <a:ext cx="8222100" cy="26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Visualizar os serviços oferecidos, horário de atendimento, profissionais disponíveis e acessar as redes sociais do estabelecimento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Agendamentos de horários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Opção de pagamento por Pix</a:t>
            </a:r>
            <a:endParaRPr sz="2000"/>
          </a:p>
        </p:txBody>
      </p:sp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1" name="Google Shape;2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0175" y="164600"/>
            <a:ext cx="1404774" cy="140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Requisitos funcionais</a:t>
            </a:r>
            <a:endParaRPr sz="2700"/>
          </a:p>
        </p:txBody>
      </p:sp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8" name="Google Shape;268;p29"/>
          <p:cNvSpPr txBox="1"/>
          <p:nvPr/>
        </p:nvSpPr>
        <p:spPr>
          <a:xfrm>
            <a:off x="438900" y="2153400"/>
            <a:ext cx="821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❏"/>
            </a:pPr>
            <a:r>
              <a:rPr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Manter agendamentos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❏"/>
            </a:pPr>
            <a:r>
              <a:rPr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Manter pagamentos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❏"/>
            </a:pPr>
            <a:r>
              <a:rPr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Gerar pagamentos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❏"/>
            </a:pPr>
            <a:r>
              <a:rPr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Manter clientes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" name="Google Shape;2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200" y="1591425"/>
            <a:ext cx="28575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não funcionais</a:t>
            </a:r>
            <a:endParaRPr/>
          </a:p>
        </p:txBody>
      </p:sp>
      <p:sp>
        <p:nvSpPr>
          <p:cNvPr id="275" name="Google Shape;275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6" name="Google Shape;276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Realizar login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Versionamento de código: GitHub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Front-end: React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Back-end: Node.js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SGBD: MySql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P</a:t>
            </a:r>
            <a:r>
              <a:rPr lang="pt-BR" sz="2000"/>
              <a:t>rotótipo: Figma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Diagramas UML: Visual Paradigm</a:t>
            </a:r>
            <a:endParaRPr sz="2000"/>
          </a:p>
        </p:txBody>
      </p:sp>
      <p:pic>
        <p:nvPicPr>
          <p:cNvPr id="277" name="Google Shape;277;p30"/>
          <p:cNvPicPr preferRelativeResize="0"/>
          <p:nvPr/>
        </p:nvPicPr>
        <p:blipFill rotWithShape="1">
          <a:blip r:embed="rId3">
            <a:alphaModFix/>
          </a:blip>
          <a:srcRect b="9823" l="0" r="0" t="13128"/>
          <a:stretch/>
        </p:blipFill>
        <p:spPr>
          <a:xfrm>
            <a:off x="7297700" y="3930625"/>
            <a:ext cx="1535399" cy="5914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8" name="Google Shape;2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7700" y="1950950"/>
            <a:ext cx="1535400" cy="7339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9" name="Google Shape;279;p30"/>
          <p:cNvPicPr preferRelativeResize="0"/>
          <p:nvPr/>
        </p:nvPicPr>
        <p:blipFill rotWithShape="1">
          <a:blip r:embed="rId5">
            <a:alphaModFix/>
          </a:blip>
          <a:srcRect b="9473" l="0" r="0" t="11054"/>
          <a:stretch/>
        </p:blipFill>
        <p:spPr>
          <a:xfrm>
            <a:off x="5531375" y="3795850"/>
            <a:ext cx="1609723" cy="8526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0" name="Google Shape;280;p30"/>
          <p:cNvPicPr preferRelativeResize="0"/>
          <p:nvPr/>
        </p:nvPicPr>
        <p:blipFill rotWithShape="1">
          <a:blip r:embed="rId6">
            <a:alphaModFix/>
          </a:blip>
          <a:srcRect b="39283" l="0" r="0" t="35081"/>
          <a:stretch/>
        </p:blipFill>
        <p:spPr>
          <a:xfrm>
            <a:off x="5432087" y="2086138"/>
            <a:ext cx="1808300" cy="46355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1" name="Google Shape;28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5447" y="2831026"/>
            <a:ext cx="979901" cy="8526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2" name="Google Shape;282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9923" y="2847863"/>
            <a:ext cx="852625" cy="852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471900" y="1783075"/>
            <a:ext cx="8222100" cy="31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000"/>
              <a:t>Geral: G</a:t>
            </a:r>
            <a:r>
              <a:rPr lang="pt-BR" sz="2000"/>
              <a:t>erenciar o agendamento de horários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2000"/>
              <a:t>Específicos: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Disponibilizar o aplicativo para Android, iOS e Web através do PWA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Facilitar o controle das atividades e agendamentos por parte das profissionais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Oferecer opções de pagamento dos agendamentos (Pix)</a:t>
            </a:r>
            <a:endParaRPr sz="2000"/>
          </a:p>
        </p:txBody>
      </p:sp>
      <p:sp>
        <p:nvSpPr>
          <p:cNvPr id="289" name="Google Shape;289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500" y="301750"/>
            <a:ext cx="2181275" cy="2181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Roteiro</a:t>
            </a:r>
            <a:endParaRPr sz="2700"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1648417" y="3198763"/>
            <a:ext cx="5847157" cy="574066"/>
            <a:chOff x="1593000" y="2322568"/>
            <a:chExt cx="5957975" cy="643500"/>
          </a:xfrm>
        </p:grpSpPr>
        <p:sp>
          <p:nvSpPr>
            <p:cNvPr id="78" name="Google Shape;78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Objetivos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5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pt-BR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Geral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pt-BR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Específicos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1648417" y="2614509"/>
            <a:ext cx="5847157" cy="574066"/>
            <a:chOff x="1593000" y="2322568"/>
            <a:chExt cx="5957975" cy="643500"/>
          </a:xfrm>
        </p:grpSpPr>
        <p:sp>
          <p:nvSpPr>
            <p:cNvPr id="86" name="Google Shape;86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Proposta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pt-BR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PWA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pt-BR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Módulos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pt-BR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Requisitos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p14"/>
          <p:cNvGrpSpPr/>
          <p:nvPr/>
        </p:nvGrpSpPr>
        <p:grpSpPr>
          <a:xfrm>
            <a:off x="1648417" y="2030232"/>
            <a:ext cx="5847157" cy="574066"/>
            <a:chOff x="1593000" y="2322568"/>
            <a:chExt cx="5957975" cy="643500"/>
          </a:xfrm>
        </p:grpSpPr>
        <p:sp>
          <p:nvSpPr>
            <p:cNvPr id="94" name="Google Shape;94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Trabalhos relacionados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pt-BR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AppBarber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pt-BR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AppBeleza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1648417" y="1445985"/>
            <a:ext cx="5847157" cy="574066"/>
            <a:chOff x="1593000" y="2322568"/>
            <a:chExt cx="5957975" cy="643500"/>
          </a:xfrm>
        </p:grpSpPr>
        <p:sp>
          <p:nvSpPr>
            <p:cNvPr id="102" name="Google Shape;102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Espaço Estético Simetria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>
            <a:off x="1648417" y="861724"/>
            <a:ext cx="5847157" cy="574066"/>
            <a:chOff x="1593000" y="2322568"/>
            <a:chExt cx="5957975" cy="643500"/>
          </a:xfrm>
        </p:grpSpPr>
        <p:sp>
          <p:nvSpPr>
            <p:cNvPr id="110" name="Google Shape;110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Problema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1648405" y="3783024"/>
            <a:ext cx="5847157" cy="574066"/>
            <a:chOff x="1593000" y="2322568"/>
            <a:chExt cx="5957975" cy="643500"/>
          </a:xfrm>
        </p:grpSpPr>
        <p:sp>
          <p:nvSpPr>
            <p:cNvPr id="118" name="Google Shape;118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Resultados</a:t>
              </a:r>
              <a:endParaRPr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6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" name="Google Shape;125;p14"/>
          <p:cNvGrpSpPr/>
          <p:nvPr/>
        </p:nvGrpSpPr>
        <p:grpSpPr>
          <a:xfrm>
            <a:off x="1648429" y="4367307"/>
            <a:ext cx="5847157" cy="574066"/>
            <a:chOff x="1593000" y="2322568"/>
            <a:chExt cx="5957975" cy="643500"/>
          </a:xfrm>
        </p:grpSpPr>
        <p:sp>
          <p:nvSpPr>
            <p:cNvPr id="126" name="Google Shape;126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Trabalhos futuros</a:t>
              </a:r>
              <a:endParaRPr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7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</a:t>
            </a:r>
            <a:endParaRPr/>
          </a:p>
        </p:txBody>
      </p:sp>
      <p:sp>
        <p:nvSpPr>
          <p:cNvPr id="296" name="Google Shape;296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A seguir, serão demonstradas algumas telas da aplicação que foram construídas utilizando o Figma</a:t>
            </a:r>
            <a:endParaRPr/>
          </a:p>
        </p:txBody>
      </p:sp>
      <p:sp>
        <p:nvSpPr>
          <p:cNvPr id="297" name="Google Shape;297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675" y="2815175"/>
            <a:ext cx="3221325" cy="15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Login</a:t>
            </a:r>
            <a:endParaRPr/>
          </a:p>
        </p:txBody>
      </p:sp>
      <p:sp>
        <p:nvSpPr>
          <p:cNvPr id="304" name="Google Shape;304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5" name="Google Shape;3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475" y="713225"/>
            <a:ext cx="2026150" cy="43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Menu Principal</a:t>
            </a:r>
            <a:endParaRPr/>
          </a:p>
        </p:txBody>
      </p:sp>
      <p:sp>
        <p:nvSpPr>
          <p:cNvPr id="311" name="Google Shape;311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2" name="Google Shape;3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288" y="771450"/>
            <a:ext cx="1976529" cy="43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Agendamento de serviços</a:t>
            </a:r>
            <a:endParaRPr/>
          </a:p>
        </p:txBody>
      </p:sp>
      <p:sp>
        <p:nvSpPr>
          <p:cNvPr id="318" name="Google Shape;318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9" name="Google Shape;3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875" y="771450"/>
            <a:ext cx="2003348" cy="43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Escolha de horário</a:t>
            </a:r>
            <a:endParaRPr/>
          </a:p>
        </p:txBody>
      </p:sp>
      <p:sp>
        <p:nvSpPr>
          <p:cNvPr id="325" name="Google Shape;325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438" y="771450"/>
            <a:ext cx="2028234" cy="43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Confirmação</a:t>
            </a:r>
            <a:endParaRPr/>
          </a:p>
        </p:txBody>
      </p:sp>
      <p:sp>
        <p:nvSpPr>
          <p:cNvPr id="332" name="Google Shape;332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3" name="Google Shape;3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250" y="771450"/>
            <a:ext cx="2016611" cy="43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339" name="Google Shape;339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0" name="Google Shape;340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https://www.esteticasimetria.com.br/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https://simetria-front-admin.vercel.app/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Custos</a:t>
            </a:r>
            <a:endParaRPr/>
          </a:p>
        </p:txBody>
      </p:sp>
      <p:sp>
        <p:nvSpPr>
          <p:cNvPr id="346" name="Google Shape;346;p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7" name="Google Shape;347;p39"/>
          <p:cNvSpPr txBox="1"/>
          <p:nvPr/>
        </p:nvSpPr>
        <p:spPr>
          <a:xfrm>
            <a:off x="307650" y="1856750"/>
            <a:ext cx="84078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8" name="Google Shape;3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975" y="63950"/>
            <a:ext cx="2192100" cy="21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3768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748"/>
              <a:t>Front-end: Vercel (grátis)</a:t>
            </a:r>
            <a:endParaRPr sz="2748"/>
          </a:p>
          <a:p>
            <a:pPr indent="-33768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748"/>
              <a:t>Back-end: AWS (R$ 2,99 de utilização do serviço + R$0,19 de IOF) = R$ 3,18</a:t>
            </a:r>
            <a:endParaRPr sz="2748"/>
          </a:p>
          <a:p>
            <a:pPr indent="-33768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748"/>
              <a:t>Banco: Heroku (grátis)</a:t>
            </a:r>
            <a:endParaRPr sz="2748"/>
          </a:p>
          <a:p>
            <a:pPr indent="-33768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748"/>
              <a:t>Domínio: R$ 76,00 válido por 2 anos (Registro BR) = R$ 3,16 / mês</a:t>
            </a:r>
            <a:endParaRPr sz="2748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 u="sng"/>
              <a:t>Custo 1º mês: R$ 6,35</a:t>
            </a:r>
            <a:endParaRPr sz="32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futuros</a:t>
            </a:r>
            <a:endParaRPr/>
          </a:p>
        </p:txBody>
      </p:sp>
      <p:sp>
        <p:nvSpPr>
          <p:cNvPr id="355" name="Google Shape;355;p40"/>
          <p:cNvSpPr txBox="1"/>
          <p:nvPr>
            <p:ph idx="1" type="body"/>
          </p:nvPr>
        </p:nvSpPr>
        <p:spPr>
          <a:xfrm>
            <a:off x="441950" y="1867825"/>
            <a:ext cx="5494500" cy="29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000"/>
              <a:t>P</a:t>
            </a:r>
            <a:r>
              <a:rPr lang="pt-BR" sz="2000"/>
              <a:t>agamento com cartão de crédito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000"/>
              <a:t>Login através do Facebook e outras contas externas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000"/>
              <a:t>Edição de horário de funcionamento para um dia específico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000"/>
              <a:t>Opção de agendar serviços em que mais de uma profissional atende (dia de princesa)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000"/>
              <a:t>Editar os profissionais e serviços, cadastrar notícias e registrar a fórmula de coloração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000"/>
              <a:t>Notificações de pagamentos e cancelamentos</a:t>
            </a:r>
            <a:endParaRPr sz="2000"/>
          </a:p>
        </p:txBody>
      </p:sp>
      <p:sp>
        <p:nvSpPr>
          <p:cNvPr id="356" name="Google Shape;356;p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57" name="Google Shape;3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650" y="1793825"/>
            <a:ext cx="27241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atenção!</a:t>
            </a:r>
            <a:endParaRPr/>
          </a:p>
        </p:txBody>
      </p:sp>
      <p:sp>
        <p:nvSpPr>
          <p:cNvPr id="363" name="Google Shape;363;p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517050" y="2571750"/>
            <a:ext cx="813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Dúvidas?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471900" y="2318000"/>
            <a:ext cx="82221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Cenário durante e pós-pandemia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Medidas adotadas por empresas (estudo Fecomércio-RS)</a:t>
            </a:r>
            <a:endParaRPr sz="2000"/>
          </a:p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Problema</a:t>
            </a:r>
            <a:endParaRPr sz="2700"/>
          </a:p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25" y="785150"/>
            <a:ext cx="8218743" cy="4198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Problema</a:t>
            </a:r>
            <a:endParaRPr sz="2700"/>
          </a:p>
        </p:txBody>
      </p:sp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999" y="836651"/>
            <a:ext cx="7138025" cy="405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Problema</a:t>
            </a:r>
            <a:endParaRPr sz="2700"/>
          </a:p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350" y="796400"/>
            <a:ext cx="7453276" cy="411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Espaço Estético Simetria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Localização, serviços e profissionais</a:t>
            </a:r>
            <a:endParaRPr sz="2000"/>
          </a:p>
        </p:txBody>
      </p:sp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713" y="2056225"/>
            <a:ext cx="4640575" cy="34804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471900" y="2084825"/>
            <a:ext cx="4100100" cy="25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AppBarber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225" y="2571750"/>
            <a:ext cx="1663450" cy="16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4581150" y="2084825"/>
            <a:ext cx="4112700" cy="2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AppBeleza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775" y="2571750"/>
            <a:ext cx="1663450" cy="16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471900" y="2043925"/>
            <a:ext cx="8222100" cy="25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2 módulos (gerencial e cliente)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Aplicativos disponíveis na Play Store (Android) e App Store (iOS) e site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Custo mensal de R$ 36,00 a R$ 199,90</a:t>
            </a:r>
            <a:endParaRPr sz="2000"/>
          </a:p>
        </p:txBody>
      </p: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