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8" r:id="rId2"/>
    <p:sldId id="329" r:id="rId3"/>
    <p:sldId id="340" r:id="rId4"/>
    <p:sldId id="341" r:id="rId5"/>
    <p:sldId id="339" r:id="rId6"/>
    <p:sldId id="342" r:id="rId7"/>
    <p:sldId id="343" r:id="rId8"/>
    <p:sldId id="346" r:id="rId9"/>
    <p:sldId id="348" r:id="rId10"/>
    <p:sldId id="345" r:id="rId11"/>
    <p:sldId id="344" r:id="rId12"/>
  </p:sldIdLst>
  <p:sldSz cx="12188825" cy="6858000"/>
  <p:notesSz cx="6858000" cy="9144000"/>
  <p:custDataLst>
    <p:tags r:id="rId15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7C8A798-7964-4773-B9F0-6568F780F99A}">
          <p14:sldIdLst>
            <p14:sldId id="318"/>
          </p14:sldIdLst>
        </p14:section>
        <p14:section name="Seção sem Título" id="{ED720A60-CEF3-4B94-BD73-7DE7B114E69C}">
          <p14:sldIdLst>
            <p14:sldId id="329"/>
            <p14:sldId id="340"/>
            <p14:sldId id="341"/>
            <p14:sldId id="339"/>
            <p14:sldId id="342"/>
            <p14:sldId id="343"/>
            <p14:sldId id="346"/>
            <p14:sldId id="348"/>
            <p14:sldId id="345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2106" y="10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DAE4-9A39-4BA1-9136-D2EFA1E04D98}" type="datetime1">
              <a:rPr lang="pt-BR" smtClean="0"/>
              <a:t>12/10/2021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6ED614-FEEC-4ACC-BA12-4CAE9456AEEE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0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77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93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97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71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Editar Estilo de subtítulo mestre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tângulo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3352B-A66E-4DA9-890F-A71DA03CAF6E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561B8-657E-4CAA-85DE-F5D5A2AE0F99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B1FBB-62EB-4EBC-95EC-32A604B06502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tângulo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7A6DA-77BA-42A0-9F96-C5FB2CFAF732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FF4F7-FDF9-49ED-BBC2-DD5F91A22FF2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B90986-5233-48D6-AF2D-E05A90D9196D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CDF21-57C5-4942-9EB1-EA6CB7FE508C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049B9D-3914-498E-A5D3-34AAD8688D06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3E18F-760C-451C-8140-E9A2FE633674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19FE151-CBC1-41D7-BE96-907EAC15B4E9}" type="datetime1">
              <a:rPr lang="pt-BR" noProof="0" smtClean="0"/>
              <a:t>12/10/2021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0824" y="3429000"/>
            <a:ext cx="5945188" cy="1219200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/>
              <a:t>Sugestionamento de Investimento e Melhor Momento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Rafael Soares Melero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CE983-68AE-461B-8264-CB908FB7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635D2-D79D-468D-B0A4-D4FADA3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  <a:p>
            <a:pPr lvl="1"/>
            <a:r>
              <a:rPr lang="pt-BR" dirty="0"/>
              <a:t>Árvore – 79% - 74%</a:t>
            </a:r>
          </a:p>
          <a:p>
            <a:pPr lvl="1"/>
            <a:r>
              <a:rPr lang="pt-BR" dirty="0" err="1"/>
              <a:t>kNN</a:t>
            </a:r>
            <a:r>
              <a:rPr lang="pt-BR" dirty="0"/>
              <a:t> – 81% - 77%</a:t>
            </a:r>
          </a:p>
          <a:p>
            <a:pPr lvl="1"/>
            <a:r>
              <a:rPr lang="pt-BR" dirty="0" err="1"/>
              <a:t>Random</a:t>
            </a:r>
            <a:r>
              <a:rPr lang="pt-BR" dirty="0"/>
              <a:t> Forest – 83% - 79%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F9E7-A428-4C7E-81FE-2588308D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E0CF5A58-202F-45FD-A2F8-183EEBC7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420888"/>
            <a:ext cx="9687608" cy="42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0CF473B-0BD4-4BC1-B1FE-34B7E25D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1"/>
            <a:ext cx="9829799" cy="3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Das 576 vezes que foi investido, 459 deram o retorno esperado, 79% de acurácia</a:t>
            </a:r>
          </a:p>
        </p:txBody>
      </p:sp>
    </p:spTree>
    <p:extLst>
      <p:ext uri="{BB962C8B-B14F-4D97-AF65-F5344CB8AC3E}">
        <p14:creationId xmlns:p14="http://schemas.microsoft.com/office/powerpoint/2010/main" val="28557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1 - Problemas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2413" y="1981201"/>
            <a:ext cx="9829799" cy="2455912"/>
          </a:xfrm>
        </p:spPr>
        <p:txBody>
          <a:bodyPr rtlCol="0"/>
          <a:lstStyle/>
          <a:p>
            <a:pPr rtl="0"/>
            <a:r>
              <a:rPr lang="pt-BR" dirty="0"/>
              <a:t>Divulgações pretensiosas de investimentos alavancando o efeito manada.</a:t>
            </a:r>
          </a:p>
          <a:p>
            <a:pPr rtl="0"/>
            <a:r>
              <a:rPr lang="pt-BR" dirty="0"/>
              <a:t>Perda de capital ocasionada pela falta de conhecimento dos novos investidores.</a:t>
            </a:r>
          </a:p>
          <a:p>
            <a:r>
              <a:rPr lang="pt-BR" dirty="0"/>
              <a:t>Hora inoportuna para realização de investimento.</a:t>
            </a:r>
          </a:p>
          <a:p>
            <a:endParaRPr lang="pt-BR" dirty="0"/>
          </a:p>
          <a:p>
            <a:pPr rtl="0"/>
            <a:endParaRPr lang="pt-BR" dirty="0"/>
          </a:p>
        </p:txBody>
      </p:sp>
      <p:pic>
        <p:nvPicPr>
          <p:cNvPr id="3" name="Imagem 2" descr="Homem com os braços abertos&#10;&#10;Descrição gerada automaticamente com confiança baixa">
            <a:extLst>
              <a:ext uri="{FF2B5EF4-FFF2-40B4-BE49-F238E27FC236}">
                <a16:creationId xmlns:a16="http://schemas.microsoft.com/office/drawing/2014/main" id="{EBF1C7BC-2415-4D8F-A0B8-3C972C19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505200"/>
            <a:ext cx="64735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2 - Previsões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Identificar o melhor momento para se investir</a:t>
            </a:r>
          </a:p>
          <a:p>
            <a:pPr rtl="0"/>
            <a:r>
              <a:rPr lang="pt-BR" dirty="0"/>
              <a:t>Identificar qual investimento deverá ser realizado</a:t>
            </a:r>
          </a:p>
          <a:p>
            <a:pPr rtl="0"/>
            <a:r>
              <a:rPr lang="pt-BR" dirty="0"/>
              <a:t>Critérios</a:t>
            </a:r>
          </a:p>
          <a:p>
            <a:pPr lvl="1"/>
            <a:r>
              <a:rPr lang="pt-BR" dirty="0"/>
              <a:t>Prazo da aplicação: 30 pregões</a:t>
            </a:r>
          </a:p>
          <a:p>
            <a:pPr lvl="1"/>
            <a:r>
              <a:rPr lang="pt-BR" dirty="0"/>
              <a:t>Retorno pretendido: 5%</a:t>
            </a:r>
          </a:p>
        </p:txBody>
      </p:sp>
      <p:pic>
        <p:nvPicPr>
          <p:cNvPr id="5" name="Imagem 4" descr="Mesa de bilhar com bolas coloridas&#10;&#10;Descrição gerada automaticamente com confiança média">
            <a:extLst>
              <a:ext uri="{FF2B5EF4-FFF2-40B4-BE49-F238E27FC236}">
                <a16:creationId xmlns:a16="http://schemas.microsoft.com/office/drawing/2014/main" id="{988F5E79-1A87-466D-91FB-1036D3DCF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27" y="4659873"/>
            <a:ext cx="2554569" cy="20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2C95-C67C-4089-BDA6-8D525D24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3 - 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80A53-A2E0-478C-801E-0F5227C5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empresas do Índice Ibovespa (37%)</a:t>
            </a:r>
          </a:p>
          <a:p>
            <a:r>
              <a:rPr lang="pt-BR" dirty="0"/>
              <a:t>Fatores que influenciam as empresas</a:t>
            </a:r>
          </a:p>
          <a:p>
            <a:pPr lvl="1"/>
            <a:r>
              <a:rPr lang="pt-BR" dirty="0"/>
              <a:t>Dólar</a:t>
            </a:r>
          </a:p>
          <a:p>
            <a:pPr lvl="1"/>
            <a:r>
              <a:rPr lang="pt-BR" dirty="0"/>
              <a:t>Minério de Ferro</a:t>
            </a:r>
          </a:p>
          <a:p>
            <a:pPr lvl="1"/>
            <a:r>
              <a:rPr lang="pt-BR" dirty="0"/>
              <a:t>Petróleo</a:t>
            </a:r>
          </a:p>
          <a:p>
            <a:r>
              <a:rPr lang="pt-BR" dirty="0"/>
              <a:t>Ouro</a:t>
            </a:r>
          </a:p>
          <a:p>
            <a:r>
              <a:rPr lang="pt-BR" dirty="0"/>
              <a:t>Índices de carteiras teóricas: Bovespa / S&amp;P 500</a:t>
            </a:r>
          </a:p>
          <a:p>
            <a:r>
              <a:rPr lang="pt-BR" dirty="0"/>
              <a:t>Taxa Selic</a:t>
            </a:r>
          </a:p>
          <a:p>
            <a:endParaRPr lang="pt-BR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0EC75229-73D2-4BF5-99B0-8D77B2899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38" y="4594138"/>
            <a:ext cx="3298587" cy="22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4 - Modelagem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Árvore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kNN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D23DD9BD-93DD-4AAD-AEF0-ED9889806B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933056"/>
            <a:ext cx="3140549" cy="31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5 – Avaliação do Resultado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Acurácia superior a 50%</a:t>
            </a:r>
          </a:p>
          <a:p>
            <a:pPr rtl="0"/>
            <a:endParaRPr lang="pt-BR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D886BDC4-9B54-40E7-9309-C5424071E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429000"/>
            <a:ext cx="3572597" cy="35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F940A-0953-4A01-96F3-A452D39B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 – 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DB589-FC35-45F2-981B-9381DEAF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Limpeza  dos dados</a:t>
            </a:r>
          </a:p>
          <a:p>
            <a:r>
              <a:rPr lang="pt-BR" dirty="0"/>
              <a:t>Avaliação de Outliers</a:t>
            </a:r>
          </a:p>
          <a:p>
            <a:r>
              <a:rPr lang="pt-BR" dirty="0"/>
              <a:t>Seleção de Métricas</a:t>
            </a:r>
          </a:p>
          <a:p>
            <a:r>
              <a:rPr lang="pt-BR" dirty="0"/>
              <a:t>Criação de métricas (MM)</a:t>
            </a:r>
          </a:p>
          <a:p>
            <a:r>
              <a:rPr lang="pt-BR" dirty="0"/>
              <a:t>Retirada de métricas</a:t>
            </a:r>
          </a:p>
          <a:p>
            <a:r>
              <a:rPr lang="pt-BR" dirty="0"/>
              <a:t>Aplicação dos algoritmos</a:t>
            </a:r>
          </a:p>
          <a:p>
            <a:endParaRPr lang="pt-BR" dirty="0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45280FEF-158D-453B-971B-B1480C93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351" y="4725144"/>
            <a:ext cx="2202474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DC3C-8030-45EE-945A-A0B366ED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A1071F-168D-4350-B7C7-F00C31C16A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868" y="2636912"/>
            <a:ext cx="10460633" cy="3693027"/>
          </a:xfrm>
          <a:prstGeom prst="rect">
            <a:avLst/>
          </a:prstGeom>
        </p:spPr>
      </p:pic>
      <p:sp>
        <p:nvSpPr>
          <p:cNvPr id="6" name="Espaço Reservado para Conteúdo 9">
            <a:extLst>
              <a:ext uri="{FF2B5EF4-FFF2-40B4-BE49-F238E27FC236}">
                <a16:creationId xmlns:a16="http://schemas.microsoft.com/office/drawing/2014/main" id="{6000F4D4-7C22-4DA3-8B37-FAB588E9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1"/>
            <a:ext cx="9829799" cy="3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Correlação maior da Vale com índices</a:t>
            </a:r>
          </a:p>
        </p:txBody>
      </p:sp>
    </p:spTree>
    <p:extLst>
      <p:ext uri="{BB962C8B-B14F-4D97-AF65-F5344CB8AC3E}">
        <p14:creationId xmlns:p14="http://schemas.microsoft.com/office/powerpoint/2010/main" val="29270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DC3C-8030-45EE-945A-A0B366ED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Espaço Reservado para Conteúdo 9">
            <a:extLst>
              <a:ext uri="{FF2B5EF4-FFF2-40B4-BE49-F238E27FC236}">
                <a16:creationId xmlns:a16="http://schemas.microsoft.com/office/drawing/2014/main" id="{6000F4D4-7C22-4DA3-8B37-FAB588E9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1"/>
            <a:ext cx="9829799" cy="3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Correlação forte entre empresas e o índice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55E2F0-42AD-445D-A316-60D123FF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868" y="2492896"/>
            <a:ext cx="10469760" cy="37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Símbolos de Moeda 16: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09_TF02895262.potx" id="{CB20A6FF-C920-4878-B305-EFDA9DB737C1}" vid="{0203E328-3FF2-466D-93D3-0E812F4885DB}"/>
    </a:ext>
  </a:extLst>
</a:theme>
</file>

<file path=ppt/theme/theme2.xml><?xml version="1.0" encoding="utf-8"?>
<a:theme xmlns:a="http://schemas.openxmlformats.org/drawingml/2006/main" name="Tema do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símbolos monetários (widescreen)</Template>
  <TotalTime>185</TotalTime>
  <Words>210</Words>
  <Application>Microsoft Office PowerPoint</Application>
  <PresentationFormat>Personalizar</PresentationFormat>
  <Paragraphs>52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Cambria</vt:lpstr>
      <vt:lpstr>Símbolos de Moeda 16:9</vt:lpstr>
      <vt:lpstr>Sugestionamento de Investimento e Melhor Momento</vt:lpstr>
      <vt:lpstr>1 - Problemas</vt:lpstr>
      <vt:lpstr>2 - Previsões</vt:lpstr>
      <vt:lpstr>3 - Coleta de Dados</vt:lpstr>
      <vt:lpstr>4 - Modelagem</vt:lpstr>
      <vt:lpstr>5 – Avaliação do Resultado</vt:lpstr>
      <vt:lpstr>6 – Preparação dos dados</vt:lpstr>
      <vt:lpstr>Conclusão</vt:lpstr>
      <vt:lpstr>Conclusão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Sugestionamento de Pilar e Momento de Investimento</dc:title>
  <dc:creator>Rafael Soares Melero</dc:creator>
  <cp:lastModifiedBy>Rafael Soares Melero</cp:lastModifiedBy>
  <cp:revision>6</cp:revision>
  <dcterms:created xsi:type="dcterms:W3CDTF">2021-10-12T21:36:20Z</dcterms:created>
  <dcterms:modified xsi:type="dcterms:W3CDTF">2021-10-13T00:42:03Z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