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256" r:id="rId2"/>
    <p:sldId id="266" r:id="rId3"/>
    <p:sldId id="257" r:id="rId4"/>
    <p:sldId id="258" r:id="rId5"/>
    <p:sldId id="259" r:id="rId6"/>
    <p:sldId id="263" r:id="rId7"/>
    <p:sldId id="267" r:id="rId8"/>
    <p:sldId id="268" r:id="rId9"/>
    <p:sldId id="260" r:id="rId10"/>
    <p:sldId id="264" r:id="rId11"/>
    <p:sldId id="265" r:id="rId12"/>
    <p:sldId id="261" r:id="rId1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76" autoAdjust="0"/>
    <p:restoredTop sz="94660"/>
  </p:normalViewPr>
  <p:slideViewPr>
    <p:cSldViewPr>
      <p:cViewPr varScale="1">
        <p:scale>
          <a:sx n="64" d="100"/>
          <a:sy n="64" d="100"/>
        </p:scale>
        <p:origin x="-135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113200-6905-4C6F-8FCD-6864F792C352}" type="datetimeFigureOut">
              <a:rPr lang="pt-BR" smtClean="0"/>
              <a:pPr/>
              <a:t>03/01/2018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A3BF3A-65E3-4A01-9639-F1CE59FDAA8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715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pt-BR"/>
          </a:p>
        </p:txBody>
      </p:sp>
      <p:sp>
        <p:nvSpPr>
          <p:cNvPr id="17715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431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112" indent="-285428" defTabSz="87431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1711" indent="-228342" defTabSz="87431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98395" indent="-228342" defTabSz="87431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5080" indent="-228342" defTabSz="87431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487728" indent="-228342" defTabSz="87431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20376" indent="-228342" defTabSz="87431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353025" indent="-228342" defTabSz="87431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785673" indent="-228342" defTabSz="87431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CC27846-79A7-405D-871C-E47F00BADF6A}" type="slidenum">
              <a:rPr lang="pt-BR" altLang="pt-BR" smtClean="0"/>
              <a:pPr/>
              <a:t>6</a:t>
            </a:fld>
            <a:endParaRPr lang="pt-BR" altLang="pt-BR"/>
          </a:p>
        </p:txBody>
      </p:sp>
    </p:spTree>
    <p:extLst>
      <p:ext uri="{BB962C8B-B14F-4D97-AF65-F5344CB8AC3E}">
        <p14:creationId xmlns="" xmlns:p14="http://schemas.microsoft.com/office/powerpoint/2010/main" val="28575188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715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pt-BR"/>
          </a:p>
        </p:txBody>
      </p:sp>
      <p:sp>
        <p:nvSpPr>
          <p:cNvPr id="17715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431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112" indent="-285428" defTabSz="87431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1711" indent="-228342" defTabSz="87431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98395" indent="-228342" defTabSz="87431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5080" indent="-228342" defTabSz="87431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487728" indent="-228342" defTabSz="87431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20376" indent="-228342" defTabSz="87431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353025" indent="-228342" defTabSz="87431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785673" indent="-228342" defTabSz="87431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CC27846-79A7-405D-871C-E47F00BADF6A}" type="slidenum">
              <a:rPr lang="pt-BR" altLang="pt-BR" smtClean="0"/>
              <a:pPr/>
              <a:t>7</a:t>
            </a:fld>
            <a:endParaRPr lang="pt-BR" altLang="pt-BR"/>
          </a:p>
        </p:txBody>
      </p:sp>
    </p:spTree>
    <p:extLst>
      <p:ext uri="{BB962C8B-B14F-4D97-AF65-F5344CB8AC3E}">
        <p14:creationId xmlns="" xmlns:p14="http://schemas.microsoft.com/office/powerpoint/2010/main" val="28575188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715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pt-BR"/>
          </a:p>
        </p:txBody>
      </p:sp>
      <p:sp>
        <p:nvSpPr>
          <p:cNvPr id="17715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431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112" indent="-285428" defTabSz="87431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1711" indent="-228342" defTabSz="87431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98395" indent="-228342" defTabSz="87431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5080" indent="-228342" defTabSz="87431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487728" indent="-228342" defTabSz="87431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20376" indent="-228342" defTabSz="87431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353025" indent="-228342" defTabSz="87431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785673" indent="-228342" defTabSz="87431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CC27846-79A7-405D-871C-E47F00BADF6A}" type="slidenum">
              <a:rPr lang="pt-BR" altLang="pt-BR" smtClean="0"/>
              <a:pPr/>
              <a:t>8</a:t>
            </a:fld>
            <a:endParaRPr lang="pt-BR" altLang="pt-BR"/>
          </a:p>
        </p:txBody>
      </p:sp>
    </p:spTree>
    <p:extLst>
      <p:ext uri="{BB962C8B-B14F-4D97-AF65-F5344CB8AC3E}">
        <p14:creationId xmlns="" xmlns:p14="http://schemas.microsoft.com/office/powerpoint/2010/main" val="28575188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896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pt-BR"/>
          </a:p>
        </p:txBody>
      </p:sp>
      <p:sp>
        <p:nvSpPr>
          <p:cNvPr id="16896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431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112" indent="-285428" defTabSz="87431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1711" indent="-228342" defTabSz="87431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98395" indent="-228342" defTabSz="87431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5080" indent="-228342" defTabSz="87431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487728" indent="-228342" defTabSz="87431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20376" indent="-228342" defTabSz="87431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353025" indent="-228342" defTabSz="87431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785673" indent="-228342" defTabSz="87431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AEF8E72-0290-486F-9BED-D35C8F14B565}" type="slidenum">
              <a:rPr lang="pt-BR" altLang="pt-BR" smtClean="0">
                <a:solidFill>
                  <a:srgbClr val="000000"/>
                </a:solidFill>
              </a:rPr>
              <a:pPr/>
              <a:t>10</a:t>
            </a:fld>
            <a:endParaRPr lang="pt-BR" alt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402033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101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pt-BR"/>
          </a:p>
        </p:txBody>
      </p:sp>
      <p:sp>
        <p:nvSpPr>
          <p:cNvPr id="17101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431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112" indent="-285428" defTabSz="87431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1711" indent="-228342" defTabSz="87431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98395" indent="-228342" defTabSz="87431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5080" indent="-228342" defTabSz="87431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487728" indent="-228342" defTabSz="87431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20376" indent="-228342" defTabSz="87431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353025" indent="-228342" defTabSz="87431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785673" indent="-228342" defTabSz="87431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3E92EDB-37ED-44EA-BCC0-94CF076C1D07}" type="slidenum">
              <a:rPr lang="pt-BR" altLang="pt-BR" smtClean="0"/>
              <a:pPr/>
              <a:t>11</a:t>
            </a:fld>
            <a:endParaRPr lang="pt-BR" altLang="pt-BR"/>
          </a:p>
        </p:txBody>
      </p:sp>
    </p:spTree>
    <p:extLst>
      <p:ext uri="{BB962C8B-B14F-4D97-AF65-F5344CB8AC3E}">
        <p14:creationId xmlns="" xmlns:p14="http://schemas.microsoft.com/office/powerpoint/2010/main" val="62825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6A434-3C5D-4960-8E45-1F3E6B68F4E3}" type="datetimeFigureOut">
              <a:rPr lang="pt-BR" smtClean="0"/>
              <a:pPr/>
              <a:t>03/01/2018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DCE66-2850-4FD6-916E-46DA47951C3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6A434-3C5D-4960-8E45-1F3E6B68F4E3}" type="datetimeFigureOut">
              <a:rPr lang="pt-BR" smtClean="0"/>
              <a:pPr/>
              <a:t>03/01/2018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DCE66-2850-4FD6-916E-46DA47951C3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6A434-3C5D-4960-8E45-1F3E6B68F4E3}" type="datetimeFigureOut">
              <a:rPr lang="pt-BR" smtClean="0"/>
              <a:pPr/>
              <a:t>03/01/2018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DCE66-2850-4FD6-916E-46DA47951C3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6A434-3C5D-4960-8E45-1F3E6B68F4E3}" type="datetimeFigureOut">
              <a:rPr lang="pt-BR" smtClean="0"/>
              <a:pPr/>
              <a:t>03/01/2018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DCE66-2850-4FD6-916E-46DA47951C3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6A434-3C5D-4960-8E45-1F3E6B68F4E3}" type="datetimeFigureOut">
              <a:rPr lang="pt-BR" smtClean="0"/>
              <a:pPr/>
              <a:t>03/01/2018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DCE66-2850-4FD6-916E-46DA47951C3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6A434-3C5D-4960-8E45-1F3E6B68F4E3}" type="datetimeFigureOut">
              <a:rPr lang="pt-BR" smtClean="0"/>
              <a:pPr/>
              <a:t>03/01/2018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DCE66-2850-4FD6-916E-46DA47951C3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6A434-3C5D-4960-8E45-1F3E6B68F4E3}" type="datetimeFigureOut">
              <a:rPr lang="pt-BR" smtClean="0"/>
              <a:pPr/>
              <a:t>03/01/2018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DCE66-2850-4FD6-916E-46DA47951C3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6A434-3C5D-4960-8E45-1F3E6B68F4E3}" type="datetimeFigureOut">
              <a:rPr lang="pt-BR" smtClean="0"/>
              <a:pPr/>
              <a:t>03/01/2018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DCE66-2850-4FD6-916E-46DA47951C3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6A434-3C5D-4960-8E45-1F3E6B68F4E3}" type="datetimeFigureOut">
              <a:rPr lang="pt-BR" smtClean="0"/>
              <a:pPr/>
              <a:t>03/01/2018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DCE66-2850-4FD6-916E-46DA47951C3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6A434-3C5D-4960-8E45-1F3E6B68F4E3}" type="datetimeFigureOut">
              <a:rPr lang="pt-BR" smtClean="0"/>
              <a:pPr/>
              <a:t>03/01/2018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DCE66-2850-4FD6-916E-46DA47951C3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com Único Canto Aparado e Arredondado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iângulo retângulo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6A434-3C5D-4960-8E45-1F3E6B68F4E3}" type="datetimeFigureOut">
              <a:rPr lang="pt-BR" smtClean="0"/>
              <a:pPr/>
              <a:t>03/01/2018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6CDCE66-2850-4FD6-916E-46DA47951C36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10" name="Forma livre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a livre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7F6A434-3C5D-4960-8E45-1F3E6B68F4E3}" type="datetimeFigureOut">
              <a:rPr lang="pt-BR" smtClean="0"/>
              <a:pPr/>
              <a:t>03/01/2018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6CDCE66-2850-4FD6-916E-46DA47951C36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2" name="Grupo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orma livr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orma livr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321607" y="1196752"/>
            <a:ext cx="665368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000" dirty="0" smtClean="0"/>
              <a:t>O negócio </a:t>
            </a:r>
            <a:r>
              <a:rPr lang="pt-BR" sz="4000" dirty="0" err="1" smtClean="0"/>
              <a:t>Amway</a:t>
            </a:r>
            <a:r>
              <a:rPr lang="pt-BR" sz="4000" dirty="0" smtClean="0"/>
              <a:t> serve para:</a:t>
            </a:r>
          </a:p>
          <a:p>
            <a:pPr lvl="1">
              <a:buFontTx/>
              <a:buChar char="-"/>
            </a:pPr>
            <a:r>
              <a:rPr lang="pt-BR" sz="4000" dirty="0" smtClean="0"/>
              <a:t> Comercializar produtos</a:t>
            </a:r>
          </a:p>
          <a:p>
            <a:pPr lvl="1">
              <a:buFontTx/>
              <a:buChar char="-"/>
            </a:pPr>
            <a:r>
              <a:rPr lang="pt-BR" sz="4000" dirty="0" smtClean="0"/>
              <a:t> Renda extra</a:t>
            </a:r>
          </a:p>
          <a:p>
            <a:pPr lvl="1">
              <a:buFontTx/>
              <a:buChar char="-"/>
            </a:pPr>
            <a:r>
              <a:rPr lang="pt-BR" sz="4000" dirty="0" smtClean="0"/>
              <a:t> Construção de Ativos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995936" y="3703290"/>
            <a:ext cx="1293944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9900" dirty="0" smtClean="0"/>
              <a:t>?</a:t>
            </a:r>
            <a:endParaRPr lang="pt-BR" sz="19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CaixaDeTexto 1"/>
          <p:cNvSpPr txBox="1">
            <a:spLocks noChangeArrowheads="1"/>
          </p:cNvSpPr>
          <p:nvPr/>
        </p:nvSpPr>
        <p:spPr bwMode="auto">
          <a:xfrm>
            <a:off x="-15875" y="0"/>
            <a:ext cx="9159875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pt-BR" altLang="pt-BR" sz="2800" b="1">
                <a:solidFill>
                  <a:srgbClr val="000000"/>
                </a:solidFill>
                <a:latin typeface="Arial" panose="020B0604020202020204" pitchFamily="34" charset="0"/>
              </a:rPr>
              <a:t>Incentivos aos Empresários Líderes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pt-BR" altLang="pt-BR" sz="2800" b="1">
                <a:solidFill>
                  <a:srgbClr val="000000"/>
                </a:solidFill>
                <a:latin typeface="Arial" panose="020B0604020202020204" pitchFamily="34" charset="0"/>
              </a:rPr>
              <a:t>FAA OTCA </a:t>
            </a:r>
            <a:r>
              <a:rPr lang="pt-BR" altLang="pt-BR" sz="2800">
                <a:solidFill>
                  <a:srgbClr val="000000"/>
                </a:solidFill>
                <a:latin typeface="Arial" panose="020B0604020202020204" pitchFamily="34" charset="0"/>
              </a:rPr>
              <a:t>(Pago uma única vez)</a:t>
            </a:r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677211819"/>
              </p:ext>
            </p:extLst>
          </p:nvPr>
        </p:nvGraphicFramePr>
        <p:xfrm>
          <a:off x="0" y="1009650"/>
          <a:ext cx="9144000" cy="580390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572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79133">
                <a:tc>
                  <a:txBody>
                    <a:bodyPr/>
                    <a:lstStyle/>
                    <a:p>
                      <a:pPr algn="ctr"/>
                      <a:r>
                        <a:rPr lang="pt-BR" sz="3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CRÉDITOS</a:t>
                      </a:r>
                    </a:p>
                  </a:txBody>
                  <a:tcPr marT="45722" marB="45722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PRÊMIO</a:t>
                      </a:r>
                    </a:p>
                  </a:txBody>
                  <a:tcPr marT="45722" marB="45722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80530">
                <a:tc>
                  <a:txBody>
                    <a:bodyPr/>
                    <a:lstStyle/>
                    <a:p>
                      <a:pPr algn="ctr"/>
                      <a:r>
                        <a:rPr lang="pt-BR" sz="3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14 Créditos</a:t>
                      </a:r>
                      <a:r>
                        <a:rPr lang="pt-BR" sz="3200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FAA</a:t>
                      </a:r>
                      <a:endParaRPr lang="pt-BR" sz="32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T="45722" marB="457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R$ 52.400,00</a:t>
                      </a:r>
                    </a:p>
                  </a:txBody>
                  <a:tcPr marT="45722" marB="45722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80530">
                <a:tc>
                  <a:txBody>
                    <a:bodyPr/>
                    <a:lstStyle/>
                    <a:p>
                      <a:pPr algn="ctr"/>
                      <a:r>
                        <a:rPr lang="pt-BR" sz="3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16 Créditos</a:t>
                      </a:r>
                      <a:r>
                        <a:rPr lang="pt-BR" sz="3200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FAA</a:t>
                      </a:r>
                      <a:endParaRPr lang="pt-BR" sz="32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T="45722" marB="457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R$ 70.000,00</a:t>
                      </a:r>
                    </a:p>
                  </a:txBody>
                  <a:tcPr marT="45722" marB="45722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80530">
                <a:tc>
                  <a:txBody>
                    <a:bodyPr/>
                    <a:lstStyle/>
                    <a:p>
                      <a:pPr algn="ctr"/>
                      <a:r>
                        <a:rPr lang="pt-BR" sz="3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18 Créditos FAA</a:t>
                      </a:r>
                    </a:p>
                  </a:txBody>
                  <a:tcPr marT="45722" marB="457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R$ 87.500,00</a:t>
                      </a:r>
                    </a:p>
                  </a:txBody>
                  <a:tcPr marT="45722" marB="45722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80530">
                <a:tc>
                  <a:txBody>
                    <a:bodyPr/>
                    <a:lstStyle/>
                    <a:p>
                      <a:pPr algn="ctr"/>
                      <a:r>
                        <a:rPr lang="pt-BR" sz="3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20 Créditos FAA</a:t>
                      </a:r>
                    </a:p>
                  </a:txBody>
                  <a:tcPr marT="45722" marB="457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R$ 105.000,00</a:t>
                      </a:r>
                    </a:p>
                  </a:txBody>
                  <a:tcPr marT="45722" marB="45722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80530">
                <a:tc>
                  <a:txBody>
                    <a:bodyPr/>
                    <a:lstStyle/>
                    <a:p>
                      <a:pPr algn="ctr"/>
                      <a:r>
                        <a:rPr lang="pt-BR" sz="3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22 Créditos FAA</a:t>
                      </a:r>
                    </a:p>
                  </a:txBody>
                  <a:tcPr marT="45722" marB="457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R$ 140.000,00</a:t>
                      </a:r>
                    </a:p>
                  </a:txBody>
                  <a:tcPr marT="45722" marB="45722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80530">
                <a:tc>
                  <a:txBody>
                    <a:bodyPr/>
                    <a:lstStyle/>
                    <a:p>
                      <a:pPr algn="ctr"/>
                      <a:r>
                        <a:rPr lang="pt-BR" sz="3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25 Créditos FAA</a:t>
                      </a:r>
                    </a:p>
                  </a:txBody>
                  <a:tcPr marT="45722" marB="457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R$ 175.000,00</a:t>
                      </a:r>
                    </a:p>
                  </a:txBody>
                  <a:tcPr marT="45722" marB="45722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80530">
                <a:tc>
                  <a:txBody>
                    <a:bodyPr/>
                    <a:lstStyle/>
                    <a:p>
                      <a:pPr algn="ctr"/>
                      <a:r>
                        <a:rPr lang="pt-BR" sz="3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27 Créditos FAA</a:t>
                      </a:r>
                    </a:p>
                  </a:txBody>
                  <a:tcPr marT="45722" marB="457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R$ 210.000,00</a:t>
                      </a:r>
                    </a:p>
                  </a:txBody>
                  <a:tcPr marT="45722" marB="45722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580530">
                <a:tc>
                  <a:txBody>
                    <a:bodyPr/>
                    <a:lstStyle/>
                    <a:p>
                      <a:pPr algn="ctr"/>
                      <a:r>
                        <a:rPr lang="pt-BR" sz="3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30 Créditos FAA</a:t>
                      </a:r>
                    </a:p>
                  </a:txBody>
                  <a:tcPr marT="45722" marB="457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R$ 245.000,00</a:t>
                      </a:r>
                    </a:p>
                  </a:txBody>
                  <a:tcPr marT="45722" marB="45722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580530"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T="45722" marB="45722"/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T="45722" marB="45722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56841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CaixaDeTexto 1"/>
          <p:cNvSpPr txBox="1">
            <a:spLocks noChangeArrowheads="1"/>
          </p:cNvSpPr>
          <p:nvPr/>
        </p:nvSpPr>
        <p:spPr bwMode="auto">
          <a:xfrm>
            <a:off x="-15875" y="0"/>
            <a:ext cx="9159875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pt-BR" altLang="pt-BR" sz="2800" b="1">
                <a:latin typeface="Arial" panose="020B0604020202020204" pitchFamily="34" charset="0"/>
              </a:rPr>
              <a:t>Incentivos aos Empresários Líderes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pt-BR" altLang="pt-BR" sz="2800" b="1">
                <a:latin typeface="Arial" panose="020B0604020202020204" pitchFamily="34" charset="0"/>
              </a:rPr>
              <a:t>FAA OTCA </a:t>
            </a:r>
            <a:r>
              <a:rPr lang="pt-BR" altLang="pt-BR" sz="2800">
                <a:latin typeface="Arial" panose="020B0604020202020204" pitchFamily="34" charset="0"/>
              </a:rPr>
              <a:t>(Pago uma única vez)</a:t>
            </a:r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/>
          </p:nvPr>
        </p:nvGraphicFramePr>
        <p:xfrm>
          <a:off x="0" y="1052513"/>
          <a:ext cx="9144000" cy="576103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572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640115">
                <a:tc>
                  <a:txBody>
                    <a:bodyPr/>
                    <a:lstStyle/>
                    <a:p>
                      <a:pPr algn="ctr"/>
                      <a:r>
                        <a:rPr lang="pt-BR" sz="3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CRÉDITOS</a:t>
                      </a:r>
                    </a:p>
                  </a:txBody>
                  <a:tcPr marT="45721" marB="45721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PRÊMIO</a:t>
                      </a:r>
                    </a:p>
                  </a:txBody>
                  <a:tcPr marT="45721" marB="45721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40115">
                <a:tc>
                  <a:txBody>
                    <a:bodyPr/>
                    <a:lstStyle/>
                    <a:p>
                      <a:pPr algn="ctr"/>
                      <a:r>
                        <a:rPr lang="pt-BR" sz="3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40 Créditos</a:t>
                      </a:r>
                      <a:r>
                        <a:rPr lang="pt-BR" sz="3600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FAA</a:t>
                      </a:r>
                      <a:endParaRPr lang="pt-BR" sz="3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R$ 1.400.000,00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40115">
                <a:tc>
                  <a:txBody>
                    <a:bodyPr/>
                    <a:lstStyle/>
                    <a:p>
                      <a:pPr algn="ctr"/>
                      <a:r>
                        <a:rPr lang="pt-BR" sz="3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45 Créditos</a:t>
                      </a:r>
                      <a:r>
                        <a:rPr lang="pt-BR" sz="3600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FAA</a:t>
                      </a:r>
                      <a:endParaRPr lang="pt-BR" sz="3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R$ 2.100.000,00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40115">
                <a:tc>
                  <a:txBody>
                    <a:bodyPr/>
                    <a:lstStyle/>
                    <a:p>
                      <a:pPr algn="ctr"/>
                      <a:r>
                        <a:rPr lang="pt-BR" sz="3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50 Créditos FAA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R$ 2.800.000,00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40115">
                <a:tc>
                  <a:txBody>
                    <a:bodyPr/>
                    <a:lstStyle/>
                    <a:p>
                      <a:pPr algn="ctr"/>
                      <a:r>
                        <a:rPr lang="pt-BR" sz="3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55 Créditos FAA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R$ 3.500.000,00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40115">
                <a:tc>
                  <a:txBody>
                    <a:bodyPr/>
                    <a:lstStyle/>
                    <a:p>
                      <a:pPr algn="ctr"/>
                      <a:r>
                        <a:rPr lang="pt-BR" sz="3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60 Créditos FAA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R$ 4.200.000,00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640115">
                <a:tc>
                  <a:txBody>
                    <a:bodyPr/>
                    <a:lstStyle/>
                    <a:p>
                      <a:pPr algn="ctr"/>
                      <a:r>
                        <a:rPr lang="pt-BR" sz="3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65 Créditos FAA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R$ 4.900.000,00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640115">
                <a:tc>
                  <a:txBody>
                    <a:bodyPr/>
                    <a:lstStyle/>
                    <a:p>
                      <a:pPr algn="ctr"/>
                      <a:r>
                        <a:rPr lang="pt-BR" sz="3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70 Créditos FAA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R$ 5.600.000,00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640115">
                <a:tc>
                  <a:txBody>
                    <a:bodyPr/>
                    <a:lstStyle/>
                    <a:p>
                      <a:pPr algn="ctr"/>
                      <a:r>
                        <a:rPr lang="pt-BR" sz="3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Total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</a:t>
                      </a:r>
                      <a:r>
                        <a:rPr lang="pt-BR" sz="3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$ 25.584.900,00</a:t>
                      </a:r>
                      <a:endParaRPr lang="pt-BR" sz="3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T="45721" marB="45721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483851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EXTRAS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Viagens</a:t>
            </a:r>
          </a:p>
          <a:p>
            <a:r>
              <a:rPr lang="pt-BR" dirty="0" smtClean="0"/>
              <a:t>Palestras</a:t>
            </a:r>
          </a:p>
          <a:p>
            <a:r>
              <a:rPr lang="pt-BR" dirty="0" smtClean="0"/>
              <a:t>Coisas que o dinheiro não compram</a:t>
            </a:r>
            <a:endParaRPr lang="pt-BR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625610" y="2348880"/>
            <a:ext cx="536717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000" dirty="0" smtClean="0">
                <a:latin typeface="Adobe Heiti Std R" pitchFamily="34" charset="-128"/>
                <a:ea typeface="Adobe Heiti Std R" pitchFamily="34" charset="-128"/>
              </a:rPr>
              <a:t>16 formas de ganhos</a:t>
            </a:r>
          </a:p>
          <a:p>
            <a:pPr algn="ctr"/>
            <a:r>
              <a:rPr lang="pt-BR" sz="4000" dirty="0" smtClean="0">
                <a:latin typeface="Adobe Heiti Std R" pitchFamily="34" charset="-128"/>
                <a:ea typeface="Adobe Heiti Std R" pitchFamily="34" charset="-128"/>
              </a:rPr>
              <a:t>Divididas em 4 grupos</a:t>
            </a:r>
            <a:endParaRPr lang="pt-BR" sz="4000" dirty="0">
              <a:latin typeface="Adobe Heiti Std R" pitchFamily="34" charset="-128"/>
              <a:ea typeface="Adobe Heiti Std R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16 formas de ganhos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Ganhos Mensais</a:t>
            </a:r>
          </a:p>
          <a:p>
            <a:r>
              <a:rPr lang="pt-BR" dirty="0" smtClean="0"/>
              <a:t>Ganhos Anuais</a:t>
            </a:r>
          </a:p>
          <a:p>
            <a:r>
              <a:rPr lang="pt-BR" dirty="0" smtClean="0"/>
              <a:t>Ganhos por Crescimento</a:t>
            </a:r>
          </a:p>
          <a:p>
            <a:r>
              <a:rPr lang="pt-BR" dirty="0" smtClean="0"/>
              <a:t>Extras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Ganhos Mensais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latin typeface="Adobe Fan Heiti Std B" pitchFamily="34" charset="-128"/>
                <a:ea typeface="Adobe Fan Heiti Std B" pitchFamily="34" charset="-128"/>
              </a:rPr>
              <a:t>Lucro</a:t>
            </a:r>
          </a:p>
          <a:p>
            <a:r>
              <a:rPr lang="pt-BR" dirty="0" smtClean="0">
                <a:latin typeface="Adobe Fan Heiti Std B" pitchFamily="34" charset="-128"/>
                <a:ea typeface="Adobe Fan Heiti Std B" pitchFamily="34" charset="-128"/>
              </a:rPr>
              <a:t>Desconto por Volume pessoal 9% a 21%</a:t>
            </a:r>
          </a:p>
          <a:p>
            <a:r>
              <a:rPr lang="pt-BR" dirty="0" smtClean="0">
                <a:latin typeface="Adobe Fan Heiti Std B" pitchFamily="34" charset="-128"/>
                <a:ea typeface="Adobe Fan Heiti Std B" pitchFamily="34" charset="-128"/>
              </a:rPr>
              <a:t>Diferencial 9 a 21%</a:t>
            </a:r>
          </a:p>
          <a:p>
            <a:r>
              <a:rPr lang="pt-BR" dirty="0" smtClean="0">
                <a:latin typeface="Adobe Fan Heiti Std B" pitchFamily="34" charset="-128"/>
                <a:ea typeface="Adobe Fan Heiti Std B" pitchFamily="34" charset="-128"/>
              </a:rPr>
              <a:t>Liderança (6%)</a:t>
            </a:r>
          </a:p>
          <a:p>
            <a:r>
              <a:rPr lang="pt-BR" dirty="0" smtClean="0">
                <a:latin typeface="Adobe Fan Heiti Std B" pitchFamily="34" charset="-128"/>
                <a:ea typeface="Adobe Fan Heiti Std B" pitchFamily="34" charset="-128"/>
              </a:rPr>
              <a:t>Bônus Rubi (2%)</a:t>
            </a:r>
          </a:p>
          <a:p>
            <a:r>
              <a:rPr lang="pt-BR" dirty="0" smtClean="0">
                <a:latin typeface="Adobe Fan Heiti Std B" pitchFamily="34" charset="-128"/>
                <a:ea typeface="Adobe Fan Heiti Std B" pitchFamily="34" charset="-128"/>
              </a:rPr>
              <a:t>Bônus Profundidade (1%)</a:t>
            </a:r>
            <a:endParaRPr lang="pt-BR" dirty="0">
              <a:latin typeface="Adobe Fan Heiti Std B" pitchFamily="34" charset="-128"/>
              <a:ea typeface="Adobe Fan Heiti Std B" pitchFamily="34" charset="-128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Ganhos Anuais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935480"/>
            <a:ext cx="8784976" cy="4389120"/>
          </a:xfrm>
        </p:spPr>
        <p:txBody>
          <a:bodyPr/>
          <a:lstStyle/>
          <a:p>
            <a:r>
              <a:rPr lang="pt-BR" dirty="0" smtClean="0">
                <a:latin typeface="Adobe Fan Heiti Std B" pitchFamily="34" charset="-128"/>
                <a:ea typeface="Adobe Fan Heiti Std B" pitchFamily="34" charset="-128"/>
              </a:rPr>
              <a:t>Bônus Esmeralda (0,25% do faturamento do mercado)</a:t>
            </a:r>
          </a:p>
          <a:p>
            <a:r>
              <a:rPr lang="pt-BR" dirty="0" smtClean="0">
                <a:latin typeface="Adobe Fan Heiti Std B" pitchFamily="34" charset="-128"/>
                <a:ea typeface="Adobe Fan Heiti Std B" pitchFamily="34" charset="-128"/>
              </a:rPr>
              <a:t>Bônus Diamante (0,50% do faturamento do </a:t>
            </a:r>
            <a:r>
              <a:rPr lang="pt-BR" dirty="0" smtClean="0">
                <a:latin typeface="Adobe Fan Heiti Std B" pitchFamily="34" charset="-128"/>
                <a:ea typeface="Adobe Fan Heiti Std B" pitchFamily="34" charset="-128"/>
              </a:rPr>
              <a:t>mercado</a:t>
            </a:r>
            <a:r>
              <a:rPr lang="pt-BR" dirty="0" smtClean="0">
                <a:latin typeface="Adobe Fan Heiti Std B" pitchFamily="34" charset="-128"/>
                <a:ea typeface="Adobe Fan Heiti Std B" pitchFamily="34" charset="-128"/>
              </a:rPr>
              <a:t>)</a:t>
            </a:r>
          </a:p>
          <a:p>
            <a:r>
              <a:rPr lang="pt-BR" dirty="0" smtClean="0">
                <a:latin typeface="Adobe Fan Heiti Std B" pitchFamily="34" charset="-128"/>
                <a:ea typeface="Adobe Fan Heiti Std B" pitchFamily="34" charset="-128"/>
              </a:rPr>
              <a:t>Bônus Diamante </a:t>
            </a:r>
            <a:r>
              <a:rPr lang="pt-BR" dirty="0" err="1" smtClean="0">
                <a:latin typeface="Adobe Fan Heiti Std B" pitchFamily="34" charset="-128"/>
                <a:ea typeface="Adobe Fan Heiti Std B" pitchFamily="34" charset="-128"/>
              </a:rPr>
              <a:t>Plus</a:t>
            </a:r>
            <a:endParaRPr lang="pt-BR" dirty="0" smtClean="0">
              <a:latin typeface="Adobe Fan Heiti Std B" pitchFamily="34" charset="-128"/>
              <a:ea typeface="Adobe Fan Heiti Std B" pitchFamily="34" charset="-128"/>
            </a:endParaRPr>
          </a:p>
          <a:p>
            <a:r>
              <a:rPr lang="pt-BR" dirty="0" smtClean="0">
                <a:latin typeface="Adobe Fan Heiti Std B" pitchFamily="34" charset="-128"/>
                <a:ea typeface="Adobe Fan Heiti Std B" pitchFamily="34" charset="-128"/>
              </a:rPr>
              <a:t>FAA</a:t>
            </a:r>
            <a:endParaRPr lang="pt-BR" dirty="0">
              <a:latin typeface="Adobe Fan Heiti Std B" pitchFamily="34" charset="-128"/>
              <a:ea typeface="Adobe Fan Heiti Std B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l="10261" t="14765" r="60343" b="18298"/>
          <a:stretch>
            <a:fillRect/>
          </a:stretch>
        </p:blipFill>
        <p:spPr bwMode="auto">
          <a:xfrm>
            <a:off x="0" y="1052736"/>
            <a:ext cx="9144000" cy="586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ixaDeTexto 1"/>
          <p:cNvSpPr txBox="1">
            <a:spLocks noChangeArrowheads="1"/>
          </p:cNvSpPr>
          <p:nvPr/>
        </p:nvSpPr>
        <p:spPr bwMode="auto">
          <a:xfrm>
            <a:off x="0" y="1"/>
            <a:ext cx="9144000" cy="830997"/>
          </a:xfrm>
          <a:prstGeom prst="rect">
            <a:avLst/>
          </a:prstGeom>
          <a:solidFill>
            <a:srgbClr val="FFFFFF">
              <a:alpha val="58039"/>
            </a:srgbClr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pt-BR" altLang="pt-BR" sz="2400" b="1" dirty="0">
                <a:latin typeface="Arial" panose="020B0604020202020204" pitchFamily="34" charset="0"/>
              </a:rPr>
              <a:t>Incentivos aos Empresários Líderes FAA </a:t>
            </a:r>
            <a:r>
              <a:rPr lang="pt-BR" altLang="pt-BR" sz="2400" dirty="0">
                <a:latin typeface="Arial" panose="020B0604020202020204" pitchFamily="34" charset="0"/>
              </a:rPr>
              <a:t>(</a:t>
            </a:r>
            <a:r>
              <a:rPr lang="pt-BR" altLang="pt-BR" sz="2400" dirty="0" err="1">
                <a:latin typeface="Arial" panose="020B0604020202020204" pitchFamily="34" charset="0"/>
              </a:rPr>
              <a:t>Founders</a:t>
            </a:r>
            <a:r>
              <a:rPr lang="pt-BR" altLang="pt-BR" sz="2400" dirty="0">
                <a:latin typeface="Arial" panose="020B0604020202020204" pitchFamily="34" charset="0"/>
              </a:rPr>
              <a:t> </a:t>
            </a:r>
            <a:r>
              <a:rPr lang="pt-BR" altLang="pt-BR" sz="2400" dirty="0" err="1">
                <a:latin typeface="Arial" panose="020B0604020202020204" pitchFamily="34" charset="0"/>
              </a:rPr>
              <a:t>Achievement</a:t>
            </a:r>
            <a:r>
              <a:rPr lang="pt-BR" altLang="pt-BR" sz="2400" dirty="0">
                <a:latin typeface="Arial" panose="020B0604020202020204" pitchFamily="34" charset="0"/>
              </a:rPr>
              <a:t> </a:t>
            </a:r>
            <a:r>
              <a:rPr lang="pt-BR" altLang="pt-BR" sz="2400" dirty="0" err="1">
                <a:latin typeface="Arial" panose="020B0604020202020204" pitchFamily="34" charset="0"/>
              </a:rPr>
              <a:t>Awards</a:t>
            </a:r>
            <a:r>
              <a:rPr lang="pt-BR" altLang="pt-BR" sz="2400" dirty="0">
                <a:latin typeface="Arial" panose="020B0604020202020204" pitchFamily="34" charset="0"/>
              </a:rPr>
              <a:t>) recebimento todo </a:t>
            </a:r>
            <a:r>
              <a:rPr lang="pt-BR" altLang="pt-BR" sz="2400" b="1" dirty="0">
                <a:latin typeface="Arial" panose="020B0604020202020204" pitchFamily="34" charset="0"/>
              </a:rPr>
              <a:t>Ano</a:t>
            </a:r>
            <a:endParaRPr lang="pt-BR" altLang="pt-BR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9663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CaixaDeTexto 1"/>
          <p:cNvSpPr txBox="1">
            <a:spLocks noChangeArrowheads="1"/>
          </p:cNvSpPr>
          <p:nvPr/>
        </p:nvSpPr>
        <p:spPr bwMode="auto">
          <a:xfrm>
            <a:off x="0" y="1"/>
            <a:ext cx="9144000" cy="830997"/>
          </a:xfrm>
          <a:prstGeom prst="rect">
            <a:avLst/>
          </a:prstGeom>
          <a:solidFill>
            <a:srgbClr val="FFFFFF">
              <a:alpha val="58039"/>
            </a:srgbClr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pt-BR" altLang="pt-BR" sz="2400" b="1" dirty="0">
                <a:latin typeface="Arial" panose="020B0604020202020204" pitchFamily="34" charset="0"/>
              </a:rPr>
              <a:t>Incentivos aos Empresários Líderes FAA </a:t>
            </a:r>
            <a:r>
              <a:rPr lang="pt-BR" altLang="pt-BR" sz="2400" dirty="0">
                <a:latin typeface="Arial" panose="020B0604020202020204" pitchFamily="34" charset="0"/>
              </a:rPr>
              <a:t>(</a:t>
            </a:r>
            <a:r>
              <a:rPr lang="pt-BR" altLang="pt-BR" sz="2400" dirty="0" err="1">
                <a:latin typeface="Arial" panose="020B0604020202020204" pitchFamily="34" charset="0"/>
              </a:rPr>
              <a:t>Founders</a:t>
            </a:r>
            <a:r>
              <a:rPr lang="pt-BR" altLang="pt-BR" sz="2400" dirty="0">
                <a:latin typeface="Arial" panose="020B0604020202020204" pitchFamily="34" charset="0"/>
              </a:rPr>
              <a:t> </a:t>
            </a:r>
            <a:r>
              <a:rPr lang="pt-BR" altLang="pt-BR" sz="2400" dirty="0" err="1">
                <a:latin typeface="Arial" panose="020B0604020202020204" pitchFamily="34" charset="0"/>
              </a:rPr>
              <a:t>Achievement</a:t>
            </a:r>
            <a:r>
              <a:rPr lang="pt-BR" altLang="pt-BR" sz="2400" dirty="0">
                <a:latin typeface="Arial" panose="020B0604020202020204" pitchFamily="34" charset="0"/>
              </a:rPr>
              <a:t> </a:t>
            </a:r>
            <a:r>
              <a:rPr lang="pt-BR" altLang="pt-BR" sz="2400" dirty="0" err="1">
                <a:latin typeface="Arial" panose="020B0604020202020204" pitchFamily="34" charset="0"/>
              </a:rPr>
              <a:t>Awards</a:t>
            </a:r>
            <a:r>
              <a:rPr lang="pt-BR" altLang="pt-BR" sz="2400" dirty="0">
                <a:latin typeface="Arial" panose="020B0604020202020204" pitchFamily="34" charset="0"/>
              </a:rPr>
              <a:t>) recebimento todo </a:t>
            </a:r>
            <a:r>
              <a:rPr lang="pt-BR" altLang="pt-BR" sz="2400" b="1" dirty="0">
                <a:latin typeface="Arial" panose="020B0604020202020204" pitchFamily="34" charset="0"/>
              </a:rPr>
              <a:t>Ano</a:t>
            </a:r>
            <a:endParaRPr lang="pt-BR" altLang="pt-BR" sz="2400" dirty="0">
              <a:latin typeface="Arial" panose="020B060402020202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 l="10261" t="22640" r="60343" b="7470"/>
          <a:stretch>
            <a:fillRect/>
          </a:stretch>
        </p:blipFill>
        <p:spPr bwMode="auto">
          <a:xfrm>
            <a:off x="0" y="908720"/>
            <a:ext cx="8892480" cy="5956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49663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 l="10261" t="20061" r="60342" b="11408"/>
          <a:stretch>
            <a:fillRect/>
          </a:stretch>
        </p:blipFill>
        <p:spPr bwMode="auto">
          <a:xfrm>
            <a:off x="84764" y="836712"/>
            <a:ext cx="9167756" cy="6021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6130" name="CaixaDeTexto 1"/>
          <p:cNvSpPr txBox="1">
            <a:spLocks noChangeArrowheads="1"/>
          </p:cNvSpPr>
          <p:nvPr/>
        </p:nvSpPr>
        <p:spPr bwMode="auto">
          <a:xfrm>
            <a:off x="0" y="1"/>
            <a:ext cx="9144000" cy="830997"/>
          </a:xfrm>
          <a:prstGeom prst="rect">
            <a:avLst/>
          </a:prstGeom>
          <a:solidFill>
            <a:srgbClr val="FFFFFF">
              <a:alpha val="58039"/>
            </a:srgbClr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pt-BR" altLang="pt-BR" sz="2400" b="1" dirty="0">
                <a:latin typeface="Arial" panose="020B0604020202020204" pitchFamily="34" charset="0"/>
              </a:rPr>
              <a:t>Incentivos aos Empresários Líderes FAA </a:t>
            </a:r>
            <a:r>
              <a:rPr lang="pt-BR" altLang="pt-BR" sz="2400" dirty="0">
                <a:latin typeface="Arial" panose="020B0604020202020204" pitchFamily="34" charset="0"/>
              </a:rPr>
              <a:t>(</a:t>
            </a:r>
            <a:r>
              <a:rPr lang="pt-BR" altLang="pt-BR" sz="2400" dirty="0" err="1">
                <a:latin typeface="Arial" panose="020B0604020202020204" pitchFamily="34" charset="0"/>
              </a:rPr>
              <a:t>Founders</a:t>
            </a:r>
            <a:r>
              <a:rPr lang="pt-BR" altLang="pt-BR" sz="2400" dirty="0">
                <a:latin typeface="Arial" panose="020B0604020202020204" pitchFamily="34" charset="0"/>
              </a:rPr>
              <a:t> </a:t>
            </a:r>
            <a:r>
              <a:rPr lang="pt-BR" altLang="pt-BR" sz="2400" dirty="0" err="1">
                <a:latin typeface="Arial" panose="020B0604020202020204" pitchFamily="34" charset="0"/>
              </a:rPr>
              <a:t>Achievement</a:t>
            </a:r>
            <a:r>
              <a:rPr lang="pt-BR" altLang="pt-BR" sz="2400" dirty="0">
                <a:latin typeface="Arial" panose="020B0604020202020204" pitchFamily="34" charset="0"/>
              </a:rPr>
              <a:t> </a:t>
            </a:r>
            <a:r>
              <a:rPr lang="pt-BR" altLang="pt-BR" sz="2400" dirty="0" err="1">
                <a:latin typeface="Arial" panose="020B0604020202020204" pitchFamily="34" charset="0"/>
              </a:rPr>
              <a:t>Awards</a:t>
            </a:r>
            <a:r>
              <a:rPr lang="pt-BR" altLang="pt-BR" sz="2400" dirty="0">
                <a:latin typeface="Arial" panose="020B0604020202020204" pitchFamily="34" charset="0"/>
              </a:rPr>
              <a:t>) recebimento todo </a:t>
            </a:r>
            <a:r>
              <a:rPr lang="pt-BR" altLang="pt-BR" sz="2400" b="1" dirty="0">
                <a:latin typeface="Arial" panose="020B0604020202020204" pitchFamily="34" charset="0"/>
              </a:rPr>
              <a:t>Ano</a:t>
            </a:r>
            <a:endParaRPr lang="pt-BR" altLang="pt-BR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9663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Ganhos por Crescimento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OTCA GIP</a:t>
            </a:r>
          </a:p>
          <a:p>
            <a:r>
              <a:rPr lang="pt-BR" dirty="0" smtClean="0"/>
              <a:t>OTCA FAA</a:t>
            </a:r>
          </a:p>
          <a:p>
            <a:r>
              <a:rPr lang="pt-BR" dirty="0" smtClean="0"/>
              <a:t>GIP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xo">
  <a:themeElements>
    <a:clrScheme name="Flux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x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x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315</TotalTime>
  <Words>277</Words>
  <Application>Microsoft Office PowerPoint</Application>
  <PresentationFormat>Apresentação na tela (4:3)</PresentationFormat>
  <Paragraphs>80</Paragraphs>
  <Slides>12</Slides>
  <Notes>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Fluxo</vt:lpstr>
      <vt:lpstr>Slide 1</vt:lpstr>
      <vt:lpstr>Slide 2</vt:lpstr>
      <vt:lpstr>16 formas de ganhos</vt:lpstr>
      <vt:lpstr>Ganhos Mensais</vt:lpstr>
      <vt:lpstr>Ganhos Anuais</vt:lpstr>
      <vt:lpstr>Slide 6</vt:lpstr>
      <vt:lpstr>Slide 7</vt:lpstr>
      <vt:lpstr>Slide 8</vt:lpstr>
      <vt:lpstr>Ganhos por Crescimento</vt:lpstr>
      <vt:lpstr>Slide 10</vt:lpstr>
      <vt:lpstr>Slide 11</vt:lpstr>
      <vt:lpstr>EXTRAS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Rafael de Sousa Carlos</dc:creator>
  <cp:lastModifiedBy>Rafael de Sousa Carlos</cp:lastModifiedBy>
  <cp:revision>26</cp:revision>
  <dcterms:created xsi:type="dcterms:W3CDTF">2016-12-19T17:01:47Z</dcterms:created>
  <dcterms:modified xsi:type="dcterms:W3CDTF">2018-01-03T18:41:16Z</dcterms:modified>
</cp:coreProperties>
</file>