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6" r:id="rId5"/>
    <p:sldId id="258" r:id="rId6"/>
    <p:sldId id="259" r:id="rId7"/>
    <p:sldId id="260" r:id="rId8"/>
    <p:sldId id="271" r:id="rId9"/>
    <p:sldId id="267" r:id="rId10"/>
    <p:sldId id="268" r:id="rId11"/>
    <p:sldId id="269" r:id="rId12"/>
    <p:sldId id="270" r:id="rId13"/>
    <p:sldId id="261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72D4-39DE-43D2-83E8-3275404887A7}" type="datetimeFigureOut">
              <a:rPr lang="pt-BR" smtClean="0"/>
              <a:t>12/01/2018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A8C0-F244-40C5-981D-59D85508D1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80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72D4-39DE-43D2-83E8-3275404887A7}" type="datetimeFigureOut">
              <a:rPr lang="pt-BR" smtClean="0"/>
              <a:t>12/01/2018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A8C0-F244-40C5-981D-59D85508D1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76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72D4-39DE-43D2-83E8-3275404887A7}" type="datetimeFigureOut">
              <a:rPr lang="pt-BR" smtClean="0"/>
              <a:t>12/01/2018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A8C0-F244-40C5-981D-59D85508D1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79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72D4-39DE-43D2-83E8-3275404887A7}" type="datetimeFigureOut">
              <a:rPr lang="pt-BR" smtClean="0"/>
              <a:t>12/01/2018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A8C0-F244-40C5-981D-59D85508D1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822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72D4-39DE-43D2-83E8-3275404887A7}" type="datetimeFigureOut">
              <a:rPr lang="pt-BR" smtClean="0"/>
              <a:t>12/01/2018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A8C0-F244-40C5-981D-59D85508D1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6856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72D4-39DE-43D2-83E8-3275404887A7}" type="datetimeFigureOut">
              <a:rPr lang="pt-BR" smtClean="0"/>
              <a:t>12/01/2018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A8C0-F244-40C5-981D-59D85508D1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47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72D4-39DE-43D2-83E8-3275404887A7}" type="datetimeFigureOut">
              <a:rPr lang="pt-BR" smtClean="0"/>
              <a:t>12/01/2018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A8C0-F244-40C5-981D-59D85508D1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47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72D4-39DE-43D2-83E8-3275404887A7}" type="datetimeFigureOut">
              <a:rPr lang="pt-BR" smtClean="0"/>
              <a:t>12/01/2018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A8C0-F244-40C5-981D-59D85508D1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981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72D4-39DE-43D2-83E8-3275404887A7}" type="datetimeFigureOut">
              <a:rPr lang="pt-BR" smtClean="0"/>
              <a:t>12/01/2018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A8C0-F244-40C5-981D-59D85508D1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98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72D4-39DE-43D2-83E8-3275404887A7}" type="datetimeFigureOut">
              <a:rPr lang="pt-BR" smtClean="0"/>
              <a:t>12/01/2018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A8C0-F244-40C5-981D-59D85508D1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05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72D4-39DE-43D2-83E8-3275404887A7}" type="datetimeFigureOut">
              <a:rPr lang="pt-BR" smtClean="0"/>
              <a:t>12/01/2018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A8C0-F244-40C5-981D-59D85508D1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18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272D4-39DE-43D2-83E8-3275404887A7}" type="datetimeFigureOut">
              <a:rPr lang="pt-BR" smtClean="0"/>
              <a:t>12/01/2018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FA8C0-F244-40C5-981D-59D85508D1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3221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29366" y="692696"/>
            <a:ext cx="7596951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Padrão de 8 passos</a:t>
            </a:r>
          </a:p>
          <a:p>
            <a:endParaRPr lang="pt-BR" sz="32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pt-BR" sz="32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1- Defina seus sonhos</a:t>
            </a:r>
          </a:p>
          <a:p>
            <a:r>
              <a:rPr lang="pt-BR" sz="32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2- tenha compromisso</a:t>
            </a:r>
          </a:p>
          <a:p>
            <a:r>
              <a:rPr lang="pt-BR" sz="32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3- faça uma lista de nomes</a:t>
            </a:r>
          </a:p>
          <a:p>
            <a:r>
              <a:rPr lang="pt-BR" sz="32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4- contatar e convidar</a:t>
            </a:r>
          </a:p>
          <a:p>
            <a:r>
              <a:rPr lang="pt-BR" sz="32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5- Mostre o plano</a:t>
            </a:r>
          </a:p>
          <a:p>
            <a:r>
              <a:rPr lang="pt-BR" sz="32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6- Faça o acompanhamento</a:t>
            </a:r>
          </a:p>
          <a:p>
            <a:r>
              <a:rPr lang="pt-BR" sz="32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7- Aconselhe com a linha ascendente</a:t>
            </a:r>
          </a:p>
          <a:p>
            <a:r>
              <a:rPr lang="pt-BR" sz="32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8- Ensine os 8 passos</a:t>
            </a:r>
            <a:endParaRPr lang="pt-BR" sz="32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342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7504" y="858192"/>
            <a:ext cx="895206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smtClean="0"/>
              <a:t>4 PERGUNTAS INTERESSANTES PARA AJUDAR NA DECISÃO.</a:t>
            </a:r>
          </a:p>
          <a:p>
            <a:endParaRPr lang="pt-BR" sz="2400" b="1" dirty="0" smtClean="0"/>
          </a:p>
          <a:p>
            <a:r>
              <a:rPr lang="pt-BR" sz="2400" b="1" smtClean="0"/>
              <a:t>01)</a:t>
            </a:r>
            <a:endParaRPr lang="pt-BR" sz="2400" b="1" dirty="0"/>
          </a:p>
          <a:p>
            <a:r>
              <a:rPr lang="pt-BR" sz="2400" b="1" dirty="0" smtClean="0"/>
              <a:t>_ Baseado no que acabou de ver, se você fosse começar esse negócio</a:t>
            </a:r>
          </a:p>
          <a:p>
            <a:r>
              <a:rPr lang="pt-BR" sz="2400" b="1" dirty="0" smtClean="0"/>
              <a:t> em tempo parcial, aproximadamente quanto precisaria ganhar por</a:t>
            </a:r>
          </a:p>
          <a:p>
            <a:r>
              <a:rPr lang="pt-BR" sz="2400" b="1" dirty="0" smtClean="0"/>
              <a:t> mês para fazer valer o seu tempo?</a:t>
            </a:r>
          </a:p>
          <a:p>
            <a:endParaRPr lang="pt-BR" sz="2400" b="1" dirty="0"/>
          </a:p>
          <a:p>
            <a:r>
              <a:rPr lang="pt-BR" sz="2400" b="1" dirty="0" smtClean="0"/>
              <a:t>Nunca diga:</a:t>
            </a:r>
          </a:p>
          <a:p>
            <a:r>
              <a:rPr lang="pt-BR" sz="2400" b="1" dirty="0" smtClean="0"/>
              <a:t>_ você gostaria de ganhar 10 mil por mês?</a:t>
            </a:r>
          </a:p>
          <a:p>
            <a:r>
              <a:rPr lang="pt-BR" sz="2400" b="1" dirty="0" smtClean="0"/>
              <a:t>Nunca! Em vez de prescrever o que você acha que o prospecto quer,</a:t>
            </a:r>
          </a:p>
          <a:p>
            <a:r>
              <a:rPr lang="pt-BR" sz="2400" b="1" dirty="0" smtClean="0"/>
              <a:t>somente pergunte quanto seria necessário para que valesse a pena </a:t>
            </a:r>
          </a:p>
          <a:p>
            <a:r>
              <a:rPr lang="pt-BR" sz="2400" b="1" dirty="0" smtClean="0"/>
              <a:t>ele dedicar esse tempo e espere a resposta.  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50564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9512" y="404664"/>
            <a:ext cx="887198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sz="2400" b="1" dirty="0"/>
          </a:p>
          <a:p>
            <a:r>
              <a:rPr lang="pt-BR" sz="2400" b="1" dirty="0" smtClean="0"/>
              <a:t>_ Aproximadamente quantas horas você poderia comprometer a </a:t>
            </a:r>
          </a:p>
          <a:p>
            <a:r>
              <a:rPr lang="pt-BR" sz="2400" b="1" dirty="0" smtClean="0"/>
              <a:t>trabalhar por semana </a:t>
            </a:r>
            <a:r>
              <a:rPr lang="pt-BR" sz="2400" b="1" dirty="0"/>
              <a:t>p</a:t>
            </a:r>
            <a:r>
              <a:rPr lang="pt-BR" sz="2400" b="1" dirty="0" smtClean="0"/>
              <a:t>ara desenvolver esse tipo de renda?</a:t>
            </a:r>
          </a:p>
          <a:p>
            <a:endParaRPr lang="pt-BR" sz="2400" b="1" dirty="0" smtClean="0"/>
          </a:p>
          <a:p>
            <a:r>
              <a:rPr lang="pt-BR" sz="2400" b="1" dirty="0" smtClean="0"/>
              <a:t>Agora o prospecto precisa mergulhar em sua própria cabeça e </a:t>
            </a:r>
          </a:p>
          <a:p>
            <a:r>
              <a:rPr lang="pt-BR" sz="2400" b="1" dirty="0" smtClean="0"/>
              <a:t>checar a sua agenda mental para ver quanto tempo poderia investir </a:t>
            </a:r>
          </a:p>
          <a:p>
            <a:r>
              <a:rPr lang="pt-BR" sz="2400" b="1" dirty="0" smtClean="0"/>
              <a:t>para ganhar esse dinheiro.</a:t>
            </a:r>
            <a:endParaRPr lang="pt-BR" sz="2400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189841" y="3645024"/>
            <a:ext cx="86092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smtClean="0"/>
              <a:t>3)</a:t>
            </a:r>
            <a:endParaRPr lang="pt-BR" sz="2400" b="1" dirty="0"/>
          </a:p>
          <a:p>
            <a:r>
              <a:rPr lang="pt-BR" sz="2400" b="1" dirty="0" smtClean="0"/>
              <a:t>_ Por quantos meses você trabalharia esse número  de horas para </a:t>
            </a:r>
          </a:p>
          <a:p>
            <a:r>
              <a:rPr lang="pt-BR" sz="2400" b="1" dirty="0" smtClean="0"/>
              <a:t>desenvolver essa renda?</a:t>
            </a:r>
          </a:p>
          <a:p>
            <a:endParaRPr lang="pt-BR" sz="2400" b="1" dirty="0" smtClean="0"/>
          </a:p>
          <a:p>
            <a:r>
              <a:rPr lang="pt-BR" sz="2400" b="1" dirty="0" smtClean="0"/>
              <a:t>Essa pergunta o faz pensar sobre o seu nível de compromisso se </a:t>
            </a:r>
          </a:p>
          <a:p>
            <a:r>
              <a:rPr lang="pt-BR" sz="2400" b="1" dirty="0" smtClean="0"/>
              <a:t>quiser a renda apontada na pergunta nº 1</a:t>
            </a:r>
            <a:endParaRPr lang="pt-BR" sz="24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251520" y="332656"/>
            <a:ext cx="4363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smtClean="0"/>
              <a:t>2)</a:t>
            </a:r>
          </a:p>
          <a:p>
            <a:endParaRPr lang="pt-BR" sz="2400" b="1" smtClean="0"/>
          </a:p>
        </p:txBody>
      </p:sp>
    </p:spTree>
    <p:extLst>
      <p:ext uri="{BB962C8B-B14F-4D97-AF65-F5344CB8AC3E}">
        <p14:creationId xmlns:p14="http://schemas.microsoft.com/office/powerpoint/2010/main" val="201376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3528" y="851228"/>
            <a:ext cx="84894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smtClean="0"/>
              <a:t>4)</a:t>
            </a:r>
            <a:endParaRPr lang="pt-BR" sz="2400" b="1" dirty="0"/>
          </a:p>
          <a:p>
            <a:r>
              <a:rPr lang="pt-BR" sz="2400" b="1" dirty="0" smtClean="0"/>
              <a:t>Se eu pudesse mostrar a você como desenvolver uma renda de </a:t>
            </a:r>
          </a:p>
          <a:p>
            <a:r>
              <a:rPr lang="pt-BR" sz="2400" b="1" dirty="0" smtClean="0"/>
              <a:t>( 3 mil reais) por mês trabalhando (10hs) por semana ao longo de</a:t>
            </a:r>
          </a:p>
          <a:p>
            <a:r>
              <a:rPr lang="pt-BR" sz="2400" b="1" dirty="0" smtClean="0"/>
              <a:t>(10 meses), você estaria pronto pra começar esse negócio agora?</a:t>
            </a:r>
            <a:endParaRPr lang="pt-BR" sz="2400" b="1" dirty="0"/>
          </a:p>
        </p:txBody>
      </p:sp>
      <p:sp>
        <p:nvSpPr>
          <p:cNvPr id="5" name="Retângulo 4"/>
          <p:cNvSpPr/>
          <p:nvPr/>
        </p:nvSpPr>
        <p:spPr>
          <a:xfrm>
            <a:off x="323528" y="2551837"/>
            <a:ext cx="84894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400" b="1" smtClean="0"/>
          </a:p>
          <a:p>
            <a:r>
              <a:rPr lang="pt-BR" sz="2400" b="1" smtClean="0"/>
              <a:t>Na </a:t>
            </a:r>
            <a:r>
              <a:rPr lang="pt-BR" sz="2400" b="1" dirty="0"/>
              <a:t>maioria das vezes, você receberá uma resposta positiva. E quando as pessoas </a:t>
            </a:r>
            <a:r>
              <a:rPr lang="pt-BR" sz="2400" b="1" dirty="0" smtClean="0"/>
              <a:t>dizem: “</a:t>
            </a:r>
            <a:r>
              <a:rPr lang="pt-BR" sz="2400" b="1" dirty="0"/>
              <a:t>Claro, mostre me como, você pode mostrar o seu plano de compensação e traçar </a:t>
            </a:r>
            <a:r>
              <a:rPr lang="pt-BR" sz="2400" b="1" dirty="0" smtClean="0"/>
              <a:t>um planejamento </a:t>
            </a:r>
            <a:r>
              <a:rPr lang="pt-BR" sz="2400" b="1" dirty="0"/>
              <a:t>razoável para que alcancem seus objetivos. </a:t>
            </a:r>
          </a:p>
        </p:txBody>
      </p:sp>
    </p:spTree>
    <p:extLst>
      <p:ext uri="{BB962C8B-B14F-4D97-AF65-F5344CB8AC3E}">
        <p14:creationId xmlns:p14="http://schemas.microsoft.com/office/powerpoint/2010/main" val="102178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sultado de imagem para imagens de pessoas com suces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4624"/>
            <a:ext cx="8964488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07504" y="5589240"/>
            <a:ext cx="8964488" cy="10772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3200" smtClean="0">
                <a:solidFill>
                  <a:schemeClr val="bg1"/>
                </a:solidFill>
              </a:rPr>
              <a:t>O sucesso não vem quando tentamos ser perfeitos.</a:t>
            </a:r>
          </a:p>
          <a:p>
            <a:pPr algn="ctr"/>
            <a:r>
              <a:rPr lang="pt-BR" sz="3200" smtClean="0">
                <a:solidFill>
                  <a:schemeClr val="bg1"/>
                </a:solidFill>
              </a:rPr>
              <a:t>Ele acontece quando tentamos ser melhores.</a:t>
            </a:r>
            <a:endParaRPr lang="pt-BR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3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7624" y="1268760"/>
            <a:ext cx="3854710" cy="3613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pt-BR" sz="4000" b="1" smtClean="0"/>
              <a:t>Demonstração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pt-BR" sz="4000" b="1" smtClean="0"/>
              <a:t>Comparativo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pt-BR" sz="4000" b="1" smtClean="0"/>
              <a:t>Mop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619672" y="620688"/>
            <a:ext cx="5124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smtClean="0"/>
              <a:t>Quais são os passos para o MOP? </a:t>
            </a:r>
            <a:endParaRPr lang="pt-BR" sz="2800"/>
          </a:p>
        </p:txBody>
      </p:sp>
    </p:spTree>
    <p:extLst>
      <p:ext uri="{BB962C8B-B14F-4D97-AF65-F5344CB8AC3E}">
        <p14:creationId xmlns:p14="http://schemas.microsoft.com/office/powerpoint/2010/main" val="307561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1476902" y="620688"/>
            <a:ext cx="59754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smtClean="0"/>
              <a:t>Demonstração de produtos</a:t>
            </a:r>
            <a:endParaRPr lang="pt-BR" sz="4000" b="1"/>
          </a:p>
        </p:txBody>
      </p:sp>
      <p:pic>
        <p:nvPicPr>
          <p:cNvPr id="1040" name="Picture 16" descr="Resultado de imagem para demonstraçaõ de produt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4" b="11812"/>
          <a:stretch/>
        </p:blipFill>
        <p:spPr bwMode="auto">
          <a:xfrm>
            <a:off x="899592" y="1484784"/>
            <a:ext cx="7416824" cy="431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00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755576" y="896526"/>
            <a:ext cx="7560840" cy="5772834"/>
            <a:chOff x="611560" y="602686"/>
            <a:chExt cx="7855433" cy="5873413"/>
          </a:xfrm>
        </p:grpSpPr>
        <p:pic>
          <p:nvPicPr>
            <p:cNvPr id="3" name="Picture 5" descr="C:\Users\Yoshie\Documents\Apresentação comparativo 08 de 2017\Slide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602686"/>
              <a:ext cx="3672408" cy="2754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8" descr="C:\Users\Yoshie\Documents\Apresentação comparativo 08 de 2017\Slide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3717032"/>
              <a:ext cx="3678969" cy="2759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 descr="C:\Users\Yoshie\Documents\Apresentação comparativo 08 de 2017\Slide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015" y="602686"/>
              <a:ext cx="3672409" cy="2754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7" descr="C:\Users\Yoshie\Documents\Apresentação comparativo 08 de 2017\Slide3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344" y="3717032"/>
              <a:ext cx="3666624" cy="2749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CaixaDeTexto 7"/>
          <p:cNvSpPr txBox="1"/>
          <p:nvPr/>
        </p:nvSpPr>
        <p:spPr>
          <a:xfrm>
            <a:off x="2771800" y="188640"/>
            <a:ext cx="31198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/>
              <a:t>C</a:t>
            </a:r>
            <a:r>
              <a:rPr lang="pt-BR" sz="4000" b="1" smtClean="0"/>
              <a:t>omparativos</a:t>
            </a:r>
            <a:endParaRPr lang="pt-BR" sz="4000" b="1"/>
          </a:p>
        </p:txBody>
      </p:sp>
    </p:spTree>
    <p:extLst>
      <p:ext uri="{BB962C8B-B14F-4D97-AF65-F5344CB8AC3E}">
        <p14:creationId xmlns:p14="http://schemas.microsoft.com/office/powerpoint/2010/main" val="307561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899592" y="1412777"/>
            <a:ext cx="7128791" cy="4536504"/>
            <a:chOff x="755576" y="2170654"/>
            <a:chExt cx="3848877" cy="2381250"/>
          </a:xfrm>
        </p:grpSpPr>
        <p:pic>
          <p:nvPicPr>
            <p:cNvPr id="3" name="Picture 2" descr="Resultado de imagem para professo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2170654"/>
              <a:ext cx="3810000" cy="2381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Grupo 3"/>
            <p:cNvGrpSpPr/>
            <p:nvPr/>
          </p:nvGrpSpPr>
          <p:grpSpPr>
            <a:xfrm>
              <a:off x="2220468" y="2521594"/>
              <a:ext cx="2383985" cy="1068815"/>
              <a:chOff x="3876652" y="442654"/>
              <a:chExt cx="2383985" cy="1068815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3995936" y="692696"/>
                <a:ext cx="569640" cy="43204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5082480" y="692696"/>
                <a:ext cx="569640" cy="43204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Seta em curva para baixo 6"/>
              <p:cNvSpPr/>
              <p:nvPr/>
            </p:nvSpPr>
            <p:spPr>
              <a:xfrm>
                <a:off x="4280756" y="442654"/>
                <a:ext cx="1086544" cy="216024"/>
              </a:xfrm>
              <a:prstGeom prst="curvedDownArrow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CaixaDeTexto 7"/>
              <p:cNvSpPr txBox="1"/>
              <p:nvPr/>
            </p:nvSpPr>
            <p:spPr>
              <a:xfrm>
                <a:off x="3876652" y="1112249"/>
                <a:ext cx="682164" cy="2100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000" b="1" smtClean="0">
                    <a:solidFill>
                      <a:schemeClr val="bg1"/>
                    </a:solidFill>
                    <a:latin typeface="Bradley Hand ITC" panose="03070402050302030203" pitchFamily="66" charset="0"/>
                  </a:rPr>
                  <a:t>Mercado 1</a:t>
                </a:r>
                <a:endParaRPr lang="pt-BR" sz="2000" b="1">
                  <a:solidFill>
                    <a:schemeClr val="bg1"/>
                  </a:solidFill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9" name="CaixaDeTexto 8"/>
              <p:cNvSpPr txBox="1"/>
              <p:nvPr/>
            </p:nvSpPr>
            <p:spPr>
              <a:xfrm>
                <a:off x="5066592" y="1142137"/>
                <a:ext cx="11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smtClean="0">
                    <a:solidFill>
                      <a:schemeClr val="bg1"/>
                    </a:solidFill>
                    <a:latin typeface="Bradley Hand ITC" panose="03070402050302030203" pitchFamily="66" charset="0"/>
                  </a:rPr>
                  <a:t>Mercado 2</a:t>
                </a:r>
                <a:endParaRPr lang="pt-BR" b="1">
                  <a:solidFill>
                    <a:schemeClr val="bg1"/>
                  </a:solidFill>
                  <a:latin typeface="Bradley Hand ITC" panose="03070402050302030203" pitchFamily="66" charset="0"/>
                </a:endParaRPr>
              </a:p>
            </p:txBody>
          </p:sp>
        </p:grpSp>
      </p:grpSp>
      <p:sp>
        <p:nvSpPr>
          <p:cNvPr id="10" name="CaixaDeTexto 9"/>
          <p:cNvSpPr txBox="1"/>
          <p:nvPr/>
        </p:nvSpPr>
        <p:spPr>
          <a:xfrm>
            <a:off x="4058234" y="1700808"/>
            <a:ext cx="238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smtClean="0">
                <a:solidFill>
                  <a:schemeClr val="bg1"/>
                </a:solidFill>
                <a:latin typeface="Bradley Hand ITC" panose="03070402050302030203" pitchFamily="66" charset="0"/>
              </a:rPr>
              <a:t>Troca de supermercado</a:t>
            </a:r>
            <a:endParaRPr lang="pt-BR" b="1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345713" y="404664"/>
            <a:ext cx="19463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 smtClean="0"/>
              <a:t>MOP</a:t>
            </a:r>
            <a:endParaRPr lang="pt-BR" sz="6600" b="1"/>
          </a:p>
        </p:txBody>
      </p:sp>
    </p:spTree>
    <p:extLst>
      <p:ext uri="{BB962C8B-B14F-4D97-AF65-F5344CB8AC3E}">
        <p14:creationId xmlns:p14="http://schemas.microsoft.com/office/powerpoint/2010/main" val="33693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7624" y="1628800"/>
            <a:ext cx="6892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smtClean="0"/>
              <a:t>“Nosssa empresa além de produtos fantásticos </a:t>
            </a:r>
          </a:p>
          <a:p>
            <a:r>
              <a:rPr lang="pt-BR" sz="2400" smtClean="0"/>
              <a:t>ele oferece uma grande oportunidade de negócios....”</a:t>
            </a:r>
            <a:endParaRPr lang="pt-BR" sz="2400"/>
          </a:p>
        </p:txBody>
      </p:sp>
      <p:sp>
        <p:nvSpPr>
          <p:cNvPr id="3" name="CaixaDeTexto 2"/>
          <p:cNvSpPr txBox="1"/>
          <p:nvPr/>
        </p:nvSpPr>
        <p:spPr>
          <a:xfrm>
            <a:off x="611560" y="764704"/>
            <a:ext cx="7793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smtClean="0"/>
              <a:t>Para dar continuidade na apresentação após a demonstração</a:t>
            </a:r>
            <a:endParaRPr lang="pt-BR" sz="2400"/>
          </a:p>
        </p:txBody>
      </p:sp>
      <p:sp>
        <p:nvSpPr>
          <p:cNvPr id="4" name="CaixaDeTexto 3"/>
          <p:cNvSpPr txBox="1"/>
          <p:nvPr/>
        </p:nvSpPr>
        <p:spPr>
          <a:xfrm>
            <a:off x="755576" y="2636912"/>
            <a:ext cx="542456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smtClean="0"/>
              <a:t>Como seria isso?</a:t>
            </a:r>
          </a:p>
          <a:p>
            <a:endParaRPr lang="pt-BR" sz="2400"/>
          </a:p>
          <a:p>
            <a:r>
              <a:rPr lang="pt-BR" sz="2400" smtClean="0"/>
              <a:t>Uma troca de supermercado!</a:t>
            </a:r>
          </a:p>
          <a:p>
            <a:endParaRPr lang="pt-BR" sz="240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smtClean="0"/>
              <a:t>Você lava roupa? 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smtClean="0"/>
              <a:t>Você limpa casa?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smtClean="0"/>
              <a:t>Você lava louças?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smtClean="0"/>
              <a:t>Você toma banho?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smtClean="0"/>
              <a:t>Você escova os dentes? </a:t>
            </a:r>
          </a:p>
          <a:p>
            <a:r>
              <a:rPr lang="pt-BR" sz="2400" smtClean="0"/>
              <a:t>E onde você compra os produtos pra isso?</a:t>
            </a:r>
            <a:endParaRPr lang="pt-BR" sz="2400"/>
          </a:p>
        </p:txBody>
      </p:sp>
      <p:sp>
        <p:nvSpPr>
          <p:cNvPr id="5" name="CaixaDeTexto 4"/>
          <p:cNvSpPr txBox="1"/>
          <p:nvPr/>
        </p:nvSpPr>
        <p:spPr>
          <a:xfrm>
            <a:off x="4355976" y="4255928"/>
            <a:ext cx="26692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mtClean="0">
                <a:solidFill>
                  <a:srgbClr val="002060"/>
                </a:solidFill>
              </a:rPr>
              <a:t>Você usa sabão em pó?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mtClean="0">
                <a:solidFill>
                  <a:srgbClr val="002060"/>
                </a:solidFill>
              </a:rPr>
              <a:t>Você usa multiuso?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mtClean="0">
                <a:solidFill>
                  <a:srgbClr val="002060"/>
                </a:solidFill>
              </a:rPr>
              <a:t>Você usa detergente?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mtClean="0">
                <a:solidFill>
                  <a:srgbClr val="002060"/>
                </a:solidFill>
              </a:rPr>
              <a:t>Você usa sabonete?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mtClean="0">
                <a:solidFill>
                  <a:srgbClr val="002060"/>
                </a:solidFill>
              </a:rPr>
              <a:t>Você usa creme dental</a:t>
            </a:r>
            <a:endParaRPr lang="pt-BR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3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899592" y="548680"/>
            <a:ext cx="3376092" cy="2529573"/>
            <a:chOff x="3612829" y="1412776"/>
            <a:chExt cx="3376092" cy="2529573"/>
          </a:xfrm>
        </p:grpSpPr>
        <p:grpSp>
          <p:nvGrpSpPr>
            <p:cNvPr id="4" name="Grupo 3"/>
            <p:cNvGrpSpPr/>
            <p:nvPr/>
          </p:nvGrpSpPr>
          <p:grpSpPr>
            <a:xfrm>
              <a:off x="3612829" y="2081352"/>
              <a:ext cx="3376092" cy="1860997"/>
              <a:chOff x="3876652" y="442654"/>
              <a:chExt cx="1822772" cy="976853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3995936" y="692696"/>
                <a:ext cx="569640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5082480" y="692696"/>
                <a:ext cx="569640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Seta em curva para baixo 6"/>
              <p:cNvSpPr/>
              <p:nvPr/>
            </p:nvSpPr>
            <p:spPr>
              <a:xfrm>
                <a:off x="4280756" y="442654"/>
                <a:ext cx="1086544" cy="216024"/>
              </a:xfrm>
              <a:prstGeom prst="curvedDown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CaixaDeTexto 7"/>
              <p:cNvSpPr txBox="1"/>
              <p:nvPr/>
            </p:nvSpPr>
            <p:spPr>
              <a:xfrm>
                <a:off x="3876652" y="1204608"/>
                <a:ext cx="682164" cy="2100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2000" b="1" smtClean="0">
                    <a:latin typeface="Bradley Hand ITC" panose="03070402050302030203" pitchFamily="66" charset="0"/>
                  </a:rPr>
                  <a:t>Mercado 1</a:t>
                </a:r>
                <a:endParaRPr lang="pt-BR" sz="2000" b="1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9" name="CaixaDeTexto 8"/>
              <p:cNvSpPr txBox="1"/>
              <p:nvPr/>
            </p:nvSpPr>
            <p:spPr>
              <a:xfrm>
                <a:off x="5066592" y="1225641"/>
                <a:ext cx="632832" cy="1938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b="1" smtClean="0">
                    <a:latin typeface="Bradley Hand ITC" panose="03070402050302030203" pitchFamily="66" charset="0"/>
                  </a:rPr>
                  <a:t>Mercado 2</a:t>
                </a:r>
                <a:endParaRPr lang="pt-BR" b="1">
                  <a:latin typeface="Bradley Hand ITC" panose="03070402050302030203" pitchFamily="66" charset="0"/>
                </a:endParaRPr>
              </a:p>
            </p:txBody>
          </p:sp>
        </p:grpSp>
        <p:sp>
          <p:nvSpPr>
            <p:cNvPr id="10" name="CaixaDeTexto 9"/>
            <p:cNvSpPr txBox="1"/>
            <p:nvPr/>
          </p:nvSpPr>
          <p:spPr>
            <a:xfrm>
              <a:off x="3828853" y="1412776"/>
              <a:ext cx="30604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smtClean="0">
                  <a:latin typeface="Bradley Hand ITC" panose="03070402050302030203" pitchFamily="66" charset="0"/>
                </a:rPr>
                <a:t>Troca de supermercado</a:t>
              </a:r>
              <a:endParaRPr lang="pt-BR" sz="2400" b="1">
                <a:latin typeface="Bradley Hand ITC" panose="03070402050302030203" pitchFamily="66" charset="0"/>
              </a:endParaRPr>
            </a:p>
          </p:txBody>
        </p:sp>
      </p:grpSp>
      <p:sp>
        <p:nvSpPr>
          <p:cNvPr id="12" name="CaixaDeTexto 11"/>
          <p:cNvSpPr txBox="1"/>
          <p:nvPr/>
        </p:nvSpPr>
        <p:spPr>
          <a:xfrm>
            <a:off x="1115616" y="1916832"/>
            <a:ext cx="104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mtClean="0"/>
              <a:t>ESQUINA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3203848" y="1916832"/>
            <a:ext cx="87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mtClean="0"/>
              <a:t>Amway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5148064" y="908720"/>
            <a:ext cx="3260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smtClean="0"/>
              <a:t>30% de desconto</a:t>
            </a:r>
          </a:p>
          <a:p>
            <a:r>
              <a:rPr lang="pt-BR" sz="2400" smtClean="0"/>
              <a:t>50% de economia</a:t>
            </a:r>
          </a:p>
          <a:p>
            <a:r>
              <a:rPr lang="pt-BR" sz="2400" smtClean="0"/>
              <a:t>43% de lucro na revenda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279957" y="3861048"/>
            <a:ext cx="77566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smtClean="0"/>
              <a:t>E ainda...Nossa empresa bonifica as pessoas por terem </a:t>
            </a:r>
          </a:p>
          <a:p>
            <a:r>
              <a:rPr lang="pt-BR" sz="2400"/>
              <a:t>r</a:t>
            </a:r>
            <a:r>
              <a:rPr lang="pt-BR" sz="2400" smtClean="0"/>
              <a:t>ecomendado nossos produtos às outras pessoas.</a:t>
            </a:r>
          </a:p>
          <a:p>
            <a:r>
              <a:rPr lang="pt-BR" sz="2400" smtClean="0">
                <a:solidFill>
                  <a:srgbClr val="002060"/>
                </a:solidFill>
              </a:rPr>
              <a:t>Entre 9% a 21%  ou seja,</a:t>
            </a:r>
          </a:p>
          <a:p>
            <a:r>
              <a:rPr lang="pt-BR" sz="2400" smtClean="0">
                <a:solidFill>
                  <a:srgbClr val="002060"/>
                </a:solidFill>
              </a:rPr>
              <a:t>entre R$200,00 a R$5.000,00 e pode ganhar viagens incríveis</a:t>
            </a:r>
          </a:p>
          <a:p>
            <a:endParaRPr lang="pt-BR" sz="2400" smtClean="0">
              <a:solidFill>
                <a:srgbClr val="002060"/>
              </a:solidFill>
            </a:endParaRPr>
          </a:p>
          <a:p>
            <a:endParaRPr lang="pt-BR" sz="2400" smtClean="0"/>
          </a:p>
        </p:txBody>
      </p:sp>
      <p:sp>
        <p:nvSpPr>
          <p:cNvPr id="16" name="CaixaDeTexto 15"/>
          <p:cNvSpPr txBox="1"/>
          <p:nvPr/>
        </p:nvSpPr>
        <p:spPr>
          <a:xfrm>
            <a:off x="323528" y="543593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mtClean="0"/>
              <a:t>( nossos produtos tem pontuações, e à partir de 600 pontos  você recebe bônus)</a:t>
            </a:r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251520" y="3203684"/>
            <a:ext cx="502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mtClean="0"/>
              <a:t>O que o Esquina te dá por você comprar sempre lá?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3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899592" y="548680"/>
            <a:ext cx="3376092" cy="2529573"/>
            <a:chOff x="3612829" y="1412776"/>
            <a:chExt cx="3376092" cy="2529573"/>
          </a:xfrm>
        </p:grpSpPr>
        <p:grpSp>
          <p:nvGrpSpPr>
            <p:cNvPr id="3" name="Grupo 2"/>
            <p:cNvGrpSpPr/>
            <p:nvPr/>
          </p:nvGrpSpPr>
          <p:grpSpPr>
            <a:xfrm>
              <a:off x="3612829" y="2081352"/>
              <a:ext cx="3376092" cy="1860997"/>
              <a:chOff x="3876652" y="442654"/>
              <a:chExt cx="1822772" cy="976853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3995936" y="692696"/>
                <a:ext cx="569640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5082480" y="692696"/>
                <a:ext cx="569640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Seta em curva para baixo 6"/>
              <p:cNvSpPr/>
              <p:nvPr/>
            </p:nvSpPr>
            <p:spPr>
              <a:xfrm>
                <a:off x="4280756" y="442654"/>
                <a:ext cx="1086544" cy="216024"/>
              </a:xfrm>
              <a:prstGeom prst="curvedDown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CaixaDeTexto 7"/>
              <p:cNvSpPr txBox="1"/>
              <p:nvPr/>
            </p:nvSpPr>
            <p:spPr>
              <a:xfrm>
                <a:off x="3876652" y="1204608"/>
                <a:ext cx="682164" cy="2100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2000" b="1" smtClean="0">
                    <a:latin typeface="Bradley Hand ITC" panose="03070402050302030203" pitchFamily="66" charset="0"/>
                  </a:rPr>
                  <a:t>Mercado 1</a:t>
                </a:r>
                <a:endParaRPr lang="pt-BR" sz="2000" b="1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9" name="CaixaDeTexto 8"/>
              <p:cNvSpPr txBox="1"/>
              <p:nvPr/>
            </p:nvSpPr>
            <p:spPr>
              <a:xfrm>
                <a:off x="5066592" y="1225641"/>
                <a:ext cx="632832" cy="1938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b="1" smtClean="0">
                    <a:latin typeface="Bradley Hand ITC" panose="03070402050302030203" pitchFamily="66" charset="0"/>
                  </a:rPr>
                  <a:t>Mercado 2</a:t>
                </a:r>
                <a:endParaRPr lang="pt-BR" b="1">
                  <a:latin typeface="Bradley Hand ITC" panose="03070402050302030203" pitchFamily="66" charset="0"/>
                </a:endParaRPr>
              </a:p>
            </p:txBody>
          </p:sp>
        </p:grpSp>
        <p:sp>
          <p:nvSpPr>
            <p:cNvPr id="4" name="CaixaDeTexto 3"/>
            <p:cNvSpPr txBox="1"/>
            <p:nvPr/>
          </p:nvSpPr>
          <p:spPr>
            <a:xfrm>
              <a:off x="3828853" y="1412776"/>
              <a:ext cx="30604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smtClean="0">
                  <a:latin typeface="Bradley Hand ITC" panose="03070402050302030203" pitchFamily="66" charset="0"/>
                </a:rPr>
                <a:t>Troca de supermercado</a:t>
              </a:r>
              <a:endParaRPr lang="pt-BR" sz="2400" b="1">
                <a:latin typeface="Bradley Hand ITC" panose="03070402050302030203" pitchFamily="66" charset="0"/>
              </a:endParaRPr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1115616" y="1916832"/>
            <a:ext cx="104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mtClean="0"/>
              <a:t>ESQUINA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3203848" y="1916832"/>
            <a:ext cx="87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mtClean="0"/>
              <a:t>Amway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148064" y="908720"/>
            <a:ext cx="3260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smtClean="0"/>
              <a:t>30% de desconto</a:t>
            </a:r>
          </a:p>
          <a:p>
            <a:r>
              <a:rPr lang="pt-BR" sz="2400" smtClean="0"/>
              <a:t>50% de economia</a:t>
            </a:r>
          </a:p>
          <a:p>
            <a:r>
              <a:rPr lang="pt-BR" sz="2400" smtClean="0"/>
              <a:t>43% de lucro na revenda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5220072" y="2217638"/>
            <a:ext cx="317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mtClean="0">
                <a:solidFill>
                  <a:srgbClr val="002060"/>
                </a:solidFill>
              </a:rPr>
              <a:t>Bônus entre 9% a 21%  ou seja,</a:t>
            </a:r>
          </a:p>
          <a:p>
            <a:r>
              <a:rPr lang="pt-BR" smtClean="0">
                <a:solidFill>
                  <a:srgbClr val="002060"/>
                </a:solidFill>
              </a:rPr>
              <a:t>entre R$200,00 a R$5.000,00  e </a:t>
            </a:r>
          </a:p>
          <a:p>
            <a:r>
              <a:rPr lang="pt-BR" smtClean="0">
                <a:solidFill>
                  <a:srgbClr val="002060"/>
                </a:solidFill>
              </a:rPr>
              <a:t>pode ganhar viagens incríveis</a:t>
            </a:r>
          </a:p>
        </p:txBody>
      </p:sp>
      <p:grpSp>
        <p:nvGrpSpPr>
          <p:cNvPr id="34" name="Grupo 33"/>
          <p:cNvGrpSpPr/>
          <p:nvPr/>
        </p:nvGrpSpPr>
        <p:grpSpPr>
          <a:xfrm>
            <a:off x="539552" y="3501008"/>
            <a:ext cx="3456384" cy="2435205"/>
            <a:chOff x="899592" y="3946123"/>
            <a:chExt cx="3456384" cy="2435205"/>
          </a:xfrm>
        </p:grpSpPr>
        <p:grpSp>
          <p:nvGrpSpPr>
            <p:cNvPr id="27" name="Grupo 26"/>
            <p:cNvGrpSpPr/>
            <p:nvPr/>
          </p:nvGrpSpPr>
          <p:grpSpPr>
            <a:xfrm>
              <a:off x="899592" y="3946123"/>
              <a:ext cx="3456384" cy="2435205"/>
              <a:chOff x="1619672" y="4018131"/>
              <a:chExt cx="3456384" cy="2435205"/>
            </a:xfrm>
          </p:grpSpPr>
          <p:sp>
            <p:nvSpPr>
              <p:cNvPr id="16" name="Elipse 15"/>
              <p:cNvSpPr/>
              <p:nvPr/>
            </p:nvSpPr>
            <p:spPr>
              <a:xfrm>
                <a:off x="2699792" y="4018131"/>
                <a:ext cx="936104" cy="63500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4139952" y="4746595"/>
                <a:ext cx="936104" cy="63500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17"/>
              <p:cNvSpPr/>
              <p:nvPr/>
            </p:nvSpPr>
            <p:spPr>
              <a:xfrm>
                <a:off x="3059832" y="5818331"/>
                <a:ext cx="936104" cy="63500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8"/>
              <p:cNvSpPr/>
              <p:nvPr/>
            </p:nvSpPr>
            <p:spPr>
              <a:xfrm>
                <a:off x="1619672" y="5051395"/>
                <a:ext cx="936104" cy="63500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2" name="Conector de seta reta 21"/>
              <p:cNvCxnSpPr>
                <a:stCxn id="19" idx="7"/>
                <a:endCxn id="16" idx="3"/>
              </p:cNvCxnSpPr>
              <p:nvPr/>
            </p:nvCxnSpPr>
            <p:spPr>
              <a:xfrm flipV="1">
                <a:off x="2418687" y="4560142"/>
                <a:ext cx="418194" cy="58424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de seta reta 23"/>
              <p:cNvCxnSpPr>
                <a:stCxn id="19" idx="6"/>
                <a:endCxn id="17" idx="2"/>
              </p:cNvCxnSpPr>
              <p:nvPr/>
            </p:nvCxnSpPr>
            <p:spPr>
              <a:xfrm flipV="1">
                <a:off x="2555776" y="5064098"/>
                <a:ext cx="1584176" cy="304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de seta reta 25"/>
              <p:cNvCxnSpPr>
                <a:stCxn id="19" idx="5"/>
                <a:endCxn id="18" idx="1"/>
              </p:cNvCxnSpPr>
              <p:nvPr/>
            </p:nvCxnSpPr>
            <p:spPr>
              <a:xfrm>
                <a:off x="2418687" y="5593406"/>
                <a:ext cx="778234" cy="3179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CaixaDeTexto 27"/>
            <p:cNvSpPr txBox="1"/>
            <p:nvPr/>
          </p:nvSpPr>
          <p:spPr>
            <a:xfrm>
              <a:off x="1043608" y="51479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mtClean="0"/>
                <a:t>300</a:t>
              </a:r>
              <a:endParaRPr lang="pt-BR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2123728" y="4080847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mtClean="0"/>
                <a:t>300</a:t>
              </a:r>
              <a:endParaRPr lang="pt-BR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3635896" y="4797152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mtClean="0"/>
                <a:t>300</a:t>
              </a:r>
              <a:endParaRPr lang="pt-BR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2476841" y="5877272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mtClean="0"/>
                <a:t>300</a:t>
              </a:r>
              <a:endParaRPr lang="pt-BR"/>
            </a:p>
          </p:txBody>
        </p:sp>
      </p:grpSp>
      <p:sp>
        <p:nvSpPr>
          <p:cNvPr id="32" name="CaixaDeTexto 31"/>
          <p:cNvSpPr txBox="1"/>
          <p:nvPr/>
        </p:nvSpPr>
        <p:spPr>
          <a:xfrm>
            <a:off x="5220072" y="4496053"/>
            <a:ext cx="34458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mtClean="0"/>
              <a:t>Patrocínio produtivo:   R$400,00</a:t>
            </a:r>
          </a:p>
          <a:p>
            <a:r>
              <a:rPr lang="pt-BR" smtClean="0"/>
              <a:t>Bônus de 9%:                 R$370,00</a:t>
            </a:r>
          </a:p>
          <a:p>
            <a:r>
              <a:rPr lang="pt-BR" smtClean="0"/>
              <a:t>Lucro na venda:             R$500,00</a:t>
            </a:r>
          </a:p>
          <a:p>
            <a:r>
              <a:rPr lang="pt-BR" b="1" smtClean="0"/>
              <a:t>Total:                               R$ 1.270,00</a:t>
            </a:r>
            <a:endParaRPr lang="pt-BR" b="1"/>
          </a:p>
        </p:txBody>
      </p:sp>
      <p:sp>
        <p:nvSpPr>
          <p:cNvPr id="35" name="CaixaDeTexto 34"/>
          <p:cNvSpPr txBox="1"/>
          <p:nvPr/>
        </p:nvSpPr>
        <p:spPr>
          <a:xfrm>
            <a:off x="323528" y="3429000"/>
            <a:ext cx="104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mtClean="0"/>
              <a:t>Exemplo:</a:t>
            </a:r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683568" y="6152237"/>
            <a:ext cx="202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mtClean="0"/>
              <a:t>1.200 pontos grupo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53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389440" y="404664"/>
            <a:ext cx="58494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smtClean="0"/>
              <a:t>Fechamento:</a:t>
            </a:r>
          </a:p>
          <a:p>
            <a:pPr algn="ctr"/>
            <a:r>
              <a:rPr lang="pt-BR" sz="2400" b="1" smtClean="0"/>
              <a:t>As perguntas são </a:t>
            </a:r>
            <a:r>
              <a:rPr lang="pt-BR" sz="2400" b="1" dirty="0"/>
              <a:t>a</a:t>
            </a:r>
            <a:r>
              <a:rPr lang="pt-BR" sz="2400" b="1" smtClean="0"/>
              <a:t> </a:t>
            </a:r>
            <a:r>
              <a:rPr lang="pt-BR" sz="2400" b="1" dirty="0" smtClean="0"/>
              <a:t>sua principal ferramenta.</a:t>
            </a:r>
            <a:endParaRPr lang="pt-BR" sz="2400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323528" y="1772816"/>
            <a:ext cx="838133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No processo de </a:t>
            </a:r>
            <a:r>
              <a:rPr lang="pt-BR" sz="2400" b="1" smtClean="0"/>
              <a:t>ajudar uma pessoa </a:t>
            </a:r>
            <a:r>
              <a:rPr lang="pt-BR" sz="2400" b="1" dirty="0" smtClean="0"/>
              <a:t>a tomar uma decisão</a:t>
            </a:r>
          </a:p>
          <a:p>
            <a:r>
              <a:rPr lang="pt-BR" sz="2400" b="1" dirty="0" smtClean="0"/>
              <a:t>positiva sobre a oportunidade, você fará perguntas que o levem </a:t>
            </a:r>
          </a:p>
          <a:p>
            <a:r>
              <a:rPr lang="pt-BR" sz="2400" b="1" dirty="0" smtClean="0"/>
              <a:t>a uma direção favorável. Nunca diga, o que você </a:t>
            </a:r>
            <a:r>
              <a:rPr lang="pt-BR" sz="2400" b="1" smtClean="0"/>
              <a:t>acha?</a:t>
            </a:r>
          </a:p>
          <a:p>
            <a:endParaRPr lang="pt-BR" sz="2400" b="1" dirty="0" smtClean="0"/>
          </a:p>
          <a:p>
            <a:r>
              <a:rPr lang="pt-BR" sz="2400" b="1" smtClean="0"/>
              <a:t>Diga:</a:t>
            </a:r>
            <a:endParaRPr lang="pt-BR" sz="2400" b="1" dirty="0" smtClean="0"/>
          </a:p>
          <a:p>
            <a:r>
              <a:rPr lang="pt-BR" sz="2400" b="1" smtClean="0"/>
              <a:t>_De tudo que viu, o que você mais gostou? </a:t>
            </a:r>
          </a:p>
          <a:p>
            <a:r>
              <a:rPr lang="pt-BR" sz="2400" b="1" smtClean="0"/>
              <a:t>_Fez sentido pra você?</a:t>
            </a:r>
            <a:endParaRPr lang="pt-BR" sz="2400" b="1" dirty="0" smtClean="0"/>
          </a:p>
          <a:p>
            <a:r>
              <a:rPr lang="pt-BR" sz="2400" b="1" dirty="0" smtClean="0"/>
              <a:t>_Incrível, não é mesmo?</a:t>
            </a:r>
          </a:p>
          <a:p>
            <a:r>
              <a:rPr lang="pt-BR" sz="2400" b="1" dirty="0"/>
              <a:t>_</a:t>
            </a:r>
            <a:r>
              <a:rPr lang="pt-BR" sz="2400" b="1" dirty="0" smtClean="0"/>
              <a:t>Consegue enxergar como isso pode ser uma oportunidade </a:t>
            </a:r>
          </a:p>
          <a:p>
            <a:r>
              <a:rPr lang="pt-BR" sz="2400" b="1" dirty="0" smtClean="0"/>
              <a:t>incrível pra você? </a:t>
            </a:r>
            <a:endParaRPr lang="pt-BR" sz="24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611560" y="5590981"/>
            <a:ext cx="6949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mtClean="0"/>
              <a:t>(Se a pessoa disser, eu gostei do LOC ou sabão, falar apenas de produtos,</a:t>
            </a:r>
          </a:p>
          <a:p>
            <a:r>
              <a:rPr lang="pt-BR"/>
              <a:t>s</a:t>
            </a:r>
            <a:r>
              <a:rPr lang="pt-BR" smtClean="0"/>
              <a:t>ignifica que deve fechar uma venda.)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47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</TotalTime>
  <Words>686</Words>
  <Application>Microsoft Office PowerPoint</Application>
  <PresentationFormat>Apresentação na tela (4:3)</PresentationFormat>
  <Paragraphs>121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Yoshie</dc:creator>
  <cp:lastModifiedBy>Yoshie</cp:lastModifiedBy>
  <cp:revision>30</cp:revision>
  <dcterms:created xsi:type="dcterms:W3CDTF">2018-01-11T21:43:17Z</dcterms:created>
  <dcterms:modified xsi:type="dcterms:W3CDTF">2018-01-13T00:57:28Z</dcterms:modified>
</cp:coreProperties>
</file>