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61" r:id="rId4"/>
    <p:sldId id="277" r:id="rId5"/>
    <p:sldId id="267" r:id="rId6"/>
    <p:sldId id="278" r:id="rId7"/>
    <p:sldId id="268" r:id="rId8"/>
    <p:sldId id="279" r:id="rId9"/>
    <p:sldId id="269" r:id="rId10"/>
    <p:sldId id="280" r:id="rId11"/>
    <p:sldId id="270" r:id="rId12"/>
    <p:sldId id="281" r:id="rId13"/>
    <p:sldId id="271" r:id="rId14"/>
    <p:sldId id="282" r:id="rId15"/>
    <p:sldId id="283" r:id="rId16"/>
    <p:sldId id="284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5BB"/>
    <a:srgbClr val="26ECFC"/>
    <a:srgbClr val="1A60B6"/>
    <a:srgbClr val="1E3489"/>
    <a:srgbClr val="3DEEFB"/>
    <a:srgbClr val="001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46" y="7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45833-28E0-485F-94FB-227C905FC319}" type="datetimeFigureOut">
              <a:rPr lang="pt-BR" smtClean="0"/>
              <a:t>07/01/2025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66471-9B17-4275-812D-CA88A9112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76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7A0-7346-475C-AEE3-16E0613CA10B}" type="datetime1">
              <a:rPr lang="pt-BR" smtClean="0"/>
              <a:t>07/01/2025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7EDF-004F-4CBF-9063-E1C62B639B5F}" type="datetime1">
              <a:rPr lang="pt-BR" smtClean="0"/>
              <a:t>07/01/2025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01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D659-D553-40F4-95F6-580716508671}" type="datetime1">
              <a:rPr lang="pt-BR" smtClean="0"/>
              <a:t>07/01/2025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3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DBB6-0E7E-421E-A8F7-70D8FB6520DD}" type="datetime1">
              <a:rPr lang="pt-BR" smtClean="0"/>
              <a:t>07/01/2025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7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D184-D9B9-4F8E-B21F-78C5AE5C367A}" type="datetime1">
              <a:rPr lang="pt-BR" smtClean="0"/>
              <a:t>07/01/2025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17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5512-2BB1-415D-81C5-033884623C49}" type="datetime1">
              <a:rPr lang="pt-BR" smtClean="0"/>
              <a:t>07/01/2025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39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E722-C571-40DC-A440-A3849629E764}" type="datetime1">
              <a:rPr lang="pt-BR" smtClean="0"/>
              <a:t>07/01/2025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2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92A4-3BF7-4089-BDC5-D381C8A8F118}" type="datetime1">
              <a:rPr lang="pt-BR" smtClean="0"/>
              <a:t>07/01/2025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49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DD10-797B-4921-A019-D368448CD6A0}" type="datetime1">
              <a:rPr lang="pt-BR" smtClean="0"/>
              <a:t>07/01/2025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34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1D17-0DC8-4C5A-99FF-D6C15B5966D5}" type="datetime1">
              <a:rPr lang="pt-BR" smtClean="0"/>
              <a:t>07/01/2025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28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278A-D1E3-400A-8E91-84845D25DB35}" type="datetime1">
              <a:rPr lang="pt-BR" smtClean="0"/>
              <a:t>07/01/2025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82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8217-B025-4D4D-9270-DB92E6ADAD9E}" type="datetime1">
              <a:rPr lang="pt-BR" smtClean="0"/>
              <a:t>07/01/2025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RAMIFICAÇÕES DA IA - RAFAEL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7E97-DE0F-423F-8B1A-729F4387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08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rafaelsouzapinto/prompts-recipe-to-create-a-ebo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F5DC641-3581-35CE-3253-306D526CE1A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01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F85E74-0076-D6F6-57E4-6D25E5EFF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730749"/>
            <a:ext cx="9601200" cy="9601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ACD712-59A3-74E0-B8EB-1315ED270C63}"/>
              </a:ext>
            </a:extLst>
          </p:cNvPr>
          <p:cNvSpPr txBox="1"/>
          <p:nvPr/>
        </p:nvSpPr>
        <p:spPr>
          <a:xfrm>
            <a:off x="346710" y="109887"/>
            <a:ext cx="8907780" cy="2123658"/>
          </a:xfrm>
          <a:prstGeom prst="rect">
            <a:avLst/>
          </a:prstGeom>
          <a:noFill/>
          <a:effectLst>
            <a:glow rad="101600">
              <a:srgbClr val="3DEEFB"/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effectLst>
                  <a:glow rad="139700">
                    <a:srgbClr val="1A60B6"/>
                  </a:glow>
                </a:effectLst>
                <a:latin typeface="8BIT WONDER" panose="00000400000000000000" pitchFamily="2" charset="0"/>
              </a:rPr>
              <a:t>Code</a:t>
            </a:r>
          </a:p>
          <a:p>
            <a:pPr algn="ctr"/>
            <a:r>
              <a:rPr lang="pt-BR" sz="6400" dirty="0">
                <a:solidFill>
                  <a:schemeClr val="bg1"/>
                </a:solidFill>
                <a:effectLst>
                  <a:glow rad="139700">
                    <a:srgbClr val="1A60B6"/>
                  </a:glow>
                </a:effectLst>
                <a:latin typeface="8BIT WONDER" panose="00000400000000000000" pitchFamily="2" charset="0"/>
              </a:rPr>
              <a:t>breakers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222C59B-C32D-42AE-5EF6-A1136A74A3F6}"/>
              </a:ext>
            </a:extLst>
          </p:cNvPr>
          <p:cNvSpPr/>
          <p:nvPr/>
        </p:nvSpPr>
        <p:spPr>
          <a:xfrm>
            <a:off x="0" y="2456480"/>
            <a:ext cx="9601200" cy="784025"/>
          </a:xfrm>
          <a:prstGeom prst="rect">
            <a:avLst/>
          </a:prstGeom>
          <a:solidFill>
            <a:srgbClr val="276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891B82-24B8-0CA9-284D-C4A035F6E446}"/>
              </a:ext>
            </a:extLst>
          </p:cNvPr>
          <p:cNvSpPr txBox="1"/>
          <p:nvPr/>
        </p:nvSpPr>
        <p:spPr>
          <a:xfrm>
            <a:off x="2238748" y="2532619"/>
            <a:ext cx="5123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A Era da Mente Artificial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08235E-402B-8B44-F07C-C4C4C5179BF6}"/>
              </a:ext>
            </a:extLst>
          </p:cNvPr>
          <p:cNvSpPr/>
          <p:nvPr/>
        </p:nvSpPr>
        <p:spPr>
          <a:xfrm>
            <a:off x="3601819" y="12073222"/>
            <a:ext cx="2397562" cy="559897"/>
          </a:xfrm>
          <a:prstGeom prst="rect">
            <a:avLst/>
          </a:prstGeom>
          <a:solidFill>
            <a:srgbClr val="2765B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298EFAF-F5C7-A4B2-33E5-DA1B47907951}"/>
              </a:ext>
            </a:extLst>
          </p:cNvPr>
          <p:cNvSpPr txBox="1"/>
          <p:nvPr/>
        </p:nvSpPr>
        <p:spPr>
          <a:xfrm>
            <a:off x="3648884" y="12060782"/>
            <a:ext cx="2397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Rafael Souza</a:t>
            </a:r>
          </a:p>
        </p:txBody>
      </p:sp>
    </p:spTree>
    <p:extLst>
      <p:ext uri="{BB962C8B-B14F-4D97-AF65-F5344CB8AC3E}">
        <p14:creationId xmlns:p14="http://schemas.microsoft.com/office/powerpoint/2010/main" val="414572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Aprendizado de máquina (ou Machine Learning) é a tecnologia que permite que sistemas aprendam e melhorem com a experiência, sem serem explicitamente programados para isso.</a:t>
            </a:r>
          </a:p>
        </p:txBody>
      </p:sp>
      <p:sp>
        <p:nvSpPr>
          <p:cNvPr id="8" name="subtítulo_componente">
            <a:extLst>
              <a:ext uri="{FF2B5EF4-FFF2-40B4-BE49-F238E27FC236}">
                <a16:creationId xmlns:a16="http://schemas.microsoft.com/office/drawing/2014/main" id="{C9D9386E-FEB2-6EEC-7E29-345DD37C68F4}"/>
              </a:ext>
            </a:extLst>
          </p:cNvPr>
          <p:cNvSpPr txBox="1"/>
          <p:nvPr/>
        </p:nvSpPr>
        <p:spPr>
          <a:xfrm>
            <a:off x="922422" y="1575359"/>
            <a:ext cx="867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+mj-lt"/>
              </a:rPr>
              <a:t>O Cérebro da Inteligência Artificial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APRENDIZADO DE MÁQUINA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B1C19AD2-5DAC-6A7C-F050-116CDFB154B6}"/>
              </a:ext>
            </a:extLst>
          </p:cNvPr>
          <p:cNvSpPr txBox="1"/>
          <p:nvPr/>
        </p:nvSpPr>
        <p:spPr>
          <a:xfrm>
            <a:off x="922422" y="4091505"/>
            <a:ext cx="779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Ele está presente em recomendações de filmes no streaming, sistemas de detecção de fraudes bancárias e até em previsões meteorológicas, oferecendo soluções cada vez mais personalizadas e precisas.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F8198D-791F-EB63-C24A-FD05AC3F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44403E-B0E0-AFA3-0130-258A2679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10</a:t>
            </a:fld>
            <a:endParaRPr lang="pt-BR"/>
          </a:p>
        </p:txBody>
      </p:sp>
      <p:pic>
        <p:nvPicPr>
          <p:cNvPr id="9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C733211C-D83C-CF73-CCF0-19C797CD4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9476B1-9F63-5444-CC3A-36FF5560A73F}"/>
              </a:ext>
            </a:extLst>
          </p:cNvPr>
          <p:cNvSpPr/>
          <p:nvPr/>
        </p:nvSpPr>
        <p:spPr>
          <a:xfrm>
            <a:off x="-11152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ítulo_componente">
            <a:extLst>
              <a:ext uri="{FF2B5EF4-FFF2-40B4-BE49-F238E27FC236}">
                <a16:creationId xmlns:a16="http://schemas.microsoft.com/office/drawing/2014/main" id="{7B1A33A3-F109-2A39-6F7A-776AA9F2ECE8}"/>
              </a:ext>
            </a:extLst>
          </p:cNvPr>
          <p:cNvSpPr txBox="1"/>
          <p:nvPr/>
        </p:nvSpPr>
        <p:spPr>
          <a:xfrm>
            <a:off x="3189815" y="2129848"/>
            <a:ext cx="354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0" dirty="0">
                <a:ln>
                  <a:solidFill>
                    <a:srgbClr val="2765BB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4" name="título_componente">
            <a:extLst>
              <a:ext uri="{FF2B5EF4-FFF2-40B4-BE49-F238E27FC236}">
                <a16:creationId xmlns:a16="http://schemas.microsoft.com/office/drawing/2014/main" id="{28343ED2-092E-61E9-E97C-DB11B3D3CFC3}"/>
              </a:ext>
            </a:extLst>
          </p:cNvPr>
          <p:cNvSpPr txBox="1"/>
          <p:nvPr/>
        </p:nvSpPr>
        <p:spPr>
          <a:xfrm>
            <a:off x="1106416" y="5601951"/>
            <a:ext cx="73660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>
                <a:solidFill>
                  <a:schemeClr val="bg1"/>
                </a:solidFill>
                <a:latin typeface="Impact" panose="020B0806030902050204" pitchFamily="34" charset="0"/>
              </a:rPr>
              <a:t>Robótica Inteligente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A4A398-CD1F-AB00-34A1-2A8C266231E5}"/>
              </a:ext>
            </a:extLst>
          </p:cNvPr>
          <p:cNvSpPr/>
          <p:nvPr/>
        </p:nvSpPr>
        <p:spPr>
          <a:xfrm>
            <a:off x="834667" y="8208761"/>
            <a:ext cx="7909560" cy="106680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1A47C81-B33D-B998-7BA9-1F9A1DF6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FF2F229-805B-264B-B7DB-491445E5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7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robótica inteligente combina algoritmos de IA com robôs, permitindo que eles realizem tarefas complexas com autonomia. Isso inclui desde linhas de produção industriais até exploração espacial.</a:t>
            </a:r>
          </a:p>
        </p:txBody>
      </p:sp>
      <p:sp>
        <p:nvSpPr>
          <p:cNvPr id="8" name="subtítulo_componente">
            <a:extLst>
              <a:ext uri="{FF2B5EF4-FFF2-40B4-BE49-F238E27FC236}">
                <a16:creationId xmlns:a16="http://schemas.microsoft.com/office/drawing/2014/main" id="{C9D9386E-FEB2-6EEC-7E29-345DD37C68F4}"/>
              </a:ext>
            </a:extLst>
          </p:cNvPr>
          <p:cNvSpPr txBox="1"/>
          <p:nvPr/>
        </p:nvSpPr>
        <p:spPr>
          <a:xfrm>
            <a:off x="922422" y="1575359"/>
            <a:ext cx="867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>
                <a:latin typeface="+mj-lt"/>
              </a:rPr>
              <a:t>Máquinas que Fazem e Pensam</a:t>
            </a:r>
            <a:endParaRPr lang="pt-BR" sz="3200" dirty="0">
              <a:latin typeface="+mj-lt"/>
            </a:endParaRP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ROBÓTICA INTELIGENTE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0878DCC8-563F-C7D5-795C-E97C4682F67F}"/>
              </a:ext>
            </a:extLst>
          </p:cNvPr>
          <p:cNvSpPr txBox="1"/>
          <p:nvPr/>
        </p:nvSpPr>
        <p:spPr>
          <a:xfrm>
            <a:off x="922422" y="4091505"/>
            <a:ext cx="779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Robôs que realizam cirurgias, drones de entrega autônomos e até mesmo aspiradores de pó inteligentes são resultados diretos dessa tecnologia.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01B0B3-F072-C9F8-14D7-D8B0B4A5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EDEFF1-26A6-7F3F-191D-98B21541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12</a:t>
            </a:fld>
            <a:endParaRPr lang="pt-BR"/>
          </a:p>
        </p:txBody>
      </p:sp>
      <p:pic>
        <p:nvPicPr>
          <p:cNvPr id="9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0EB1601A-710C-361C-0993-F88A4DC94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38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9476B1-9F63-5444-CC3A-36FF5560A73F}"/>
              </a:ext>
            </a:extLst>
          </p:cNvPr>
          <p:cNvSpPr/>
          <p:nvPr/>
        </p:nvSpPr>
        <p:spPr>
          <a:xfrm>
            <a:off x="-11152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ítulo_componente">
            <a:extLst>
              <a:ext uri="{FF2B5EF4-FFF2-40B4-BE49-F238E27FC236}">
                <a16:creationId xmlns:a16="http://schemas.microsoft.com/office/drawing/2014/main" id="{7B1A33A3-F109-2A39-6F7A-776AA9F2ECE8}"/>
              </a:ext>
            </a:extLst>
          </p:cNvPr>
          <p:cNvSpPr txBox="1"/>
          <p:nvPr/>
        </p:nvSpPr>
        <p:spPr>
          <a:xfrm>
            <a:off x="3189815" y="2129848"/>
            <a:ext cx="354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0" dirty="0">
                <a:ln>
                  <a:solidFill>
                    <a:srgbClr val="2765BB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4" name="título_componente">
            <a:extLst>
              <a:ext uri="{FF2B5EF4-FFF2-40B4-BE49-F238E27FC236}">
                <a16:creationId xmlns:a16="http://schemas.microsoft.com/office/drawing/2014/main" id="{28343ED2-092E-61E9-E97C-DB11B3D3CFC3}"/>
              </a:ext>
            </a:extLst>
          </p:cNvPr>
          <p:cNvSpPr txBox="1"/>
          <p:nvPr/>
        </p:nvSpPr>
        <p:spPr>
          <a:xfrm>
            <a:off x="1106416" y="5601951"/>
            <a:ext cx="73660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>
                <a:solidFill>
                  <a:schemeClr val="bg1"/>
                </a:solidFill>
                <a:latin typeface="Impact" panose="020B0806030902050204" pitchFamily="34" charset="0"/>
              </a:rPr>
              <a:t> IA em Redes Neurais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A4A398-CD1F-AB00-34A1-2A8C266231E5}"/>
              </a:ext>
            </a:extLst>
          </p:cNvPr>
          <p:cNvSpPr/>
          <p:nvPr/>
        </p:nvSpPr>
        <p:spPr>
          <a:xfrm>
            <a:off x="834667" y="8208761"/>
            <a:ext cx="7909560" cy="106680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00C18A-A350-CC67-26FA-60BBB688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6F5D90-48D1-F25C-D522-F4D253A8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9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Redes neurais artificiais são modelos de IA inspirados no funcionamento do cérebro humano. Elas processam dados de forma interconectada para resolver problemas complexos.</a:t>
            </a:r>
          </a:p>
        </p:txBody>
      </p:sp>
      <p:sp>
        <p:nvSpPr>
          <p:cNvPr id="8" name="subtítulo_componente">
            <a:extLst>
              <a:ext uri="{FF2B5EF4-FFF2-40B4-BE49-F238E27FC236}">
                <a16:creationId xmlns:a16="http://schemas.microsoft.com/office/drawing/2014/main" id="{C9D9386E-FEB2-6EEC-7E29-345DD37C68F4}"/>
              </a:ext>
            </a:extLst>
          </p:cNvPr>
          <p:cNvSpPr txBox="1"/>
          <p:nvPr/>
        </p:nvSpPr>
        <p:spPr>
          <a:xfrm>
            <a:off x="922422" y="1575359"/>
            <a:ext cx="867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+mj-lt"/>
              </a:rPr>
              <a:t>Inspirada no Cérebro Humano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IA EM REDES NEURAIS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BBF868B0-2762-0D35-FAF3-2A139DDBA15A}"/>
              </a:ext>
            </a:extLst>
          </p:cNvPr>
          <p:cNvSpPr txBox="1"/>
          <p:nvPr/>
        </p:nvSpPr>
        <p:spPr>
          <a:xfrm>
            <a:off x="922422" y="3722174"/>
            <a:ext cx="779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Reconhecimento de voz, diagnósticos médicos e sistemas de previsão econômica são exemplos de áreas que utilizam redes neurais para gerar resultados precisos.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FB1985-9402-6537-0E59-B0B9060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749F6C-6071-F497-BF58-C27D7014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14</a:t>
            </a:fld>
            <a:endParaRPr lang="pt-BR"/>
          </a:p>
        </p:txBody>
      </p:sp>
      <p:pic>
        <p:nvPicPr>
          <p:cNvPr id="9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39930B18-FE30-4AA2-B4DA-A65AB37FB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62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9476B1-9F63-5444-CC3A-36FF5560A73F}"/>
              </a:ext>
            </a:extLst>
          </p:cNvPr>
          <p:cNvSpPr/>
          <p:nvPr/>
        </p:nvSpPr>
        <p:spPr>
          <a:xfrm>
            <a:off x="-11152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4" name="título_componente">
            <a:extLst>
              <a:ext uri="{FF2B5EF4-FFF2-40B4-BE49-F238E27FC236}">
                <a16:creationId xmlns:a16="http://schemas.microsoft.com/office/drawing/2014/main" id="{28343ED2-092E-61E9-E97C-DB11B3D3CFC3}"/>
              </a:ext>
            </a:extLst>
          </p:cNvPr>
          <p:cNvSpPr txBox="1"/>
          <p:nvPr/>
        </p:nvSpPr>
        <p:spPr>
          <a:xfrm>
            <a:off x="1106416" y="5601951"/>
            <a:ext cx="7366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A4A398-CD1F-AB00-34A1-2A8C266231E5}"/>
              </a:ext>
            </a:extLst>
          </p:cNvPr>
          <p:cNvSpPr/>
          <p:nvPr/>
        </p:nvSpPr>
        <p:spPr>
          <a:xfrm>
            <a:off x="834667" y="6999472"/>
            <a:ext cx="7909560" cy="106680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00C18A-A350-CC67-26FA-60BBB688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6F5D90-48D1-F25C-D522-F4D253A8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9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Ebook foi gerado por IA, e diagramado por humano. Produzido ao longo do curso “CAIXA - IA Generativa com Microsoft Copilot” na DIO.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BBF868B0-2762-0D35-FAF3-2A139DDBA15A}"/>
              </a:ext>
            </a:extLst>
          </p:cNvPr>
          <p:cNvSpPr txBox="1"/>
          <p:nvPr/>
        </p:nvSpPr>
        <p:spPr>
          <a:xfrm>
            <a:off x="922422" y="3722174"/>
            <a:ext cx="779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Esse conteúdo gerado para fins didáticos reforça a capacidade da inteligência artificial que, em conjunto com a mente humana, torna-se possível produzir projetos completamente únicos de forma mais eficiente.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FB1985-9402-6537-0E59-B0B9060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749F6C-6071-F497-BF58-C27D7014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16</a:t>
            </a:fld>
            <a:endParaRPr lang="pt-BR"/>
          </a:p>
        </p:txBody>
      </p:sp>
      <p:pic>
        <p:nvPicPr>
          <p:cNvPr id="9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39930B18-FE30-4AA2-B4DA-A65AB37FB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0CC6F573-9BD6-9EAB-337F-D90BEB16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09" y="6055497"/>
            <a:ext cx="1707180" cy="170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_componente">
            <a:hlinkClick r:id="rId4"/>
            <a:extLst>
              <a:ext uri="{FF2B5EF4-FFF2-40B4-BE49-F238E27FC236}">
                <a16:creationId xmlns:a16="http://schemas.microsoft.com/office/drawing/2014/main" id="{34A3029A-E89E-D142-FAD8-AFAE7DB5D855}"/>
              </a:ext>
            </a:extLst>
          </p:cNvPr>
          <p:cNvSpPr txBox="1"/>
          <p:nvPr/>
        </p:nvSpPr>
        <p:spPr>
          <a:xfrm>
            <a:off x="968316" y="7811529"/>
            <a:ext cx="7664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https://github.com/rafaelsouzapinto/prompts-recipe-to-create-a-ebook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EF839CB-74B8-81BE-F1E9-44AF744AA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159" y="4669631"/>
            <a:ext cx="7756356" cy="60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Inteligência Artificial (IA) é uma área da tecnologia que busca criar máquinas e sistemas capazes de realizar tarefas que normalmente exigem inteligência humana. Isso inclui aprender com experiências, reconhecer padrões, tomar decisões e até entender e responder à linguagem humana.</a:t>
            </a:r>
            <a:endParaRPr lang="pt-BR" dirty="0"/>
          </a:p>
        </p:txBody>
      </p:sp>
      <p:sp>
        <p:nvSpPr>
          <p:cNvPr id="8" name="subtítulo_componente">
            <a:extLst>
              <a:ext uri="{FF2B5EF4-FFF2-40B4-BE49-F238E27FC236}">
                <a16:creationId xmlns:a16="http://schemas.microsoft.com/office/drawing/2014/main" id="{C9D9386E-FEB2-6EEC-7E29-345DD37C68F4}"/>
              </a:ext>
            </a:extLst>
          </p:cNvPr>
          <p:cNvSpPr txBox="1"/>
          <p:nvPr/>
        </p:nvSpPr>
        <p:spPr>
          <a:xfrm>
            <a:off x="922422" y="1575359"/>
            <a:ext cx="867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+mj-lt"/>
              </a:rPr>
              <a:t>Entenda melhor seu funcionamento na prática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INTELIGÊNCIA ARTIFICIAL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DDFFB847-F35A-85A1-A892-9160F77C23A3}"/>
              </a:ext>
            </a:extLst>
          </p:cNvPr>
          <p:cNvSpPr txBox="1"/>
          <p:nvPr/>
        </p:nvSpPr>
        <p:spPr>
          <a:xfrm>
            <a:off x="922422" y="4461808"/>
            <a:ext cx="7797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IA funciona através de algoritmos que processam grandes quantidades de dados para identificar padrões e tomar decisões. Esses sistemas aprendem a partir de exemplos (machine learning) ou seguem regras programadas (sistemas baseados em lógica).</a:t>
            </a:r>
            <a:endParaRPr lang="pt-BR" dirty="0"/>
          </a:p>
        </p:txBody>
      </p:sp>
      <p:sp>
        <p:nvSpPr>
          <p:cNvPr id="4" name="texto_componente">
            <a:extLst>
              <a:ext uri="{FF2B5EF4-FFF2-40B4-BE49-F238E27FC236}">
                <a16:creationId xmlns:a16="http://schemas.microsoft.com/office/drawing/2014/main" id="{55F2B6DC-9456-0A07-50F7-9E536975B666}"/>
              </a:ext>
            </a:extLst>
          </p:cNvPr>
          <p:cNvSpPr txBox="1"/>
          <p:nvPr/>
        </p:nvSpPr>
        <p:spPr>
          <a:xfrm>
            <a:off x="922422" y="6400800"/>
            <a:ext cx="7797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Ebook, exploraremos as principais ramificações da IA, mostrando como ela está presente em diversos aspectos de nossas vidas e setores da economia. Desde algoritmos que criam imagens até sistemas que dirigem carros sozinhos, a IA está moldando um futuro mais eficiente e conectado.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4B3F78-1DAC-092D-3F94-8252C531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6A647A-2147-31B4-48CD-033F492D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2</a:t>
            </a:fld>
            <a:endParaRPr lang="pt-BR"/>
          </a:p>
        </p:txBody>
      </p:sp>
      <p:pic>
        <p:nvPicPr>
          <p:cNvPr id="1026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83131F17-9B18-80D9-20A0-644B463DF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9476B1-9F63-5444-CC3A-36FF5560A73F}"/>
              </a:ext>
            </a:extLst>
          </p:cNvPr>
          <p:cNvSpPr/>
          <p:nvPr/>
        </p:nvSpPr>
        <p:spPr>
          <a:xfrm>
            <a:off x="-11152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ítulo_componente">
            <a:extLst>
              <a:ext uri="{FF2B5EF4-FFF2-40B4-BE49-F238E27FC236}">
                <a16:creationId xmlns:a16="http://schemas.microsoft.com/office/drawing/2014/main" id="{7B1A33A3-F109-2A39-6F7A-776AA9F2ECE8}"/>
              </a:ext>
            </a:extLst>
          </p:cNvPr>
          <p:cNvSpPr txBox="1"/>
          <p:nvPr/>
        </p:nvSpPr>
        <p:spPr>
          <a:xfrm>
            <a:off x="3189815" y="2129848"/>
            <a:ext cx="354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0" dirty="0">
                <a:ln>
                  <a:solidFill>
                    <a:srgbClr val="2765BB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" name="título_componente">
            <a:extLst>
              <a:ext uri="{FF2B5EF4-FFF2-40B4-BE49-F238E27FC236}">
                <a16:creationId xmlns:a16="http://schemas.microsoft.com/office/drawing/2014/main" id="{28343ED2-092E-61E9-E97C-DB11B3D3CFC3}"/>
              </a:ext>
            </a:extLst>
          </p:cNvPr>
          <p:cNvSpPr txBox="1"/>
          <p:nvPr/>
        </p:nvSpPr>
        <p:spPr>
          <a:xfrm>
            <a:off x="1117568" y="5514056"/>
            <a:ext cx="73660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Visão Computacional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A4A398-CD1F-AB00-34A1-2A8C266231E5}"/>
              </a:ext>
            </a:extLst>
          </p:cNvPr>
          <p:cNvSpPr/>
          <p:nvPr/>
        </p:nvSpPr>
        <p:spPr>
          <a:xfrm>
            <a:off x="845820" y="8183880"/>
            <a:ext cx="7909560" cy="106680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8FD441-B21A-48F5-D9E6-EFFB4D89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4AED1E-FA8A-E82A-25B0-F21FA24E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23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Visão computacional é o campo da IA que ensina as máquinas a interpretarem e entenderem imagens e vídeos. Com ela, os sistemas conseguem identificar objetos, pessoas e até mesmo entender contextos visuais.</a:t>
            </a:r>
          </a:p>
        </p:txBody>
      </p:sp>
      <p:sp>
        <p:nvSpPr>
          <p:cNvPr id="8" name="subtítulo_componente">
            <a:extLst>
              <a:ext uri="{FF2B5EF4-FFF2-40B4-BE49-F238E27FC236}">
                <a16:creationId xmlns:a16="http://schemas.microsoft.com/office/drawing/2014/main" id="{C9D9386E-FEB2-6EEC-7E29-345DD37C68F4}"/>
              </a:ext>
            </a:extLst>
          </p:cNvPr>
          <p:cNvSpPr txBox="1"/>
          <p:nvPr/>
        </p:nvSpPr>
        <p:spPr>
          <a:xfrm>
            <a:off x="922422" y="1575359"/>
            <a:ext cx="867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>
                <a:latin typeface="+mj-lt"/>
              </a:rPr>
              <a:t>A Inteligência que Enxerga</a:t>
            </a:r>
            <a:endParaRPr lang="pt-BR" sz="3200" dirty="0">
              <a:latin typeface="+mj-lt"/>
            </a:endParaRP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VISÃO COMPUTACIONAL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DC4065E7-DF32-EA50-EA59-C68F0F85DB5A}"/>
              </a:ext>
            </a:extLst>
          </p:cNvPr>
          <p:cNvSpPr txBox="1"/>
          <p:nvPr/>
        </p:nvSpPr>
        <p:spPr>
          <a:xfrm>
            <a:off x="922422" y="4091505"/>
            <a:ext cx="7797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Aplicativos como reconhecimento facial, diagnósticos médicos por imagem e sistemas de segurança utilizam visão computacional. Esses sistemas analisam milhões de dados visuais para aprender a reconhecer padrões, tornando-se cada vez mais precisos.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BCB80A-84E7-7F64-620A-44A8FDCA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8DB162-047D-57CD-B4E2-CA53CAC2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4</a:t>
            </a:fld>
            <a:endParaRPr lang="pt-BR"/>
          </a:p>
        </p:txBody>
      </p:sp>
      <p:pic>
        <p:nvPicPr>
          <p:cNvPr id="9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2BC06F76-5582-5554-4C9C-D40BDC82C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35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9476B1-9F63-5444-CC3A-36FF5560A73F}"/>
              </a:ext>
            </a:extLst>
          </p:cNvPr>
          <p:cNvSpPr/>
          <p:nvPr/>
        </p:nvSpPr>
        <p:spPr>
          <a:xfrm>
            <a:off x="-11152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ítulo_componente">
            <a:extLst>
              <a:ext uri="{FF2B5EF4-FFF2-40B4-BE49-F238E27FC236}">
                <a16:creationId xmlns:a16="http://schemas.microsoft.com/office/drawing/2014/main" id="{7B1A33A3-F109-2A39-6F7A-776AA9F2ECE8}"/>
              </a:ext>
            </a:extLst>
          </p:cNvPr>
          <p:cNvSpPr txBox="1"/>
          <p:nvPr/>
        </p:nvSpPr>
        <p:spPr>
          <a:xfrm>
            <a:off x="3189815" y="2129848"/>
            <a:ext cx="354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0" dirty="0">
                <a:ln>
                  <a:solidFill>
                    <a:srgbClr val="2765BB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4" name="título_componente">
            <a:extLst>
              <a:ext uri="{FF2B5EF4-FFF2-40B4-BE49-F238E27FC236}">
                <a16:creationId xmlns:a16="http://schemas.microsoft.com/office/drawing/2014/main" id="{28343ED2-092E-61E9-E97C-DB11B3D3CFC3}"/>
              </a:ext>
            </a:extLst>
          </p:cNvPr>
          <p:cNvSpPr txBox="1"/>
          <p:nvPr/>
        </p:nvSpPr>
        <p:spPr>
          <a:xfrm>
            <a:off x="1106416" y="5601951"/>
            <a:ext cx="7366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IA Generativa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A4A398-CD1F-AB00-34A1-2A8C266231E5}"/>
              </a:ext>
            </a:extLst>
          </p:cNvPr>
          <p:cNvSpPr/>
          <p:nvPr/>
        </p:nvSpPr>
        <p:spPr>
          <a:xfrm>
            <a:off x="834668" y="7049689"/>
            <a:ext cx="7909560" cy="106680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6EBBBD-6B21-5642-CA9A-D5464885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BFB972-E011-463C-B5A9-3590E60A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93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IA generativa é uma tecnologia que cria conteúdo original, como textos, imagens, músicas e vídeos. Ela usa modelos de aprendizado profundo treinados em grandes volumes de dados para gerar resultados inovadores.</a:t>
            </a:r>
          </a:p>
        </p:txBody>
      </p:sp>
      <p:sp>
        <p:nvSpPr>
          <p:cNvPr id="8" name="subtítulo_componente">
            <a:extLst>
              <a:ext uri="{FF2B5EF4-FFF2-40B4-BE49-F238E27FC236}">
                <a16:creationId xmlns:a16="http://schemas.microsoft.com/office/drawing/2014/main" id="{C9D9386E-FEB2-6EEC-7E29-345DD37C68F4}"/>
              </a:ext>
            </a:extLst>
          </p:cNvPr>
          <p:cNvSpPr txBox="1"/>
          <p:nvPr/>
        </p:nvSpPr>
        <p:spPr>
          <a:xfrm>
            <a:off x="922422" y="1575359"/>
            <a:ext cx="867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+mj-lt"/>
              </a:rPr>
              <a:t>Criando Conteúdos a Partir do Nada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IA GENERATIVA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C498C46C-8F8E-08DC-FD9A-FF2A08456D4F}"/>
              </a:ext>
            </a:extLst>
          </p:cNvPr>
          <p:cNvSpPr txBox="1"/>
          <p:nvPr/>
        </p:nvSpPr>
        <p:spPr>
          <a:xfrm>
            <a:off x="922422" y="4091505"/>
            <a:ext cx="779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Ferramentas como ChatGPT e DALL-E são exemplos de IA generativa, permitindo desde a produção de conteúdo criativo até a automação de tarefas criativas em publicidade, design e entretenimento.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F9BAA3-C407-CEC6-0C42-C8C84756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B40427-B949-D2A8-17D4-DF82EE91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6</a:t>
            </a:fld>
            <a:endParaRPr lang="pt-BR"/>
          </a:p>
        </p:txBody>
      </p:sp>
      <p:pic>
        <p:nvPicPr>
          <p:cNvPr id="9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53F651DD-3520-CDE3-5ADE-B5E32348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42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9476B1-9F63-5444-CC3A-36FF5560A73F}"/>
              </a:ext>
            </a:extLst>
          </p:cNvPr>
          <p:cNvSpPr/>
          <p:nvPr/>
        </p:nvSpPr>
        <p:spPr>
          <a:xfrm>
            <a:off x="-11152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ítulo_componente">
            <a:extLst>
              <a:ext uri="{FF2B5EF4-FFF2-40B4-BE49-F238E27FC236}">
                <a16:creationId xmlns:a16="http://schemas.microsoft.com/office/drawing/2014/main" id="{7B1A33A3-F109-2A39-6F7A-776AA9F2ECE8}"/>
              </a:ext>
            </a:extLst>
          </p:cNvPr>
          <p:cNvSpPr txBox="1"/>
          <p:nvPr/>
        </p:nvSpPr>
        <p:spPr>
          <a:xfrm>
            <a:off x="3189815" y="2129848"/>
            <a:ext cx="354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0" dirty="0">
                <a:ln>
                  <a:solidFill>
                    <a:srgbClr val="2765BB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4" name="título_componente">
            <a:extLst>
              <a:ext uri="{FF2B5EF4-FFF2-40B4-BE49-F238E27FC236}">
                <a16:creationId xmlns:a16="http://schemas.microsoft.com/office/drawing/2014/main" id="{28343ED2-092E-61E9-E97C-DB11B3D3CFC3}"/>
              </a:ext>
            </a:extLst>
          </p:cNvPr>
          <p:cNvSpPr txBox="1"/>
          <p:nvPr/>
        </p:nvSpPr>
        <p:spPr>
          <a:xfrm>
            <a:off x="1106416" y="5341530"/>
            <a:ext cx="73660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Processamento de Linguagem Natural (PLN)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A4A398-CD1F-AB00-34A1-2A8C266231E5}"/>
              </a:ext>
            </a:extLst>
          </p:cNvPr>
          <p:cNvSpPr/>
          <p:nvPr/>
        </p:nvSpPr>
        <p:spPr>
          <a:xfrm>
            <a:off x="845820" y="8869680"/>
            <a:ext cx="7909560" cy="106680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ABC345-BD89-2B10-71A1-612778C4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7BAEB1-4996-59AF-01C3-CBD9BFA2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53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_componente">
            <a:extLst>
              <a:ext uri="{FF2B5EF4-FFF2-40B4-BE49-F238E27FC236}">
                <a16:creationId xmlns:a16="http://schemas.microsoft.com/office/drawing/2014/main" id="{FAD78DAF-7B9B-CA9A-F3D7-693BA34999EC}"/>
              </a:ext>
            </a:extLst>
          </p:cNvPr>
          <p:cNvSpPr txBox="1"/>
          <p:nvPr/>
        </p:nvSpPr>
        <p:spPr>
          <a:xfrm>
            <a:off x="922422" y="2521845"/>
            <a:ext cx="779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PLN é a área da IA focada em compreender, interpretar e gerar linguagem humana. Seu objetivo é permitir que máquinas interajam conosco em nossa própria linguagem.</a:t>
            </a:r>
          </a:p>
        </p:txBody>
      </p:sp>
      <p:sp>
        <p:nvSpPr>
          <p:cNvPr id="8" name="subtítulo_componente">
            <a:extLst>
              <a:ext uri="{FF2B5EF4-FFF2-40B4-BE49-F238E27FC236}">
                <a16:creationId xmlns:a16="http://schemas.microsoft.com/office/drawing/2014/main" id="{C9D9386E-FEB2-6EEC-7E29-345DD37C68F4}"/>
              </a:ext>
            </a:extLst>
          </p:cNvPr>
          <p:cNvSpPr txBox="1"/>
          <p:nvPr/>
        </p:nvSpPr>
        <p:spPr>
          <a:xfrm>
            <a:off x="922422" y="1575359"/>
            <a:ext cx="867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>
                <a:latin typeface="+mj-lt"/>
              </a:rPr>
              <a:t>Entendendo o que Dizemos</a:t>
            </a:r>
            <a:endParaRPr lang="pt-BR" sz="3200" dirty="0">
              <a:latin typeface="+mj-lt"/>
            </a:endParaRP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63D7280C-A7AA-3423-721D-4511ED313046}"/>
              </a:ext>
            </a:extLst>
          </p:cNvPr>
          <p:cNvSpPr txBox="1"/>
          <p:nvPr/>
        </p:nvSpPr>
        <p:spPr>
          <a:xfrm>
            <a:off x="922422" y="505762"/>
            <a:ext cx="867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PROCESSAMENTO DE LINGUAGEM NATURAL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533D12-53AD-4CB9-126C-F54ADF9E2074}"/>
              </a:ext>
            </a:extLst>
          </p:cNvPr>
          <p:cNvSpPr/>
          <p:nvPr/>
        </p:nvSpPr>
        <p:spPr>
          <a:xfrm>
            <a:off x="747128" y="-68628"/>
            <a:ext cx="144000" cy="1148781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9994196F-C5B7-4145-7E78-0993783B679A}"/>
              </a:ext>
            </a:extLst>
          </p:cNvPr>
          <p:cNvSpPr txBox="1"/>
          <p:nvPr/>
        </p:nvSpPr>
        <p:spPr>
          <a:xfrm>
            <a:off x="922422" y="3722174"/>
            <a:ext cx="779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Assistentes virtuais como Siri e </a:t>
            </a:r>
            <a:r>
              <a:rPr lang="pt-BR" sz="2400" dirty="0" err="1"/>
              <a:t>Alexa</a:t>
            </a:r>
            <a:r>
              <a:rPr lang="pt-BR" sz="2400" dirty="0"/>
              <a:t>, sistemas de tradução automática e até </a:t>
            </a:r>
            <a:r>
              <a:rPr lang="pt-BR" sz="2400" dirty="0" err="1"/>
              <a:t>chatbots</a:t>
            </a:r>
            <a:r>
              <a:rPr lang="pt-BR" sz="2400" dirty="0"/>
              <a:t> de atendimento ao cliente dependem do PLN para funcionar de maneira eficaz.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F72CB1-B2B2-E400-00B7-ED6AA522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6C6079-DED8-17F8-4CFA-05DD95E1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8</a:t>
            </a:fld>
            <a:endParaRPr lang="pt-BR"/>
          </a:p>
        </p:txBody>
      </p:sp>
      <p:pic>
        <p:nvPicPr>
          <p:cNvPr id="9" name="Picture 2" descr="Inteligência artificial - ícones de eletrônicos grátis">
            <a:extLst>
              <a:ext uri="{FF2B5EF4-FFF2-40B4-BE49-F238E27FC236}">
                <a16:creationId xmlns:a16="http://schemas.microsoft.com/office/drawing/2014/main" id="{0D7A603F-6B43-41D6-F865-07E7751D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09" y="10917732"/>
            <a:ext cx="947457" cy="9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59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9476B1-9F63-5444-CC3A-36FF5560A73F}"/>
              </a:ext>
            </a:extLst>
          </p:cNvPr>
          <p:cNvSpPr/>
          <p:nvPr/>
        </p:nvSpPr>
        <p:spPr>
          <a:xfrm>
            <a:off x="-11152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ítulo_componente">
            <a:extLst>
              <a:ext uri="{FF2B5EF4-FFF2-40B4-BE49-F238E27FC236}">
                <a16:creationId xmlns:a16="http://schemas.microsoft.com/office/drawing/2014/main" id="{7B1A33A3-F109-2A39-6F7A-776AA9F2ECE8}"/>
              </a:ext>
            </a:extLst>
          </p:cNvPr>
          <p:cNvSpPr txBox="1"/>
          <p:nvPr/>
        </p:nvSpPr>
        <p:spPr>
          <a:xfrm>
            <a:off x="3189815" y="2129848"/>
            <a:ext cx="354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0" dirty="0">
                <a:ln>
                  <a:solidFill>
                    <a:srgbClr val="2765BB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4" name="título_componente">
            <a:extLst>
              <a:ext uri="{FF2B5EF4-FFF2-40B4-BE49-F238E27FC236}">
                <a16:creationId xmlns:a16="http://schemas.microsoft.com/office/drawing/2014/main" id="{28343ED2-092E-61E9-E97C-DB11B3D3CFC3}"/>
              </a:ext>
            </a:extLst>
          </p:cNvPr>
          <p:cNvSpPr txBox="1"/>
          <p:nvPr/>
        </p:nvSpPr>
        <p:spPr>
          <a:xfrm>
            <a:off x="1106416" y="5601951"/>
            <a:ext cx="73660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>
                <a:solidFill>
                  <a:schemeClr val="bg1"/>
                </a:solidFill>
                <a:latin typeface="Impact" panose="020B0806030902050204" pitchFamily="34" charset="0"/>
              </a:rPr>
              <a:t>Aprendizado de Máquina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A4A398-CD1F-AB00-34A1-2A8C266231E5}"/>
              </a:ext>
            </a:extLst>
          </p:cNvPr>
          <p:cNvSpPr/>
          <p:nvPr/>
        </p:nvSpPr>
        <p:spPr>
          <a:xfrm>
            <a:off x="845820" y="8184712"/>
            <a:ext cx="7909560" cy="106680"/>
          </a:xfrm>
          <a:prstGeom prst="rect">
            <a:avLst/>
          </a:prstGeom>
          <a:gradFill flip="none" rotWithShape="1">
            <a:gsLst>
              <a:gs pos="0">
                <a:srgbClr val="26ECFC"/>
              </a:gs>
              <a:gs pos="30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2765BB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884A25-AB27-6116-A484-921355DF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RAMIFICAÇÕES DA IA - RAFAEL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8135DD-FE1D-EF51-5266-F4B7DDCE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7E97-DE0F-423F-8B1A-729F4387673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355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372</TotalTime>
  <Words>762</Words>
  <Application>Microsoft Office PowerPoint</Application>
  <PresentationFormat>Papel A3 (297 x 420 mm)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8BIT WONDER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Antony Rafael Souza</dc:creator>
  <cp:lastModifiedBy>Antony Rafael Souza</cp:lastModifiedBy>
  <cp:revision>6</cp:revision>
  <dcterms:created xsi:type="dcterms:W3CDTF">2025-01-03T14:26:23Z</dcterms:created>
  <dcterms:modified xsi:type="dcterms:W3CDTF">2025-01-07T16:06:21Z</dcterms:modified>
</cp:coreProperties>
</file>