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5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11F617-167D-44AA-AA50-00BD36FE1A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336E5-5D14-4C23-BE28-30692E5857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50EA-C8D8-494E-B903-91DD9185DD94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C4C7F3-F0C7-4C95-8784-EE36604F9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906AAA-C647-4E2E-B785-48F58B31D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E2A71-2973-43AD-AB53-08E0ABF1FD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84331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B9D40-46B9-4542-9113-80CB59158AB0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91F32-0B48-43D4-B94C-9C0F003546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33314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42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FDC299-58E2-4F3E-9CD5-661820027985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9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4C4A7F7-0682-476D-9522-6EE7B2A1451B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0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4027AA3-092F-414D-A206-5BEA92BA22CE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8C0A504-BBD9-4108-9EA3-4C5FD6D03B09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B2B2CC-8BD5-4765-8567-86D3DCC704B6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7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3FA2EF9-A736-4FEC-91D4-742A7015AB06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F534C0-CC41-4DE0-9CAD-182BA553D0C5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2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6E3F72-5406-44BA-B7A7-36CDF39D501D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4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A3F6204-3060-4127-9296-C9ACDC6B234E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6021F-D77B-44EC-90F3-2D44473D31EE}" type="datetime1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5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CBBA998-E0C9-400B-BB38-B2D35E2C8042}"/>
              </a:ext>
            </a:extLst>
          </p:cNvPr>
          <p:cNvSpPr/>
          <p:nvPr userDrawn="1"/>
        </p:nvSpPr>
        <p:spPr>
          <a:xfrm>
            <a:off x="1" y="6343135"/>
            <a:ext cx="9144000" cy="5148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8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E7CAA5-DFEE-4DA8-ADE9-4311FE676A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9043" t="19543" r="8025" b="55767"/>
          <a:stretch/>
        </p:blipFill>
        <p:spPr>
          <a:xfrm>
            <a:off x="0" y="0"/>
            <a:ext cx="9144000" cy="1616333"/>
          </a:xfrm>
          <a:prstGeom prst="rect">
            <a:avLst/>
          </a:prstGeom>
        </p:spPr>
      </p:pic>
      <p:pic>
        <p:nvPicPr>
          <p:cNvPr id="10" name="Picture 10" descr="C:\Users\Afanasio\Desktop\lge\logotipos\unesp.png">
            <a:extLst>
              <a:ext uri="{FF2B5EF4-FFF2-40B4-BE49-F238E27FC236}">
                <a16:creationId xmlns:a16="http://schemas.microsoft.com/office/drawing/2014/main" id="{D1BA73D9-2F43-4EEF-BFA3-08979A4E7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742" y="6574014"/>
            <a:ext cx="692709" cy="2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83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16CFA-6452-460A-89D8-1611AAFB5B2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6547" y="2520852"/>
            <a:ext cx="8990905" cy="1422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Monitoramento da qualidade de estações de referência GNSS utilizando PPP em tempo real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2CA20-8292-4F2B-84E2-9C8AED18FCA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609133"/>
            <a:ext cx="9144000" cy="1834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Weverton da Costa Silva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João Francisco Galera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Monico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Rafael Silva Santos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Ítalo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Tsuchiya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Rogério Takeshi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Oyama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UNESP – Faculdade de Ciências e Tecnologia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0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9FB9-B626-42F9-A405-3A1D00A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12926"/>
            <a:ext cx="10515600" cy="604139"/>
          </a:xfrm>
        </p:spPr>
        <p:txBody>
          <a:bodyPr>
            <a:normAutofit/>
          </a:bodyPr>
          <a:lstStyle/>
          <a:p>
            <a:r>
              <a:rPr lang="pt-BR" sz="3600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C5EDF-668E-485D-BBB0-DA4FAE5B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801113"/>
            <a:ext cx="8773886" cy="3004601"/>
          </a:xfrm>
        </p:spPr>
        <p:txBody>
          <a:bodyPr/>
          <a:lstStyle/>
          <a:p>
            <a:r>
              <a:rPr lang="pt-BR" dirty="0"/>
              <a:t>Avaliação da qualidade de uma rede de estações GNSS de referência a partir do PPP em tempo real.</a:t>
            </a:r>
          </a:p>
          <a:p>
            <a:r>
              <a:rPr lang="pt-BR" dirty="0"/>
              <a:t>Desenvolvimento de ferramenta de visualização do status de qualidade de cada estação.</a:t>
            </a:r>
          </a:p>
          <a:p>
            <a:r>
              <a:rPr lang="pt-BR" dirty="0"/>
              <a:t>Análise de desempenho diário das estações.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65AB12-DACE-4386-AB32-52D58EA8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466C-D113-4276-A015-537CC216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8" y="1725394"/>
            <a:ext cx="3937000" cy="591478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Redes ativas de estações GNSS de 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7BB8-A349-4A3D-8619-DECF8E45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6" y="2681574"/>
            <a:ext cx="4061522" cy="397517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000" dirty="0"/>
              <a:t>Conjunto de receptores GNSS que coletam dados continuamente, podendo ser utilizados para:</a:t>
            </a:r>
          </a:p>
          <a:p>
            <a:pPr algn="just"/>
            <a:r>
              <a:rPr lang="pt-BR" sz="2000" dirty="0"/>
              <a:t> cálculo de correções de órbitas e relógio dos satélites;</a:t>
            </a:r>
          </a:p>
          <a:p>
            <a:pPr algn="just"/>
            <a:r>
              <a:rPr lang="pt-BR" sz="2000" dirty="0"/>
              <a:t>fornecer dados para a materialização de referenciais geodésicos;</a:t>
            </a:r>
          </a:p>
          <a:p>
            <a:pPr algn="just"/>
            <a:r>
              <a:rPr lang="pt-BR" sz="2000" dirty="0"/>
              <a:t>o monitoramento e aplicações de geodinâmica;</a:t>
            </a:r>
          </a:p>
          <a:p>
            <a:pPr algn="just"/>
            <a:r>
              <a:rPr lang="pt-BR" sz="2000" dirty="0"/>
              <a:t>disponibilizar dados para os usuários realizarem posicionamento com GNSS, entre outros.</a:t>
            </a:r>
          </a:p>
          <a:p>
            <a:pPr marL="0" indent="0" algn="just">
              <a:buNone/>
            </a:pPr>
            <a:r>
              <a:rPr lang="pt-BR" sz="2000" dirty="0"/>
              <a:t>Podemos citar como redes ativas: RBMC; GNSS-SP; </a:t>
            </a:r>
            <a:r>
              <a:rPr lang="pt-BR" sz="2000" dirty="0" err="1"/>
              <a:t>RIBaC</a:t>
            </a:r>
            <a:r>
              <a:rPr lang="pt-BR" sz="2000" dirty="0"/>
              <a:t>; INCT-</a:t>
            </a:r>
            <a:r>
              <a:rPr lang="pt-BR" sz="2000" dirty="0" err="1"/>
              <a:t>NAVAer</a:t>
            </a:r>
            <a:r>
              <a:rPr lang="pt-BR" sz="2000" dirty="0"/>
              <a:t>; LISN;...</a:t>
            </a:r>
            <a:endParaRPr lang="pt-BR" sz="24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CDF118E-B05E-449E-96A8-D0CCDE3ECA55}"/>
              </a:ext>
            </a:extLst>
          </p:cNvPr>
          <p:cNvGrpSpPr/>
          <p:nvPr/>
        </p:nvGrpSpPr>
        <p:grpSpPr>
          <a:xfrm>
            <a:off x="4271677" y="1725394"/>
            <a:ext cx="4830171" cy="4767480"/>
            <a:chOff x="4371885" y="1725394"/>
            <a:chExt cx="4830171" cy="476748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8E7C9A65-72C5-4E48-BC25-C7357D806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5" t="10973" r="2465" b="22700"/>
            <a:stretch/>
          </p:blipFill>
          <p:spPr>
            <a:xfrm>
              <a:off x="4371885" y="1725394"/>
              <a:ext cx="4830171" cy="476748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F5D1136-1DDA-42E7-938F-1893B4CE9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088" y="3234337"/>
              <a:ext cx="464372" cy="39936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D33445-4A84-474D-8A12-C3E8730B3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710" y="4749843"/>
              <a:ext cx="672522" cy="45871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FD2775C-654E-4958-921E-5351BE4B3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8353" y="4412070"/>
              <a:ext cx="292356" cy="292356"/>
            </a:xfrm>
            <a:prstGeom prst="rect">
              <a:avLst/>
            </a:prstGeom>
          </p:spPr>
        </p:pic>
        <p:pic>
          <p:nvPicPr>
            <p:cNvPr id="10" name="Picture 7" descr="C:\Users\Afanasio\Desktop\lge\logotipos\inpe.png">
              <a:extLst>
                <a:ext uri="{FF2B5EF4-FFF2-40B4-BE49-F238E27FC236}">
                  <a16:creationId xmlns:a16="http://schemas.microsoft.com/office/drawing/2014/main" id="{63B26080-54EC-47C9-8560-4A4E3256C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825" y="5158331"/>
              <a:ext cx="361364" cy="29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Afanasio\Desktop\lge\logotipos\inpe.png">
              <a:extLst>
                <a:ext uri="{FF2B5EF4-FFF2-40B4-BE49-F238E27FC236}">
                  <a16:creationId xmlns:a16="http://schemas.microsoft.com/office/drawing/2014/main" id="{3687346A-CAA1-492F-8049-9E747F48E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709" y="2626764"/>
              <a:ext cx="364961" cy="29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E6124BD-6DC4-4353-BDDF-FD56E69AC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7694" y="2913952"/>
              <a:ext cx="512486" cy="339234"/>
            </a:xfrm>
            <a:prstGeom prst="rect">
              <a:avLst/>
            </a:prstGeom>
          </p:spPr>
        </p:pic>
        <p:pic>
          <p:nvPicPr>
            <p:cNvPr id="13" name="Picture 10" descr="C:\Users\Afanasio\Desktop\lge\logotipos\unesp.png">
              <a:extLst>
                <a:ext uri="{FF2B5EF4-FFF2-40B4-BE49-F238E27FC236}">
                  <a16:creationId xmlns:a16="http://schemas.microsoft.com/office/drawing/2014/main" id="{D37D0E3E-5A64-4128-B2AC-3CCEED76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167" y="4856783"/>
              <a:ext cx="624729" cy="20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30089218-59C2-40F1-A1B4-EC653A94C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225" y="4525680"/>
              <a:ext cx="330893" cy="41153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568C37C-3448-420B-B21F-049AF1C51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1996" y="3517400"/>
              <a:ext cx="422004" cy="174830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1CA9FB5B-7A30-4248-A7BC-68F4D6BCD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3195" y="2676450"/>
              <a:ext cx="297293" cy="458714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B5949A5-73D7-42E9-A3DE-850105453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477" y="3813679"/>
              <a:ext cx="535379" cy="148646"/>
            </a:xfrm>
            <a:prstGeom prst="rect">
              <a:avLst/>
            </a:prstGeom>
          </p:spPr>
        </p:pic>
        <p:pic>
          <p:nvPicPr>
            <p:cNvPr id="18" name="Picture 9" descr="C:\Users\Afanasio\Desktop\lge\logotipos\ufrgs.png">
              <a:extLst>
                <a:ext uri="{FF2B5EF4-FFF2-40B4-BE49-F238E27FC236}">
                  <a16:creationId xmlns:a16="http://schemas.microsoft.com/office/drawing/2014/main" id="{A5B7D981-4C27-4D4B-A292-334B49C84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6088" y="5826049"/>
              <a:ext cx="313698" cy="241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B5D9DDF-D700-4E99-B5BA-14F373694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634" y="4901140"/>
              <a:ext cx="414300" cy="156119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20272F-6DE8-42F0-8B7D-7DC0D433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6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3466C-D113-4276-A015-537CC216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12" y="1891471"/>
            <a:ext cx="8763781" cy="59147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Disponibilidade de dados das redes GNSS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D7BB8-A349-4A3D-8619-DECF8E45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06" y="2754807"/>
            <a:ext cx="8831187" cy="37274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redes ativas de estações GNSS de referência, como gestores e usuários podem monitorar a qualidade dos dados de uma determinada estação em tempo real?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Disponibilidade de dados?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Precisão esperada?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Predição de ocorrência de erros sistemáticos?</a:t>
            </a:r>
          </a:p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Avisar sobre a degradação das observações?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A77EE6-1321-440E-9B6E-E60099AC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7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9FB9-B626-42F9-A405-3A1D00A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05" y="1705375"/>
            <a:ext cx="8633990" cy="60413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Metodologia do </a:t>
            </a:r>
            <a:r>
              <a:rPr lang="pt-BR" sz="3600" b="1" dirty="0" err="1"/>
              <a:t>RtQM</a:t>
            </a:r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C5EDF-668E-485D-BBB0-DA4FAE5B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05" y="5470498"/>
            <a:ext cx="8633990" cy="10415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Monitoramento da qualidade das estações de referência pelo método PPP em tempo real, analisando discrepâncias e precisão das coordenadas.</a:t>
            </a:r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C3CE30-52A8-4330-BCDF-B35285946258}"/>
              </a:ext>
            </a:extLst>
          </p:cNvPr>
          <p:cNvSpPr/>
          <p:nvPr/>
        </p:nvSpPr>
        <p:spPr>
          <a:xfrm>
            <a:off x="255005" y="2824861"/>
            <a:ext cx="1536700" cy="604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Orbit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Clock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Correction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Picture 10" descr="C:\Users\Afanasio\Desktop\lge\logotipos\unesp.png">
            <a:extLst>
              <a:ext uri="{FF2B5EF4-FFF2-40B4-BE49-F238E27FC236}">
                <a16:creationId xmlns:a16="http://schemas.microsoft.com/office/drawing/2014/main" id="{D08BDD7D-DB2B-45E6-94C6-8F5104DB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742" y="6574014"/>
            <a:ext cx="692709" cy="22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AD8E2F8-D25F-4746-8FCC-F554F1568265}"/>
              </a:ext>
            </a:extLst>
          </p:cNvPr>
          <p:cNvSpPr/>
          <p:nvPr/>
        </p:nvSpPr>
        <p:spPr>
          <a:xfrm>
            <a:off x="255005" y="3612261"/>
            <a:ext cx="1536700" cy="604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Broadcast </a:t>
            </a:r>
            <a:r>
              <a:rPr lang="pt-BR" dirty="0" err="1">
                <a:solidFill>
                  <a:schemeClr val="tx1"/>
                </a:solidFill>
              </a:rPr>
              <a:t>Ephemeris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F42CFC-9F07-45AC-B766-507FD7FC02BF}"/>
              </a:ext>
            </a:extLst>
          </p:cNvPr>
          <p:cNvSpPr/>
          <p:nvPr/>
        </p:nvSpPr>
        <p:spPr>
          <a:xfrm>
            <a:off x="255005" y="4412361"/>
            <a:ext cx="1536700" cy="604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Observations</a:t>
            </a:r>
            <a:r>
              <a:rPr lang="pt-BR" dirty="0">
                <a:solidFill>
                  <a:schemeClr val="tx1"/>
                </a:solidFill>
              </a:rPr>
              <a:t> (Ref. </a:t>
            </a:r>
            <a:r>
              <a:rPr lang="pt-BR" dirty="0" err="1">
                <a:solidFill>
                  <a:schemeClr val="tx1"/>
                </a:solidFill>
              </a:rPr>
              <a:t>Stations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16E2837-11BD-4F58-AC69-801A0C1891C0}"/>
              </a:ext>
            </a:extLst>
          </p:cNvPr>
          <p:cNvSpPr/>
          <p:nvPr/>
        </p:nvSpPr>
        <p:spPr>
          <a:xfrm>
            <a:off x="2314664" y="2824861"/>
            <a:ext cx="1890042" cy="219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BNC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5D57CAB-27C3-46F6-8E65-C836285FA13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791705" y="3116961"/>
            <a:ext cx="522958" cy="9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2D34044-8E9F-422E-8FD9-B33B0B5C213D}"/>
              </a:ext>
            </a:extLst>
          </p:cNvPr>
          <p:cNvCxnSpPr/>
          <p:nvPr/>
        </p:nvCxnSpPr>
        <p:spPr>
          <a:xfrm flipV="1">
            <a:off x="1791705" y="3915695"/>
            <a:ext cx="522958" cy="9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D9D6203-1319-4B06-BF40-B5C50C6B8FB0}"/>
              </a:ext>
            </a:extLst>
          </p:cNvPr>
          <p:cNvCxnSpPr/>
          <p:nvPr/>
        </p:nvCxnSpPr>
        <p:spPr>
          <a:xfrm flipV="1">
            <a:off x="1791705" y="4714429"/>
            <a:ext cx="522958" cy="9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18C62509-453B-41CC-B513-ECC06CEF2CDB}"/>
              </a:ext>
            </a:extLst>
          </p:cNvPr>
          <p:cNvSpPr/>
          <p:nvPr/>
        </p:nvSpPr>
        <p:spPr>
          <a:xfrm rot="16200000">
            <a:off x="1529526" y="3744716"/>
            <a:ext cx="2032937" cy="371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Decoder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4CC0211-ADCC-4FFF-BBB6-9177EB92C8BC}"/>
              </a:ext>
            </a:extLst>
          </p:cNvPr>
          <p:cNvSpPr/>
          <p:nvPr/>
        </p:nvSpPr>
        <p:spPr>
          <a:xfrm rot="16200000">
            <a:off x="2911179" y="3728818"/>
            <a:ext cx="2032939" cy="371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PPP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541C1AD-8D53-492B-863E-3629678F027E}"/>
              </a:ext>
            </a:extLst>
          </p:cNvPr>
          <p:cNvSpPr/>
          <p:nvPr/>
        </p:nvSpPr>
        <p:spPr>
          <a:xfrm>
            <a:off x="2777326" y="2913758"/>
            <a:ext cx="941901" cy="320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Settings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27E603A-5675-476B-9249-5A775FF0A57D}"/>
              </a:ext>
            </a:extLst>
          </p:cNvPr>
          <p:cNvCxnSpPr/>
          <p:nvPr/>
        </p:nvCxnSpPr>
        <p:spPr>
          <a:xfrm flipV="1">
            <a:off x="4214451" y="3904359"/>
            <a:ext cx="522958" cy="9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AB00899A-8007-406F-8284-946E7308308C}"/>
              </a:ext>
            </a:extLst>
          </p:cNvPr>
          <p:cNvSpPr/>
          <p:nvPr/>
        </p:nvSpPr>
        <p:spPr>
          <a:xfrm>
            <a:off x="4838292" y="2824861"/>
            <a:ext cx="1088172" cy="2171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PPP</a:t>
            </a:r>
          </a:p>
          <a:p>
            <a:pPr algn="ctr"/>
            <a:r>
              <a:rPr lang="pt-BR" b="1" dirty="0" err="1">
                <a:solidFill>
                  <a:schemeClr val="tx1"/>
                </a:solidFill>
              </a:rPr>
              <a:t>Solutions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</a:rPr>
              <a:t>Epoch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</a:rPr>
              <a:t>Coordinates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Sigmas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BB1FFB9-015B-437D-80BC-D86D18B110D9}"/>
              </a:ext>
            </a:extLst>
          </p:cNvPr>
          <p:cNvCxnSpPr/>
          <p:nvPr/>
        </p:nvCxnSpPr>
        <p:spPr>
          <a:xfrm flipV="1">
            <a:off x="5926464" y="3890758"/>
            <a:ext cx="522958" cy="9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A038484-5CA4-4F0D-A8DB-310D5F3DA161}"/>
              </a:ext>
            </a:extLst>
          </p:cNvPr>
          <p:cNvSpPr/>
          <p:nvPr/>
        </p:nvSpPr>
        <p:spPr>
          <a:xfrm>
            <a:off x="6560049" y="2799462"/>
            <a:ext cx="2328945" cy="21916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PPP-</a:t>
            </a:r>
            <a:r>
              <a:rPr lang="pt-BR" b="1" dirty="0" err="1">
                <a:solidFill>
                  <a:schemeClr val="tx1"/>
                </a:solidFill>
              </a:rPr>
              <a:t>RtQM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200" i="1" dirty="0">
                <a:solidFill>
                  <a:schemeClr val="tx1"/>
                </a:solidFill>
              </a:rPr>
              <a:t>PPP-Real time </a:t>
            </a:r>
            <a:r>
              <a:rPr lang="pt-BR" sz="1200" i="1" dirty="0" err="1">
                <a:solidFill>
                  <a:schemeClr val="tx1"/>
                </a:solidFill>
              </a:rPr>
              <a:t>Quality</a:t>
            </a:r>
            <a:r>
              <a:rPr lang="pt-BR" sz="1200" i="1" dirty="0">
                <a:solidFill>
                  <a:schemeClr val="tx1"/>
                </a:solidFill>
              </a:rPr>
              <a:t> </a:t>
            </a:r>
            <a:r>
              <a:rPr lang="pt-BR" sz="1200" i="1" dirty="0" err="1">
                <a:solidFill>
                  <a:schemeClr val="tx1"/>
                </a:solidFill>
              </a:rPr>
              <a:t>Monitoring</a:t>
            </a:r>
            <a:endParaRPr lang="pt-BR" sz="1200" i="1" dirty="0">
              <a:solidFill>
                <a:schemeClr val="tx1"/>
              </a:solidFill>
            </a:endParaRPr>
          </a:p>
          <a:p>
            <a:pPr algn="ctr"/>
            <a:endParaRPr lang="pt-BR" sz="1200" i="1" dirty="0">
              <a:solidFill>
                <a:schemeClr val="tx1"/>
              </a:solidFill>
            </a:endParaRPr>
          </a:p>
          <a:p>
            <a:pPr algn="ctr"/>
            <a:endParaRPr lang="pt-BR" sz="1200" i="1" dirty="0">
              <a:solidFill>
                <a:schemeClr val="tx1"/>
              </a:solidFill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</a:rPr>
              <a:t>Discrepancies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 err="1">
                <a:solidFill>
                  <a:schemeClr val="tx1"/>
                </a:solidFill>
              </a:rPr>
              <a:t>Quality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indicator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Map </a:t>
            </a:r>
            <a:r>
              <a:rPr lang="pt-BR" sz="1400" dirty="0" err="1">
                <a:solidFill>
                  <a:schemeClr val="tx1"/>
                </a:solidFill>
              </a:rPr>
              <a:t>indicator</a:t>
            </a:r>
            <a:endParaRPr lang="pt-BR" sz="1400" dirty="0">
              <a:solidFill>
                <a:schemeClr val="tx1"/>
              </a:solidFill>
            </a:endParaRP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....</a:t>
            </a:r>
          </a:p>
          <a:p>
            <a:pPr algn="ctr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4DC280-5300-4326-9B40-7F318793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9FB9-B626-42F9-A405-3A1D00A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28" y="1858705"/>
            <a:ext cx="8842829" cy="604139"/>
          </a:xfrm>
        </p:spPr>
        <p:txBody>
          <a:bodyPr>
            <a:normAutofit/>
          </a:bodyPr>
          <a:lstStyle/>
          <a:p>
            <a:r>
              <a:rPr lang="pt-BR" sz="3600" b="1" dirty="0"/>
              <a:t>Configurações do PPP em tempo real no BNC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C5EDF-668E-485D-BBB0-DA4FAE5B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09" y="2701153"/>
            <a:ext cx="8585781" cy="3175144"/>
          </a:xfrm>
        </p:spPr>
        <p:txBody>
          <a:bodyPr/>
          <a:lstStyle/>
          <a:p>
            <a:pPr algn="just"/>
            <a:r>
              <a:rPr lang="pt-BR" sz="2400" dirty="0"/>
              <a:t>Observável </a:t>
            </a:r>
            <a:r>
              <a:rPr lang="pt-BR" sz="2400" i="1" dirty="0" err="1"/>
              <a:t>ion-free</a:t>
            </a:r>
            <a:r>
              <a:rPr lang="pt-BR" sz="2400" dirty="0"/>
              <a:t> GPS &amp; GLONASS</a:t>
            </a:r>
          </a:p>
          <a:p>
            <a:pPr algn="just"/>
            <a:r>
              <a:rPr lang="pt-BR" sz="2400" dirty="0" err="1"/>
              <a:t>Caster</a:t>
            </a:r>
            <a:r>
              <a:rPr lang="pt-BR" sz="2400" dirty="0"/>
              <a:t> UNESP GNSS-SP: PPTE0, ROSA0, SPTU0, SPAR0 e SPDR0</a:t>
            </a:r>
          </a:p>
          <a:p>
            <a:pPr algn="just"/>
            <a:r>
              <a:rPr lang="pt-BR" sz="2400" dirty="0"/>
              <a:t>Fluxos de correções: IGS03 e RTCM3EPH</a:t>
            </a:r>
          </a:p>
          <a:p>
            <a:pPr algn="just"/>
            <a:r>
              <a:rPr lang="pt-BR" sz="2400" dirty="0"/>
              <a:t>Coordenadas a </a:t>
            </a:r>
            <a:r>
              <a:rPr lang="pt-BR" sz="2400" i="1" dirty="0"/>
              <a:t>priori</a:t>
            </a:r>
            <a:r>
              <a:rPr lang="pt-BR" sz="2400" dirty="0"/>
              <a:t> da Realização SIR17P01 atualizadas para a época 2019,7</a:t>
            </a:r>
          </a:p>
          <a:p>
            <a:pPr algn="just"/>
            <a:r>
              <a:rPr lang="pt-BR" sz="2400" dirty="0"/>
              <a:t>Precisão das coordenadas a </a:t>
            </a:r>
            <a:r>
              <a:rPr lang="pt-BR" sz="2400" i="1" dirty="0"/>
              <a:t>priori: </a:t>
            </a:r>
            <a:r>
              <a:rPr lang="pt-BR" sz="2400" dirty="0"/>
              <a:t>E </a:t>
            </a:r>
            <a:r>
              <a:rPr lang="pt-BR" sz="2400" dirty="0" err="1"/>
              <a:t>e</a:t>
            </a:r>
            <a:r>
              <a:rPr lang="pt-BR" sz="2400" dirty="0"/>
              <a:t> N=0,02m ; U=0,05m</a:t>
            </a:r>
          </a:p>
          <a:p>
            <a:pPr algn="just"/>
            <a:r>
              <a:rPr lang="pt-BR" sz="2400" dirty="0"/>
              <a:t>Limiares das coordenadas: E e N: 0,50m; </a:t>
            </a:r>
            <a:r>
              <a:rPr lang="pt-BR" sz="2400" dirty="0" err="1"/>
              <a:t>Up</a:t>
            </a:r>
            <a:r>
              <a:rPr lang="pt-BR" sz="2400" dirty="0"/>
              <a:t>: 0,10m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C7A6ED-893C-49A1-A171-06C7F9B4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6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9FB9-B626-42F9-A405-3A1D00A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0" y="1685926"/>
            <a:ext cx="8832524" cy="604139"/>
          </a:xfrm>
        </p:spPr>
        <p:txBody>
          <a:bodyPr>
            <a:normAutofit/>
          </a:bodyPr>
          <a:lstStyle/>
          <a:p>
            <a:r>
              <a:rPr lang="pt-BR" sz="3600" b="1" dirty="0"/>
              <a:t>Resultados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7AB5026-D459-46E6-97C4-B680E9F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9FB9-B626-42F9-A405-3A1D00A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700440"/>
            <a:ext cx="8900886" cy="604139"/>
          </a:xfrm>
        </p:spPr>
        <p:txBody>
          <a:bodyPr>
            <a:normAutofit/>
          </a:bodyPr>
          <a:lstStyle/>
          <a:p>
            <a:r>
              <a:rPr lang="pt-BR" sz="3600" b="1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C5EDF-668E-485D-BBB0-DA4FAE5B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5157559"/>
            <a:ext cx="8784771" cy="1335317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Implementação de ferramentas de análises no domínio das observações como: geometria de satélites, intensidade e potência do sinal.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B808B6-4AAE-466A-B90C-71CC3965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9FB9-B626-42F9-A405-3A1D00A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38" y="2033076"/>
            <a:ext cx="8832524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wevertondacostae@gmail.com 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300B9AF-D690-4FBB-8147-99A12D786EFA}"/>
              </a:ext>
            </a:extLst>
          </p:cNvPr>
          <p:cNvSpPr/>
          <p:nvPr/>
        </p:nvSpPr>
        <p:spPr>
          <a:xfrm>
            <a:off x="155738" y="4286790"/>
            <a:ext cx="883252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Laboratório de Geodésia Espacial – UNESP</a:t>
            </a:r>
          </a:p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bit.ly/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gegeunespbr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INCT Tecnologia GNSS no suporte à navegação aérea</a:t>
            </a:r>
          </a:p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http://inct-gnss-navaer.fct.unesp.br</a:t>
            </a:r>
          </a:p>
          <a:p>
            <a:pPr algn="ctr"/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8A4B93-EF07-4432-9BD5-F872C337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82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</TotalTime>
  <Words>397</Words>
  <Application>Microsoft Office PowerPoint</Application>
  <PresentationFormat>Apresentação na tela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 Monitoramento da qualidade de estações de referência GNSS utilizando PPP em tempo real</vt:lpstr>
      <vt:lpstr>Objetivo</vt:lpstr>
      <vt:lpstr>Redes ativas de estações GNSS de referência</vt:lpstr>
      <vt:lpstr>Disponibilidade de dados das redes GNSS</vt:lpstr>
      <vt:lpstr>Metodologia do RtQM</vt:lpstr>
      <vt:lpstr>Configurações do PPP em tempo real no BNC</vt:lpstr>
      <vt:lpstr>Resultados</vt:lpstr>
      <vt:lpstr>Considerações Finais</vt:lpstr>
      <vt:lpstr>Obrigado   wevertondacostae@gmail.com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Weverton da Costa</dc:creator>
  <cp:lastModifiedBy>Weverton da Costa</cp:lastModifiedBy>
  <cp:revision>59</cp:revision>
  <dcterms:created xsi:type="dcterms:W3CDTF">2019-10-02T12:13:43Z</dcterms:created>
  <dcterms:modified xsi:type="dcterms:W3CDTF">2019-10-10T14:01:34Z</dcterms:modified>
</cp:coreProperties>
</file>