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1" r:id="rId9"/>
    <p:sldId id="264" r:id="rId10"/>
    <p:sldId id="262" r:id="rId11"/>
    <p:sldId id="268" r:id="rId12"/>
    <p:sldId id="269" r:id="rId13"/>
    <p:sldId id="270" r:id="rId14"/>
    <p:sldId id="275" r:id="rId15"/>
    <p:sldId id="274" r:id="rId16"/>
    <p:sldId id="271" r:id="rId17"/>
    <p:sldId id="272" r:id="rId18"/>
    <p:sldId id="277" r:id="rId19"/>
    <p:sldId id="276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027A8-C9D6-F648-91FF-A3974FE42FD2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A0C6-FB73-0544-B6E7-EB8FEE01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25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esp_acess_big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"/>
            <a:ext cx="1501069" cy="13509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23/04/12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5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mfbovespa.com.br/pt-br/a-bmfbovespa/download/publigra_aimportancia.pdf" TargetMode="External"/><Relationship Id="rId3" Type="http://schemas.openxmlformats.org/officeDocument/2006/relationships/hyperlink" Target="http://www.umavisaodomundo.com/2008/10/como-funciona-bolsa-valor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500" y="5385485"/>
            <a:ext cx="7861300" cy="1690470"/>
          </a:xfrm>
        </p:spPr>
        <p:txBody>
          <a:bodyPr/>
          <a:lstStyle/>
          <a:p>
            <a:pPr algn="just"/>
            <a:r>
              <a:rPr lang="pt-BR" sz="4400" baseline="-25000" dirty="0"/>
              <a:t>Previsão de mercado para ações em bolsa de valores baseado em técnicas de Inteligência Artificial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49375" y="1127125"/>
            <a:ext cx="10493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5400" dirty="0"/>
              <a:t>Trabalho de Conclusão de Curso</a:t>
            </a:r>
          </a:p>
          <a:p>
            <a:pPr algn="r"/>
            <a:endParaRPr lang="en-US" sz="5400" dirty="0" smtClean="0"/>
          </a:p>
          <a:p>
            <a:pPr algn="r"/>
            <a:r>
              <a:rPr lang="en-US" sz="5400" dirty="0" err="1" smtClean="0"/>
              <a:t>Anteprojeto</a:t>
            </a:r>
            <a:r>
              <a:rPr lang="en-US" sz="5400" dirty="0" smtClean="0"/>
              <a:t> de </a:t>
            </a:r>
            <a:r>
              <a:rPr lang="en-US" sz="5400" dirty="0" err="1" smtClean="0"/>
              <a:t>Pesquisa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2514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Artificiais</a:t>
            </a:r>
            <a:r>
              <a:rPr lang="en-US" dirty="0" smtClean="0"/>
              <a:t> (RNA)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Atravez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se </a:t>
            </a:r>
            <a:r>
              <a:rPr lang="en-US" dirty="0" err="1" smtClean="0"/>
              <a:t>comportar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homem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Tentativa</a:t>
            </a:r>
            <a:r>
              <a:rPr lang="en-US" dirty="0" smtClean="0"/>
              <a:t> de </a:t>
            </a:r>
            <a:r>
              <a:rPr lang="en-US" dirty="0" err="1" smtClean="0"/>
              <a:t>solucionar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simulando</a:t>
            </a:r>
            <a:r>
              <a:rPr lang="en-US" dirty="0" smtClean="0"/>
              <a:t> um </a:t>
            </a:r>
            <a:r>
              <a:rPr lang="en-US" dirty="0" err="1" smtClean="0"/>
              <a:t>c</a:t>
            </a:r>
            <a:r>
              <a:rPr lang="en-US" dirty="0" err="1" smtClean="0"/>
              <a:t>érebro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Intelig</a:t>
            </a:r>
            <a:r>
              <a:rPr lang="en-US" dirty="0" err="1" smtClean="0"/>
              <a:t>ência</a:t>
            </a:r>
            <a:r>
              <a:rPr lang="en-US" dirty="0" smtClean="0"/>
              <a:t> Artificial </a:t>
            </a:r>
            <a:r>
              <a:rPr lang="en-US" dirty="0" err="1" smtClean="0"/>
              <a:t>Fraca</a:t>
            </a:r>
            <a:r>
              <a:rPr lang="en-US" dirty="0" smtClean="0"/>
              <a:t> x Forte;</a:t>
            </a:r>
          </a:p>
          <a:p>
            <a:endParaRPr lang="en-US" dirty="0"/>
          </a:p>
          <a:p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prever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</a:t>
            </a:r>
            <a:r>
              <a:rPr lang="en-US" dirty="0" err="1" smtClean="0"/>
              <a:t>ção</a:t>
            </a:r>
            <a:r>
              <a:rPr lang="en-US" dirty="0" smtClean="0"/>
              <a:t> da IA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se </a:t>
            </a:r>
            <a:r>
              <a:rPr lang="en-US" dirty="0" err="1" smtClean="0"/>
              <a:t>chegar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desejados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se </a:t>
            </a:r>
            <a:r>
              <a:rPr lang="en-US" dirty="0" err="1" smtClean="0"/>
              <a:t>conhece</a:t>
            </a:r>
            <a:r>
              <a:rPr lang="en-US" dirty="0" smtClean="0"/>
              <a:t> o valor de </a:t>
            </a:r>
            <a:r>
              <a:rPr lang="en-US" dirty="0" err="1" smtClean="0"/>
              <a:t>saída</a:t>
            </a:r>
            <a:r>
              <a:rPr lang="en-US" dirty="0" smtClean="0"/>
              <a:t> da RNA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entao</a:t>
            </a:r>
            <a:r>
              <a:rPr lang="en-US" dirty="0" smtClean="0"/>
              <a:t> um 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Supervisionado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par de </a:t>
            </a:r>
            <a:r>
              <a:rPr lang="en-US" dirty="0" err="1" smtClean="0"/>
              <a:t>entradas</a:t>
            </a:r>
            <a:r>
              <a:rPr lang="en-US" dirty="0" smtClean="0"/>
              <a:t> o ERRO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e a RNA </a:t>
            </a:r>
            <a:r>
              <a:rPr lang="en-US" dirty="0" err="1" smtClean="0"/>
              <a:t>ganha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confiabilidade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4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83112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de IA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 de RNA com dados </a:t>
            </a:r>
            <a:r>
              <a:rPr lang="en-US" dirty="0" err="1" smtClean="0"/>
              <a:t>coletados</a:t>
            </a:r>
            <a:r>
              <a:rPr lang="en-US" dirty="0" smtClean="0"/>
              <a:t> de sites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ções</a:t>
            </a:r>
            <a:r>
              <a:rPr lang="en-US" dirty="0" smtClean="0"/>
              <a:t>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cotações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Traçar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e </a:t>
            </a:r>
            <a:r>
              <a:rPr lang="en-US" dirty="0" err="1" smtClean="0"/>
              <a:t>conclusões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caminho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tendem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interferidas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6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Coleta</a:t>
            </a:r>
            <a:r>
              <a:rPr lang="en-US" dirty="0" smtClean="0"/>
              <a:t> de dados </a:t>
            </a:r>
            <a:r>
              <a:rPr lang="en-US" dirty="0" err="1" smtClean="0"/>
              <a:t>na</a:t>
            </a:r>
            <a:r>
              <a:rPr lang="en-US" dirty="0" smtClean="0"/>
              <a:t> internet;</a:t>
            </a:r>
          </a:p>
          <a:p>
            <a:pPr lvl="1"/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, tempo,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A</a:t>
            </a:r>
            <a:r>
              <a:rPr lang="en-US" dirty="0" err="1" smtClean="0"/>
              <a:t>limenta</a:t>
            </a:r>
            <a:r>
              <a:rPr lang="en-US" dirty="0" err="1" smtClean="0"/>
              <a:t>ção</a:t>
            </a:r>
            <a:r>
              <a:rPr lang="en-US" dirty="0" smtClean="0"/>
              <a:t> e </a:t>
            </a:r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Análise</a:t>
            </a:r>
            <a:r>
              <a:rPr lang="en-US" dirty="0" smtClean="0"/>
              <a:t> de dados de </a:t>
            </a:r>
            <a:r>
              <a:rPr lang="en-US" dirty="0" err="1" smtClean="0"/>
              <a:t>saída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Correção</a:t>
            </a:r>
            <a:r>
              <a:rPr lang="en-US" dirty="0" smtClean="0"/>
              <a:t> e </a:t>
            </a:r>
            <a:r>
              <a:rPr lang="en-US" dirty="0" err="1" smtClean="0"/>
              <a:t>reajuste</a:t>
            </a:r>
            <a:r>
              <a:rPr lang="en-US" dirty="0" smtClean="0"/>
              <a:t> do ERRO.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4500" y="1996042"/>
            <a:ext cx="8159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Uma </a:t>
            </a:r>
            <a:r>
              <a:rPr lang="en-US" sz="2400" dirty="0" err="1" smtClean="0"/>
              <a:t>mesma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err="1" smtClean="0"/>
              <a:t>á</a:t>
            </a:r>
            <a:r>
              <a:rPr lang="en-US" sz="2400" dirty="0" smtClean="0"/>
              <a:t> </a:t>
            </a:r>
            <a:r>
              <a:rPr lang="en-US" sz="2400" dirty="0" err="1" smtClean="0"/>
              <a:t>capaz</a:t>
            </a:r>
            <a:r>
              <a:rPr lang="en-US" sz="2400" dirty="0" smtClean="0"/>
              <a:t> de </a:t>
            </a:r>
            <a:r>
              <a:rPr lang="en-US" sz="2400" dirty="0" err="1" smtClean="0"/>
              <a:t>prever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resultados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qualquer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seja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adicionada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biblioteca</a:t>
            </a:r>
            <a:r>
              <a:rPr lang="en-US" sz="2400" dirty="0" smtClean="0"/>
              <a:t> do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terá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erro</a:t>
            </a:r>
            <a:r>
              <a:rPr lang="en-US" sz="2400" dirty="0" smtClean="0"/>
              <a:t> </a:t>
            </a:r>
            <a:r>
              <a:rPr lang="en-US" sz="2400" dirty="0" err="1" smtClean="0"/>
              <a:t>reajustado</a:t>
            </a:r>
            <a:r>
              <a:rPr lang="en-US" sz="2400" dirty="0" smtClean="0"/>
              <a:t> e </a:t>
            </a:r>
            <a:r>
              <a:rPr lang="en-US" sz="2400" dirty="0" err="1" smtClean="0"/>
              <a:t>armazenado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banco</a:t>
            </a:r>
            <a:r>
              <a:rPr lang="en-US" sz="2400" dirty="0" smtClean="0"/>
              <a:t> de dados, </a:t>
            </a:r>
            <a:r>
              <a:rPr lang="en-US" sz="2400" dirty="0" err="1" smtClean="0"/>
              <a:t>assim</a:t>
            </a:r>
            <a:r>
              <a:rPr lang="en-US" sz="2400" dirty="0" smtClean="0"/>
              <a:t> a RNA se </a:t>
            </a:r>
            <a:r>
              <a:rPr lang="en-US" sz="2400" dirty="0" err="1" smtClean="0"/>
              <a:t>torna</a:t>
            </a:r>
            <a:r>
              <a:rPr lang="en-US" sz="2400" dirty="0" smtClean="0"/>
              <a:t> </a:t>
            </a:r>
            <a:r>
              <a:rPr lang="en-US" sz="2400" dirty="0" err="1" smtClean="0"/>
              <a:t>genérica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o </a:t>
            </a:r>
            <a:r>
              <a:rPr lang="en-US" sz="2400" dirty="0" err="1" smtClean="0"/>
              <a:t>usuário</a:t>
            </a:r>
            <a:r>
              <a:rPr lang="en-US" sz="2400" dirty="0" smtClean="0"/>
              <a:t> </a:t>
            </a:r>
            <a:r>
              <a:rPr lang="en-US" sz="2400" dirty="0" err="1" smtClean="0"/>
              <a:t>possa</a:t>
            </a:r>
            <a:r>
              <a:rPr lang="en-US" sz="2400" dirty="0" smtClean="0"/>
              <a:t> </a:t>
            </a:r>
            <a:r>
              <a:rPr lang="en-US" sz="2400" dirty="0" err="1" smtClean="0"/>
              <a:t>inserir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nova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deseja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57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Pretende</a:t>
            </a:r>
            <a:r>
              <a:rPr lang="en-US" dirty="0" smtClean="0"/>
              <a:t>-se </a:t>
            </a:r>
            <a:r>
              <a:rPr lang="en-US" dirty="0" err="1" smtClean="0"/>
              <a:t>desnvolver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 smtClean="0"/>
              <a:t>ambiente</a:t>
            </a:r>
            <a:r>
              <a:rPr lang="en-US" dirty="0" smtClean="0"/>
              <a:t> com :</a:t>
            </a:r>
          </a:p>
          <a:p>
            <a:endParaRPr lang="en-US" dirty="0"/>
          </a:p>
          <a:p>
            <a:pPr lvl="1"/>
            <a:r>
              <a:rPr lang="en-US" dirty="0" smtClean="0"/>
              <a:t>Alta </a:t>
            </a:r>
            <a:r>
              <a:rPr lang="en-US" dirty="0" err="1" smtClean="0"/>
              <a:t>usabilidade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Customiz</a:t>
            </a:r>
            <a:r>
              <a:rPr lang="en-US" dirty="0" err="1" smtClean="0"/>
              <a:t>ável</a:t>
            </a:r>
            <a:r>
              <a:rPr lang="en-US" dirty="0" smtClean="0"/>
              <a:t> 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Claro;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Confiável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2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Fatores</a:t>
            </a:r>
            <a:r>
              <a:rPr lang="en-US" dirty="0" smtClean="0"/>
              <a:t> a se </a:t>
            </a:r>
            <a:r>
              <a:rPr lang="en-US" dirty="0" err="1" smtClean="0"/>
              <a:t>considerar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Influ</a:t>
            </a:r>
            <a:r>
              <a:rPr lang="en-US" dirty="0" err="1" smtClean="0"/>
              <a:t>ência</a:t>
            </a:r>
            <a:r>
              <a:rPr lang="en-US" dirty="0" smtClean="0"/>
              <a:t> de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influenciam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precis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descartar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5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Fatores</a:t>
            </a:r>
            <a:r>
              <a:rPr lang="en-US" dirty="0"/>
              <a:t> a se </a:t>
            </a:r>
            <a:r>
              <a:rPr lang="en-US" dirty="0" err="1"/>
              <a:t>considerar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</a:t>
            </a:r>
            <a:r>
              <a:rPr lang="en-US" dirty="0" err="1" smtClean="0"/>
              <a:t>aior</a:t>
            </a:r>
            <a:r>
              <a:rPr lang="en-US" dirty="0" smtClean="0"/>
              <a:t> </a:t>
            </a:r>
            <a:r>
              <a:rPr lang="en-US" dirty="0" err="1" smtClean="0"/>
              <a:t>import</a:t>
            </a:r>
            <a:r>
              <a:rPr lang="en-US" dirty="0" err="1" smtClean="0"/>
              <a:t>ância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Como </a:t>
            </a:r>
            <a:r>
              <a:rPr lang="en-US" dirty="0" err="1" smtClean="0"/>
              <a:t>Corrigir</a:t>
            </a:r>
            <a:r>
              <a:rPr lang="en-US" dirty="0" smtClean="0"/>
              <a:t> e </a:t>
            </a:r>
            <a:r>
              <a:rPr lang="en-US" dirty="0" err="1" smtClean="0"/>
              <a:t>Evitar</a:t>
            </a:r>
            <a:r>
              <a:rPr lang="en-US" dirty="0" smtClean="0"/>
              <a:t>…?</a:t>
            </a:r>
          </a:p>
          <a:p>
            <a:pPr lvl="1"/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r>
              <a:rPr lang="en-US" dirty="0" smtClean="0"/>
              <a:t> de </a:t>
            </a:r>
            <a:r>
              <a:rPr lang="en-US" dirty="0" err="1" smtClean="0"/>
              <a:t>mineração</a:t>
            </a:r>
            <a:r>
              <a:rPr lang="en-US" dirty="0" smtClean="0"/>
              <a:t> de dados e </a:t>
            </a:r>
            <a:r>
              <a:rPr lang="en-US" dirty="0" err="1" smtClean="0"/>
              <a:t>suposição</a:t>
            </a:r>
            <a:r>
              <a:rPr lang="en-US" dirty="0" smtClean="0"/>
              <a:t> de </a:t>
            </a:r>
            <a:r>
              <a:rPr lang="en-US" dirty="0" err="1" smtClean="0"/>
              <a:t>riscos</a:t>
            </a:r>
            <a:r>
              <a:rPr lang="en-US" dirty="0" smtClean="0"/>
              <a:t> </a:t>
            </a:r>
            <a:r>
              <a:rPr lang="en-US" dirty="0" err="1" smtClean="0"/>
              <a:t>iminentes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Futuro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a </a:t>
            </a:r>
            <a:r>
              <a:rPr lang="en-US" dirty="0" err="1" smtClean="0"/>
              <a:t>minera</a:t>
            </a:r>
            <a:r>
              <a:rPr lang="en-US" dirty="0" err="1" smtClean="0"/>
              <a:t>ção</a:t>
            </a:r>
            <a:r>
              <a:rPr lang="en-US" dirty="0" smtClean="0"/>
              <a:t> de dados de </a:t>
            </a:r>
            <a:r>
              <a:rPr lang="en-US" dirty="0" err="1" smtClean="0"/>
              <a:t>noticiários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prevenir</a:t>
            </a:r>
            <a:r>
              <a:rPr lang="en-US" dirty="0" smtClean="0"/>
              <a:t> </a:t>
            </a:r>
            <a:r>
              <a:rPr lang="en-US" dirty="0" err="1" smtClean="0"/>
              <a:t>reações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Biblioteca</a:t>
            </a:r>
            <a:r>
              <a:rPr lang="en-US" dirty="0" smtClean="0"/>
              <a:t> de </a:t>
            </a:r>
            <a:r>
              <a:rPr lang="en-US" dirty="0" err="1" smtClean="0"/>
              <a:t>palavras-chave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co-</a:t>
            </a:r>
            <a:r>
              <a:rPr lang="en-US" dirty="0" err="1" smtClean="0"/>
              <a:t>relacionam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do </a:t>
            </a:r>
            <a:r>
              <a:rPr lang="en-US" dirty="0" err="1" smtClean="0"/>
              <a:t>perfil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informam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notícia</a:t>
            </a:r>
            <a:r>
              <a:rPr lang="en-US" dirty="0" smtClean="0"/>
              <a:t> </a:t>
            </a:r>
            <a:r>
              <a:rPr lang="en-US" dirty="0" err="1" smtClean="0"/>
              <a:t>possivelmente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afetar</a:t>
            </a:r>
            <a:r>
              <a:rPr lang="en-US" dirty="0" smtClean="0"/>
              <a:t> a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ramo</a:t>
            </a:r>
            <a:r>
              <a:rPr lang="en-US" dirty="0" smtClean="0"/>
              <a:t> de </a:t>
            </a:r>
            <a:r>
              <a:rPr lang="en-US" dirty="0" err="1" smtClean="0"/>
              <a:t>atividades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consequencia</a:t>
            </a:r>
            <a:r>
              <a:rPr lang="en-US" dirty="0" smtClean="0"/>
              <a:t>,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4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Integrar</a:t>
            </a:r>
            <a:r>
              <a:rPr lang="en-US" dirty="0" smtClean="0"/>
              <a:t> a </a:t>
            </a:r>
            <a:r>
              <a:rPr lang="en-US" dirty="0" err="1" smtClean="0"/>
              <a:t>tecnologia</a:t>
            </a:r>
            <a:r>
              <a:rPr lang="en-US" dirty="0" smtClean="0"/>
              <a:t> da </a:t>
            </a:r>
            <a:r>
              <a:rPr lang="en-US" dirty="0" err="1" smtClean="0"/>
              <a:t>intelgencia</a:t>
            </a:r>
            <a:r>
              <a:rPr lang="en-US" dirty="0" smtClean="0"/>
              <a:t> artificial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mercado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de </a:t>
            </a:r>
            <a:r>
              <a:rPr lang="en-US" dirty="0" err="1" smtClean="0"/>
              <a:t>conduzir</a:t>
            </a:r>
            <a:r>
              <a:rPr lang="en-US" dirty="0" smtClean="0"/>
              <a:t> o </a:t>
            </a:r>
            <a:r>
              <a:rPr lang="en-US" dirty="0" err="1" smtClean="0"/>
              <a:t>pensamento</a:t>
            </a:r>
            <a:r>
              <a:rPr lang="en-US" dirty="0" smtClean="0"/>
              <a:t> de um </a:t>
            </a:r>
            <a:r>
              <a:rPr lang="en-US" dirty="0" err="1" smtClean="0"/>
              <a:t>acionista</a:t>
            </a:r>
            <a:r>
              <a:rPr lang="en-US" dirty="0" smtClean="0"/>
              <a:t> </a:t>
            </a:r>
            <a:r>
              <a:rPr lang="en-US" dirty="0" err="1" smtClean="0"/>
              <a:t>tornando</a:t>
            </a:r>
            <a:r>
              <a:rPr lang="en-US" dirty="0" smtClean="0"/>
              <a:t>-o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se </a:t>
            </a:r>
            <a:r>
              <a:rPr lang="en-US" dirty="0" err="1" smtClean="0"/>
              <a:t>tratam</a:t>
            </a:r>
            <a:r>
              <a:rPr lang="en-US" dirty="0" smtClean="0"/>
              <a:t> de dados </a:t>
            </a:r>
            <a:r>
              <a:rPr lang="en-US" dirty="0" err="1" smtClean="0"/>
              <a:t>históricos</a:t>
            </a:r>
            <a:r>
              <a:rPr lang="en-US" dirty="0" smtClean="0"/>
              <a:t> e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recorrentes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Porém</a:t>
            </a:r>
            <a:r>
              <a:rPr lang="en-US" dirty="0" smtClean="0"/>
              <a:t> o a </a:t>
            </a:r>
            <a:r>
              <a:rPr lang="en-US" dirty="0" err="1" smtClean="0"/>
              <a:t>instabilidade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previsão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7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50" y="273055"/>
            <a:ext cx="7313613" cy="868362"/>
          </a:xfrm>
        </p:spPr>
        <p:txBody>
          <a:bodyPr/>
          <a:lstStyle/>
          <a:p>
            <a:r>
              <a:rPr lang="en-US" dirty="0" err="1" smtClean="0"/>
              <a:t>Universiade</a:t>
            </a:r>
            <a:r>
              <a:rPr lang="en-US" dirty="0" smtClean="0"/>
              <a:t> </a:t>
            </a:r>
            <a:r>
              <a:rPr lang="en-US" dirty="0" err="1" smtClean="0"/>
              <a:t>Estadual</a:t>
            </a:r>
            <a:r>
              <a:rPr lang="en-US" dirty="0" smtClean="0"/>
              <a:t> </a:t>
            </a:r>
            <a:r>
              <a:rPr lang="en-US" dirty="0" err="1" smtClean="0"/>
              <a:t>Paulista</a:t>
            </a:r>
            <a:r>
              <a:rPr lang="en-US" dirty="0" smtClean="0"/>
              <a:t>	</a:t>
            </a:r>
            <a:r>
              <a:rPr lang="en-US" sz="4000" dirty="0" err="1" smtClean="0"/>
              <a:t>ftc</a:t>
            </a:r>
            <a:r>
              <a:rPr lang="en-US" sz="4000" dirty="0" smtClean="0"/>
              <a:t> – </a:t>
            </a:r>
            <a:r>
              <a:rPr lang="en-US" sz="4000" dirty="0" err="1" smtClean="0"/>
              <a:t>Presidente</a:t>
            </a:r>
            <a:r>
              <a:rPr lang="en-US" sz="4000" dirty="0" smtClean="0"/>
              <a:t> </a:t>
            </a:r>
            <a:r>
              <a:rPr lang="en-US" sz="4000" dirty="0" err="1" smtClean="0"/>
              <a:t>Prudente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667250"/>
            <a:ext cx="7313613" cy="1123950"/>
          </a:xfrm>
        </p:spPr>
        <p:txBody>
          <a:bodyPr/>
          <a:lstStyle/>
          <a:p>
            <a:r>
              <a:rPr lang="en-US" dirty="0" err="1" smtClean="0"/>
              <a:t>Aluno</a:t>
            </a:r>
            <a:r>
              <a:rPr lang="en-US" dirty="0" smtClean="0"/>
              <a:t>: Rafael Stoffalette </a:t>
            </a:r>
            <a:r>
              <a:rPr lang="en-US" dirty="0" err="1" smtClean="0"/>
              <a:t>João</a:t>
            </a:r>
            <a:endParaRPr lang="en-US" dirty="0" smtClean="0"/>
          </a:p>
          <a:p>
            <a:r>
              <a:rPr lang="en-US" dirty="0" err="1" smtClean="0"/>
              <a:t>Orientador</a:t>
            </a:r>
            <a:r>
              <a:rPr lang="en-US" dirty="0" smtClean="0"/>
              <a:t>: </a:t>
            </a:r>
            <a:r>
              <a:rPr lang="en-US" dirty="0" err="1" smtClean="0"/>
              <a:t>Almir</a:t>
            </a:r>
            <a:r>
              <a:rPr lang="en-US" dirty="0" smtClean="0"/>
              <a:t> </a:t>
            </a:r>
            <a:r>
              <a:rPr lang="en-US" dirty="0" err="1" smtClean="0"/>
              <a:t>Olivette</a:t>
            </a:r>
            <a:r>
              <a:rPr lang="en-US" dirty="0" smtClean="0"/>
              <a:t> </a:t>
            </a:r>
            <a:r>
              <a:rPr lang="en-US" dirty="0" err="1" smtClean="0"/>
              <a:t>Artero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5875" y="639762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Abril</a:t>
            </a:r>
            <a:r>
              <a:rPr lang="en-US" dirty="0" smtClean="0"/>
              <a:t>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http://www.bmfbovespa.com.br/pt-br/a-bmfbovespa/download/</a:t>
            </a:r>
            <a:r>
              <a:rPr lang="pl-PL" dirty="0" smtClean="0">
                <a:hlinkClick r:id="rId2"/>
              </a:rPr>
              <a:t>publigra_aimportancia.pdf</a:t>
            </a:r>
            <a:endParaRPr lang="pl-PL" dirty="0" smtClean="0"/>
          </a:p>
          <a:p>
            <a:r>
              <a:rPr lang="hr-HR" dirty="0">
                <a:hlinkClick r:id="rId3"/>
              </a:rPr>
              <a:t>http://www.umavisaodomundo.com/2008/10/como-funciona-bolsa-</a:t>
            </a:r>
            <a:r>
              <a:rPr lang="hr-HR" dirty="0" smtClean="0">
                <a:hlinkClick r:id="rId3"/>
              </a:rPr>
              <a:t>valores.html</a:t>
            </a:r>
            <a:endParaRPr lang="hr-HR" dirty="0" smtClean="0"/>
          </a:p>
          <a:p>
            <a:r>
              <a:rPr lang="fi-FI" dirty="0" err="1"/>
              <a:t>http://pt.wikipedia.org/wiki/Redes_Neurais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Mercado de </a:t>
            </a:r>
            <a:r>
              <a:rPr lang="en-US" dirty="0" err="1" smtClean="0"/>
              <a:t>Valores</a:t>
            </a:r>
            <a:endParaRPr lang="en-US" dirty="0"/>
          </a:p>
        </p:txBody>
      </p:sp>
      <p:pic>
        <p:nvPicPr>
          <p:cNvPr id="4" name="Content Placeholder 3" descr="Bolsadevalores.jp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b="13242"/>
          <a:stretch>
            <a:fillRect/>
          </a:stretch>
        </p:blipFill>
        <p:spPr>
          <a:xfrm>
            <a:off x="914400" y="1497013"/>
            <a:ext cx="7313613" cy="4056062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730250" y="1512888"/>
            <a:ext cx="7731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Iniciado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volta</a:t>
            </a:r>
            <a:r>
              <a:rPr lang="en-US" sz="2400" dirty="0" smtClean="0"/>
              <a:t> de 1309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reunião</a:t>
            </a:r>
            <a:r>
              <a:rPr lang="en-US" sz="2400" dirty="0" smtClean="0"/>
              <a:t> informal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transações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mercado</a:t>
            </a:r>
            <a:r>
              <a:rPr lang="en-US" sz="2400" dirty="0" smtClean="0"/>
              <a:t> de </a:t>
            </a:r>
            <a:r>
              <a:rPr lang="en-US" sz="2400" dirty="0" err="1" smtClean="0"/>
              <a:t>pequeno</a:t>
            </a:r>
            <a:r>
              <a:rPr lang="en-US" sz="2400" dirty="0" smtClean="0"/>
              <a:t> </a:t>
            </a:r>
            <a:r>
              <a:rPr lang="en-US" sz="2400" dirty="0" err="1" smtClean="0"/>
              <a:t>porte</a:t>
            </a:r>
            <a:r>
              <a:rPr lang="en-US" sz="2400" dirty="0" smtClean="0"/>
              <a:t>;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Exposição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ações</a:t>
            </a:r>
            <a:r>
              <a:rPr lang="en-US" sz="2400" dirty="0" smtClean="0"/>
              <a:t> e </a:t>
            </a:r>
            <a:r>
              <a:rPr lang="en-US" sz="2400" dirty="0" err="1" smtClean="0"/>
              <a:t>empresas</a:t>
            </a:r>
            <a:r>
              <a:rPr lang="en-US" sz="2400" dirty="0" smtClean="0"/>
              <a:t>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estabilizadas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novas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atrair</a:t>
            </a:r>
            <a:r>
              <a:rPr lang="en-US" sz="2400" dirty="0" smtClean="0"/>
              <a:t> </a:t>
            </a:r>
            <a:r>
              <a:rPr lang="en-US" sz="2400" dirty="0" err="1" smtClean="0"/>
              <a:t>investidores</a:t>
            </a:r>
            <a:r>
              <a:rPr lang="en-US" sz="2400" dirty="0" smtClean="0"/>
              <a:t>;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Investimentos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acionista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transformados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formação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novas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se </a:t>
            </a:r>
            <a:r>
              <a:rPr lang="en-US" sz="2400" dirty="0" err="1" smtClean="0"/>
              <a:t>investir</a:t>
            </a:r>
            <a:r>
              <a:rPr lang="en-US" sz="2400" dirty="0" smtClean="0"/>
              <a:t> e </a:t>
            </a:r>
            <a:r>
              <a:rPr lang="en-US" sz="2400" dirty="0" err="1" smtClean="0"/>
              <a:t>geram</a:t>
            </a:r>
            <a:r>
              <a:rPr lang="en-US" sz="2400" dirty="0" smtClean="0"/>
              <a:t> </a:t>
            </a:r>
            <a:r>
              <a:rPr lang="en-US" sz="2400" dirty="0" err="1" smtClean="0"/>
              <a:t>empregos</a:t>
            </a:r>
            <a:r>
              <a:rPr lang="en-US" sz="2400" dirty="0" smtClean="0"/>
              <a:t>;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Wingdings" charset="2"/>
              <a:buChar char="ü"/>
            </a:pPr>
            <a:r>
              <a:rPr lang="en-US" sz="2400" dirty="0" err="1" smtClean="0"/>
              <a:t>Representa</a:t>
            </a:r>
            <a:r>
              <a:rPr lang="en-US" sz="2400" dirty="0" smtClean="0"/>
              <a:t> a </a:t>
            </a:r>
            <a:r>
              <a:rPr lang="en-US" sz="2400" dirty="0" err="1" smtClean="0"/>
              <a:t>economia</a:t>
            </a:r>
            <a:r>
              <a:rPr lang="en-US" sz="2400" dirty="0" smtClean="0"/>
              <a:t> e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capital de um </a:t>
            </a:r>
            <a:r>
              <a:rPr lang="en-US" sz="2400" dirty="0" err="1" smtClean="0"/>
              <a:t>país</a:t>
            </a:r>
            <a:r>
              <a:rPr lang="en-US" sz="2400" dirty="0"/>
              <a:t>.</a:t>
            </a: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60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3124"/>
            <a:ext cx="7313613" cy="3648075"/>
          </a:xfrm>
        </p:spPr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crescer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de 2 </a:t>
            </a:r>
            <a:r>
              <a:rPr lang="en-US" dirty="0" err="1" smtClean="0"/>
              <a:t>formas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i="1" dirty="0" err="1" smtClean="0"/>
              <a:t>Empr</a:t>
            </a:r>
            <a:r>
              <a:rPr lang="en-US" i="1" dirty="0" err="1" smtClean="0"/>
              <a:t>é</a:t>
            </a:r>
            <a:r>
              <a:rPr lang="en-US" i="1" dirty="0" err="1" smtClean="0"/>
              <a:t>stimos</a:t>
            </a:r>
            <a:r>
              <a:rPr lang="en-US" i="1" dirty="0" smtClean="0"/>
              <a:t> de </a:t>
            </a:r>
            <a:r>
              <a:rPr lang="en-US" i="1" dirty="0" err="1" smtClean="0"/>
              <a:t>banco</a:t>
            </a:r>
            <a:r>
              <a:rPr lang="en-US" i="1" dirty="0" smtClean="0"/>
              <a:t> (</a:t>
            </a:r>
            <a:r>
              <a:rPr lang="en-US" i="1" dirty="0" err="1" smtClean="0"/>
              <a:t>juros</a:t>
            </a:r>
            <a:r>
              <a:rPr lang="en-US" i="1" dirty="0" smtClean="0"/>
              <a:t> alto);</a:t>
            </a:r>
          </a:p>
          <a:p>
            <a:pPr>
              <a:buFont typeface="Arial"/>
              <a:buChar char="•"/>
            </a:pPr>
            <a:r>
              <a:rPr lang="en-US" i="1" dirty="0" err="1" smtClean="0"/>
              <a:t>Abrir</a:t>
            </a:r>
            <a:r>
              <a:rPr lang="en-US" i="1" dirty="0" smtClean="0"/>
              <a:t> </a:t>
            </a:r>
            <a:r>
              <a:rPr lang="en-US" i="1" dirty="0" err="1" smtClean="0"/>
              <a:t>suas</a:t>
            </a:r>
            <a:r>
              <a:rPr lang="en-US" i="1" dirty="0" smtClean="0"/>
              <a:t> </a:t>
            </a:r>
            <a:r>
              <a:rPr lang="en-US" i="1" dirty="0" err="1" smtClean="0"/>
              <a:t>a</a:t>
            </a:r>
            <a:r>
              <a:rPr lang="en-US" i="1" dirty="0" err="1" smtClean="0"/>
              <a:t>ções</a:t>
            </a:r>
            <a:r>
              <a:rPr lang="en-US" i="1" dirty="0" smtClean="0"/>
              <a:t> </a:t>
            </a:r>
            <a:r>
              <a:rPr lang="en-US" i="1" dirty="0" err="1" smtClean="0"/>
              <a:t>à</a:t>
            </a:r>
            <a:r>
              <a:rPr lang="en-US" i="1" dirty="0" smtClean="0"/>
              <a:t> </a:t>
            </a:r>
            <a:r>
              <a:rPr lang="en-US" i="1" dirty="0" err="1" smtClean="0"/>
              <a:t>venda</a:t>
            </a:r>
            <a:r>
              <a:rPr lang="en-US" i="1" dirty="0" smtClean="0"/>
              <a:t> </a:t>
            </a:r>
            <a:r>
              <a:rPr lang="en-US" i="1" dirty="0" err="1" smtClean="0"/>
              <a:t>entrando</a:t>
            </a:r>
            <a:r>
              <a:rPr lang="en-US" i="1" dirty="0" smtClean="0"/>
              <a:t> no “</a:t>
            </a:r>
            <a:r>
              <a:rPr lang="en-US" i="1" dirty="0" err="1" smtClean="0"/>
              <a:t>mercado-primário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9925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3126"/>
            <a:ext cx="7313613" cy="3648074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mercado-prim</a:t>
            </a:r>
            <a:r>
              <a:rPr lang="en-US" dirty="0" err="1" smtClean="0"/>
              <a:t>ário</a:t>
            </a:r>
            <a:r>
              <a:rPr lang="en-US" dirty="0" smtClean="0"/>
              <a:t>, </a:t>
            </a:r>
            <a:r>
              <a:rPr lang="en-US" dirty="0" err="1" smtClean="0"/>
              <a:t>bancos</a:t>
            </a:r>
            <a:r>
              <a:rPr lang="en-US" dirty="0" smtClean="0"/>
              <a:t> e </a:t>
            </a:r>
            <a:r>
              <a:rPr lang="en-US" dirty="0" err="1" smtClean="0"/>
              <a:t>corretoras</a:t>
            </a:r>
            <a:r>
              <a:rPr lang="en-US" dirty="0" smtClean="0"/>
              <a:t> tem </a:t>
            </a:r>
            <a:r>
              <a:rPr lang="en-US" dirty="0" err="1" smtClean="0"/>
              <a:t>privilégios</a:t>
            </a:r>
            <a:r>
              <a:rPr lang="en-US" dirty="0" smtClean="0"/>
              <a:t> de </a:t>
            </a:r>
            <a:r>
              <a:rPr lang="en-US" dirty="0" err="1" smtClean="0"/>
              <a:t>compra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arrecadado</a:t>
            </a:r>
            <a:r>
              <a:rPr lang="en-US" dirty="0" smtClean="0"/>
              <a:t>, 25% </a:t>
            </a:r>
            <a:r>
              <a:rPr lang="en-US" dirty="0" err="1" smtClean="0"/>
              <a:t>segundo</a:t>
            </a:r>
            <a:r>
              <a:rPr lang="en-US" dirty="0" smtClean="0"/>
              <a:t> a lei </a:t>
            </a:r>
            <a:r>
              <a:rPr lang="en-US" dirty="0" err="1" smtClean="0"/>
              <a:t>vigente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retornado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investidores</a:t>
            </a:r>
            <a:r>
              <a:rPr lang="en-US" dirty="0" smtClean="0"/>
              <a:t> e </a:t>
            </a:r>
            <a:r>
              <a:rPr lang="en-US" dirty="0" err="1" smtClean="0"/>
              <a:t>detentores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6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3125"/>
            <a:ext cx="7313613" cy="3648075"/>
          </a:xfrm>
        </p:spPr>
        <p:txBody>
          <a:bodyPr/>
          <a:lstStyle/>
          <a:p>
            <a:r>
              <a:rPr lang="en-US" dirty="0" err="1" smtClean="0"/>
              <a:t>Acionistas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prim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revender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smtClean="0"/>
              <a:t> Mercado </a:t>
            </a:r>
            <a:r>
              <a:rPr lang="en-US" dirty="0" err="1" smtClean="0"/>
              <a:t>Secundário</a:t>
            </a:r>
            <a:r>
              <a:rPr lang="en-US" dirty="0" smtClean="0"/>
              <a:t> (</a:t>
            </a:r>
            <a:r>
              <a:rPr lang="en-US" dirty="0" err="1" smtClean="0"/>
              <a:t>Bolsa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Inicia</a:t>
            </a:r>
            <a:r>
              <a:rPr lang="en-US" dirty="0" smtClean="0"/>
              <a:t>-se a </a:t>
            </a:r>
            <a:r>
              <a:rPr lang="en-US" dirty="0" err="1" smtClean="0"/>
              <a:t>disputa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compra</a:t>
            </a:r>
            <a:r>
              <a:rPr lang="en-US" dirty="0" smtClean="0"/>
              <a:t> e </a:t>
            </a:r>
            <a:r>
              <a:rPr lang="en-US" dirty="0" err="1" smtClean="0"/>
              <a:t>vendas</a:t>
            </a:r>
            <a:r>
              <a:rPr lang="en-US" dirty="0" smtClean="0"/>
              <a:t> de </a:t>
            </a:r>
            <a:r>
              <a:rPr lang="en-US" dirty="0" err="1" smtClean="0"/>
              <a:t>ações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.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preços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reajustados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invesidores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2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Mercado de </a:t>
            </a:r>
            <a:r>
              <a:rPr lang="en-US" dirty="0" err="1" smtClean="0"/>
              <a:t>Valores</a:t>
            </a:r>
            <a:endParaRPr lang="en-US" dirty="0"/>
          </a:p>
        </p:txBody>
      </p:sp>
      <p:pic>
        <p:nvPicPr>
          <p:cNvPr id="4" name="Content Placeholder 3" descr="Bolsadevalores.jp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b="13242"/>
          <a:stretch>
            <a:fillRect/>
          </a:stretch>
        </p:blipFill>
        <p:spPr>
          <a:xfrm>
            <a:off x="914400" y="1497013"/>
            <a:ext cx="7313613" cy="4056062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730250" y="2063750"/>
            <a:ext cx="7953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ü"/>
            </a:pP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resumo</a:t>
            </a:r>
            <a:r>
              <a:rPr lang="en-US" sz="3200" dirty="0" smtClean="0"/>
              <a:t> </a:t>
            </a:r>
            <a:r>
              <a:rPr lang="en-US" sz="3200" dirty="0" err="1" smtClean="0"/>
              <a:t>é</a:t>
            </a:r>
            <a:r>
              <a:rPr lang="en-US" sz="3200" dirty="0" smtClean="0"/>
              <a:t> </a:t>
            </a:r>
            <a:r>
              <a:rPr lang="en-US" sz="3200" dirty="0" smtClean="0"/>
              <a:t>um </a:t>
            </a:r>
            <a:r>
              <a:rPr lang="en-US" sz="3200" dirty="0" err="1" smtClean="0"/>
              <a:t>mercado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, </a:t>
            </a:r>
            <a:r>
              <a:rPr lang="en-US" sz="3200" dirty="0" err="1" smtClean="0"/>
              <a:t>baseado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noticias</a:t>
            </a:r>
            <a:r>
              <a:rPr lang="en-US" sz="3200" dirty="0" smtClean="0"/>
              <a:t> </a:t>
            </a:r>
            <a:r>
              <a:rPr lang="en-US" sz="3200" dirty="0" err="1" smtClean="0"/>
              <a:t>mundiais</a:t>
            </a:r>
            <a:r>
              <a:rPr lang="en-US" sz="3200" dirty="0" smtClean="0"/>
              <a:t> e </a:t>
            </a:r>
            <a:r>
              <a:rPr lang="en-US" sz="3200" dirty="0" err="1" smtClean="0"/>
              <a:t>fatores</a:t>
            </a:r>
            <a:r>
              <a:rPr lang="en-US" sz="3200" dirty="0" smtClean="0"/>
              <a:t> </a:t>
            </a:r>
            <a:r>
              <a:rPr lang="en-US" sz="3200" dirty="0" err="1" smtClean="0"/>
              <a:t>econ</a:t>
            </a:r>
            <a:r>
              <a:rPr lang="en-US" sz="3200" dirty="0" err="1" smtClean="0"/>
              <a:t>ômicos</a:t>
            </a:r>
            <a:r>
              <a:rPr lang="en-US" sz="3200" dirty="0" smtClean="0"/>
              <a:t>, </a:t>
            </a:r>
            <a:r>
              <a:rPr lang="en-US" sz="3200" dirty="0" err="1" smtClean="0"/>
              <a:t>dita</a:t>
            </a:r>
            <a:r>
              <a:rPr lang="en-US" sz="3200" dirty="0" smtClean="0"/>
              <a:t> e </a:t>
            </a:r>
            <a:r>
              <a:rPr lang="en-US" sz="3200" dirty="0" err="1" smtClean="0"/>
              <a:t>estabelece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dos </a:t>
            </a:r>
            <a:r>
              <a:rPr lang="en-US" sz="3200" dirty="0" err="1" smtClean="0"/>
              <a:t>ativos</a:t>
            </a:r>
            <a:r>
              <a:rPr lang="en-US" sz="3200" dirty="0" smtClean="0"/>
              <a:t> das </a:t>
            </a:r>
            <a:r>
              <a:rPr lang="en-US" sz="3200" dirty="0" err="1" smtClean="0"/>
              <a:t>empresas</a:t>
            </a:r>
            <a:r>
              <a:rPr lang="en-US" sz="3200" dirty="0" smtClean="0"/>
              <a:t> </a:t>
            </a:r>
            <a:r>
              <a:rPr lang="en-US" sz="3200" dirty="0" err="1" smtClean="0"/>
              <a:t>sempre</a:t>
            </a:r>
            <a:r>
              <a:rPr lang="en-US" sz="3200" dirty="0" smtClean="0"/>
              <a:t> </a:t>
            </a:r>
            <a:r>
              <a:rPr lang="en-US" sz="3200" dirty="0" err="1" smtClean="0"/>
              <a:t>seguindo</a:t>
            </a:r>
            <a:r>
              <a:rPr lang="en-US" sz="3200" dirty="0" smtClean="0"/>
              <a:t> </a:t>
            </a:r>
            <a:r>
              <a:rPr lang="en-US" sz="3200" dirty="0" err="1" smtClean="0"/>
              <a:t>técnidas</a:t>
            </a:r>
            <a:r>
              <a:rPr lang="en-US" sz="3200" dirty="0" smtClean="0"/>
              <a:t> </a:t>
            </a:r>
            <a:r>
              <a:rPr lang="en-US" sz="3200" dirty="0" err="1" smtClean="0"/>
              <a:t>estatísticas</a:t>
            </a:r>
            <a:r>
              <a:rPr lang="en-US" sz="3200" dirty="0" smtClean="0"/>
              <a:t> e </a:t>
            </a:r>
            <a:r>
              <a:rPr lang="en-US" sz="3200" dirty="0" err="1" smtClean="0"/>
              <a:t>tecnologias</a:t>
            </a:r>
            <a:r>
              <a:rPr lang="en-US" sz="3200" dirty="0" smtClean="0"/>
              <a:t> </a:t>
            </a:r>
            <a:r>
              <a:rPr lang="en-US" sz="3200" dirty="0" err="1" smtClean="0"/>
              <a:t>associadas</a:t>
            </a:r>
            <a:r>
              <a:rPr lang="en-US" sz="3200" dirty="0" smtClean="0"/>
              <a:t>;</a:t>
            </a:r>
          </a:p>
          <a:p>
            <a:pPr marL="342900" indent="-342900" algn="just">
              <a:buFont typeface="Wingdings" charset="2"/>
              <a:buChar char="ü"/>
            </a:pPr>
            <a:endParaRPr lang="en-US" sz="3200" dirty="0"/>
          </a:p>
          <a:p>
            <a:pPr marL="342900" indent="-342900" algn="just">
              <a:buFont typeface="Wingdings" charset="2"/>
              <a:buChar char="ü"/>
            </a:pPr>
            <a:endParaRPr lang="en-US" sz="32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n-US" sz="3200" dirty="0" err="1" smtClean="0"/>
              <a:t>Atrai</a:t>
            </a:r>
            <a:r>
              <a:rPr lang="en-US" sz="3200" dirty="0" smtClean="0"/>
              <a:t> </a:t>
            </a:r>
            <a:r>
              <a:rPr lang="en-US" sz="3200" dirty="0" err="1" smtClean="0"/>
              <a:t>investimentos</a:t>
            </a:r>
            <a:r>
              <a:rPr lang="en-US" sz="3200" dirty="0" smtClean="0"/>
              <a:t> </a:t>
            </a:r>
            <a:r>
              <a:rPr lang="en-US" sz="3200" dirty="0" err="1" smtClean="0"/>
              <a:t>externos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marL="342900" indent="-342900" algn="just">
              <a:buFont typeface="Wingdings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561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ess</a:t>
            </a:r>
            <a:r>
              <a:rPr lang="en-US" dirty="0" err="1" smtClean="0"/>
              <a:t>ência</a:t>
            </a:r>
            <a:r>
              <a:rPr lang="en-US" dirty="0" smtClean="0"/>
              <a:t> do </a:t>
            </a:r>
            <a:r>
              <a:rPr lang="en-US" dirty="0" err="1" smtClean="0"/>
              <a:t>capitalismo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21000"/>
            <a:ext cx="7313613" cy="2870200"/>
          </a:xfrm>
        </p:spPr>
        <p:txBody>
          <a:bodyPr/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Seja</a:t>
            </a:r>
            <a:r>
              <a:rPr lang="en-US" i="1" dirty="0" smtClean="0"/>
              <a:t> </a:t>
            </a:r>
            <a:r>
              <a:rPr lang="en-US" i="1" dirty="0" err="1" smtClean="0"/>
              <a:t>na</a:t>
            </a:r>
            <a:r>
              <a:rPr lang="en-US" i="1" dirty="0" smtClean="0"/>
              <a:t> forma de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associa</a:t>
            </a:r>
            <a:r>
              <a:rPr lang="en-US" i="1" dirty="0" err="1" smtClean="0"/>
              <a:t>ção</a:t>
            </a:r>
            <a:r>
              <a:rPr lang="en-US" i="1" dirty="0" smtClean="0"/>
              <a:t> </a:t>
            </a:r>
            <a:r>
              <a:rPr lang="en-US" i="1" dirty="0" err="1" smtClean="0"/>
              <a:t>sem</a:t>
            </a:r>
            <a:r>
              <a:rPr lang="en-US" i="1" dirty="0" smtClean="0"/>
              <a:t> fins </a:t>
            </a:r>
            <a:r>
              <a:rPr lang="en-US" i="1" dirty="0" err="1" smtClean="0"/>
              <a:t>lucrativos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de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instituição</a:t>
            </a:r>
            <a:r>
              <a:rPr lang="en-US" i="1" dirty="0" smtClean="0"/>
              <a:t> </a:t>
            </a:r>
            <a:r>
              <a:rPr lang="en-US" i="1" dirty="0" err="1" smtClean="0"/>
              <a:t>visando</a:t>
            </a:r>
            <a:r>
              <a:rPr lang="en-US" i="1" dirty="0" smtClean="0"/>
              <a:t> </a:t>
            </a:r>
            <a:r>
              <a:rPr lang="en-US" i="1" dirty="0" err="1" smtClean="0"/>
              <a:t>lucros</a:t>
            </a:r>
            <a:r>
              <a:rPr lang="en-US" i="1" dirty="0" smtClean="0"/>
              <a:t>, as </a:t>
            </a:r>
            <a:r>
              <a:rPr lang="en-US" i="1" dirty="0" err="1" smtClean="0"/>
              <a:t>bolsas</a:t>
            </a:r>
            <a:r>
              <a:rPr lang="en-US" i="1" dirty="0" smtClean="0"/>
              <a:t> </a:t>
            </a:r>
            <a:r>
              <a:rPr lang="en-US" i="1" dirty="0" err="1" smtClean="0"/>
              <a:t>devem</a:t>
            </a:r>
            <a:r>
              <a:rPr lang="en-US" i="1" dirty="0" smtClean="0"/>
              <a:t> </a:t>
            </a:r>
            <a:r>
              <a:rPr lang="en-US" i="1" dirty="0" err="1" smtClean="0"/>
              <a:t>atender</a:t>
            </a:r>
            <a:r>
              <a:rPr lang="en-US" i="1" dirty="0" smtClean="0"/>
              <a:t> </a:t>
            </a:r>
            <a:r>
              <a:rPr lang="en-US" i="1" dirty="0" err="1" smtClean="0"/>
              <a:t>seus</a:t>
            </a:r>
            <a:r>
              <a:rPr lang="en-US" i="1" dirty="0" smtClean="0"/>
              <a:t> </a:t>
            </a:r>
            <a:r>
              <a:rPr lang="en-US" i="1" dirty="0" err="1" smtClean="0"/>
              <a:t>clientes</a:t>
            </a:r>
            <a:r>
              <a:rPr lang="en-US" i="1" dirty="0" smtClean="0"/>
              <a:t> e </a:t>
            </a:r>
            <a:r>
              <a:rPr lang="en-US" i="1" dirty="0" err="1" smtClean="0"/>
              <a:t>fazer</a:t>
            </a:r>
            <a:r>
              <a:rPr lang="en-US" i="1" dirty="0" smtClean="0"/>
              <a:t> </a:t>
            </a:r>
            <a:r>
              <a:rPr lang="en-US" i="1" dirty="0" err="1" smtClean="0"/>
              <a:t>dinheiro</a:t>
            </a:r>
            <a:r>
              <a:rPr lang="en-US" i="1" dirty="0" smtClean="0"/>
              <a:t> </a:t>
            </a:r>
            <a:r>
              <a:rPr lang="en-US" i="1" dirty="0" err="1" smtClean="0"/>
              <a:t>para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possam</a:t>
            </a:r>
            <a:r>
              <a:rPr lang="en-US" i="1" dirty="0" smtClean="0"/>
              <a:t> </a:t>
            </a:r>
            <a:r>
              <a:rPr lang="en-US" i="1" dirty="0" err="1" smtClean="0"/>
              <a:t>permanecer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atividade</a:t>
            </a:r>
            <a:r>
              <a:rPr lang="en-US" i="1" dirty="0" smtClean="0"/>
              <a:t> e </a:t>
            </a:r>
            <a:r>
              <a:rPr lang="en-US" i="1" dirty="0" err="1" smtClean="0"/>
              <a:t>crescer</a:t>
            </a:r>
            <a:r>
              <a:rPr lang="en-US" i="1" dirty="0" smtClean="0"/>
              <a:t>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350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intelig</a:t>
            </a:r>
            <a:r>
              <a:rPr lang="en-US" dirty="0" err="1" smtClean="0"/>
              <a:t>ê</a:t>
            </a:r>
            <a:r>
              <a:rPr lang="en-US" dirty="0" err="1" smtClean="0"/>
              <a:t>ncia</a:t>
            </a:r>
            <a:r>
              <a:rPr lang="en-US" dirty="0" smtClean="0"/>
              <a:t> artificial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5374"/>
            <a:ext cx="7313613" cy="3425825"/>
          </a:xfrm>
        </p:spPr>
        <p:txBody>
          <a:bodyPr/>
          <a:lstStyle/>
          <a:p>
            <a:r>
              <a:rPr lang="en-US" dirty="0" err="1" smtClean="0"/>
              <a:t>Área</a:t>
            </a:r>
            <a:r>
              <a:rPr lang="en-US" dirty="0" smtClean="0"/>
              <a:t> da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voltada</a:t>
            </a:r>
            <a:r>
              <a:rPr lang="en-US" dirty="0" smtClean="0"/>
              <a:t> a </a:t>
            </a:r>
            <a:r>
              <a:rPr lang="en-US" dirty="0" err="1" smtClean="0"/>
              <a:t>busca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façam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reagir</a:t>
            </a:r>
            <a:r>
              <a:rPr lang="en-US" dirty="0" smtClean="0"/>
              <a:t> a </a:t>
            </a:r>
            <a:r>
              <a:rPr lang="en-US" dirty="0" err="1" smtClean="0"/>
              <a:t>situações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Forma de </a:t>
            </a:r>
            <a:r>
              <a:rPr lang="en-US" dirty="0" err="1" smtClean="0"/>
              <a:t>representar</a:t>
            </a:r>
            <a:r>
              <a:rPr lang="en-US" dirty="0" smtClean="0"/>
              <a:t> o </a:t>
            </a:r>
            <a:r>
              <a:rPr lang="en-US" dirty="0" err="1" smtClean="0"/>
              <a:t>pensamento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criatividade</a:t>
            </a:r>
            <a:r>
              <a:rPr lang="en-US" dirty="0" smtClean="0"/>
              <a:t>, </a:t>
            </a:r>
            <a:r>
              <a:rPr lang="en-US" dirty="0" err="1" smtClean="0"/>
              <a:t>agilidade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r>
              <a:rPr lang="en-US" dirty="0" smtClean="0"/>
              <a:t> e </a:t>
            </a:r>
            <a:r>
              <a:rPr lang="en-US" dirty="0" err="1" smtClean="0"/>
              <a:t>principalmente</a:t>
            </a:r>
            <a:r>
              <a:rPr lang="en-US" dirty="0" smtClean="0"/>
              <a:t> a </a:t>
            </a:r>
            <a:r>
              <a:rPr lang="en-US" dirty="0" err="1" smtClean="0"/>
              <a:t>aprendizagem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8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1005</TotalTime>
  <Words>788</Words>
  <Application>Microsoft Macintosh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Inkwell</vt:lpstr>
      <vt:lpstr> </vt:lpstr>
      <vt:lpstr>Universiade Estadual Paulista ftc – Presidente Prudente</vt:lpstr>
      <vt:lpstr>Mercado de Valores</vt:lpstr>
      <vt:lpstr>Funcionamento</vt:lpstr>
      <vt:lpstr>Funcionamento</vt:lpstr>
      <vt:lpstr>Funcionamento</vt:lpstr>
      <vt:lpstr>Mercado de Valores</vt:lpstr>
      <vt:lpstr>A essência do capitalismo</vt:lpstr>
      <vt:lpstr>A inteligência artificial </vt:lpstr>
      <vt:lpstr>Aprendizagem</vt:lpstr>
      <vt:lpstr>Aplicação da IA </vt:lpstr>
      <vt:lpstr>Proposta do Projeto </vt:lpstr>
      <vt:lpstr>Funcionamento</vt:lpstr>
      <vt:lpstr>Funcionamento</vt:lpstr>
      <vt:lpstr>Funcionamento</vt:lpstr>
      <vt:lpstr>Fatores a se considerar</vt:lpstr>
      <vt:lpstr>Fatores a se considerar</vt:lpstr>
      <vt:lpstr>Pensar no Futuro </vt:lpstr>
      <vt:lpstr>PowerPoint Presentation</vt:lpstr>
      <vt:lpstr>PowerPoint Presentation</vt:lpstr>
    </vt:vector>
  </TitlesOfParts>
  <Company>Home Sweet 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Rafael Stoffalette</dc:creator>
  <cp:lastModifiedBy>Rafael Stoffalette</cp:lastModifiedBy>
  <cp:revision>20</cp:revision>
  <dcterms:created xsi:type="dcterms:W3CDTF">2012-04-23T23:56:16Z</dcterms:created>
  <dcterms:modified xsi:type="dcterms:W3CDTF">2012-04-24T16:47:01Z</dcterms:modified>
</cp:coreProperties>
</file>