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78" r:id="rId4"/>
    <p:sldId id="279" r:id="rId5"/>
    <p:sldId id="258" r:id="rId6"/>
    <p:sldId id="265" r:id="rId7"/>
    <p:sldId id="266" r:id="rId8"/>
    <p:sldId id="267" r:id="rId9"/>
    <p:sldId id="260" r:id="rId10"/>
    <p:sldId id="280" r:id="rId11"/>
    <p:sldId id="261" r:id="rId12"/>
    <p:sldId id="264" r:id="rId13"/>
    <p:sldId id="262" r:id="rId14"/>
    <p:sldId id="268" r:id="rId15"/>
    <p:sldId id="269" r:id="rId16"/>
    <p:sldId id="270" r:id="rId17"/>
    <p:sldId id="275" r:id="rId18"/>
    <p:sldId id="274" r:id="rId19"/>
    <p:sldId id="271" r:id="rId20"/>
    <p:sldId id="272" r:id="rId21"/>
    <p:sldId id="277" r:id="rId22"/>
    <p:sldId id="276" r:id="rId23"/>
    <p:sldId id="282" r:id="rId24"/>
    <p:sldId id="281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76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027A8-C9D6-F648-91FF-A3974FE42FD2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1A0C6-FB73-0544-B6E7-EB8FEE010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23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25" Type="http://schemas.openxmlformats.org/officeDocument/2006/relationships/image" Target="../media/image9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esp_acess_big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8"/>
            <a:ext cx="1501069" cy="13509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5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HD-Principal:Users:rafaelstoffalette:TCC:Anteprojeto_Rafael_2012%5BV1.1%5D.docx!OLE_LINK1" TargetMode="External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mfbovespa.com.br/pt-br/a-bmfbovespa/download/publigra_aimportancia.pdf" TargetMode="External"/><Relationship Id="rId3" Type="http://schemas.openxmlformats.org/officeDocument/2006/relationships/hyperlink" Target="http://www.umavisaodomundo.com/2008/10/como-funciona-bolsa-valore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500" y="5084669"/>
            <a:ext cx="7861300" cy="1690470"/>
          </a:xfrm>
        </p:spPr>
        <p:txBody>
          <a:bodyPr/>
          <a:lstStyle/>
          <a:p>
            <a:pPr algn="just"/>
            <a:r>
              <a:rPr lang="pt-BR" sz="4400" baseline="-25000" dirty="0"/>
              <a:t>Previsão de mercado para ações em bolsa de valores baseado em técnicas de Inteligência </a:t>
            </a:r>
            <a:r>
              <a:rPr lang="pt-BR" sz="4400" baseline="-25000" dirty="0" smtClean="0"/>
              <a:t>Artificial e Minera</a:t>
            </a:r>
            <a:r>
              <a:rPr lang="pt-BR" sz="4400" baseline="-25000" dirty="0" smtClean="0"/>
              <a:t>ção de Dados</a:t>
            </a:r>
            <a:r>
              <a:rPr lang="pt-BR" sz="4400" baseline="-25000" dirty="0" smtClean="0"/>
              <a:t> </a:t>
            </a:r>
            <a:endParaRPr lang="pt-BR" sz="4400" baseline="-25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349375" y="1127125"/>
            <a:ext cx="10493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5400" dirty="0"/>
              <a:t>Trabalho de Conclusão de Curso</a:t>
            </a:r>
          </a:p>
          <a:p>
            <a:pPr algn="r"/>
            <a:endParaRPr lang="en-US" sz="5400" dirty="0" smtClean="0"/>
          </a:p>
          <a:p>
            <a:pPr algn="r"/>
            <a:r>
              <a:rPr lang="en-US" sz="5400" dirty="0" err="1" smtClean="0"/>
              <a:t>Anteprojeto</a:t>
            </a:r>
            <a:r>
              <a:rPr lang="en-US" sz="5400" dirty="0" smtClean="0"/>
              <a:t> de </a:t>
            </a:r>
            <a:r>
              <a:rPr lang="en-US" sz="5400" dirty="0" err="1" smtClean="0"/>
              <a:t>Pesquisa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2514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Justificativa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055" y="1735138"/>
            <a:ext cx="7857826" cy="369611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 smtClean="0"/>
              <a:t>Interesse</a:t>
            </a:r>
            <a:r>
              <a:rPr lang="en-US" dirty="0" smtClean="0"/>
              <a:t> </a:t>
            </a:r>
            <a:r>
              <a:rPr lang="en-US" dirty="0" err="1" smtClean="0"/>
              <a:t>mundial</a:t>
            </a:r>
            <a:r>
              <a:rPr lang="en-US" dirty="0" smtClean="0"/>
              <a:t> </a:t>
            </a:r>
            <a:r>
              <a:rPr lang="en-US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Capitalismo</a:t>
            </a:r>
            <a:r>
              <a:rPr lang="en-US" dirty="0" smtClean="0"/>
              <a:t>;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Área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err="1" smtClean="0"/>
              <a:t>trai</a:t>
            </a:r>
            <a:r>
              <a:rPr lang="en-US" dirty="0" smtClean="0"/>
              <a:t> </a:t>
            </a:r>
            <a:r>
              <a:rPr lang="en-US" dirty="0" err="1" smtClean="0"/>
              <a:t>investimentos</a:t>
            </a:r>
            <a:r>
              <a:rPr lang="en-US" dirty="0" smtClean="0"/>
              <a:t> e </a:t>
            </a:r>
            <a:r>
              <a:rPr lang="en-US" dirty="0" err="1" smtClean="0"/>
              <a:t>acionistas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busca</a:t>
            </a:r>
            <a:r>
              <a:rPr lang="en-US" dirty="0" smtClean="0"/>
              <a:t> de </a:t>
            </a:r>
            <a:r>
              <a:rPr lang="en-US" dirty="0" err="1" smtClean="0"/>
              <a:t>lucro</a:t>
            </a:r>
            <a:r>
              <a:rPr lang="en-US" dirty="0" smtClean="0"/>
              <a:t>;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Ajuda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evolu</a:t>
            </a:r>
            <a:r>
              <a:rPr lang="en-US" dirty="0" err="1" smtClean="0"/>
              <a:t>ção</a:t>
            </a:r>
            <a:r>
              <a:rPr lang="en-US" dirty="0" smtClean="0"/>
              <a:t> e </a:t>
            </a:r>
            <a:r>
              <a:rPr lang="en-US" dirty="0" err="1" smtClean="0"/>
              <a:t>competição</a:t>
            </a:r>
            <a:r>
              <a:rPr lang="en-US" dirty="0" smtClean="0"/>
              <a:t> </a:t>
            </a:r>
            <a:r>
              <a:rPr lang="en-US" dirty="0" err="1" smtClean="0"/>
              <a:t>sadia</a:t>
            </a:r>
            <a:r>
              <a:rPr lang="en-US" dirty="0" smtClean="0"/>
              <a:t> de </a:t>
            </a:r>
            <a:r>
              <a:rPr lang="en-US" dirty="0" err="1" smtClean="0"/>
              <a:t>empresas</a:t>
            </a:r>
            <a:r>
              <a:rPr lang="en-US" dirty="0" smtClean="0"/>
              <a:t>;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Área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apresenta</a:t>
            </a:r>
            <a:r>
              <a:rPr lang="en-US" dirty="0" smtClean="0"/>
              <a:t> um </a:t>
            </a:r>
            <a:r>
              <a:rPr lang="en-US" dirty="0" err="1" smtClean="0"/>
              <a:t>risco</a:t>
            </a:r>
            <a:r>
              <a:rPr lang="en-US" dirty="0" smtClean="0"/>
              <a:t> </a:t>
            </a:r>
            <a:r>
              <a:rPr lang="en-US" dirty="0" err="1" smtClean="0"/>
              <a:t>elevado</a:t>
            </a:r>
            <a:r>
              <a:rPr lang="en-US" dirty="0" smtClean="0"/>
              <a:t> de </a:t>
            </a:r>
            <a:r>
              <a:rPr lang="en-US" dirty="0" err="1" smtClean="0"/>
              <a:t>prejuízo</a:t>
            </a:r>
            <a:r>
              <a:rPr lang="en-US" dirty="0" smtClean="0"/>
              <a:t>;</a:t>
            </a:r>
          </a:p>
          <a:p>
            <a:pPr lvl="1" algn="just"/>
            <a:r>
              <a:rPr lang="en-US" dirty="0" smtClean="0"/>
              <a:t>Toda </a:t>
            </a:r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puder</a:t>
            </a:r>
            <a:r>
              <a:rPr lang="en-US" dirty="0" smtClean="0"/>
              <a:t> </a:t>
            </a:r>
            <a:r>
              <a:rPr lang="en-US" dirty="0" err="1" smtClean="0"/>
              <a:t>contribuir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válida</a:t>
            </a:r>
            <a:r>
              <a:rPr lang="en-US" dirty="0" smtClean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6292" y="3993250"/>
            <a:ext cx="7313613" cy="175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7055" y="5635986"/>
            <a:ext cx="8024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 </a:t>
            </a:r>
            <a:r>
              <a:rPr lang="en-US" dirty="0" err="1" smtClean="0"/>
              <a:t>inteligência</a:t>
            </a:r>
            <a:r>
              <a:rPr lang="en-US" dirty="0" smtClean="0"/>
              <a:t> artificial,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usada</a:t>
            </a:r>
            <a:r>
              <a:rPr lang="en-US" dirty="0" smtClean="0"/>
              <a:t>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 err="1" smtClean="0"/>
              <a:t>aliada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forte”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0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ess</a:t>
            </a:r>
            <a:r>
              <a:rPr lang="en-US" dirty="0" err="1" smtClean="0"/>
              <a:t>ência</a:t>
            </a:r>
            <a:r>
              <a:rPr lang="en-US" dirty="0" smtClean="0"/>
              <a:t> do </a:t>
            </a:r>
            <a:r>
              <a:rPr lang="en-US" dirty="0" err="1" smtClean="0"/>
              <a:t>capitalismo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921000"/>
            <a:ext cx="7313613" cy="2870200"/>
          </a:xfrm>
        </p:spPr>
        <p:txBody>
          <a:bodyPr/>
          <a:lstStyle/>
          <a:p>
            <a:r>
              <a:rPr lang="en-US" i="1" dirty="0" smtClean="0"/>
              <a:t>“</a:t>
            </a:r>
            <a:r>
              <a:rPr lang="en-US" i="1" dirty="0" err="1" smtClean="0"/>
              <a:t>Seja</a:t>
            </a:r>
            <a:r>
              <a:rPr lang="en-US" i="1" dirty="0" smtClean="0"/>
              <a:t> </a:t>
            </a:r>
            <a:r>
              <a:rPr lang="en-US" i="1" dirty="0" err="1" smtClean="0"/>
              <a:t>na</a:t>
            </a:r>
            <a:r>
              <a:rPr lang="en-US" i="1" dirty="0" smtClean="0"/>
              <a:t> forma de </a:t>
            </a:r>
            <a:r>
              <a:rPr lang="en-US" i="1" dirty="0" err="1" smtClean="0"/>
              <a:t>uma</a:t>
            </a:r>
            <a:r>
              <a:rPr lang="en-US" i="1" dirty="0" smtClean="0"/>
              <a:t> </a:t>
            </a:r>
            <a:r>
              <a:rPr lang="en-US" i="1" dirty="0" err="1" smtClean="0"/>
              <a:t>associa</a:t>
            </a:r>
            <a:r>
              <a:rPr lang="en-US" i="1" dirty="0" err="1" smtClean="0"/>
              <a:t>ção</a:t>
            </a:r>
            <a:r>
              <a:rPr lang="en-US" i="1" dirty="0" smtClean="0"/>
              <a:t> </a:t>
            </a:r>
            <a:r>
              <a:rPr lang="en-US" i="1" dirty="0" err="1" smtClean="0"/>
              <a:t>sem</a:t>
            </a:r>
            <a:r>
              <a:rPr lang="en-US" i="1" dirty="0" smtClean="0"/>
              <a:t> fins </a:t>
            </a:r>
            <a:r>
              <a:rPr lang="en-US" i="1" dirty="0" err="1" smtClean="0"/>
              <a:t>lucrativos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de </a:t>
            </a:r>
            <a:r>
              <a:rPr lang="en-US" i="1" dirty="0" err="1" smtClean="0"/>
              <a:t>uma</a:t>
            </a:r>
            <a:r>
              <a:rPr lang="en-US" i="1" dirty="0" smtClean="0"/>
              <a:t> </a:t>
            </a:r>
            <a:r>
              <a:rPr lang="en-US" i="1" dirty="0" err="1" smtClean="0"/>
              <a:t>instituição</a:t>
            </a:r>
            <a:r>
              <a:rPr lang="en-US" i="1" dirty="0" smtClean="0"/>
              <a:t> </a:t>
            </a:r>
            <a:r>
              <a:rPr lang="en-US" i="1" dirty="0" err="1" smtClean="0"/>
              <a:t>visando</a:t>
            </a:r>
            <a:r>
              <a:rPr lang="en-US" i="1" dirty="0" smtClean="0"/>
              <a:t> </a:t>
            </a:r>
            <a:r>
              <a:rPr lang="en-US" i="1" dirty="0" err="1" smtClean="0"/>
              <a:t>lucros</a:t>
            </a:r>
            <a:r>
              <a:rPr lang="en-US" i="1" dirty="0" smtClean="0"/>
              <a:t>, as </a:t>
            </a:r>
            <a:r>
              <a:rPr lang="en-US" i="1" dirty="0" err="1" smtClean="0"/>
              <a:t>bolsas</a:t>
            </a:r>
            <a:r>
              <a:rPr lang="en-US" i="1" dirty="0" smtClean="0"/>
              <a:t> </a:t>
            </a:r>
            <a:r>
              <a:rPr lang="en-US" i="1" dirty="0" err="1" smtClean="0"/>
              <a:t>devem</a:t>
            </a:r>
            <a:r>
              <a:rPr lang="en-US" i="1" dirty="0" smtClean="0"/>
              <a:t> </a:t>
            </a:r>
            <a:r>
              <a:rPr lang="en-US" i="1" dirty="0" err="1" smtClean="0"/>
              <a:t>atender</a:t>
            </a:r>
            <a:r>
              <a:rPr lang="en-US" i="1" dirty="0" smtClean="0"/>
              <a:t> </a:t>
            </a:r>
            <a:r>
              <a:rPr lang="en-US" i="1" dirty="0" err="1" smtClean="0"/>
              <a:t>seus</a:t>
            </a:r>
            <a:r>
              <a:rPr lang="en-US" i="1" dirty="0" smtClean="0"/>
              <a:t> </a:t>
            </a:r>
            <a:r>
              <a:rPr lang="en-US" i="1" dirty="0" err="1" smtClean="0"/>
              <a:t>clientes</a:t>
            </a:r>
            <a:r>
              <a:rPr lang="en-US" i="1" dirty="0" smtClean="0"/>
              <a:t> e </a:t>
            </a:r>
            <a:r>
              <a:rPr lang="en-US" i="1" dirty="0" err="1" smtClean="0"/>
              <a:t>fazer</a:t>
            </a:r>
            <a:r>
              <a:rPr lang="en-US" i="1" dirty="0" smtClean="0"/>
              <a:t> </a:t>
            </a:r>
            <a:r>
              <a:rPr lang="en-US" i="1" dirty="0" err="1" smtClean="0"/>
              <a:t>dinheiro</a:t>
            </a:r>
            <a:r>
              <a:rPr lang="en-US" i="1" dirty="0" smtClean="0"/>
              <a:t> </a:t>
            </a:r>
            <a:r>
              <a:rPr lang="en-US" i="1" dirty="0" err="1" smtClean="0"/>
              <a:t>para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possam</a:t>
            </a:r>
            <a:r>
              <a:rPr lang="en-US" i="1" dirty="0" smtClean="0"/>
              <a:t> </a:t>
            </a:r>
            <a:r>
              <a:rPr lang="en-US" i="1" dirty="0" err="1" smtClean="0"/>
              <a:t>permanecer</a:t>
            </a:r>
            <a:r>
              <a:rPr lang="en-US" i="1" dirty="0" smtClean="0"/>
              <a:t> </a:t>
            </a:r>
            <a:r>
              <a:rPr lang="en-US" i="1" dirty="0" err="1" smtClean="0"/>
              <a:t>em</a:t>
            </a:r>
            <a:r>
              <a:rPr lang="en-US" i="1" dirty="0" smtClean="0"/>
              <a:t> </a:t>
            </a:r>
            <a:r>
              <a:rPr lang="en-US" i="1" dirty="0" err="1" smtClean="0"/>
              <a:t>atividade</a:t>
            </a:r>
            <a:r>
              <a:rPr lang="en-US" i="1" dirty="0" smtClean="0"/>
              <a:t> e </a:t>
            </a:r>
            <a:r>
              <a:rPr lang="en-US" i="1" dirty="0" err="1" smtClean="0"/>
              <a:t>crescer</a:t>
            </a:r>
            <a:r>
              <a:rPr lang="en-US" i="1" dirty="0" smtClean="0"/>
              <a:t>.”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9350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intelig</a:t>
            </a:r>
            <a:r>
              <a:rPr lang="en-US" dirty="0" err="1" smtClean="0"/>
              <a:t>ê</a:t>
            </a:r>
            <a:r>
              <a:rPr lang="en-US" dirty="0" err="1" smtClean="0"/>
              <a:t>ncia</a:t>
            </a:r>
            <a:r>
              <a:rPr lang="en-US" dirty="0" smtClean="0"/>
              <a:t> artificial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5374"/>
            <a:ext cx="7313613" cy="3425825"/>
          </a:xfrm>
        </p:spPr>
        <p:txBody>
          <a:bodyPr/>
          <a:lstStyle/>
          <a:p>
            <a:r>
              <a:rPr lang="en-US" dirty="0" err="1" smtClean="0"/>
              <a:t>Área</a:t>
            </a:r>
            <a:r>
              <a:rPr lang="en-US" dirty="0" smtClean="0"/>
              <a:t> da </a:t>
            </a:r>
            <a:r>
              <a:rPr lang="en-US" dirty="0" err="1" smtClean="0"/>
              <a:t>ciência</a:t>
            </a:r>
            <a:r>
              <a:rPr lang="en-US" dirty="0" smtClean="0"/>
              <a:t> da </a:t>
            </a:r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voltada</a:t>
            </a:r>
            <a:r>
              <a:rPr lang="en-US" dirty="0" smtClean="0"/>
              <a:t> a </a:t>
            </a:r>
            <a:r>
              <a:rPr lang="en-US" dirty="0" err="1" smtClean="0"/>
              <a:t>busca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façam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 </a:t>
            </a:r>
            <a:r>
              <a:rPr lang="en-US" dirty="0" err="1" smtClean="0"/>
              <a:t>reagir</a:t>
            </a:r>
            <a:r>
              <a:rPr lang="en-US" dirty="0" smtClean="0"/>
              <a:t> a </a:t>
            </a:r>
            <a:r>
              <a:rPr lang="en-US" dirty="0" err="1" smtClean="0"/>
              <a:t>situações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humano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Forma de </a:t>
            </a:r>
            <a:r>
              <a:rPr lang="en-US" dirty="0" err="1" smtClean="0"/>
              <a:t>representar</a:t>
            </a:r>
            <a:r>
              <a:rPr lang="en-US" dirty="0" smtClean="0"/>
              <a:t> o </a:t>
            </a:r>
            <a:r>
              <a:rPr lang="en-US" dirty="0" err="1" smtClean="0"/>
              <a:t>pensamento</a:t>
            </a:r>
            <a:r>
              <a:rPr lang="en-US" dirty="0" smtClean="0"/>
              <a:t> </a:t>
            </a:r>
            <a:r>
              <a:rPr lang="en-US" dirty="0" err="1" smtClean="0"/>
              <a:t>humano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criatividade</a:t>
            </a:r>
            <a:r>
              <a:rPr lang="en-US" dirty="0" smtClean="0"/>
              <a:t>, </a:t>
            </a:r>
            <a:r>
              <a:rPr lang="en-US" dirty="0" err="1" smtClean="0"/>
              <a:t>agilidade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decisões</a:t>
            </a:r>
            <a:r>
              <a:rPr lang="en-US" dirty="0" smtClean="0"/>
              <a:t> e </a:t>
            </a:r>
            <a:r>
              <a:rPr lang="en-US" dirty="0" err="1" smtClean="0"/>
              <a:t>principalmente</a:t>
            </a:r>
            <a:r>
              <a:rPr lang="en-US" dirty="0" smtClean="0"/>
              <a:t> a </a:t>
            </a:r>
            <a:r>
              <a:rPr lang="en-US" dirty="0" err="1" smtClean="0"/>
              <a:t>aprendizagem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8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Aprendizagem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Artificiais</a:t>
            </a:r>
            <a:r>
              <a:rPr lang="en-US" dirty="0" smtClean="0"/>
              <a:t> (RNA) </a:t>
            </a:r>
            <a:r>
              <a:rPr lang="en-US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Atravez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conseguem</a:t>
            </a:r>
            <a:r>
              <a:rPr lang="en-US" dirty="0" smtClean="0"/>
              <a:t> se </a:t>
            </a:r>
            <a:r>
              <a:rPr lang="en-US" dirty="0" err="1" smtClean="0"/>
              <a:t>comportar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homem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Tentativa</a:t>
            </a:r>
            <a:r>
              <a:rPr lang="en-US" dirty="0" smtClean="0"/>
              <a:t> de </a:t>
            </a:r>
            <a:r>
              <a:rPr lang="en-US" dirty="0" err="1" smtClean="0"/>
              <a:t>solucionar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simulando</a:t>
            </a:r>
            <a:r>
              <a:rPr lang="en-US" dirty="0" smtClean="0"/>
              <a:t> um </a:t>
            </a:r>
            <a:r>
              <a:rPr lang="en-US" dirty="0" err="1" smtClean="0"/>
              <a:t>c</a:t>
            </a:r>
            <a:r>
              <a:rPr lang="en-US" dirty="0" err="1" smtClean="0"/>
              <a:t>érebro</a:t>
            </a:r>
            <a:r>
              <a:rPr lang="en-US" dirty="0" smtClean="0"/>
              <a:t> </a:t>
            </a:r>
            <a:r>
              <a:rPr lang="en-US" dirty="0" err="1" smtClean="0"/>
              <a:t>humano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Intelig</a:t>
            </a:r>
            <a:r>
              <a:rPr lang="en-US" dirty="0" err="1" smtClean="0"/>
              <a:t>ência</a:t>
            </a:r>
            <a:r>
              <a:rPr lang="en-US" dirty="0" smtClean="0"/>
              <a:t> Artificial </a:t>
            </a:r>
            <a:r>
              <a:rPr lang="en-US" dirty="0" err="1" smtClean="0"/>
              <a:t>Fraca</a:t>
            </a:r>
            <a:r>
              <a:rPr lang="en-US" dirty="0" smtClean="0"/>
              <a:t> x Forte;</a:t>
            </a:r>
          </a:p>
          <a:p>
            <a:endParaRPr lang="en-US" dirty="0"/>
          </a:p>
          <a:p>
            <a:r>
              <a:rPr lang="en-US" dirty="0" err="1" smtClean="0"/>
              <a:t>Capacidade</a:t>
            </a:r>
            <a:r>
              <a:rPr lang="en-US" dirty="0" smtClean="0"/>
              <a:t> de </a:t>
            </a:r>
            <a:r>
              <a:rPr lang="en-US" dirty="0" err="1" smtClean="0"/>
              <a:t>prever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acontecer</a:t>
            </a:r>
            <a:r>
              <a:rPr lang="en-US" dirty="0" smtClean="0"/>
              <a:t>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treinamento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</a:t>
            </a:r>
            <a:r>
              <a:rPr lang="en-US" dirty="0" err="1" smtClean="0"/>
              <a:t>ção</a:t>
            </a:r>
            <a:r>
              <a:rPr lang="en-US" dirty="0" smtClean="0"/>
              <a:t> da IA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treinamento</a:t>
            </a:r>
            <a:r>
              <a:rPr lang="en-US" dirty="0" smtClean="0"/>
              <a:t>, </a:t>
            </a:r>
            <a:r>
              <a:rPr lang="en-US" dirty="0" err="1" smtClean="0"/>
              <a:t>pode</a:t>
            </a:r>
            <a:r>
              <a:rPr lang="en-US" dirty="0" smtClean="0"/>
              <a:t> se </a:t>
            </a:r>
            <a:r>
              <a:rPr lang="en-US" dirty="0" err="1" smtClean="0"/>
              <a:t>chegar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próximo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desejados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se </a:t>
            </a:r>
            <a:r>
              <a:rPr lang="en-US" dirty="0" err="1" smtClean="0"/>
              <a:t>conhece</a:t>
            </a:r>
            <a:r>
              <a:rPr lang="en-US" dirty="0" smtClean="0"/>
              <a:t> o valor de </a:t>
            </a:r>
            <a:r>
              <a:rPr lang="en-US" dirty="0" err="1" smtClean="0"/>
              <a:t>saída</a:t>
            </a:r>
            <a:r>
              <a:rPr lang="en-US" dirty="0" smtClean="0"/>
              <a:t> da RNA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</a:t>
            </a:r>
            <a:r>
              <a:rPr lang="en-US" dirty="0" err="1" smtClean="0"/>
              <a:t>entao</a:t>
            </a:r>
            <a:r>
              <a:rPr lang="en-US" dirty="0" smtClean="0"/>
              <a:t> um </a:t>
            </a:r>
            <a:r>
              <a:rPr lang="en-US" dirty="0" err="1" smtClean="0"/>
              <a:t>aprendizado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Supervisionado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cada</a:t>
            </a:r>
            <a:r>
              <a:rPr lang="en-US" dirty="0" smtClean="0"/>
              <a:t> par de </a:t>
            </a:r>
            <a:r>
              <a:rPr lang="en-US" dirty="0" err="1" smtClean="0"/>
              <a:t>entradas</a:t>
            </a:r>
            <a:r>
              <a:rPr lang="en-US" dirty="0" smtClean="0"/>
              <a:t> o ERRO </a:t>
            </a:r>
            <a:r>
              <a:rPr lang="en-US" dirty="0" err="1" smtClean="0"/>
              <a:t>fica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e a RNA </a:t>
            </a:r>
            <a:r>
              <a:rPr lang="en-US" dirty="0" err="1" smtClean="0"/>
              <a:t>ganha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confiabilidade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4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Proposta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583112"/>
          </a:xfrm>
        </p:spPr>
        <p:txBody>
          <a:bodyPr>
            <a:normAutofit/>
          </a:bodyPr>
          <a:lstStyle/>
          <a:p>
            <a:r>
              <a:rPr lang="en-US" dirty="0" err="1" smtClean="0"/>
              <a:t>Aplicar</a:t>
            </a:r>
            <a:r>
              <a:rPr lang="en-US" dirty="0" smtClean="0"/>
              <a:t> </a:t>
            </a:r>
            <a:r>
              <a:rPr lang="en-US" dirty="0" err="1" smtClean="0"/>
              <a:t>conceitos</a:t>
            </a:r>
            <a:r>
              <a:rPr lang="en-US" dirty="0" smtClean="0"/>
              <a:t> de IA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treinamento</a:t>
            </a:r>
            <a:r>
              <a:rPr lang="en-US" dirty="0" smtClean="0"/>
              <a:t> de RNA com dados </a:t>
            </a:r>
            <a:r>
              <a:rPr lang="en-US" dirty="0" err="1" smtClean="0"/>
              <a:t>coletados</a:t>
            </a:r>
            <a:r>
              <a:rPr lang="en-US" dirty="0" smtClean="0"/>
              <a:t> de sites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err="1" smtClean="0"/>
              <a:t>ções</a:t>
            </a:r>
            <a:r>
              <a:rPr lang="en-US" dirty="0" smtClean="0"/>
              <a:t> 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cotações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Traçar</a:t>
            </a:r>
            <a:r>
              <a:rPr lang="en-US" dirty="0" smtClean="0"/>
              <a:t> </a:t>
            </a:r>
            <a:r>
              <a:rPr lang="en-US" dirty="0" err="1" smtClean="0"/>
              <a:t>gráficos</a:t>
            </a:r>
            <a:r>
              <a:rPr lang="en-US" dirty="0" smtClean="0"/>
              <a:t> e </a:t>
            </a:r>
            <a:r>
              <a:rPr lang="en-US" dirty="0" err="1" smtClean="0"/>
              <a:t>conclusões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caminho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as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tendem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r>
              <a:rPr lang="en-US" dirty="0" smtClean="0"/>
              <a:t> se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forem</a:t>
            </a:r>
            <a:r>
              <a:rPr lang="en-US" dirty="0" smtClean="0"/>
              <a:t> </a:t>
            </a:r>
            <a:r>
              <a:rPr lang="en-US" dirty="0" err="1" smtClean="0"/>
              <a:t>interferidas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nenhum</a:t>
            </a:r>
            <a:r>
              <a:rPr lang="en-US" dirty="0" smtClean="0"/>
              <a:t> </a:t>
            </a:r>
            <a:r>
              <a:rPr lang="en-US" dirty="0" err="1" smtClean="0"/>
              <a:t>agente</a:t>
            </a:r>
            <a:r>
              <a:rPr lang="en-US" dirty="0" smtClean="0"/>
              <a:t> </a:t>
            </a:r>
            <a:r>
              <a:rPr lang="en-US" dirty="0" err="1" smtClean="0"/>
              <a:t>externo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636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Coleta</a:t>
            </a:r>
            <a:r>
              <a:rPr lang="en-US" dirty="0" smtClean="0"/>
              <a:t> de dados </a:t>
            </a:r>
            <a:r>
              <a:rPr lang="en-US" dirty="0" err="1" smtClean="0"/>
              <a:t>na</a:t>
            </a:r>
            <a:r>
              <a:rPr lang="en-US" dirty="0" smtClean="0"/>
              <a:t> internet;</a:t>
            </a:r>
          </a:p>
          <a:p>
            <a:pPr lvl="1"/>
            <a:r>
              <a:rPr lang="en-US" dirty="0" err="1"/>
              <a:t>Critérios</a:t>
            </a:r>
            <a:r>
              <a:rPr lang="en-US" dirty="0"/>
              <a:t> de </a:t>
            </a:r>
            <a:r>
              <a:rPr lang="en-US" dirty="0" err="1"/>
              <a:t>coleta</a:t>
            </a:r>
            <a:r>
              <a:rPr lang="en-US" dirty="0"/>
              <a:t>, tempo, </a:t>
            </a:r>
            <a:r>
              <a:rPr lang="en-US" dirty="0" err="1"/>
              <a:t>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específico</a:t>
            </a:r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A</a:t>
            </a:r>
            <a:r>
              <a:rPr lang="en-US" dirty="0" err="1" smtClean="0"/>
              <a:t>limenta</a:t>
            </a:r>
            <a:r>
              <a:rPr lang="en-US" dirty="0" err="1" smtClean="0"/>
              <a:t>ção</a:t>
            </a:r>
            <a:r>
              <a:rPr lang="en-US" dirty="0" smtClean="0"/>
              <a:t> e </a:t>
            </a:r>
            <a:r>
              <a:rPr lang="en-US" dirty="0" err="1" smtClean="0"/>
              <a:t>treinamento</a:t>
            </a:r>
            <a:r>
              <a:rPr lang="en-US" dirty="0" smtClean="0"/>
              <a:t> da </a:t>
            </a:r>
            <a:r>
              <a:rPr lang="en-US" dirty="0" err="1" smtClean="0"/>
              <a:t>rede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Análise</a:t>
            </a:r>
            <a:r>
              <a:rPr lang="en-US" dirty="0" smtClean="0"/>
              <a:t> de dados de </a:t>
            </a:r>
            <a:r>
              <a:rPr lang="en-US" dirty="0" err="1" smtClean="0"/>
              <a:t>saída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Correção</a:t>
            </a:r>
            <a:r>
              <a:rPr lang="en-US" dirty="0" smtClean="0"/>
              <a:t> e </a:t>
            </a:r>
            <a:r>
              <a:rPr lang="en-US" dirty="0" err="1" smtClean="0"/>
              <a:t>reajuste</a:t>
            </a:r>
            <a:r>
              <a:rPr lang="en-US" dirty="0" smtClean="0"/>
              <a:t> do ERRO.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5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4500" y="1996042"/>
            <a:ext cx="8159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Uma </a:t>
            </a:r>
            <a:r>
              <a:rPr lang="en-US" sz="2400" dirty="0" err="1" smtClean="0"/>
              <a:t>mesma</a:t>
            </a:r>
            <a:r>
              <a:rPr lang="en-US" sz="2400" dirty="0" smtClean="0"/>
              <a:t> </a:t>
            </a:r>
            <a:r>
              <a:rPr lang="en-US" sz="2400" dirty="0" err="1" smtClean="0"/>
              <a:t>rede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err="1" smtClean="0"/>
              <a:t>á</a:t>
            </a:r>
            <a:r>
              <a:rPr lang="en-US" sz="2400" dirty="0" smtClean="0"/>
              <a:t> </a:t>
            </a:r>
            <a:r>
              <a:rPr lang="en-US" sz="2400" dirty="0" err="1" smtClean="0"/>
              <a:t>capaz</a:t>
            </a:r>
            <a:r>
              <a:rPr lang="en-US" sz="2400" dirty="0" smtClean="0"/>
              <a:t> de </a:t>
            </a:r>
            <a:r>
              <a:rPr lang="en-US" sz="2400" dirty="0" err="1" smtClean="0"/>
              <a:t>prever</a:t>
            </a:r>
            <a:r>
              <a:rPr lang="en-US" sz="2400" dirty="0" smtClean="0"/>
              <a:t> </a:t>
            </a:r>
            <a:r>
              <a:rPr lang="en-US" sz="2400" dirty="0" err="1" smtClean="0"/>
              <a:t>resultados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qualquer</a:t>
            </a:r>
            <a:r>
              <a:rPr lang="en-US" sz="2400" dirty="0" smtClean="0"/>
              <a:t> </a:t>
            </a:r>
            <a:r>
              <a:rPr lang="en-US" sz="2400" dirty="0" err="1" smtClean="0"/>
              <a:t>ação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seja</a:t>
            </a:r>
            <a:r>
              <a:rPr lang="en-US" sz="2400" dirty="0" smtClean="0"/>
              <a:t> </a:t>
            </a:r>
            <a:r>
              <a:rPr lang="en-US" sz="2400" dirty="0" err="1" smtClean="0"/>
              <a:t>adicionada</a:t>
            </a:r>
            <a:r>
              <a:rPr lang="en-US" sz="2400" dirty="0" smtClean="0"/>
              <a:t> </a:t>
            </a:r>
            <a:r>
              <a:rPr lang="en-US" sz="2400" dirty="0" err="1" smtClean="0"/>
              <a:t>à</a:t>
            </a:r>
            <a:r>
              <a:rPr lang="en-US" sz="2400" dirty="0" smtClean="0"/>
              <a:t> </a:t>
            </a:r>
            <a:r>
              <a:rPr lang="en-US" sz="2400" dirty="0" err="1" smtClean="0"/>
              <a:t>biblioteca</a:t>
            </a:r>
            <a:r>
              <a:rPr lang="en-US" sz="2400" dirty="0" smtClean="0"/>
              <a:t> do </a:t>
            </a:r>
            <a:r>
              <a:rPr lang="en-US" sz="2400" dirty="0" err="1" smtClean="0"/>
              <a:t>usuário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ação</a:t>
            </a:r>
            <a:r>
              <a:rPr lang="en-US" sz="2400" dirty="0" smtClean="0"/>
              <a:t> </a:t>
            </a:r>
            <a:r>
              <a:rPr lang="en-US" sz="2400" dirty="0" err="1" smtClean="0"/>
              <a:t>terá</a:t>
            </a:r>
            <a:r>
              <a:rPr lang="en-US" sz="2400" dirty="0" smtClean="0"/>
              <a:t>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erro</a:t>
            </a:r>
            <a:r>
              <a:rPr lang="en-US" sz="2400" dirty="0" smtClean="0"/>
              <a:t> </a:t>
            </a:r>
            <a:r>
              <a:rPr lang="en-US" sz="2400" dirty="0" err="1" smtClean="0"/>
              <a:t>reajustado</a:t>
            </a:r>
            <a:r>
              <a:rPr lang="en-US" sz="2400" dirty="0" smtClean="0"/>
              <a:t> e </a:t>
            </a:r>
            <a:r>
              <a:rPr lang="en-US" sz="2400" dirty="0" err="1" smtClean="0"/>
              <a:t>armazenado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banco</a:t>
            </a:r>
            <a:r>
              <a:rPr lang="en-US" sz="2400" dirty="0" smtClean="0"/>
              <a:t> de dados, </a:t>
            </a:r>
            <a:r>
              <a:rPr lang="en-US" sz="2400" dirty="0" err="1" smtClean="0"/>
              <a:t>assim</a:t>
            </a:r>
            <a:r>
              <a:rPr lang="en-US" sz="2400" dirty="0" smtClean="0"/>
              <a:t> a RNA se </a:t>
            </a:r>
            <a:r>
              <a:rPr lang="en-US" sz="2400" dirty="0" err="1" smtClean="0"/>
              <a:t>torna</a:t>
            </a:r>
            <a:r>
              <a:rPr lang="en-US" sz="2400" dirty="0" smtClean="0"/>
              <a:t> </a:t>
            </a:r>
            <a:r>
              <a:rPr lang="en-US" sz="2400" dirty="0" err="1" smtClean="0"/>
              <a:t>genérica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o </a:t>
            </a:r>
            <a:r>
              <a:rPr lang="en-US" sz="2400" dirty="0" err="1" smtClean="0"/>
              <a:t>usuário</a:t>
            </a:r>
            <a:r>
              <a:rPr lang="en-US" sz="2400" dirty="0" smtClean="0"/>
              <a:t> </a:t>
            </a:r>
            <a:r>
              <a:rPr lang="en-US" sz="2400" dirty="0" err="1" smtClean="0"/>
              <a:t>possa</a:t>
            </a:r>
            <a:r>
              <a:rPr lang="en-US" sz="2400" dirty="0" smtClean="0"/>
              <a:t> </a:t>
            </a:r>
            <a:r>
              <a:rPr lang="en-US" sz="2400" dirty="0" err="1" smtClean="0"/>
              <a:t>inserir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nova </a:t>
            </a:r>
            <a:r>
              <a:rPr lang="en-US" sz="2400" dirty="0" err="1" smtClean="0"/>
              <a:t>ação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deseja</a:t>
            </a:r>
            <a:r>
              <a:rPr lang="en-US" sz="2400" dirty="0" smtClean="0"/>
              <a:t> </a:t>
            </a:r>
            <a:r>
              <a:rPr lang="en-US" sz="2400" dirty="0" err="1" smtClean="0"/>
              <a:t>analisar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457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Pretende</a:t>
            </a:r>
            <a:r>
              <a:rPr lang="en-US" dirty="0" smtClean="0"/>
              <a:t>-se </a:t>
            </a:r>
            <a:r>
              <a:rPr lang="en-US" dirty="0" err="1" smtClean="0"/>
              <a:t>desenvolver</a:t>
            </a:r>
            <a:r>
              <a:rPr lang="en-US" dirty="0" smtClean="0"/>
              <a:t> </a:t>
            </a:r>
            <a:r>
              <a:rPr lang="en-US" dirty="0"/>
              <a:t>um </a:t>
            </a:r>
            <a:r>
              <a:rPr lang="en-US" dirty="0" err="1" smtClean="0"/>
              <a:t>ambiente</a:t>
            </a:r>
            <a:r>
              <a:rPr lang="en-US" dirty="0" smtClean="0"/>
              <a:t> com :</a:t>
            </a:r>
          </a:p>
          <a:p>
            <a:endParaRPr lang="en-US" dirty="0"/>
          </a:p>
          <a:p>
            <a:pPr lvl="1"/>
            <a:r>
              <a:rPr lang="en-US" dirty="0" smtClean="0"/>
              <a:t>Alta </a:t>
            </a:r>
            <a:r>
              <a:rPr lang="en-US" dirty="0" err="1" smtClean="0"/>
              <a:t>usabilidade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Customiz</a:t>
            </a:r>
            <a:r>
              <a:rPr lang="en-US" dirty="0" err="1" smtClean="0"/>
              <a:t>ável</a:t>
            </a:r>
            <a:r>
              <a:rPr lang="en-US" dirty="0" smtClean="0"/>
              <a:t> ;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Claro;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Confiável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2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Fatores</a:t>
            </a:r>
            <a:r>
              <a:rPr lang="en-US" dirty="0" smtClean="0"/>
              <a:t> a se </a:t>
            </a:r>
            <a:r>
              <a:rPr lang="en-US" dirty="0" err="1" smtClean="0"/>
              <a:t>considerar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Influ</a:t>
            </a:r>
            <a:r>
              <a:rPr lang="en-US" dirty="0" err="1" smtClean="0"/>
              <a:t>ência</a:t>
            </a:r>
            <a:r>
              <a:rPr lang="en-US" dirty="0" smtClean="0"/>
              <a:t> de </a:t>
            </a:r>
            <a:r>
              <a:rPr lang="en-US" dirty="0" err="1" smtClean="0"/>
              <a:t>agentes</a:t>
            </a:r>
            <a:r>
              <a:rPr lang="en-US" dirty="0" smtClean="0"/>
              <a:t> </a:t>
            </a:r>
            <a:r>
              <a:rPr lang="en-US" dirty="0" err="1" smtClean="0"/>
              <a:t>externos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influenciam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precis</a:t>
            </a:r>
            <a:r>
              <a:rPr lang="en-US" dirty="0" err="1" smtClean="0"/>
              <a:t>ão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dirty="0"/>
              <a:t>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considerar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descartar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5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650" y="273055"/>
            <a:ext cx="7313613" cy="868362"/>
          </a:xfrm>
        </p:spPr>
        <p:txBody>
          <a:bodyPr/>
          <a:lstStyle/>
          <a:p>
            <a:r>
              <a:rPr lang="en-US" dirty="0" err="1" smtClean="0"/>
              <a:t>Universiade</a:t>
            </a:r>
            <a:r>
              <a:rPr lang="en-US" dirty="0" smtClean="0"/>
              <a:t> </a:t>
            </a:r>
            <a:r>
              <a:rPr lang="en-US" dirty="0" err="1" smtClean="0"/>
              <a:t>Estadual</a:t>
            </a:r>
            <a:r>
              <a:rPr lang="en-US" dirty="0" smtClean="0"/>
              <a:t> </a:t>
            </a:r>
            <a:r>
              <a:rPr lang="en-US" dirty="0" err="1" smtClean="0"/>
              <a:t>Paulista</a:t>
            </a:r>
            <a:r>
              <a:rPr lang="en-US" dirty="0" smtClean="0"/>
              <a:t>	</a:t>
            </a:r>
            <a:r>
              <a:rPr lang="en-US" sz="4000" dirty="0" smtClean="0"/>
              <a:t>FCT</a:t>
            </a:r>
            <a:r>
              <a:rPr lang="en-US" sz="4000" dirty="0" smtClean="0"/>
              <a:t> </a:t>
            </a:r>
            <a:r>
              <a:rPr lang="en-US" sz="4000" dirty="0" smtClean="0"/>
              <a:t>– </a:t>
            </a:r>
            <a:r>
              <a:rPr lang="en-US" sz="4000" dirty="0" err="1" smtClean="0"/>
              <a:t>Presidente</a:t>
            </a:r>
            <a:r>
              <a:rPr lang="en-US" sz="4000" dirty="0" smtClean="0"/>
              <a:t> </a:t>
            </a:r>
            <a:r>
              <a:rPr lang="en-US" sz="4000" dirty="0" err="1" smtClean="0"/>
              <a:t>Prudente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667250"/>
            <a:ext cx="7313613" cy="1123950"/>
          </a:xfrm>
        </p:spPr>
        <p:txBody>
          <a:bodyPr/>
          <a:lstStyle/>
          <a:p>
            <a:r>
              <a:rPr lang="en-US" dirty="0" err="1" smtClean="0"/>
              <a:t>Aluno</a:t>
            </a:r>
            <a:r>
              <a:rPr lang="en-US" dirty="0" smtClean="0"/>
              <a:t>: Rafael Stoffalette </a:t>
            </a:r>
            <a:r>
              <a:rPr lang="en-US" dirty="0" err="1" smtClean="0"/>
              <a:t>João</a:t>
            </a:r>
            <a:endParaRPr lang="en-US" dirty="0" smtClean="0"/>
          </a:p>
          <a:p>
            <a:r>
              <a:rPr lang="en-US" dirty="0" err="1" smtClean="0"/>
              <a:t>Orientador</a:t>
            </a:r>
            <a:r>
              <a:rPr lang="en-US" dirty="0" smtClean="0"/>
              <a:t>: </a:t>
            </a:r>
            <a:r>
              <a:rPr lang="en-US" dirty="0" err="1" smtClean="0"/>
              <a:t>Almir</a:t>
            </a:r>
            <a:r>
              <a:rPr lang="en-US" dirty="0" smtClean="0"/>
              <a:t> </a:t>
            </a:r>
            <a:r>
              <a:rPr lang="en-US" dirty="0" err="1" smtClean="0"/>
              <a:t>Olivette</a:t>
            </a:r>
            <a:r>
              <a:rPr lang="en-US" dirty="0" smtClean="0"/>
              <a:t> </a:t>
            </a:r>
            <a:r>
              <a:rPr lang="en-US" dirty="0" err="1" smtClean="0"/>
              <a:t>Artero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25875" y="6397625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Abril</a:t>
            </a:r>
            <a:r>
              <a:rPr lang="en-US" dirty="0" smtClean="0"/>
              <a:t>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45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Fatores</a:t>
            </a:r>
            <a:r>
              <a:rPr lang="en-US" dirty="0"/>
              <a:t> a se </a:t>
            </a:r>
            <a:r>
              <a:rPr lang="en-US" dirty="0" err="1"/>
              <a:t>considerar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</a:t>
            </a:r>
            <a:r>
              <a:rPr lang="en-US" dirty="0" err="1" smtClean="0"/>
              <a:t>aior</a:t>
            </a:r>
            <a:r>
              <a:rPr lang="en-US" dirty="0" smtClean="0"/>
              <a:t> </a:t>
            </a:r>
            <a:r>
              <a:rPr lang="en-US" dirty="0" err="1" smtClean="0"/>
              <a:t>import</a:t>
            </a:r>
            <a:r>
              <a:rPr lang="en-US" dirty="0" err="1" smtClean="0"/>
              <a:t>ância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Como </a:t>
            </a:r>
            <a:r>
              <a:rPr lang="en-US" dirty="0" err="1" smtClean="0"/>
              <a:t>Corrigir</a:t>
            </a:r>
            <a:r>
              <a:rPr lang="en-US" dirty="0" smtClean="0"/>
              <a:t> e </a:t>
            </a:r>
            <a:r>
              <a:rPr lang="en-US" dirty="0" err="1" smtClean="0"/>
              <a:t>Evitar</a:t>
            </a:r>
            <a:r>
              <a:rPr lang="en-US" dirty="0" smtClean="0"/>
              <a:t>…?</a:t>
            </a:r>
          </a:p>
          <a:p>
            <a:pPr lvl="1"/>
            <a:r>
              <a:rPr lang="en-US" dirty="0" err="1" smtClean="0"/>
              <a:t>M</a:t>
            </a:r>
            <a:r>
              <a:rPr lang="en-US" dirty="0" err="1" smtClean="0"/>
              <a:t>étodos</a:t>
            </a:r>
            <a:r>
              <a:rPr lang="en-US" dirty="0" smtClean="0"/>
              <a:t> de </a:t>
            </a:r>
            <a:r>
              <a:rPr lang="en-US" dirty="0" err="1" smtClean="0"/>
              <a:t>mineração</a:t>
            </a:r>
            <a:r>
              <a:rPr lang="en-US" dirty="0" smtClean="0"/>
              <a:t> de dados e </a:t>
            </a:r>
            <a:r>
              <a:rPr lang="en-US" dirty="0" err="1" smtClean="0"/>
              <a:t>suposição</a:t>
            </a:r>
            <a:r>
              <a:rPr lang="en-US" dirty="0" smtClean="0"/>
              <a:t> de </a:t>
            </a:r>
            <a:r>
              <a:rPr lang="en-US" dirty="0" err="1" smtClean="0"/>
              <a:t>riscos</a:t>
            </a:r>
            <a:r>
              <a:rPr lang="en-US" dirty="0" smtClean="0"/>
              <a:t> </a:t>
            </a:r>
            <a:r>
              <a:rPr lang="en-US" dirty="0" err="1" smtClean="0"/>
              <a:t>iminentes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2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Pensar</a:t>
            </a:r>
            <a:r>
              <a:rPr lang="en-US" dirty="0" smtClean="0"/>
              <a:t> no </a:t>
            </a:r>
            <a:r>
              <a:rPr lang="en-US" dirty="0" err="1" smtClean="0"/>
              <a:t>Futuro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Agregar</a:t>
            </a:r>
            <a:r>
              <a:rPr lang="en-US" dirty="0" smtClean="0"/>
              <a:t> a </a:t>
            </a:r>
            <a:r>
              <a:rPr lang="en-US" dirty="0" err="1" smtClean="0"/>
              <a:t>minera</a:t>
            </a:r>
            <a:r>
              <a:rPr lang="en-US" dirty="0" err="1" smtClean="0"/>
              <a:t>ção</a:t>
            </a:r>
            <a:r>
              <a:rPr lang="en-US" dirty="0" smtClean="0"/>
              <a:t> de dados de </a:t>
            </a:r>
            <a:r>
              <a:rPr lang="en-US" dirty="0" err="1" smtClean="0"/>
              <a:t>noticiários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se </a:t>
            </a:r>
            <a:r>
              <a:rPr lang="en-US" dirty="0" err="1" smtClean="0"/>
              <a:t>prevenir</a:t>
            </a:r>
            <a:r>
              <a:rPr lang="en-US" dirty="0" smtClean="0"/>
              <a:t> </a:t>
            </a:r>
            <a:r>
              <a:rPr lang="en-US" dirty="0" err="1" smtClean="0"/>
              <a:t>reações</a:t>
            </a:r>
            <a:r>
              <a:rPr lang="en-US" dirty="0" smtClean="0"/>
              <a:t> do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agentes</a:t>
            </a:r>
            <a:r>
              <a:rPr lang="en-US" dirty="0" smtClean="0"/>
              <a:t> </a:t>
            </a:r>
            <a:r>
              <a:rPr lang="en-US" dirty="0" err="1" smtClean="0"/>
              <a:t>externos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Biblioteca</a:t>
            </a:r>
            <a:r>
              <a:rPr lang="en-US" dirty="0" smtClean="0"/>
              <a:t> de </a:t>
            </a:r>
            <a:r>
              <a:rPr lang="en-US" dirty="0" err="1" smtClean="0"/>
              <a:t>palavras-chave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co-</a:t>
            </a:r>
            <a:r>
              <a:rPr lang="en-US" dirty="0" err="1" smtClean="0"/>
              <a:t>relacionam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 do </a:t>
            </a:r>
            <a:r>
              <a:rPr lang="en-US" dirty="0" err="1" smtClean="0"/>
              <a:t>perfil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informam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notícia</a:t>
            </a:r>
            <a:r>
              <a:rPr lang="en-US" dirty="0" smtClean="0"/>
              <a:t> </a:t>
            </a:r>
            <a:r>
              <a:rPr lang="en-US" dirty="0" err="1" smtClean="0"/>
              <a:t>possivelmente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afetar</a:t>
            </a:r>
            <a:r>
              <a:rPr lang="en-US" dirty="0" smtClean="0"/>
              <a:t> a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ramo</a:t>
            </a:r>
            <a:r>
              <a:rPr lang="en-US" dirty="0" smtClean="0"/>
              <a:t> de </a:t>
            </a:r>
            <a:r>
              <a:rPr lang="en-US" dirty="0" err="1" smtClean="0"/>
              <a:t>atividades</a:t>
            </a:r>
            <a:r>
              <a:rPr lang="en-US" dirty="0" smtClean="0"/>
              <a:t> 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consequência</a:t>
            </a:r>
            <a:r>
              <a:rPr lang="en-US" dirty="0" smtClean="0"/>
              <a:t>,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ações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49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Integrar</a:t>
            </a:r>
            <a:r>
              <a:rPr lang="en-US" dirty="0" smtClean="0"/>
              <a:t> a </a:t>
            </a:r>
            <a:r>
              <a:rPr lang="en-US" dirty="0" err="1" smtClean="0"/>
              <a:t>tecnologia</a:t>
            </a:r>
            <a:r>
              <a:rPr lang="en-US" dirty="0" smtClean="0"/>
              <a:t> da </a:t>
            </a:r>
            <a:r>
              <a:rPr lang="en-US" dirty="0" err="1" smtClean="0"/>
              <a:t>int</a:t>
            </a:r>
            <a:r>
              <a:rPr lang="en-US" dirty="0" err="1" smtClean="0"/>
              <a:t>e</a:t>
            </a:r>
            <a:r>
              <a:rPr lang="en-US" dirty="0" err="1" smtClean="0"/>
              <a:t>lig</a:t>
            </a:r>
            <a:r>
              <a:rPr lang="en-US" dirty="0" err="1" smtClean="0"/>
              <a:t>ê</a:t>
            </a:r>
            <a:r>
              <a:rPr lang="en-US" dirty="0" err="1" smtClean="0"/>
              <a:t>ncia</a:t>
            </a:r>
            <a:r>
              <a:rPr lang="en-US" dirty="0" smtClean="0"/>
              <a:t> artificial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mercado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forma de </a:t>
            </a:r>
            <a:r>
              <a:rPr lang="en-US" dirty="0" err="1" smtClean="0"/>
              <a:t>conduzir</a:t>
            </a:r>
            <a:r>
              <a:rPr lang="en-US" dirty="0" smtClean="0"/>
              <a:t> o </a:t>
            </a:r>
            <a:r>
              <a:rPr lang="en-US" dirty="0" err="1" smtClean="0"/>
              <a:t>pensamento</a:t>
            </a:r>
            <a:r>
              <a:rPr lang="en-US" dirty="0" smtClean="0"/>
              <a:t> de um </a:t>
            </a:r>
            <a:r>
              <a:rPr lang="en-US" dirty="0" err="1" smtClean="0"/>
              <a:t>acionista</a:t>
            </a:r>
            <a:r>
              <a:rPr lang="en-US" dirty="0" smtClean="0"/>
              <a:t> </a:t>
            </a:r>
            <a:r>
              <a:rPr lang="en-US" dirty="0" err="1" smtClean="0"/>
              <a:t>tornando</a:t>
            </a:r>
            <a:r>
              <a:rPr lang="en-US" dirty="0" smtClean="0"/>
              <a:t>-o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r>
              <a:rPr lang="en-US" dirty="0" smtClean="0"/>
              <a:t>, </a:t>
            </a:r>
            <a:r>
              <a:rPr lang="en-US" dirty="0" err="1" smtClean="0"/>
              <a:t>pois</a:t>
            </a:r>
            <a:r>
              <a:rPr lang="en-US" dirty="0" smtClean="0"/>
              <a:t> se </a:t>
            </a:r>
            <a:r>
              <a:rPr lang="en-US" dirty="0" err="1" smtClean="0"/>
              <a:t>tratam</a:t>
            </a:r>
            <a:r>
              <a:rPr lang="en-US" dirty="0" smtClean="0"/>
              <a:t> de dados </a:t>
            </a:r>
            <a:r>
              <a:rPr lang="en-US" dirty="0" err="1" smtClean="0"/>
              <a:t>históricos</a:t>
            </a:r>
            <a:r>
              <a:rPr lang="en-US" dirty="0" smtClean="0"/>
              <a:t> e </a:t>
            </a:r>
            <a:r>
              <a:rPr lang="en-US" dirty="0" err="1" smtClean="0"/>
              <a:t>fatores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recorrentes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Porém</a:t>
            </a:r>
            <a:r>
              <a:rPr lang="en-US" dirty="0" smtClean="0"/>
              <a:t> o a </a:t>
            </a:r>
            <a:r>
              <a:rPr lang="en-US" dirty="0" err="1" smtClean="0"/>
              <a:t>instabilidade</a:t>
            </a:r>
            <a:r>
              <a:rPr lang="en-US" dirty="0" smtClean="0"/>
              <a:t> do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torna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previsão</a:t>
            </a:r>
            <a:r>
              <a:rPr lang="en-US" dirty="0" smtClean="0"/>
              <a:t> </a:t>
            </a:r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abstrata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7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Elaborar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revis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bibliográfica</a:t>
            </a:r>
            <a:r>
              <a:rPr lang="en-US" dirty="0" smtClean="0"/>
              <a:t>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pesquisas</a:t>
            </a:r>
            <a:r>
              <a:rPr lang="en-US" dirty="0" smtClean="0"/>
              <a:t> e </a:t>
            </a:r>
            <a:r>
              <a:rPr lang="en-US" dirty="0" err="1" smtClean="0"/>
              <a:t>conhecimento</a:t>
            </a:r>
            <a:r>
              <a:rPr lang="en-US" dirty="0" smtClean="0"/>
              <a:t> </a:t>
            </a:r>
            <a:r>
              <a:rPr lang="en-US" dirty="0" err="1" smtClean="0"/>
              <a:t>adquirido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 de IA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contribuir</a:t>
            </a:r>
            <a:r>
              <a:rPr lang="en-US" dirty="0" smtClean="0"/>
              <a:t> com o </a:t>
            </a:r>
            <a:r>
              <a:rPr lang="en-US" dirty="0" err="1" smtClean="0"/>
              <a:t>projeto</a:t>
            </a:r>
            <a:r>
              <a:rPr lang="en-US" dirty="0" smtClean="0"/>
              <a:t>, </a:t>
            </a:r>
            <a:r>
              <a:rPr lang="en-US" dirty="0" err="1" smtClean="0"/>
              <a:t>assim</a:t>
            </a:r>
            <a:r>
              <a:rPr lang="en-US" dirty="0" smtClean="0"/>
              <a:t> com </a:t>
            </a:r>
            <a:r>
              <a:rPr lang="en-US" dirty="0" err="1" smtClean="0"/>
              <a:t>formas</a:t>
            </a:r>
            <a:r>
              <a:rPr lang="en-US" dirty="0" smtClean="0"/>
              <a:t> e </a:t>
            </a:r>
            <a:r>
              <a:rPr lang="en-US" dirty="0" err="1" smtClean="0"/>
              <a:t>modos</a:t>
            </a:r>
            <a:r>
              <a:rPr lang="en-US" dirty="0" smtClean="0"/>
              <a:t> de </a:t>
            </a:r>
            <a:r>
              <a:rPr lang="en-US" dirty="0" err="1" smtClean="0"/>
              <a:t>aplicação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Implementar</a:t>
            </a:r>
            <a:r>
              <a:rPr lang="en-US" dirty="0" smtClean="0"/>
              <a:t> as </a:t>
            </a:r>
            <a:r>
              <a:rPr lang="en-US" dirty="0" err="1" smtClean="0"/>
              <a:t>técnicas</a:t>
            </a:r>
            <a:r>
              <a:rPr lang="en-US" dirty="0" smtClean="0"/>
              <a:t> </a:t>
            </a:r>
            <a:r>
              <a:rPr lang="en-US" dirty="0" err="1" smtClean="0"/>
              <a:t>analisadas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Testar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com dados </a:t>
            </a:r>
            <a:r>
              <a:rPr lang="en-US" dirty="0" err="1" smtClean="0"/>
              <a:t>reais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7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382" y="0"/>
            <a:ext cx="5053303" cy="6273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Cronograma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73775"/>
              </p:ext>
            </p:extLst>
          </p:nvPr>
        </p:nvGraphicFramePr>
        <p:xfrm>
          <a:off x="1133147" y="480224"/>
          <a:ext cx="8158397" cy="2928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5562600" imgH="2527300" progId="Word.Document.12">
                  <p:link updateAutomatic="1"/>
                </p:oleObj>
              </mc:Choice>
              <mc:Fallback>
                <p:oleObj name="Document" r:id="rId3" imgW="5562600" imgH="25273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3147" y="480224"/>
                        <a:ext cx="8158397" cy="2928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4561" y="3609694"/>
            <a:ext cx="80537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dirty="0" smtClean="0"/>
              <a:t>1 - Leitura </a:t>
            </a:r>
            <a:r>
              <a:rPr lang="pt-BR" dirty="0"/>
              <a:t>de livros, trabalhos de pesquisa e outras monografias relacionadas ao assunto de aplicação de técnicas de inteligência artificial voltada ao mercado de ações;</a:t>
            </a:r>
          </a:p>
          <a:p>
            <a:pPr lvl="0" algn="just"/>
            <a:r>
              <a:rPr lang="pt-BR" dirty="0" smtClean="0"/>
              <a:t>2 - Elaborar </a:t>
            </a:r>
            <a:r>
              <a:rPr lang="pt-BR" dirty="0"/>
              <a:t>um texto com a Revisão Bibliográfica sobre o problemas de previsão de mercado para ações em bolsa de valores;</a:t>
            </a:r>
          </a:p>
          <a:p>
            <a:pPr lvl="0" algn="just"/>
            <a:r>
              <a:rPr lang="pt-BR" dirty="0" smtClean="0"/>
              <a:t>3 - Fazer </a:t>
            </a:r>
            <a:r>
              <a:rPr lang="pt-BR" dirty="0"/>
              <a:t>um estudo de caso, através da proposta de um método que resolva o problema o mais eficiente que possível;</a:t>
            </a:r>
          </a:p>
          <a:p>
            <a:pPr lvl="0" algn="just"/>
            <a:r>
              <a:rPr lang="pt-BR" dirty="0" smtClean="0"/>
              <a:t>4 - Implementar</a:t>
            </a:r>
            <a:r>
              <a:rPr lang="pt-BR" dirty="0"/>
              <a:t>, testar e comparar os resultados obtidos com diferentes abordagens;</a:t>
            </a:r>
          </a:p>
          <a:p>
            <a:pPr lvl="0" algn="just"/>
            <a:r>
              <a:rPr lang="pt-BR" dirty="0" smtClean="0"/>
              <a:t>5 - Construir </a:t>
            </a:r>
            <a:r>
              <a:rPr lang="pt-BR" dirty="0"/>
              <a:t>um protótipo de acordo com os objetivos propostos no Anteprojeto;</a:t>
            </a:r>
          </a:p>
          <a:p>
            <a:pPr lvl="0" algn="just"/>
            <a:r>
              <a:rPr lang="pt-BR" dirty="0" smtClean="0"/>
              <a:t>6 - Elaborar </a:t>
            </a:r>
            <a:r>
              <a:rPr lang="pt-BR" dirty="0"/>
              <a:t>o artigo;</a:t>
            </a:r>
          </a:p>
          <a:p>
            <a:pPr lvl="0" algn="just"/>
            <a:r>
              <a:rPr lang="pt-BR" dirty="0" smtClean="0"/>
              <a:t>7 - Apresentar </a:t>
            </a:r>
            <a:r>
              <a:rPr lang="pt-BR" dirty="0"/>
              <a:t>o software.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943923"/>
            <a:ext cx="7313613" cy="2298487"/>
          </a:xfrm>
        </p:spPr>
        <p:txBody>
          <a:bodyPr>
            <a:normAutofit lnSpcReduction="10000"/>
          </a:bodyPr>
          <a:lstStyle/>
          <a:p>
            <a:r>
              <a:rPr lang="pl-PL" dirty="0">
                <a:hlinkClick r:id="rId2"/>
              </a:rPr>
              <a:t>http://www.bmfbovespa.com.br/pt-br/a-bmfbovespa/download/</a:t>
            </a:r>
            <a:r>
              <a:rPr lang="pl-PL" dirty="0" smtClean="0">
                <a:hlinkClick r:id="rId2"/>
              </a:rPr>
              <a:t>publigra_aimportancia.pdf</a:t>
            </a:r>
            <a:endParaRPr lang="pl-PL" dirty="0" smtClean="0"/>
          </a:p>
          <a:p>
            <a:r>
              <a:rPr lang="hr-HR" dirty="0">
                <a:hlinkClick r:id="rId3"/>
              </a:rPr>
              <a:t>http://www.umavisaodomundo.com/2008/10/como-funciona-bolsa-</a:t>
            </a:r>
            <a:r>
              <a:rPr lang="hr-HR" dirty="0" smtClean="0">
                <a:hlinkClick r:id="rId3"/>
              </a:rPr>
              <a:t>valores.html</a:t>
            </a:r>
            <a:endParaRPr lang="hr-HR" dirty="0" smtClean="0"/>
          </a:p>
          <a:p>
            <a:r>
              <a:rPr lang="fi-FI" dirty="0" err="1"/>
              <a:t>http://pt.wikipedia.org/wiki/Redes_Neurais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1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Instabilidade </a:t>
            </a:r>
            <a:r>
              <a:rPr lang="pt-BR" dirty="0"/>
              <a:t>e insegurança que o mercado</a:t>
            </a:r>
            <a:r>
              <a:rPr lang="pt-BR" dirty="0"/>
              <a:t> </a:t>
            </a:r>
            <a:r>
              <a:rPr lang="pt-BR" dirty="0" smtClean="0"/>
              <a:t>de a</a:t>
            </a:r>
            <a:r>
              <a:rPr lang="pt-BR" dirty="0" smtClean="0"/>
              <a:t>ções apresenta.</a:t>
            </a:r>
          </a:p>
          <a:p>
            <a:endParaRPr lang="pt-BR" dirty="0"/>
          </a:p>
          <a:p>
            <a:r>
              <a:rPr lang="pt-BR" dirty="0" smtClean="0"/>
              <a:t>Prever a variação de ações é uma tarefa muito difícil que depende de muitos dados estatísticos e uma boa parcela de “feeling”.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0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Estudar o </a:t>
            </a:r>
            <a:r>
              <a:rPr lang="pt-BR" dirty="0" smtClean="0"/>
              <a:t>uso de t</a:t>
            </a:r>
            <a:r>
              <a:rPr lang="pt-BR" dirty="0" smtClean="0"/>
              <a:t>écnicas </a:t>
            </a:r>
            <a:r>
              <a:rPr lang="pt-BR" dirty="0" smtClean="0"/>
              <a:t>de  intelig</a:t>
            </a:r>
            <a:r>
              <a:rPr lang="pt-BR" dirty="0" smtClean="0"/>
              <a:t>ência artificial para auxílio em tomadas de decisões sobre o </a:t>
            </a:r>
            <a:r>
              <a:rPr lang="pt-BR" dirty="0" smtClean="0"/>
              <a:t>mercado </a:t>
            </a:r>
            <a:r>
              <a:rPr lang="pt-BR" dirty="0"/>
              <a:t>da bolsa de valores e suas </a:t>
            </a:r>
            <a:r>
              <a:rPr lang="pt-BR" dirty="0" smtClean="0"/>
              <a:t>ações;</a:t>
            </a:r>
          </a:p>
          <a:p>
            <a:endParaRPr lang="pt-BR" dirty="0" smtClean="0"/>
          </a:p>
          <a:p>
            <a:r>
              <a:rPr lang="pt-BR" dirty="0" smtClean="0"/>
              <a:t>Chegar o mais pr</a:t>
            </a:r>
            <a:r>
              <a:rPr lang="pt-BR" dirty="0" smtClean="0"/>
              <a:t>óximo </a:t>
            </a:r>
            <a:r>
              <a:rPr lang="pt-BR" dirty="0"/>
              <a:t>d</a:t>
            </a:r>
            <a:r>
              <a:rPr lang="pt-BR" dirty="0" smtClean="0"/>
              <a:t>e </a:t>
            </a:r>
            <a:r>
              <a:rPr lang="pt-BR" dirty="0"/>
              <a:t>uma previsão </a:t>
            </a:r>
            <a:r>
              <a:rPr lang="pt-BR" dirty="0" smtClean="0"/>
              <a:t>exata (como um ser humano tentaria);</a:t>
            </a:r>
          </a:p>
          <a:p>
            <a:endParaRPr lang="pt-BR" dirty="0"/>
          </a:p>
          <a:p>
            <a:r>
              <a:rPr lang="pt-BR" dirty="0" smtClean="0"/>
              <a:t>T</a:t>
            </a:r>
            <a:r>
              <a:rPr lang="pt-BR" dirty="0" smtClean="0"/>
              <a:t>écnicas de IA como </a:t>
            </a:r>
            <a:r>
              <a:rPr lang="pt-BR" dirty="0" smtClean="0"/>
              <a:t>RNA</a:t>
            </a:r>
            <a:r>
              <a:rPr lang="pt-BR" dirty="0" smtClean="0"/>
              <a:t> e Mineração de Dados.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5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Mercado de </a:t>
            </a:r>
            <a:r>
              <a:rPr lang="en-US" dirty="0" err="1" smtClean="0"/>
              <a:t>Valores</a:t>
            </a:r>
            <a:endParaRPr lang="en-US" dirty="0"/>
          </a:p>
        </p:txBody>
      </p:sp>
      <p:pic>
        <p:nvPicPr>
          <p:cNvPr id="4" name="Content Placeholder 3" descr="Bolsadevalores.jpg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2" b="13242"/>
          <a:stretch>
            <a:fillRect/>
          </a:stretch>
        </p:blipFill>
        <p:spPr>
          <a:xfrm>
            <a:off x="914400" y="1497013"/>
            <a:ext cx="7313613" cy="4056062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730250" y="1512888"/>
            <a:ext cx="77311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400" dirty="0" err="1" smtClean="0"/>
              <a:t>Iniciado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volta</a:t>
            </a:r>
            <a:r>
              <a:rPr lang="en-US" sz="2400" dirty="0" smtClean="0"/>
              <a:t> de 1309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reunião</a:t>
            </a:r>
            <a:r>
              <a:rPr lang="en-US" sz="2400" dirty="0" smtClean="0"/>
              <a:t> informal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transações</a:t>
            </a:r>
            <a:r>
              <a:rPr lang="en-US" sz="2400" dirty="0" smtClean="0"/>
              <a:t> de </a:t>
            </a:r>
            <a:r>
              <a:rPr lang="en-US" sz="2400" dirty="0" err="1" smtClean="0"/>
              <a:t>mercado</a:t>
            </a:r>
            <a:r>
              <a:rPr lang="en-US" sz="2400" dirty="0" smtClean="0"/>
              <a:t> de </a:t>
            </a:r>
            <a:r>
              <a:rPr lang="en-US" sz="2400" dirty="0" err="1" smtClean="0"/>
              <a:t>pequeno</a:t>
            </a:r>
            <a:r>
              <a:rPr lang="en-US" sz="2400" dirty="0" smtClean="0"/>
              <a:t> </a:t>
            </a:r>
            <a:r>
              <a:rPr lang="en-US" sz="2400" dirty="0" err="1" smtClean="0"/>
              <a:t>porte</a:t>
            </a:r>
            <a:r>
              <a:rPr lang="en-US" sz="2400" dirty="0" smtClean="0"/>
              <a:t>;</a:t>
            </a:r>
          </a:p>
          <a:p>
            <a:pPr marL="342900" indent="-342900">
              <a:buFont typeface="Wingdings" charset="2"/>
              <a:buChar char="ü"/>
            </a:pPr>
            <a:endParaRPr lang="en-US" sz="2400" dirty="0" smtClean="0"/>
          </a:p>
          <a:p>
            <a:pPr marL="342900" indent="-342900">
              <a:buFont typeface="Wingdings" charset="2"/>
              <a:buChar char="ü"/>
            </a:pPr>
            <a:endParaRPr lang="en-US" sz="2400" dirty="0"/>
          </a:p>
          <a:p>
            <a:pPr marL="342900" indent="-342900">
              <a:buFont typeface="Wingdings" charset="2"/>
              <a:buChar char="ü"/>
            </a:pPr>
            <a:r>
              <a:rPr lang="en-US" sz="2400" dirty="0" err="1" smtClean="0"/>
              <a:t>Exposição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ações</a:t>
            </a:r>
            <a:r>
              <a:rPr lang="en-US" sz="2400" dirty="0" smtClean="0"/>
              <a:t> e </a:t>
            </a:r>
            <a:r>
              <a:rPr lang="en-US" sz="2400" dirty="0" err="1" smtClean="0"/>
              <a:t>empresas</a:t>
            </a:r>
            <a:r>
              <a:rPr lang="en-US" sz="2400" dirty="0" smtClean="0"/>
              <a:t> </a:t>
            </a:r>
            <a:r>
              <a:rPr lang="en-US" sz="2400" dirty="0" err="1" smtClean="0"/>
              <a:t>já</a:t>
            </a:r>
            <a:r>
              <a:rPr lang="en-US" sz="2400" dirty="0" smtClean="0"/>
              <a:t> </a:t>
            </a:r>
            <a:r>
              <a:rPr lang="en-US" sz="2400" dirty="0" err="1" smtClean="0"/>
              <a:t>estabilizadas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novas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atrair</a:t>
            </a:r>
            <a:r>
              <a:rPr lang="en-US" sz="2400" dirty="0" smtClean="0"/>
              <a:t> </a:t>
            </a:r>
            <a:r>
              <a:rPr lang="en-US" sz="2400" dirty="0" err="1" smtClean="0"/>
              <a:t>investidores</a:t>
            </a:r>
            <a:r>
              <a:rPr lang="en-US" sz="2400" dirty="0" smtClean="0"/>
              <a:t>;</a:t>
            </a:r>
          </a:p>
          <a:p>
            <a:pPr marL="342900" indent="-342900">
              <a:buFont typeface="Wingdings" charset="2"/>
              <a:buChar char="ü"/>
            </a:pPr>
            <a:endParaRPr lang="en-US" sz="2400" dirty="0" smtClean="0"/>
          </a:p>
          <a:p>
            <a:pPr marL="342900" indent="-342900">
              <a:buFont typeface="Wingdings" charset="2"/>
              <a:buChar char="ü"/>
            </a:pPr>
            <a:endParaRPr lang="en-US" sz="2400" dirty="0"/>
          </a:p>
          <a:p>
            <a:pPr marL="342900" indent="-342900">
              <a:buFont typeface="Wingdings" charset="2"/>
              <a:buChar char="ü"/>
            </a:pPr>
            <a:r>
              <a:rPr lang="en-US" sz="2400" dirty="0" err="1" smtClean="0"/>
              <a:t>Investimentos</a:t>
            </a:r>
            <a:r>
              <a:rPr lang="en-US" sz="2400" dirty="0" smtClean="0"/>
              <a:t> de </a:t>
            </a:r>
            <a:r>
              <a:rPr lang="en-US" sz="2400" dirty="0" err="1" smtClean="0"/>
              <a:t>acionista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transformados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formação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novas</a:t>
            </a:r>
            <a:r>
              <a:rPr lang="en-US" sz="2400" dirty="0" smtClean="0"/>
              <a:t> </a:t>
            </a:r>
            <a:r>
              <a:rPr lang="en-US" sz="2400" dirty="0" err="1" smtClean="0"/>
              <a:t>empresas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se </a:t>
            </a:r>
            <a:r>
              <a:rPr lang="en-US" sz="2400" dirty="0" err="1" smtClean="0"/>
              <a:t>investir</a:t>
            </a:r>
            <a:r>
              <a:rPr lang="en-US" sz="2400" dirty="0" smtClean="0"/>
              <a:t> e </a:t>
            </a:r>
            <a:r>
              <a:rPr lang="en-US" sz="2400" dirty="0" err="1" smtClean="0"/>
              <a:t>geram</a:t>
            </a:r>
            <a:r>
              <a:rPr lang="en-US" sz="2400" dirty="0" smtClean="0"/>
              <a:t> </a:t>
            </a:r>
            <a:r>
              <a:rPr lang="en-US" sz="2400" dirty="0" err="1" smtClean="0"/>
              <a:t>empregos</a:t>
            </a:r>
            <a:r>
              <a:rPr lang="en-US" sz="2400" dirty="0" smtClean="0"/>
              <a:t>;</a:t>
            </a:r>
          </a:p>
          <a:p>
            <a:pPr marL="342900" indent="-342900">
              <a:buFont typeface="Wingdings" charset="2"/>
              <a:buChar char="ü"/>
            </a:pPr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Wingdings" charset="2"/>
              <a:buChar char="ü"/>
            </a:pPr>
            <a:r>
              <a:rPr lang="en-US" sz="2400" dirty="0" err="1" smtClean="0"/>
              <a:t>Representa</a:t>
            </a:r>
            <a:r>
              <a:rPr lang="en-US" sz="2400" dirty="0" smtClean="0"/>
              <a:t> a </a:t>
            </a:r>
            <a:r>
              <a:rPr lang="en-US" sz="2400" dirty="0" err="1" smtClean="0"/>
              <a:t>economia</a:t>
            </a:r>
            <a:r>
              <a:rPr lang="en-US" sz="2400" dirty="0" smtClean="0"/>
              <a:t> e </a:t>
            </a:r>
            <a:r>
              <a:rPr lang="en-US" sz="2400" dirty="0" err="1" smtClean="0"/>
              <a:t>força</a:t>
            </a:r>
            <a:r>
              <a:rPr lang="en-US" sz="2400" dirty="0" smtClean="0"/>
              <a:t> capital de um </a:t>
            </a:r>
            <a:r>
              <a:rPr lang="en-US" sz="2400" dirty="0" err="1" smtClean="0"/>
              <a:t>país</a:t>
            </a:r>
            <a:r>
              <a:rPr lang="en-US" sz="2400" dirty="0"/>
              <a:t>.</a:t>
            </a:r>
            <a:endParaRPr lang="en-US" sz="2400" dirty="0" smtClean="0"/>
          </a:p>
          <a:p>
            <a:pPr marL="342900" indent="-342900">
              <a:buFont typeface="Wingdings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160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43124"/>
            <a:ext cx="7313613" cy="3648075"/>
          </a:xfrm>
        </p:spPr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de </a:t>
            </a:r>
            <a:r>
              <a:rPr lang="en-US" dirty="0" err="1" smtClean="0"/>
              <a:t>dinheiro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crescer</a:t>
            </a:r>
            <a:r>
              <a:rPr lang="en-US" dirty="0" smtClean="0"/>
              <a:t> </a:t>
            </a:r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obter</a:t>
            </a:r>
            <a:r>
              <a:rPr lang="en-US" dirty="0" smtClean="0"/>
              <a:t> de 2 </a:t>
            </a:r>
            <a:r>
              <a:rPr lang="en-US" dirty="0" err="1" smtClean="0"/>
              <a:t>formas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i="1" dirty="0" err="1" smtClean="0"/>
              <a:t>Empr</a:t>
            </a:r>
            <a:r>
              <a:rPr lang="en-US" i="1" dirty="0" err="1" smtClean="0"/>
              <a:t>é</a:t>
            </a:r>
            <a:r>
              <a:rPr lang="en-US" i="1" dirty="0" err="1" smtClean="0"/>
              <a:t>stimos</a:t>
            </a:r>
            <a:r>
              <a:rPr lang="en-US" i="1" dirty="0" smtClean="0"/>
              <a:t> de </a:t>
            </a:r>
            <a:r>
              <a:rPr lang="en-US" i="1" dirty="0" err="1" smtClean="0"/>
              <a:t>banco</a:t>
            </a:r>
            <a:r>
              <a:rPr lang="en-US" i="1" dirty="0" smtClean="0"/>
              <a:t> (</a:t>
            </a:r>
            <a:r>
              <a:rPr lang="en-US" i="1" dirty="0" err="1" smtClean="0"/>
              <a:t>juros</a:t>
            </a:r>
            <a:r>
              <a:rPr lang="en-US" i="1" dirty="0" smtClean="0"/>
              <a:t> alto);</a:t>
            </a:r>
          </a:p>
          <a:p>
            <a:pPr>
              <a:buFont typeface="Arial"/>
              <a:buChar char="•"/>
            </a:pPr>
            <a:r>
              <a:rPr lang="en-US" i="1" dirty="0" err="1" smtClean="0"/>
              <a:t>Abrir</a:t>
            </a:r>
            <a:r>
              <a:rPr lang="en-US" i="1" dirty="0" smtClean="0"/>
              <a:t> </a:t>
            </a:r>
            <a:r>
              <a:rPr lang="en-US" i="1" dirty="0" err="1" smtClean="0"/>
              <a:t>suas</a:t>
            </a:r>
            <a:r>
              <a:rPr lang="en-US" i="1" dirty="0" smtClean="0"/>
              <a:t> </a:t>
            </a:r>
            <a:r>
              <a:rPr lang="en-US" i="1" dirty="0" err="1" smtClean="0"/>
              <a:t>a</a:t>
            </a:r>
            <a:r>
              <a:rPr lang="en-US" i="1" dirty="0" err="1" smtClean="0"/>
              <a:t>ções</a:t>
            </a:r>
            <a:r>
              <a:rPr lang="en-US" i="1" dirty="0" smtClean="0"/>
              <a:t> </a:t>
            </a:r>
            <a:r>
              <a:rPr lang="en-US" i="1" dirty="0" err="1" smtClean="0"/>
              <a:t>à</a:t>
            </a:r>
            <a:r>
              <a:rPr lang="en-US" i="1" dirty="0" smtClean="0"/>
              <a:t> </a:t>
            </a:r>
            <a:r>
              <a:rPr lang="en-US" i="1" dirty="0" err="1" smtClean="0"/>
              <a:t>venda</a:t>
            </a:r>
            <a:r>
              <a:rPr lang="en-US" i="1" dirty="0" smtClean="0"/>
              <a:t> </a:t>
            </a:r>
            <a:r>
              <a:rPr lang="en-US" i="1" dirty="0" err="1" smtClean="0"/>
              <a:t>entrando</a:t>
            </a:r>
            <a:r>
              <a:rPr lang="en-US" i="1" dirty="0" smtClean="0"/>
              <a:t> no “</a:t>
            </a:r>
            <a:r>
              <a:rPr lang="en-US" i="1" dirty="0" err="1" smtClean="0"/>
              <a:t>mercado-primário</a:t>
            </a:r>
            <a:r>
              <a:rPr lang="en-US" i="1" dirty="0" smtClean="0"/>
              <a:t>"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9925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43126"/>
            <a:ext cx="7313613" cy="3648074"/>
          </a:xfrm>
        </p:spPr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mercado-prim</a:t>
            </a:r>
            <a:r>
              <a:rPr lang="en-US" dirty="0" err="1" smtClean="0"/>
              <a:t>ário</a:t>
            </a:r>
            <a:r>
              <a:rPr lang="en-US" dirty="0" smtClean="0"/>
              <a:t>, </a:t>
            </a:r>
            <a:r>
              <a:rPr lang="en-US" dirty="0" err="1" smtClean="0"/>
              <a:t>bancos</a:t>
            </a:r>
            <a:r>
              <a:rPr lang="en-US" dirty="0" smtClean="0"/>
              <a:t> e </a:t>
            </a:r>
            <a:r>
              <a:rPr lang="en-US" dirty="0" err="1" smtClean="0"/>
              <a:t>corretoras</a:t>
            </a:r>
            <a:r>
              <a:rPr lang="en-US" dirty="0" smtClean="0"/>
              <a:t> tem </a:t>
            </a:r>
            <a:r>
              <a:rPr lang="en-US" dirty="0" err="1" smtClean="0"/>
              <a:t>privilégios</a:t>
            </a:r>
            <a:r>
              <a:rPr lang="en-US" dirty="0" smtClean="0"/>
              <a:t> de </a:t>
            </a:r>
            <a:r>
              <a:rPr lang="en-US" dirty="0" err="1" smtClean="0"/>
              <a:t>compra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dinheiro</a:t>
            </a:r>
            <a:r>
              <a:rPr lang="en-US" dirty="0" smtClean="0"/>
              <a:t> </a:t>
            </a:r>
            <a:r>
              <a:rPr lang="en-US" dirty="0" err="1" smtClean="0"/>
              <a:t>arrecadado</a:t>
            </a:r>
            <a:r>
              <a:rPr lang="en-US" dirty="0" smtClean="0"/>
              <a:t>, 25% </a:t>
            </a:r>
            <a:r>
              <a:rPr lang="en-US" dirty="0" err="1" smtClean="0"/>
              <a:t>segundo</a:t>
            </a:r>
            <a:r>
              <a:rPr lang="en-US" dirty="0" smtClean="0"/>
              <a:t> a lei </a:t>
            </a:r>
            <a:r>
              <a:rPr lang="en-US" dirty="0" err="1" smtClean="0"/>
              <a:t>vigente</a:t>
            </a:r>
            <a:r>
              <a:rPr lang="en-US" dirty="0" smtClean="0"/>
              <a:t>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retornado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investidores</a:t>
            </a:r>
            <a:r>
              <a:rPr lang="en-US" dirty="0" smtClean="0"/>
              <a:t> e </a:t>
            </a:r>
            <a:r>
              <a:rPr lang="en-US" dirty="0" err="1" smtClean="0"/>
              <a:t>detentores</a:t>
            </a:r>
            <a:r>
              <a:rPr lang="en-US" dirty="0" smtClean="0"/>
              <a:t> das </a:t>
            </a:r>
            <a:r>
              <a:rPr lang="en-US" dirty="0" err="1" smtClean="0"/>
              <a:t>ações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6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43125"/>
            <a:ext cx="7313613" cy="3648075"/>
          </a:xfrm>
        </p:spPr>
        <p:txBody>
          <a:bodyPr/>
          <a:lstStyle/>
          <a:p>
            <a:r>
              <a:rPr lang="en-US" dirty="0" err="1" smtClean="0"/>
              <a:t>Acionistas</a:t>
            </a:r>
            <a:r>
              <a:rPr lang="en-US" dirty="0" smtClean="0"/>
              <a:t> do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prim</a:t>
            </a:r>
            <a:r>
              <a:rPr lang="en-US" dirty="0" err="1" smtClean="0"/>
              <a:t>ário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revender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smtClean="0"/>
              <a:t>–</a:t>
            </a:r>
            <a:r>
              <a:rPr lang="en-US" dirty="0" smtClean="0"/>
              <a:t> Mercado </a:t>
            </a:r>
            <a:r>
              <a:rPr lang="en-US" dirty="0" err="1" smtClean="0"/>
              <a:t>Secundário</a:t>
            </a:r>
            <a:r>
              <a:rPr lang="en-US" dirty="0" smtClean="0"/>
              <a:t> (</a:t>
            </a:r>
            <a:r>
              <a:rPr lang="en-US" dirty="0" err="1" smtClean="0"/>
              <a:t>Bolsa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err="1" smtClean="0"/>
              <a:t>Inicia</a:t>
            </a:r>
            <a:r>
              <a:rPr lang="en-US" dirty="0" smtClean="0"/>
              <a:t>-se a </a:t>
            </a:r>
            <a:r>
              <a:rPr lang="en-US" dirty="0" err="1" smtClean="0"/>
              <a:t>disputa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compra</a:t>
            </a:r>
            <a:r>
              <a:rPr lang="en-US" dirty="0" smtClean="0"/>
              <a:t> e </a:t>
            </a:r>
            <a:r>
              <a:rPr lang="en-US" dirty="0" err="1" smtClean="0"/>
              <a:t>vendas</a:t>
            </a:r>
            <a:r>
              <a:rPr lang="en-US" dirty="0" smtClean="0"/>
              <a:t> de </a:t>
            </a:r>
            <a:r>
              <a:rPr lang="en-US" dirty="0" err="1" smtClean="0"/>
              <a:t>ações</a:t>
            </a:r>
            <a:r>
              <a:rPr lang="en-US" dirty="0" smtClean="0"/>
              <a:t> da </a:t>
            </a:r>
            <a:r>
              <a:rPr lang="en-US" dirty="0" err="1" smtClean="0"/>
              <a:t>empresa</a:t>
            </a:r>
            <a:r>
              <a:rPr lang="en-US" dirty="0" smtClean="0"/>
              <a:t>. 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preços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reajustados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a </a:t>
            </a:r>
            <a:r>
              <a:rPr lang="en-US" dirty="0" err="1" smtClean="0"/>
              <a:t>procura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invesidores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27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Mercado de </a:t>
            </a:r>
            <a:r>
              <a:rPr lang="en-US" dirty="0" err="1" smtClean="0"/>
              <a:t>Valores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0250" y="2063750"/>
            <a:ext cx="7953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ü"/>
            </a:pPr>
            <a:r>
              <a:rPr lang="en-US" sz="3200" dirty="0" err="1" smtClean="0"/>
              <a:t>Em</a:t>
            </a:r>
            <a:r>
              <a:rPr lang="en-US" sz="3200" dirty="0" smtClean="0"/>
              <a:t> </a:t>
            </a:r>
            <a:r>
              <a:rPr lang="en-US" sz="3200" dirty="0" err="1" smtClean="0"/>
              <a:t>resumo</a:t>
            </a:r>
            <a:r>
              <a:rPr lang="en-US" sz="3200" dirty="0" smtClean="0"/>
              <a:t> </a:t>
            </a:r>
            <a:r>
              <a:rPr lang="en-US" sz="3200" dirty="0" err="1" smtClean="0"/>
              <a:t>é</a:t>
            </a:r>
            <a:r>
              <a:rPr lang="en-US" sz="3200" dirty="0" smtClean="0"/>
              <a:t> </a:t>
            </a:r>
            <a:r>
              <a:rPr lang="en-US" sz="3200" dirty="0" smtClean="0"/>
              <a:t>um </a:t>
            </a:r>
            <a:r>
              <a:rPr lang="en-US" sz="3200" dirty="0" err="1" smtClean="0"/>
              <a:t>mercado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, </a:t>
            </a:r>
            <a:r>
              <a:rPr lang="en-US" sz="3200" dirty="0" err="1" smtClean="0"/>
              <a:t>baseado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</a:t>
            </a:r>
            <a:r>
              <a:rPr lang="en-US" sz="3200" dirty="0" err="1" smtClean="0"/>
              <a:t>noticias</a:t>
            </a:r>
            <a:r>
              <a:rPr lang="en-US" sz="3200" dirty="0" smtClean="0"/>
              <a:t> </a:t>
            </a:r>
            <a:r>
              <a:rPr lang="en-US" sz="3200" dirty="0" err="1" smtClean="0"/>
              <a:t>mundiais</a:t>
            </a:r>
            <a:r>
              <a:rPr lang="en-US" sz="3200" dirty="0" smtClean="0"/>
              <a:t> e </a:t>
            </a:r>
            <a:r>
              <a:rPr lang="en-US" sz="3200" dirty="0" err="1" smtClean="0"/>
              <a:t>fatores</a:t>
            </a:r>
            <a:r>
              <a:rPr lang="en-US" sz="3200" dirty="0" smtClean="0"/>
              <a:t> </a:t>
            </a:r>
            <a:r>
              <a:rPr lang="en-US" sz="3200" dirty="0" err="1" smtClean="0"/>
              <a:t>econ</a:t>
            </a:r>
            <a:r>
              <a:rPr lang="en-US" sz="3200" dirty="0" err="1" smtClean="0"/>
              <a:t>ômicos</a:t>
            </a:r>
            <a:r>
              <a:rPr lang="en-US" sz="3200" dirty="0" smtClean="0"/>
              <a:t>, </a:t>
            </a:r>
            <a:r>
              <a:rPr lang="en-US" sz="3200" dirty="0" err="1" smtClean="0"/>
              <a:t>dita</a:t>
            </a:r>
            <a:r>
              <a:rPr lang="en-US" sz="3200" dirty="0" smtClean="0"/>
              <a:t> e </a:t>
            </a:r>
            <a:r>
              <a:rPr lang="en-US" sz="3200" dirty="0" err="1" smtClean="0"/>
              <a:t>estabelece</a:t>
            </a:r>
            <a:r>
              <a:rPr lang="en-US" sz="3200" dirty="0" smtClean="0"/>
              <a:t> </a:t>
            </a:r>
            <a:r>
              <a:rPr lang="en-US" sz="3200" dirty="0" err="1" smtClean="0"/>
              <a:t>valores</a:t>
            </a:r>
            <a:r>
              <a:rPr lang="en-US" sz="3200" dirty="0" smtClean="0"/>
              <a:t> dos </a:t>
            </a:r>
            <a:r>
              <a:rPr lang="en-US" sz="3200" dirty="0" err="1" smtClean="0"/>
              <a:t>ativos</a:t>
            </a:r>
            <a:r>
              <a:rPr lang="en-US" sz="3200" dirty="0" smtClean="0"/>
              <a:t> das </a:t>
            </a:r>
            <a:r>
              <a:rPr lang="en-US" sz="3200" dirty="0" err="1" smtClean="0"/>
              <a:t>empresas</a:t>
            </a:r>
            <a:r>
              <a:rPr lang="en-US" sz="3200" dirty="0" smtClean="0"/>
              <a:t> </a:t>
            </a:r>
            <a:r>
              <a:rPr lang="en-US" sz="3200" dirty="0" err="1" smtClean="0"/>
              <a:t>sempre</a:t>
            </a:r>
            <a:r>
              <a:rPr lang="en-US" sz="3200" dirty="0" smtClean="0"/>
              <a:t> </a:t>
            </a:r>
            <a:r>
              <a:rPr lang="en-US" sz="3200" dirty="0" err="1" smtClean="0"/>
              <a:t>seguindo</a:t>
            </a:r>
            <a:r>
              <a:rPr lang="en-US" sz="3200" dirty="0" smtClean="0"/>
              <a:t> </a:t>
            </a:r>
            <a:r>
              <a:rPr lang="en-US" sz="3200" dirty="0" err="1" smtClean="0"/>
              <a:t>técnidas</a:t>
            </a:r>
            <a:r>
              <a:rPr lang="en-US" sz="3200" dirty="0" smtClean="0"/>
              <a:t> </a:t>
            </a:r>
            <a:r>
              <a:rPr lang="en-US" sz="3200" dirty="0" err="1" smtClean="0"/>
              <a:t>estatísticas</a:t>
            </a:r>
            <a:r>
              <a:rPr lang="en-US" sz="3200" dirty="0" smtClean="0"/>
              <a:t> e </a:t>
            </a:r>
            <a:r>
              <a:rPr lang="en-US" sz="3200" dirty="0" err="1" smtClean="0"/>
              <a:t>tecnologias</a:t>
            </a:r>
            <a:r>
              <a:rPr lang="en-US" sz="3200" dirty="0" smtClean="0"/>
              <a:t> </a:t>
            </a:r>
            <a:r>
              <a:rPr lang="en-US" sz="3200" dirty="0" err="1" smtClean="0"/>
              <a:t>associadas</a:t>
            </a:r>
            <a:r>
              <a:rPr lang="en-US" sz="3200" dirty="0" smtClean="0"/>
              <a:t>;</a:t>
            </a:r>
          </a:p>
          <a:p>
            <a:pPr marL="342900" indent="-342900" algn="just">
              <a:buFont typeface="Wingdings" charset="2"/>
              <a:buChar char="ü"/>
            </a:pPr>
            <a:endParaRPr lang="en-US" sz="3200" dirty="0"/>
          </a:p>
          <a:p>
            <a:pPr marL="342900" indent="-342900" algn="just">
              <a:buFont typeface="Wingdings" charset="2"/>
              <a:buChar char="ü"/>
            </a:pPr>
            <a:endParaRPr lang="en-US" sz="3200" dirty="0" smtClean="0"/>
          </a:p>
          <a:p>
            <a:pPr marL="342900" indent="-342900" algn="just">
              <a:buFont typeface="Wingdings" charset="2"/>
              <a:buChar char="ü"/>
            </a:pPr>
            <a:r>
              <a:rPr lang="en-US" sz="3200" dirty="0" err="1" smtClean="0"/>
              <a:t>Atrai</a:t>
            </a:r>
            <a:r>
              <a:rPr lang="en-US" sz="3200" dirty="0" smtClean="0"/>
              <a:t> </a:t>
            </a:r>
            <a:r>
              <a:rPr lang="en-US" sz="3200" dirty="0" err="1" smtClean="0"/>
              <a:t>investimentos</a:t>
            </a:r>
            <a:r>
              <a:rPr lang="en-US" sz="3200" dirty="0" smtClean="0"/>
              <a:t> </a:t>
            </a:r>
            <a:r>
              <a:rPr lang="en-US" sz="3200" dirty="0" err="1" smtClean="0"/>
              <a:t>externos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pPr marL="342900" indent="-342900" algn="just">
              <a:buFont typeface="Wingdings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561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</a:majorFont>
      <a:minorFont>
        <a:latin typeface="Goudy Old Style"/>
        <a:ea typeface=""/>
        <a:cs typeface=""/>
        <a:font script="Jpan" typeface="ＭＳ 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13719</TotalTime>
  <Words>1098</Words>
  <Application>Microsoft Macintosh PowerPoint</Application>
  <PresentationFormat>On-screen Show (4:3)</PresentationFormat>
  <Paragraphs>150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Inkwell</vt:lpstr>
      <vt:lpstr>HD-Principal:Users:rafaelstoffalette:TCC:Anteprojeto_Rafael_2012[V1.1].docx!OLE_LINK1</vt:lpstr>
      <vt:lpstr> </vt:lpstr>
      <vt:lpstr>Universiade Estadual Paulista FCT – Presidente Prudente</vt:lpstr>
      <vt:lpstr>Problema</vt:lpstr>
      <vt:lpstr>Objetivo</vt:lpstr>
      <vt:lpstr>Mercado de Valores</vt:lpstr>
      <vt:lpstr>Funcionamento</vt:lpstr>
      <vt:lpstr>Funcionamento</vt:lpstr>
      <vt:lpstr>Funcionamento</vt:lpstr>
      <vt:lpstr>Mercado de Valores</vt:lpstr>
      <vt:lpstr>Justificativa</vt:lpstr>
      <vt:lpstr>A essência do capitalismo</vt:lpstr>
      <vt:lpstr>A inteligência artificial </vt:lpstr>
      <vt:lpstr>Aprendizagem</vt:lpstr>
      <vt:lpstr>Aplicação da IA </vt:lpstr>
      <vt:lpstr>Proposta do Projeto </vt:lpstr>
      <vt:lpstr>Funcionamento</vt:lpstr>
      <vt:lpstr>Funcionamento</vt:lpstr>
      <vt:lpstr>Funcionamento</vt:lpstr>
      <vt:lpstr>Fatores a se considerar</vt:lpstr>
      <vt:lpstr>Fatores a se considerar</vt:lpstr>
      <vt:lpstr>Pensar no Futuro </vt:lpstr>
      <vt:lpstr>PowerPoint Presentation</vt:lpstr>
      <vt:lpstr>Metodologia</vt:lpstr>
      <vt:lpstr>PowerPoint Presentation</vt:lpstr>
      <vt:lpstr>Bibliografia</vt:lpstr>
    </vt:vector>
  </TitlesOfParts>
  <Company>Home Sweet 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Rafael Stoffalette</dc:creator>
  <cp:lastModifiedBy>Rafael Stoffalette</cp:lastModifiedBy>
  <cp:revision>30</cp:revision>
  <dcterms:created xsi:type="dcterms:W3CDTF">2012-04-23T23:56:16Z</dcterms:created>
  <dcterms:modified xsi:type="dcterms:W3CDTF">2012-05-03T12:40:56Z</dcterms:modified>
</cp:coreProperties>
</file>