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36004500"/>
  <p:notesSz cx="6858000" cy="9144000"/>
  <p:defaultTextStyle>
    <a:defPPr>
      <a:defRPr lang="pt-BR"/>
    </a:defPPr>
    <a:lvl1pPr algn="l" rtl="0" fontAlgn="base">
      <a:spcBef>
        <a:spcPct val="0"/>
      </a:spcBef>
      <a:spcAft>
        <a:spcPct val="0"/>
      </a:spcAft>
      <a:defRPr sz="85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5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5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5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5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5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5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5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5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p:cViewPr>
        <p:scale>
          <a:sx n="50" d="100"/>
          <a:sy n="50" d="100"/>
        </p:scale>
        <p:origin x="336" y="2976"/>
      </p:cViewPr>
      <p:guideLst>
        <p:guide orient="horz" pos="11340"/>
        <p:guide pos="10206"/>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fld id="{E74B4663-4A13-3A4E-9CF5-22C5248B5AC5}" type="datetimeFigureOut">
              <a:rPr lang="pt-BR"/>
              <a:pPr>
                <a:defRPr/>
              </a:pPr>
              <a:t>13/10/12</a:t>
            </a:fld>
            <a:endParaRPr lang="pt-BR"/>
          </a:p>
        </p:txBody>
      </p:sp>
      <p:sp>
        <p:nvSpPr>
          <p:cNvPr id="4" name="Espaço Reservado para Imagem de Slide 3"/>
          <p:cNvSpPr>
            <a:spLocks noGrp="1" noRot="1" noChangeAspect="1"/>
          </p:cNvSpPr>
          <p:nvPr>
            <p:ph type="sldImg" idx="2"/>
          </p:nvPr>
        </p:nvSpPr>
        <p:spPr>
          <a:xfrm>
            <a:off x="1885950" y="685800"/>
            <a:ext cx="30861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3DC75E5E-D5B1-AB45-AE4B-43B7E44A33B1}" type="slidenum">
              <a:rPr lang="pt-BR"/>
              <a:pPr>
                <a:defRPr/>
              </a:pPr>
              <a:t>‹#›</a:t>
            </a:fld>
            <a:endParaRPr lang="pt-BR"/>
          </a:p>
        </p:txBody>
      </p:sp>
    </p:spTree>
    <p:extLst>
      <p:ext uri="{BB962C8B-B14F-4D97-AF65-F5344CB8AC3E}">
        <p14:creationId xmlns:p14="http://schemas.microsoft.com/office/powerpoint/2010/main" val="1274847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
        <p:nvSpPr>
          <p:cNvPr id="15363"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500">
                <a:solidFill>
                  <a:schemeClr val="tx1"/>
                </a:solidFill>
                <a:latin typeface="Arial" charset="0"/>
                <a:ea typeface="ＭＳ Ｐゴシック" charset="0"/>
                <a:cs typeface="ＭＳ Ｐゴシック" charset="0"/>
              </a:defRPr>
            </a:lvl1pPr>
            <a:lvl2pPr marL="742950" indent="-285750" eaLnBrk="0" hangingPunct="0">
              <a:defRPr sz="8500">
                <a:solidFill>
                  <a:schemeClr val="tx1"/>
                </a:solidFill>
                <a:latin typeface="Arial" charset="0"/>
                <a:ea typeface="ＭＳ Ｐゴシック" charset="0"/>
              </a:defRPr>
            </a:lvl2pPr>
            <a:lvl3pPr marL="1143000" indent="-228600" eaLnBrk="0" hangingPunct="0">
              <a:defRPr sz="8500">
                <a:solidFill>
                  <a:schemeClr val="tx1"/>
                </a:solidFill>
                <a:latin typeface="Arial" charset="0"/>
                <a:ea typeface="ＭＳ Ｐゴシック" charset="0"/>
              </a:defRPr>
            </a:lvl3pPr>
            <a:lvl4pPr marL="1600200" indent="-228600" eaLnBrk="0" hangingPunct="0">
              <a:defRPr sz="8500">
                <a:solidFill>
                  <a:schemeClr val="tx1"/>
                </a:solidFill>
                <a:latin typeface="Arial" charset="0"/>
                <a:ea typeface="ＭＳ Ｐゴシック" charset="0"/>
              </a:defRPr>
            </a:lvl4pPr>
            <a:lvl5pPr marL="2057400" indent="-228600" eaLnBrk="0" hangingPunct="0">
              <a:defRPr sz="8500">
                <a:solidFill>
                  <a:schemeClr val="tx1"/>
                </a:solidFill>
                <a:latin typeface="Arial" charset="0"/>
                <a:ea typeface="ＭＳ Ｐゴシック" charset="0"/>
              </a:defRPr>
            </a:lvl5pPr>
            <a:lvl6pPr marL="2514600" indent="-228600" eaLnBrk="0" fontAlgn="base" hangingPunct="0">
              <a:spcBef>
                <a:spcPct val="0"/>
              </a:spcBef>
              <a:spcAft>
                <a:spcPct val="0"/>
              </a:spcAft>
              <a:defRPr sz="8500">
                <a:solidFill>
                  <a:schemeClr val="tx1"/>
                </a:solidFill>
                <a:latin typeface="Arial" charset="0"/>
                <a:ea typeface="ＭＳ Ｐゴシック" charset="0"/>
              </a:defRPr>
            </a:lvl6pPr>
            <a:lvl7pPr marL="2971800" indent="-228600" eaLnBrk="0" fontAlgn="base" hangingPunct="0">
              <a:spcBef>
                <a:spcPct val="0"/>
              </a:spcBef>
              <a:spcAft>
                <a:spcPct val="0"/>
              </a:spcAft>
              <a:defRPr sz="8500">
                <a:solidFill>
                  <a:schemeClr val="tx1"/>
                </a:solidFill>
                <a:latin typeface="Arial" charset="0"/>
                <a:ea typeface="ＭＳ Ｐゴシック" charset="0"/>
              </a:defRPr>
            </a:lvl7pPr>
            <a:lvl8pPr marL="3429000" indent="-228600" eaLnBrk="0" fontAlgn="base" hangingPunct="0">
              <a:spcBef>
                <a:spcPct val="0"/>
              </a:spcBef>
              <a:spcAft>
                <a:spcPct val="0"/>
              </a:spcAft>
              <a:defRPr sz="8500">
                <a:solidFill>
                  <a:schemeClr val="tx1"/>
                </a:solidFill>
                <a:latin typeface="Arial" charset="0"/>
                <a:ea typeface="ＭＳ Ｐゴシック" charset="0"/>
              </a:defRPr>
            </a:lvl8pPr>
            <a:lvl9pPr marL="3886200" indent="-228600" eaLnBrk="0" fontAlgn="base" hangingPunct="0">
              <a:spcBef>
                <a:spcPct val="0"/>
              </a:spcBef>
              <a:spcAft>
                <a:spcPct val="0"/>
              </a:spcAft>
              <a:defRPr sz="8500">
                <a:solidFill>
                  <a:schemeClr val="tx1"/>
                </a:solidFill>
                <a:latin typeface="Arial" charset="0"/>
                <a:ea typeface="ＭＳ Ｐゴシック" charset="0"/>
              </a:defRPr>
            </a:lvl9pPr>
          </a:lstStyle>
          <a:p>
            <a:pPr eaLnBrk="1" hangingPunct="1"/>
            <a:fld id="{C3D60446-EBC7-7D48-893B-DF5A7A8F759D}" type="slidenum">
              <a:rPr lang="pt-BR" sz="1200"/>
              <a:pPr eaLnBrk="1" hangingPunct="1"/>
              <a:t>1</a:t>
            </a:fld>
            <a:endParaRPr lang="pt-B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20838" y="10066338"/>
            <a:ext cx="18361025" cy="6945312"/>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3240088" y="18362613"/>
            <a:ext cx="15122525" cy="828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6941CFBB-DF69-1347-8574-3079B5BB1CB3}" type="slidenum">
              <a:rPr lang="pt-BR"/>
              <a:pPr>
                <a:defRPr/>
              </a:pPr>
              <a:t>‹#›</a:t>
            </a:fld>
            <a:endParaRPr lang="pt-BR"/>
          </a:p>
        </p:txBody>
      </p:sp>
    </p:spTree>
    <p:extLst>
      <p:ext uri="{BB962C8B-B14F-4D97-AF65-F5344CB8AC3E}">
        <p14:creationId xmlns:p14="http://schemas.microsoft.com/office/powerpoint/2010/main" val="284336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5628EFEE-051C-8B4F-A791-89453294243C}" type="slidenum">
              <a:rPr lang="pt-BR"/>
              <a:pPr>
                <a:defRPr/>
              </a:pPr>
              <a:t>‹#›</a:t>
            </a:fld>
            <a:endParaRPr lang="pt-BR"/>
          </a:p>
        </p:txBody>
      </p:sp>
    </p:spTree>
    <p:extLst>
      <p:ext uri="{BB962C8B-B14F-4D97-AF65-F5344CB8AC3E}">
        <p14:creationId xmlns:p14="http://schemas.microsoft.com/office/powerpoint/2010/main" val="212641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5662275" y="1296988"/>
            <a:ext cx="4860925" cy="27649487"/>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1079500" y="1296988"/>
            <a:ext cx="14430375" cy="27649487"/>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07665D0D-71A5-E045-B0AD-B592A87117F9}" type="slidenum">
              <a:rPr lang="pt-BR"/>
              <a:pPr>
                <a:defRPr/>
              </a:pPr>
              <a:t>‹#›</a:t>
            </a:fld>
            <a:endParaRPr lang="pt-BR"/>
          </a:p>
        </p:txBody>
      </p:sp>
    </p:spTree>
    <p:extLst>
      <p:ext uri="{BB962C8B-B14F-4D97-AF65-F5344CB8AC3E}">
        <p14:creationId xmlns:p14="http://schemas.microsoft.com/office/powerpoint/2010/main" val="353325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9629AF77-531E-734B-B41A-4D9147F2CB0D}" type="slidenum">
              <a:rPr lang="pt-BR"/>
              <a:pPr>
                <a:defRPr/>
              </a:pPr>
              <a:t>‹#›</a:t>
            </a:fld>
            <a:endParaRPr lang="pt-BR"/>
          </a:p>
        </p:txBody>
      </p:sp>
    </p:spTree>
    <p:extLst>
      <p:ext uri="{BB962C8B-B14F-4D97-AF65-F5344CB8AC3E}">
        <p14:creationId xmlns:p14="http://schemas.microsoft.com/office/powerpoint/2010/main" val="427873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706563" y="20823238"/>
            <a:ext cx="18362612" cy="643572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706563" y="13733463"/>
            <a:ext cx="18362612" cy="7089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2CA4357B-2615-274D-8035-FFD1344049F1}" type="slidenum">
              <a:rPr lang="pt-BR"/>
              <a:pPr>
                <a:defRPr/>
              </a:pPr>
              <a:t>‹#›</a:t>
            </a:fld>
            <a:endParaRPr lang="pt-BR"/>
          </a:p>
        </p:txBody>
      </p:sp>
    </p:spTree>
    <p:extLst>
      <p:ext uri="{BB962C8B-B14F-4D97-AF65-F5344CB8AC3E}">
        <p14:creationId xmlns:p14="http://schemas.microsoft.com/office/powerpoint/2010/main" val="131251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107950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1087755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5515A453-CCE7-F141-BACC-9354D1CE2198}" type="slidenum">
              <a:rPr lang="pt-BR"/>
              <a:pPr>
                <a:defRPr/>
              </a:pPr>
              <a:t>‹#›</a:t>
            </a:fld>
            <a:endParaRPr lang="pt-BR"/>
          </a:p>
        </p:txBody>
      </p:sp>
    </p:spTree>
    <p:extLst>
      <p:ext uri="{BB962C8B-B14F-4D97-AF65-F5344CB8AC3E}">
        <p14:creationId xmlns:p14="http://schemas.microsoft.com/office/powerpoint/2010/main" val="24098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079500" y="7253288"/>
            <a:ext cx="9545638"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1079500" y="10275888"/>
            <a:ext cx="9545638"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10974388" y="7253288"/>
            <a:ext cx="9548812"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10974388" y="10275888"/>
            <a:ext cx="9548812"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pPr>
              <a:defRPr/>
            </a:pPr>
            <a:fld id="{88F5C82B-0773-0E43-8C83-A8F71EC24DC9}" type="slidenum">
              <a:rPr lang="pt-BR"/>
              <a:pPr>
                <a:defRPr/>
              </a:pPr>
              <a:t>‹#›</a:t>
            </a:fld>
            <a:endParaRPr lang="pt-BR"/>
          </a:p>
        </p:txBody>
      </p:sp>
    </p:spTree>
    <p:extLst>
      <p:ext uri="{BB962C8B-B14F-4D97-AF65-F5344CB8AC3E}">
        <p14:creationId xmlns:p14="http://schemas.microsoft.com/office/powerpoint/2010/main" val="139622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F26539FC-5F7B-5244-BED9-D284DA403A1E}" type="slidenum">
              <a:rPr lang="pt-BR"/>
              <a:pPr>
                <a:defRPr/>
              </a:pPr>
              <a:t>‹#›</a:t>
            </a:fld>
            <a:endParaRPr lang="pt-BR"/>
          </a:p>
        </p:txBody>
      </p:sp>
    </p:spTree>
    <p:extLst>
      <p:ext uri="{BB962C8B-B14F-4D97-AF65-F5344CB8AC3E}">
        <p14:creationId xmlns:p14="http://schemas.microsoft.com/office/powerpoint/2010/main" val="209505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ABC62057-F8A7-4C48-A1FD-92616B5DFA7B}" type="slidenum">
              <a:rPr lang="pt-BR"/>
              <a:pPr>
                <a:defRPr/>
              </a:pPr>
              <a:t>‹#›</a:t>
            </a:fld>
            <a:endParaRPr lang="pt-BR"/>
          </a:p>
        </p:txBody>
      </p:sp>
    </p:spTree>
    <p:extLst>
      <p:ext uri="{BB962C8B-B14F-4D97-AF65-F5344CB8AC3E}">
        <p14:creationId xmlns:p14="http://schemas.microsoft.com/office/powerpoint/2010/main" val="297763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079500" y="1290638"/>
            <a:ext cx="7107238" cy="5489575"/>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8445500" y="1290638"/>
            <a:ext cx="12077700" cy="27655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1079500" y="6780213"/>
            <a:ext cx="7107238" cy="22166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DC1C4029-8F59-D54D-BD94-571A470F448F}" type="slidenum">
              <a:rPr lang="pt-BR"/>
              <a:pPr>
                <a:defRPr/>
              </a:pPr>
              <a:t>‹#›</a:t>
            </a:fld>
            <a:endParaRPr lang="pt-BR"/>
          </a:p>
        </p:txBody>
      </p:sp>
    </p:spTree>
    <p:extLst>
      <p:ext uri="{BB962C8B-B14F-4D97-AF65-F5344CB8AC3E}">
        <p14:creationId xmlns:p14="http://schemas.microsoft.com/office/powerpoint/2010/main" val="392128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233863" y="22682200"/>
            <a:ext cx="12961937" cy="2678113"/>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4233863" y="2895600"/>
            <a:ext cx="12961937" cy="19442113"/>
          </a:xfrm>
        </p:spPr>
        <p:txBody>
          <a:bodyPr lIns="308610" tIns="154305" rIns="308610" bIns="154305"/>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4233863" y="25360313"/>
            <a:ext cx="12961937" cy="3803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D828D7F2-1EC4-6943-9ADA-45CDE53AB6D8}" type="slidenum">
              <a:rPr lang="pt-BR"/>
              <a:pPr>
                <a:defRPr/>
              </a:pPr>
              <a:t>‹#›</a:t>
            </a:fld>
            <a:endParaRPr lang="pt-BR"/>
          </a:p>
        </p:txBody>
      </p:sp>
    </p:spTree>
    <p:extLst>
      <p:ext uri="{BB962C8B-B14F-4D97-AF65-F5344CB8AC3E}">
        <p14:creationId xmlns:p14="http://schemas.microsoft.com/office/powerpoint/2010/main" val="219508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9250" y="1441450"/>
            <a:ext cx="2916555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32054" tIns="216027" rIns="432054" bIns="216027"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1619250" y="8402638"/>
            <a:ext cx="29165550" cy="2376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32054" tIns="216027" rIns="432054" bIns="216027"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1619250" y="32786638"/>
            <a:ext cx="7562850" cy="2501900"/>
          </a:xfrm>
          <a:prstGeom prst="rect">
            <a:avLst/>
          </a:prstGeom>
          <a:noFill/>
          <a:ln w="9525">
            <a:noFill/>
            <a:miter lim="800000"/>
            <a:headEnd/>
            <a:tailEnd/>
          </a:ln>
        </p:spPr>
        <p:txBody>
          <a:bodyPr vert="horz" wrap="square" lIns="432054" tIns="216027" rIns="432054" bIns="216027" numCol="1" anchor="t" anchorCtr="0" compatLnSpc="1">
            <a:prstTxWarp prst="textNoShape">
              <a:avLst/>
            </a:prstTxWarp>
          </a:bodyPr>
          <a:lstStyle>
            <a:lvl1pPr>
              <a:defRPr sz="6600">
                <a:ea typeface="+mn-ea"/>
                <a:cs typeface="+mn-cs"/>
              </a:defRPr>
            </a:lvl1pPr>
          </a:lstStyle>
          <a:p>
            <a:pPr>
              <a:defRPr/>
            </a:pPr>
            <a:endParaRPr lang="pt-BR"/>
          </a:p>
        </p:txBody>
      </p:sp>
      <p:sp>
        <p:nvSpPr>
          <p:cNvPr id="1029" name="Rectangle 5"/>
          <p:cNvSpPr>
            <a:spLocks noGrp="1" noChangeArrowheads="1"/>
          </p:cNvSpPr>
          <p:nvPr>
            <p:ph type="ftr" sz="quarter" idx="3"/>
          </p:nvPr>
        </p:nvSpPr>
        <p:spPr bwMode="auto">
          <a:xfrm>
            <a:off x="11071225" y="32786638"/>
            <a:ext cx="10263188" cy="2501900"/>
          </a:xfrm>
          <a:prstGeom prst="rect">
            <a:avLst/>
          </a:prstGeom>
          <a:noFill/>
          <a:ln w="9525">
            <a:noFill/>
            <a:miter lim="800000"/>
            <a:headEnd/>
            <a:tailEnd/>
          </a:ln>
        </p:spPr>
        <p:txBody>
          <a:bodyPr vert="horz" wrap="square" lIns="432054" tIns="216027" rIns="432054" bIns="216027" numCol="1" anchor="t" anchorCtr="0" compatLnSpc="1">
            <a:prstTxWarp prst="textNoShape">
              <a:avLst/>
            </a:prstTxWarp>
          </a:bodyPr>
          <a:lstStyle>
            <a:lvl1pPr algn="ctr">
              <a:defRPr sz="6600">
                <a:ea typeface="+mn-ea"/>
                <a:cs typeface="+mn-cs"/>
              </a:defRPr>
            </a:lvl1pPr>
          </a:lstStyle>
          <a:p>
            <a:pPr>
              <a:defRPr/>
            </a:pPr>
            <a:endParaRPr lang="pt-BR"/>
          </a:p>
        </p:txBody>
      </p:sp>
      <p:sp>
        <p:nvSpPr>
          <p:cNvPr id="1030" name="Rectangle 6"/>
          <p:cNvSpPr>
            <a:spLocks noGrp="1" noChangeArrowheads="1"/>
          </p:cNvSpPr>
          <p:nvPr>
            <p:ph type="sldNum" sz="quarter" idx="4"/>
          </p:nvPr>
        </p:nvSpPr>
        <p:spPr bwMode="auto">
          <a:xfrm>
            <a:off x="23221950" y="32786638"/>
            <a:ext cx="7562850" cy="2501900"/>
          </a:xfrm>
          <a:prstGeom prst="rect">
            <a:avLst/>
          </a:prstGeom>
          <a:noFill/>
          <a:ln w="9525">
            <a:noFill/>
            <a:miter lim="800000"/>
            <a:headEnd/>
            <a:tailEnd/>
          </a:ln>
        </p:spPr>
        <p:txBody>
          <a:bodyPr vert="horz" wrap="square" lIns="432054" tIns="216027" rIns="432054" bIns="216027" numCol="1" anchor="t" anchorCtr="0" compatLnSpc="1">
            <a:prstTxWarp prst="textNoShape">
              <a:avLst/>
            </a:prstTxWarp>
          </a:bodyPr>
          <a:lstStyle>
            <a:lvl1pPr algn="r">
              <a:defRPr sz="6600" smtClean="0">
                <a:cs typeface="+mn-cs"/>
              </a:defRPr>
            </a:lvl1pPr>
          </a:lstStyle>
          <a:p>
            <a:pPr>
              <a:defRPr/>
            </a:pPr>
            <a:fld id="{7F06806E-4EBE-1F41-BE5E-FDDB594DCB2A}" type="slidenum">
              <a:rPr lang="pt-BR"/>
              <a:pPr>
                <a:defRPr/>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1175" rtl="0" eaLnBrk="0" fontAlgn="base" hangingPunct="0">
        <a:spcBef>
          <a:spcPct val="0"/>
        </a:spcBef>
        <a:spcAft>
          <a:spcPct val="0"/>
        </a:spcAft>
        <a:defRPr sz="20900">
          <a:solidFill>
            <a:schemeClr val="tx2"/>
          </a:solidFill>
          <a:latin typeface="+mj-lt"/>
          <a:ea typeface="ＭＳ Ｐゴシック" charset="0"/>
          <a:cs typeface="ＭＳ Ｐゴシック" charset="0"/>
        </a:defRPr>
      </a:lvl1pPr>
      <a:lvl2pPr algn="ctr" defTabSz="4321175" rtl="0" eaLnBrk="0" fontAlgn="base" hangingPunct="0">
        <a:spcBef>
          <a:spcPct val="0"/>
        </a:spcBef>
        <a:spcAft>
          <a:spcPct val="0"/>
        </a:spcAft>
        <a:defRPr sz="20900">
          <a:solidFill>
            <a:schemeClr val="tx2"/>
          </a:solidFill>
          <a:latin typeface="Arial" charset="0"/>
          <a:ea typeface="ＭＳ Ｐゴシック" charset="0"/>
          <a:cs typeface="ＭＳ Ｐゴシック" charset="0"/>
        </a:defRPr>
      </a:lvl2pPr>
      <a:lvl3pPr algn="ctr" defTabSz="4321175" rtl="0" eaLnBrk="0" fontAlgn="base" hangingPunct="0">
        <a:spcBef>
          <a:spcPct val="0"/>
        </a:spcBef>
        <a:spcAft>
          <a:spcPct val="0"/>
        </a:spcAft>
        <a:defRPr sz="20900">
          <a:solidFill>
            <a:schemeClr val="tx2"/>
          </a:solidFill>
          <a:latin typeface="Arial" charset="0"/>
          <a:ea typeface="ＭＳ Ｐゴシック" charset="0"/>
          <a:cs typeface="ＭＳ Ｐゴシック" charset="0"/>
        </a:defRPr>
      </a:lvl3pPr>
      <a:lvl4pPr algn="ctr" defTabSz="4321175" rtl="0" eaLnBrk="0" fontAlgn="base" hangingPunct="0">
        <a:spcBef>
          <a:spcPct val="0"/>
        </a:spcBef>
        <a:spcAft>
          <a:spcPct val="0"/>
        </a:spcAft>
        <a:defRPr sz="20900">
          <a:solidFill>
            <a:schemeClr val="tx2"/>
          </a:solidFill>
          <a:latin typeface="Arial" charset="0"/>
          <a:ea typeface="ＭＳ Ｐゴシック" charset="0"/>
          <a:cs typeface="ＭＳ Ｐゴシック" charset="0"/>
        </a:defRPr>
      </a:lvl4pPr>
      <a:lvl5pPr algn="ctr" defTabSz="4321175" rtl="0" eaLnBrk="0" fontAlgn="base" hangingPunct="0">
        <a:spcBef>
          <a:spcPct val="0"/>
        </a:spcBef>
        <a:spcAft>
          <a:spcPct val="0"/>
        </a:spcAft>
        <a:defRPr sz="20900">
          <a:solidFill>
            <a:schemeClr val="tx2"/>
          </a:solidFill>
          <a:latin typeface="Arial" charset="0"/>
          <a:ea typeface="ＭＳ Ｐゴシック" charset="0"/>
          <a:cs typeface="ＭＳ Ｐゴシック" charset="0"/>
        </a:defRPr>
      </a:lvl5pPr>
      <a:lvl6pPr marL="457200" algn="ctr" defTabSz="3086100" rtl="0" fontAlgn="base">
        <a:spcBef>
          <a:spcPct val="0"/>
        </a:spcBef>
        <a:spcAft>
          <a:spcPct val="0"/>
        </a:spcAft>
        <a:defRPr sz="14900">
          <a:solidFill>
            <a:schemeClr val="tx2"/>
          </a:solidFill>
          <a:latin typeface="Arial" charset="0"/>
        </a:defRPr>
      </a:lvl6pPr>
      <a:lvl7pPr marL="914400" algn="ctr" defTabSz="3086100" rtl="0" fontAlgn="base">
        <a:spcBef>
          <a:spcPct val="0"/>
        </a:spcBef>
        <a:spcAft>
          <a:spcPct val="0"/>
        </a:spcAft>
        <a:defRPr sz="14900">
          <a:solidFill>
            <a:schemeClr val="tx2"/>
          </a:solidFill>
          <a:latin typeface="Arial" charset="0"/>
        </a:defRPr>
      </a:lvl7pPr>
      <a:lvl8pPr marL="1371600" algn="ctr" defTabSz="3086100" rtl="0" fontAlgn="base">
        <a:spcBef>
          <a:spcPct val="0"/>
        </a:spcBef>
        <a:spcAft>
          <a:spcPct val="0"/>
        </a:spcAft>
        <a:defRPr sz="14900">
          <a:solidFill>
            <a:schemeClr val="tx2"/>
          </a:solidFill>
          <a:latin typeface="Arial" charset="0"/>
        </a:defRPr>
      </a:lvl8pPr>
      <a:lvl9pPr marL="1828800" algn="ctr" defTabSz="3086100" rtl="0" fontAlgn="base">
        <a:spcBef>
          <a:spcPct val="0"/>
        </a:spcBef>
        <a:spcAft>
          <a:spcPct val="0"/>
        </a:spcAft>
        <a:defRPr sz="14900">
          <a:solidFill>
            <a:schemeClr val="tx2"/>
          </a:solidFill>
          <a:latin typeface="Arial" charset="0"/>
        </a:defRPr>
      </a:lvl9pPr>
    </p:titleStyle>
    <p:bodyStyle>
      <a:lvl1pPr marL="1620838" indent="-1620838" algn="l" defTabSz="4321175" rtl="0" eaLnBrk="0" fontAlgn="base" hangingPunct="0">
        <a:spcBef>
          <a:spcPct val="20000"/>
        </a:spcBef>
        <a:spcAft>
          <a:spcPct val="0"/>
        </a:spcAft>
        <a:buChar char="•"/>
        <a:defRPr sz="15100">
          <a:solidFill>
            <a:schemeClr val="tx1"/>
          </a:solidFill>
          <a:latin typeface="+mn-lt"/>
          <a:ea typeface="ＭＳ Ｐゴシック" charset="0"/>
          <a:cs typeface="ＭＳ Ｐゴシック" charset="0"/>
        </a:defRPr>
      </a:lvl1pPr>
      <a:lvl2pPr marL="3511550" indent="-1350963" algn="l" defTabSz="4321175" rtl="0" eaLnBrk="0" fontAlgn="base" hangingPunct="0">
        <a:spcBef>
          <a:spcPct val="20000"/>
        </a:spcBef>
        <a:spcAft>
          <a:spcPct val="0"/>
        </a:spcAft>
        <a:buChar char="–"/>
        <a:defRPr sz="13300">
          <a:solidFill>
            <a:schemeClr val="tx1"/>
          </a:solidFill>
          <a:latin typeface="+mn-lt"/>
          <a:ea typeface="ＭＳ Ｐゴシック" charset="0"/>
        </a:defRPr>
      </a:lvl2pPr>
      <a:lvl3pPr marL="5400675" indent="-1079500" algn="l" defTabSz="4321175" rtl="0" eaLnBrk="0" fontAlgn="base" hangingPunct="0">
        <a:spcBef>
          <a:spcPct val="20000"/>
        </a:spcBef>
        <a:spcAft>
          <a:spcPct val="0"/>
        </a:spcAft>
        <a:buChar char="•"/>
        <a:defRPr sz="11300">
          <a:solidFill>
            <a:schemeClr val="tx1"/>
          </a:solidFill>
          <a:latin typeface="+mn-lt"/>
          <a:ea typeface="ＭＳ Ｐゴシック" charset="0"/>
        </a:defRPr>
      </a:lvl3pPr>
      <a:lvl4pPr marL="7561263" indent="-1081088" algn="l" defTabSz="4321175" rtl="0" eaLnBrk="0" fontAlgn="base" hangingPunct="0">
        <a:spcBef>
          <a:spcPct val="20000"/>
        </a:spcBef>
        <a:spcAft>
          <a:spcPct val="0"/>
        </a:spcAft>
        <a:buChar char="–"/>
        <a:defRPr sz="9500">
          <a:solidFill>
            <a:schemeClr val="tx1"/>
          </a:solidFill>
          <a:latin typeface="+mn-lt"/>
          <a:ea typeface="ＭＳ Ｐゴシック" charset="0"/>
        </a:defRPr>
      </a:lvl4pPr>
      <a:lvl5pPr marL="9721850" indent="-1081088" algn="l" defTabSz="4321175" rtl="0" eaLnBrk="0" fontAlgn="base" hangingPunct="0">
        <a:spcBef>
          <a:spcPct val="20000"/>
        </a:spcBef>
        <a:spcAft>
          <a:spcPct val="0"/>
        </a:spcAft>
        <a:buChar char="»"/>
        <a:defRPr sz="9500">
          <a:solidFill>
            <a:schemeClr val="tx1"/>
          </a:solidFill>
          <a:latin typeface="+mn-lt"/>
          <a:ea typeface="ＭＳ Ｐゴシック" charset="0"/>
        </a:defRPr>
      </a:lvl5pPr>
      <a:lvl6pPr marL="7400925" indent="-771525" algn="l" defTabSz="3086100" rtl="0" fontAlgn="base">
        <a:spcBef>
          <a:spcPct val="20000"/>
        </a:spcBef>
        <a:spcAft>
          <a:spcPct val="0"/>
        </a:spcAft>
        <a:buChar char="»"/>
        <a:defRPr sz="6800">
          <a:solidFill>
            <a:schemeClr val="tx1"/>
          </a:solidFill>
          <a:latin typeface="+mn-lt"/>
        </a:defRPr>
      </a:lvl6pPr>
      <a:lvl7pPr marL="7858125" indent="-771525" algn="l" defTabSz="3086100" rtl="0" fontAlgn="base">
        <a:spcBef>
          <a:spcPct val="20000"/>
        </a:spcBef>
        <a:spcAft>
          <a:spcPct val="0"/>
        </a:spcAft>
        <a:buChar char="»"/>
        <a:defRPr sz="6800">
          <a:solidFill>
            <a:schemeClr val="tx1"/>
          </a:solidFill>
          <a:latin typeface="+mn-lt"/>
        </a:defRPr>
      </a:lvl7pPr>
      <a:lvl8pPr marL="8315325" indent="-771525" algn="l" defTabSz="3086100" rtl="0" fontAlgn="base">
        <a:spcBef>
          <a:spcPct val="20000"/>
        </a:spcBef>
        <a:spcAft>
          <a:spcPct val="0"/>
        </a:spcAft>
        <a:buChar char="»"/>
        <a:defRPr sz="6800">
          <a:solidFill>
            <a:schemeClr val="tx1"/>
          </a:solidFill>
          <a:latin typeface="+mn-lt"/>
        </a:defRPr>
      </a:lvl8pPr>
      <a:lvl9pPr marL="8772525" indent="-771525" algn="l" defTabSz="3086100" rtl="0" fontAlgn="base">
        <a:spcBef>
          <a:spcPct val="20000"/>
        </a:spcBef>
        <a:spcAft>
          <a:spcPct val="0"/>
        </a:spcAft>
        <a:buChar char="»"/>
        <a:defRPr sz="68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oleObject2.bin"/><Relationship Id="rId12" Type="http://schemas.openxmlformats.org/officeDocument/2006/relationships/image" Target="../media/image2.emf"/><Relationship Id="rId13" Type="http://schemas.openxmlformats.org/officeDocument/2006/relationships/oleObject" Target="../embeddings/oleObject3.bin"/><Relationship Id="rId14" Type="http://schemas.openxmlformats.org/officeDocument/2006/relationships/image" Target="../media/image3.emf"/><Relationship Id="rId15" Type="http://schemas.openxmlformats.org/officeDocument/2006/relationships/image" Target="../media/image9.jp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oleObject" Target="../embeddings/oleObject1.bin"/><Relationship Id="rId7" Type="http://schemas.openxmlformats.org/officeDocument/2006/relationships/image" Target="../media/image1.emf"/><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Rectangle 446"/>
          <p:cNvSpPr>
            <a:spLocks noChangeAspect="1" noChangeArrowheads="1"/>
          </p:cNvSpPr>
          <p:nvPr/>
        </p:nvSpPr>
        <p:spPr bwMode="auto">
          <a:xfrm>
            <a:off x="720305" y="630320"/>
            <a:ext cx="31324550" cy="35183762"/>
          </a:xfrm>
          <a:prstGeom prst="rect">
            <a:avLst/>
          </a:prstGeom>
          <a:gradFill rotWithShape="0">
            <a:gsLst>
              <a:gs pos="0">
                <a:schemeClr val="accent1"/>
              </a:gs>
              <a:gs pos="50000">
                <a:schemeClr val="accent1">
                  <a:gamma/>
                  <a:tint val="21176"/>
                  <a:invGamma/>
                </a:schemeClr>
              </a:gs>
              <a:gs pos="100000">
                <a:schemeClr val="accent1"/>
              </a:gs>
            </a:gsLst>
            <a:lin ang="18900000" scaled="1"/>
          </a:gradFill>
          <a:ln w="9525">
            <a:noFill/>
            <a:prstDash val="dash"/>
            <a:miter lim="800000"/>
            <a:headEnd/>
            <a:tailEnd/>
          </a:ln>
          <a:effectLst>
            <a:prstShdw prst="shdw17" dist="17961" dir="2700000">
              <a:schemeClr val="accent1">
                <a:gamma/>
                <a:shade val="60000"/>
                <a:invGamma/>
              </a:schemeClr>
            </a:prstShdw>
          </a:effectLst>
        </p:spPr>
        <p:txBody>
          <a:bodyPr wrap="none" anchor="ctr"/>
          <a:lstStyle/>
          <a:p>
            <a:pPr>
              <a:defRPr/>
            </a:pPr>
            <a:endParaRPr lang="pt-BR" sz="2000" dirty="0">
              <a:ea typeface="+mn-ea"/>
              <a:cs typeface="+mn-cs"/>
            </a:endParaRPr>
          </a:p>
        </p:txBody>
      </p:sp>
      <p:sp>
        <p:nvSpPr>
          <p:cNvPr id="14338" name="Text Box 4"/>
          <p:cNvSpPr txBox="1">
            <a:spLocks noChangeArrowheads="1"/>
          </p:cNvSpPr>
          <p:nvPr/>
        </p:nvSpPr>
        <p:spPr bwMode="auto">
          <a:xfrm>
            <a:off x="1404938" y="442913"/>
            <a:ext cx="29597350" cy="212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spAutoFit/>
          </a:bodyPr>
          <a:lstStyle>
            <a:lvl1pPr marL="342900" indent="-342900" defTabSz="5184775" eaLnBrk="0" hangingPunct="0">
              <a:defRPr sz="8500">
                <a:solidFill>
                  <a:schemeClr val="tx1"/>
                </a:solidFill>
                <a:latin typeface="Arial" charset="0"/>
                <a:ea typeface="ＭＳ Ｐゴシック" charset="0"/>
                <a:cs typeface="ＭＳ Ｐゴシック" charset="0"/>
              </a:defRPr>
            </a:lvl1pPr>
            <a:lvl2pPr marL="639763" defTabSz="5184775" eaLnBrk="0" hangingPunct="0">
              <a:defRPr sz="8500">
                <a:solidFill>
                  <a:schemeClr val="tx1"/>
                </a:solidFill>
                <a:latin typeface="Arial" charset="0"/>
                <a:ea typeface="ＭＳ Ｐゴシック" charset="0"/>
              </a:defRPr>
            </a:lvl2pPr>
            <a:lvl3pPr marL="1143000" indent="-228600" defTabSz="5184775" eaLnBrk="0" hangingPunct="0">
              <a:defRPr sz="8500">
                <a:solidFill>
                  <a:schemeClr val="tx1"/>
                </a:solidFill>
                <a:latin typeface="Arial" charset="0"/>
                <a:ea typeface="ＭＳ Ｐゴシック" charset="0"/>
              </a:defRPr>
            </a:lvl3pPr>
            <a:lvl4pPr marL="1600200" indent="-228600" defTabSz="5184775" eaLnBrk="0" hangingPunct="0">
              <a:defRPr sz="8500">
                <a:solidFill>
                  <a:schemeClr val="tx1"/>
                </a:solidFill>
                <a:latin typeface="Arial" charset="0"/>
                <a:ea typeface="ＭＳ Ｐゴシック" charset="0"/>
              </a:defRPr>
            </a:lvl4pPr>
            <a:lvl5pPr marL="2057400" indent="-228600" defTabSz="5184775" eaLnBrk="0" hangingPunct="0">
              <a:defRPr sz="8500">
                <a:solidFill>
                  <a:schemeClr val="tx1"/>
                </a:solidFill>
                <a:latin typeface="Arial" charset="0"/>
                <a:ea typeface="ＭＳ Ｐゴシック" charset="0"/>
              </a:defRPr>
            </a:lvl5pPr>
            <a:lvl6pPr marL="2514600" indent="-228600" defTabSz="5184775" eaLnBrk="0" fontAlgn="base" hangingPunct="0">
              <a:spcBef>
                <a:spcPct val="0"/>
              </a:spcBef>
              <a:spcAft>
                <a:spcPct val="0"/>
              </a:spcAft>
              <a:defRPr sz="8500">
                <a:solidFill>
                  <a:schemeClr val="tx1"/>
                </a:solidFill>
                <a:latin typeface="Arial" charset="0"/>
                <a:ea typeface="ＭＳ Ｐゴシック" charset="0"/>
              </a:defRPr>
            </a:lvl6pPr>
            <a:lvl7pPr marL="2971800" indent="-228600" defTabSz="5184775" eaLnBrk="0" fontAlgn="base" hangingPunct="0">
              <a:spcBef>
                <a:spcPct val="0"/>
              </a:spcBef>
              <a:spcAft>
                <a:spcPct val="0"/>
              </a:spcAft>
              <a:defRPr sz="8500">
                <a:solidFill>
                  <a:schemeClr val="tx1"/>
                </a:solidFill>
                <a:latin typeface="Arial" charset="0"/>
                <a:ea typeface="ＭＳ Ｐゴシック" charset="0"/>
              </a:defRPr>
            </a:lvl7pPr>
            <a:lvl8pPr marL="3429000" indent="-228600" defTabSz="5184775" eaLnBrk="0" fontAlgn="base" hangingPunct="0">
              <a:spcBef>
                <a:spcPct val="0"/>
              </a:spcBef>
              <a:spcAft>
                <a:spcPct val="0"/>
              </a:spcAft>
              <a:defRPr sz="8500">
                <a:solidFill>
                  <a:schemeClr val="tx1"/>
                </a:solidFill>
                <a:latin typeface="Arial" charset="0"/>
                <a:ea typeface="ＭＳ Ｐゴシック" charset="0"/>
              </a:defRPr>
            </a:lvl8pPr>
            <a:lvl9pPr marL="3886200" indent="-228600" defTabSz="5184775" eaLnBrk="0" fontAlgn="base" hangingPunct="0">
              <a:spcBef>
                <a:spcPct val="0"/>
              </a:spcBef>
              <a:spcAft>
                <a:spcPct val="0"/>
              </a:spcAft>
              <a:defRPr sz="8500">
                <a:solidFill>
                  <a:schemeClr val="tx1"/>
                </a:solidFill>
                <a:latin typeface="Arial" charset="0"/>
                <a:ea typeface="ＭＳ Ｐゴシック" charset="0"/>
              </a:defRPr>
            </a:lvl9pPr>
          </a:lstStyle>
          <a:p>
            <a:pPr algn="ctr"/>
            <a:r>
              <a:rPr lang="pt-BR" sz="6500" b="1" dirty="0" smtClean="0">
                <a:solidFill>
                  <a:schemeClr val="accent2"/>
                </a:solidFill>
              </a:rPr>
              <a:t>PREVISÃO DE MERCADO PARA AÇÕES EM BOLSA DE VALORES BASEADO EM TÉCNICAS DE INTELIGÊNCIA ARTIFICIAL </a:t>
            </a:r>
            <a:endParaRPr lang="pt-BR" sz="6500" dirty="0">
              <a:solidFill>
                <a:schemeClr val="accent2"/>
              </a:solidFill>
            </a:endParaRPr>
          </a:p>
        </p:txBody>
      </p:sp>
      <p:sp>
        <p:nvSpPr>
          <p:cNvPr id="14339" name="Text Box 5"/>
          <p:cNvSpPr txBox="1">
            <a:spLocks noChangeArrowheads="1"/>
          </p:cNvSpPr>
          <p:nvPr/>
        </p:nvSpPr>
        <p:spPr bwMode="auto">
          <a:xfrm>
            <a:off x="404813" y="2520950"/>
            <a:ext cx="30964187"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spAutoFit/>
          </a:bodyPr>
          <a:lstStyle>
            <a:lvl1pPr defTabSz="5184775" eaLnBrk="0" hangingPunct="0">
              <a:defRPr sz="8500">
                <a:solidFill>
                  <a:schemeClr val="tx1"/>
                </a:solidFill>
                <a:latin typeface="Arial" charset="0"/>
                <a:ea typeface="ＭＳ Ｐゴシック" charset="0"/>
                <a:cs typeface="ＭＳ Ｐゴシック" charset="0"/>
              </a:defRPr>
            </a:lvl1pPr>
            <a:lvl2pPr marL="742950" indent="-285750" defTabSz="5184775" eaLnBrk="0" hangingPunct="0">
              <a:defRPr sz="8500">
                <a:solidFill>
                  <a:schemeClr val="tx1"/>
                </a:solidFill>
                <a:latin typeface="Arial" charset="0"/>
                <a:ea typeface="ＭＳ Ｐゴシック" charset="0"/>
              </a:defRPr>
            </a:lvl2pPr>
            <a:lvl3pPr marL="1143000" indent="-228600" defTabSz="5184775" eaLnBrk="0" hangingPunct="0">
              <a:defRPr sz="8500">
                <a:solidFill>
                  <a:schemeClr val="tx1"/>
                </a:solidFill>
                <a:latin typeface="Arial" charset="0"/>
                <a:ea typeface="ＭＳ Ｐゴシック" charset="0"/>
              </a:defRPr>
            </a:lvl3pPr>
            <a:lvl4pPr marL="1600200" indent="-228600" defTabSz="5184775" eaLnBrk="0" hangingPunct="0">
              <a:defRPr sz="8500">
                <a:solidFill>
                  <a:schemeClr val="tx1"/>
                </a:solidFill>
                <a:latin typeface="Arial" charset="0"/>
                <a:ea typeface="ＭＳ Ｐゴシック" charset="0"/>
              </a:defRPr>
            </a:lvl4pPr>
            <a:lvl5pPr marL="2057400" indent="-228600" defTabSz="5184775" eaLnBrk="0" hangingPunct="0">
              <a:defRPr sz="8500">
                <a:solidFill>
                  <a:schemeClr val="tx1"/>
                </a:solidFill>
                <a:latin typeface="Arial" charset="0"/>
                <a:ea typeface="ＭＳ Ｐゴシック" charset="0"/>
              </a:defRPr>
            </a:lvl5pPr>
            <a:lvl6pPr marL="2514600" indent="-228600" defTabSz="5184775" eaLnBrk="0" fontAlgn="base" hangingPunct="0">
              <a:spcBef>
                <a:spcPct val="0"/>
              </a:spcBef>
              <a:spcAft>
                <a:spcPct val="0"/>
              </a:spcAft>
              <a:defRPr sz="8500">
                <a:solidFill>
                  <a:schemeClr val="tx1"/>
                </a:solidFill>
                <a:latin typeface="Arial" charset="0"/>
                <a:ea typeface="ＭＳ Ｐゴシック" charset="0"/>
              </a:defRPr>
            </a:lvl6pPr>
            <a:lvl7pPr marL="2971800" indent="-228600" defTabSz="5184775" eaLnBrk="0" fontAlgn="base" hangingPunct="0">
              <a:spcBef>
                <a:spcPct val="0"/>
              </a:spcBef>
              <a:spcAft>
                <a:spcPct val="0"/>
              </a:spcAft>
              <a:defRPr sz="8500">
                <a:solidFill>
                  <a:schemeClr val="tx1"/>
                </a:solidFill>
                <a:latin typeface="Arial" charset="0"/>
                <a:ea typeface="ＭＳ Ｐゴシック" charset="0"/>
              </a:defRPr>
            </a:lvl7pPr>
            <a:lvl8pPr marL="3429000" indent="-228600" defTabSz="5184775" eaLnBrk="0" fontAlgn="base" hangingPunct="0">
              <a:spcBef>
                <a:spcPct val="0"/>
              </a:spcBef>
              <a:spcAft>
                <a:spcPct val="0"/>
              </a:spcAft>
              <a:defRPr sz="8500">
                <a:solidFill>
                  <a:schemeClr val="tx1"/>
                </a:solidFill>
                <a:latin typeface="Arial" charset="0"/>
                <a:ea typeface="ＭＳ Ｐゴシック" charset="0"/>
              </a:defRPr>
            </a:lvl8pPr>
            <a:lvl9pPr marL="3886200" indent="-228600" defTabSz="5184775" eaLnBrk="0" fontAlgn="base" hangingPunct="0">
              <a:spcBef>
                <a:spcPct val="0"/>
              </a:spcBef>
              <a:spcAft>
                <a:spcPct val="0"/>
              </a:spcAft>
              <a:defRPr sz="8500">
                <a:solidFill>
                  <a:schemeClr val="tx1"/>
                </a:solidFill>
                <a:latin typeface="Arial" charset="0"/>
                <a:ea typeface="ＭＳ Ｐゴシック" charset="0"/>
              </a:defRPr>
            </a:lvl9pPr>
          </a:lstStyle>
          <a:p>
            <a:pPr algn="ctr" eaLnBrk="1" hangingPunct="1"/>
            <a:r>
              <a:rPr lang="pt-BR" sz="4000" b="1" dirty="0"/>
              <a:t>Rafael Stoffalette João</a:t>
            </a:r>
          </a:p>
          <a:p>
            <a:pPr algn="ctr" eaLnBrk="1" hangingPunct="1"/>
            <a:r>
              <a:rPr lang="pt-BR" sz="4000" b="1" dirty="0"/>
              <a:t>Almir </a:t>
            </a:r>
            <a:r>
              <a:rPr lang="pt-BR" sz="4000" b="1" dirty="0" err="1"/>
              <a:t>Olivette</a:t>
            </a:r>
            <a:r>
              <a:rPr lang="pt-BR" sz="4000" b="1" dirty="0"/>
              <a:t> </a:t>
            </a:r>
            <a:r>
              <a:rPr lang="pt-BR" sz="4000" b="1" dirty="0" err="1"/>
              <a:t>Artero</a:t>
            </a:r>
            <a:endParaRPr lang="pt-BR" sz="4000" b="1" dirty="0"/>
          </a:p>
          <a:p>
            <a:pPr algn="ctr" eaLnBrk="1" hangingPunct="1"/>
            <a:endParaRPr lang="pt-BR" sz="2000" b="1" dirty="0"/>
          </a:p>
          <a:p>
            <a:pPr algn="ctr" eaLnBrk="1" hangingPunct="1"/>
            <a:r>
              <a:rPr lang="pt-BR" sz="2500" dirty="0" err="1"/>
              <a:t>rafaelcompp@gmail.com</a:t>
            </a:r>
            <a:r>
              <a:rPr lang="pt-BR" sz="2500" dirty="0"/>
              <a:t>, </a:t>
            </a:r>
            <a:r>
              <a:rPr lang="pt-BR" sz="2500" dirty="0" err="1"/>
              <a:t>almir@fct.unesp.br</a:t>
            </a:r>
            <a:endParaRPr lang="pt-BR" sz="2500" dirty="0"/>
          </a:p>
          <a:p>
            <a:pPr algn="ctr" eaLnBrk="1" hangingPunct="1"/>
            <a:endParaRPr lang="pt-BR" sz="2000" dirty="0"/>
          </a:p>
          <a:p>
            <a:pPr algn="ctr" eaLnBrk="1" hangingPunct="1"/>
            <a:r>
              <a:rPr lang="pt-BR" sz="4000" b="1" dirty="0"/>
              <a:t>Faculdade de Ciências e Tecnologia – Unesp</a:t>
            </a:r>
            <a:br>
              <a:rPr lang="pt-BR" sz="4000" b="1" dirty="0"/>
            </a:br>
            <a:r>
              <a:rPr lang="pt-BR" sz="4000" b="1" dirty="0"/>
              <a:t>Campus de Presidente Prudente</a:t>
            </a:r>
          </a:p>
        </p:txBody>
      </p:sp>
      <p:sp>
        <p:nvSpPr>
          <p:cNvPr id="14340" name="AutoShape 9"/>
          <p:cNvSpPr>
            <a:spLocks noChangeArrowheads="1"/>
          </p:cNvSpPr>
          <p:nvPr/>
        </p:nvSpPr>
        <p:spPr bwMode="auto">
          <a:xfrm flipV="1">
            <a:off x="539750" y="6300788"/>
            <a:ext cx="31278513" cy="141287"/>
          </a:xfrm>
          <a:prstGeom prst="roundRect">
            <a:avLst>
              <a:gd name="adj" fmla="val 50000"/>
            </a:avLst>
          </a:prstGeom>
          <a:solidFill>
            <a:schemeClr val="tx1"/>
          </a:solidFill>
          <a:ln>
            <a:noFill/>
          </a:ln>
          <a:effectLst>
            <a:prstShdw prst="shdw17" dist="17961" dir="2700000">
              <a:srgbClr val="000000">
                <a:alpha val="74997"/>
              </a:srgbClr>
            </a:prstShdw>
          </a:effectLst>
          <a:extLst>
            <a:ext uri="{91240B29-F687-4f45-9708-019B960494DF}">
              <a14:hiddenLine xmlns:a14="http://schemas.microsoft.com/office/drawing/2010/main" w="9525">
                <a:solidFill>
                  <a:srgbClr val="000000"/>
                </a:solidFill>
                <a:round/>
                <a:headEnd/>
                <a:tailEnd/>
              </a14:hiddenLine>
            </a:ext>
          </a:extLst>
        </p:spPr>
        <p:txBody>
          <a:bodyPr rot="10800000" wrap="none" lIns="128016" tIns="64008" rIns="128016" bIns="64008" anchor="ctr"/>
          <a:lstStyle/>
          <a:p>
            <a:pPr algn="ctr" defTabSz="4321175"/>
            <a:endParaRPr lang="en-US"/>
          </a:p>
        </p:txBody>
      </p:sp>
      <p:sp>
        <p:nvSpPr>
          <p:cNvPr id="14341" name="Rectangle 44"/>
          <p:cNvSpPr>
            <a:spLocks noChangeArrowheads="1"/>
          </p:cNvSpPr>
          <p:nvPr/>
        </p:nvSpPr>
        <p:spPr bwMode="auto">
          <a:xfrm>
            <a:off x="0" y="-711200"/>
            <a:ext cx="2571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016" tIns="64008" rIns="128016" bIns="64008" anchor="ctr">
            <a:spAutoFit/>
          </a:bodyPr>
          <a:lstStyle/>
          <a:p>
            <a:pPr defTabSz="1279525"/>
            <a:endParaRPr lang="en-US"/>
          </a:p>
        </p:txBody>
      </p:sp>
      <p:sp>
        <p:nvSpPr>
          <p:cNvPr id="14342" name="Rectangle 64"/>
          <p:cNvSpPr>
            <a:spLocks noChangeArrowheads="1"/>
          </p:cNvSpPr>
          <p:nvPr/>
        </p:nvSpPr>
        <p:spPr bwMode="auto">
          <a:xfrm>
            <a:off x="0" y="-711200"/>
            <a:ext cx="2571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016" tIns="64008" rIns="128016" bIns="64008" anchor="ctr">
            <a:spAutoFit/>
          </a:bodyPr>
          <a:lstStyle/>
          <a:p>
            <a:pPr defTabSz="1279525"/>
            <a:endParaRPr lang="en-US"/>
          </a:p>
        </p:txBody>
      </p:sp>
      <p:sp>
        <p:nvSpPr>
          <p:cNvPr id="14343" name="Rectangle 68"/>
          <p:cNvSpPr>
            <a:spLocks noChangeArrowheads="1"/>
          </p:cNvSpPr>
          <p:nvPr/>
        </p:nvSpPr>
        <p:spPr bwMode="auto">
          <a:xfrm>
            <a:off x="0" y="-711200"/>
            <a:ext cx="2571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016" tIns="64008" rIns="128016" bIns="64008" anchor="ctr">
            <a:spAutoFit/>
          </a:bodyPr>
          <a:lstStyle/>
          <a:p>
            <a:pPr defTabSz="1279525"/>
            <a:endParaRPr lang="en-US"/>
          </a:p>
        </p:txBody>
      </p:sp>
      <p:sp>
        <p:nvSpPr>
          <p:cNvPr id="14344" name="Rectangle 73"/>
          <p:cNvSpPr>
            <a:spLocks noChangeArrowheads="1"/>
          </p:cNvSpPr>
          <p:nvPr/>
        </p:nvSpPr>
        <p:spPr bwMode="auto">
          <a:xfrm>
            <a:off x="0" y="-711200"/>
            <a:ext cx="2571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016" tIns="64008" rIns="128016" bIns="64008" anchor="ctr">
            <a:spAutoFit/>
          </a:bodyPr>
          <a:lstStyle/>
          <a:p>
            <a:pPr defTabSz="1279525"/>
            <a:endParaRPr lang="en-US"/>
          </a:p>
        </p:txBody>
      </p:sp>
      <p:sp>
        <p:nvSpPr>
          <p:cNvPr id="14345" name="Rectangle 111"/>
          <p:cNvSpPr>
            <a:spLocks noChangeArrowheads="1"/>
          </p:cNvSpPr>
          <p:nvPr/>
        </p:nvSpPr>
        <p:spPr bwMode="auto">
          <a:xfrm>
            <a:off x="0" y="-711200"/>
            <a:ext cx="2571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016" tIns="64008" rIns="128016" bIns="64008" anchor="ctr">
            <a:spAutoFit/>
          </a:bodyPr>
          <a:lstStyle/>
          <a:p>
            <a:pPr defTabSz="1279525"/>
            <a:endParaRPr lang="en-US"/>
          </a:p>
        </p:txBody>
      </p:sp>
      <p:sp>
        <p:nvSpPr>
          <p:cNvPr id="14346" name="Rectangle 113"/>
          <p:cNvSpPr>
            <a:spLocks noChangeArrowheads="1"/>
          </p:cNvSpPr>
          <p:nvPr/>
        </p:nvSpPr>
        <p:spPr bwMode="auto">
          <a:xfrm>
            <a:off x="0" y="-711200"/>
            <a:ext cx="2571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016" tIns="64008" rIns="128016" bIns="64008" anchor="ctr">
            <a:spAutoFit/>
          </a:bodyPr>
          <a:lstStyle/>
          <a:p>
            <a:pPr defTabSz="1279525"/>
            <a:endParaRPr lang="en-US"/>
          </a:p>
        </p:txBody>
      </p:sp>
      <p:sp>
        <p:nvSpPr>
          <p:cNvPr id="14347" name="CaixaDeTexto 75"/>
          <p:cNvSpPr txBox="1">
            <a:spLocks noChangeArrowheads="1"/>
          </p:cNvSpPr>
          <p:nvPr/>
        </p:nvSpPr>
        <p:spPr bwMode="auto">
          <a:xfrm>
            <a:off x="1081088" y="6570662"/>
            <a:ext cx="14395450" cy="2061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lstStyle>
            <a:lvl1pPr defTabSz="1279525" eaLnBrk="0" hangingPunct="0">
              <a:defRPr sz="8500">
                <a:solidFill>
                  <a:schemeClr val="tx1"/>
                </a:solidFill>
                <a:latin typeface="Arial" charset="0"/>
                <a:ea typeface="ＭＳ Ｐゴシック" charset="0"/>
                <a:cs typeface="ＭＳ Ｐゴシック" charset="0"/>
              </a:defRPr>
            </a:lvl1pPr>
            <a:lvl2pPr marL="742950" indent="-285750" defTabSz="1279525" eaLnBrk="0" hangingPunct="0">
              <a:defRPr sz="8500">
                <a:solidFill>
                  <a:schemeClr val="tx1"/>
                </a:solidFill>
                <a:latin typeface="Arial" charset="0"/>
                <a:ea typeface="ＭＳ Ｐゴシック" charset="0"/>
              </a:defRPr>
            </a:lvl2pPr>
            <a:lvl3pPr marL="1143000" indent="-228600" defTabSz="1279525" eaLnBrk="0" hangingPunct="0">
              <a:defRPr sz="8500">
                <a:solidFill>
                  <a:schemeClr val="tx1"/>
                </a:solidFill>
                <a:latin typeface="Arial" charset="0"/>
                <a:ea typeface="ＭＳ Ｐゴシック" charset="0"/>
              </a:defRPr>
            </a:lvl3pPr>
            <a:lvl4pPr marL="1600200" indent="-228600" defTabSz="1279525" eaLnBrk="0" hangingPunct="0">
              <a:defRPr sz="8500">
                <a:solidFill>
                  <a:schemeClr val="tx1"/>
                </a:solidFill>
                <a:latin typeface="Arial" charset="0"/>
                <a:ea typeface="ＭＳ Ｐゴシック" charset="0"/>
              </a:defRPr>
            </a:lvl4pPr>
            <a:lvl5pPr marL="2057400" indent="-228600" defTabSz="1279525" eaLnBrk="0" hangingPunct="0">
              <a:defRPr sz="8500">
                <a:solidFill>
                  <a:schemeClr val="tx1"/>
                </a:solidFill>
                <a:latin typeface="Arial" charset="0"/>
                <a:ea typeface="ＭＳ Ｐゴシック" charset="0"/>
              </a:defRPr>
            </a:lvl5pPr>
            <a:lvl6pPr marL="2514600" indent="-228600" defTabSz="1279525" eaLnBrk="0" fontAlgn="base" hangingPunct="0">
              <a:spcBef>
                <a:spcPct val="0"/>
              </a:spcBef>
              <a:spcAft>
                <a:spcPct val="0"/>
              </a:spcAft>
              <a:defRPr sz="8500">
                <a:solidFill>
                  <a:schemeClr val="tx1"/>
                </a:solidFill>
                <a:latin typeface="Arial" charset="0"/>
                <a:ea typeface="ＭＳ Ｐゴシック" charset="0"/>
              </a:defRPr>
            </a:lvl6pPr>
            <a:lvl7pPr marL="2971800" indent="-228600" defTabSz="1279525" eaLnBrk="0" fontAlgn="base" hangingPunct="0">
              <a:spcBef>
                <a:spcPct val="0"/>
              </a:spcBef>
              <a:spcAft>
                <a:spcPct val="0"/>
              </a:spcAft>
              <a:defRPr sz="8500">
                <a:solidFill>
                  <a:schemeClr val="tx1"/>
                </a:solidFill>
                <a:latin typeface="Arial" charset="0"/>
                <a:ea typeface="ＭＳ Ｐゴシック" charset="0"/>
              </a:defRPr>
            </a:lvl7pPr>
            <a:lvl8pPr marL="3429000" indent="-228600" defTabSz="1279525" eaLnBrk="0" fontAlgn="base" hangingPunct="0">
              <a:spcBef>
                <a:spcPct val="0"/>
              </a:spcBef>
              <a:spcAft>
                <a:spcPct val="0"/>
              </a:spcAft>
              <a:defRPr sz="8500">
                <a:solidFill>
                  <a:schemeClr val="tx1"/>
                </a:solidFill>
                <a:latin typeface="Arial" charset="0"/>
                <a:ea typeface="ＭＳ Ｐゴシック" charset="0"/>
              </a:defRPr>
            </a:lvl8pPr>
            <a:lvl9pPr marL="3886200" indent="-228600" defTabSz="1279525" eaLnBrk="0" fontAlgn="base" hangingPunct="0">
              <a:spcBef>
                <a:spcPct val="0"/>
              </a:spcBef>
              <a:spcAft>
                <a:spcPct val="0"/>
              </a:spcAft>
              <a:defRPr sz="8500">
                <a:solidFill>
                  <a:schemeClr val="tx1"/>
                </a:solidFill>
                <a:latin typeface="Arial" charset="0"/>
                <a:ea typeface="ＭＳ Ｐゴシック" charset="0"/>
              </a:defRPr>
            </a:lvl9pPr>
          </a:lstStyle>
          <a:p>
            <a:pPr algn="just" eaLnBrk="1" hangingPunct="1"/>
            <a:r>
              <a:rPr lang="pt-BR" sz="2000" b="1" dirty="0"/>
              <a:t>INTRODUÇÃO</a:t>
            </a:r>
          </a:p>
          <a:p>
            <a:pPr algn="just" eaLnBrk="1" hangingPunct="1"/>
            <a:endParaRPr lang="pt-BR" sz="2000" b="1" dirty="0"/>
          </a:p>
          <a:p>
            <a:pPr algn="just" eaLnBrk="1" hangingPunct="1"/>
            <a:r>
              <a:rPr lang="pt-BR" sz="2000" dirty="0"/>
              <a:t>O mercado de ações na bolsa de valores tornou-se uma alternativa recorrente e atrativa a qualquer tipo de pessoa, pois sem muita dificuldade pode se tornar um investidor. A facilidade no entanto não gera relação de segurança em </a:t>
            </a:r>
            <a:r>
              <a:rPr lang="pt-BR" sz="2000" dirty="0" smtClean="0"/>
              <a:t>investimentos feitos. </a:t>
            </a:r>
            <a:r>
              <a:rPr lang="pt-BR" sz="2000" dirty="0"/>
              <a:t>Algumas vezes investir em ações pode </a:t>
            </a:r>
            <a:r>
              <a:rPr lang="pt-BR" sz="2000" dirty="0" smtClean="0"/>
              <a:t>trazer resultados negativos devido ao </a:t>
            </a:r>
            <a:r>
              <a:rPr lang="pt-BR" sz="2000" dirty="0"/>
              <a:t>alto </a:t>
            </a:r>
            <a:r>
              <a:rPr lang="pt-BR" sz="2000" dirty="0" smtClean="0"/>
              <a:t>risco que o mercado apresenta, risco não tão simples </a:t>
            </a:r>
            <a:r>
              <a:rPr lang="pt-BR" sz="2000" dirty="0"/>
              <a:t>de se prever, afetando </a:t>
            </a:r>
            <a:r>
              <a:rPr lang="pt-BR" sz="2000" dirty="0" smtClean="0"/>
              <a:t>uma grande parcela dos acionistas. </a:t>
            </a:r>
            <a:endParaRPr lang="pt-BR" sz="2000" dirty="0"/>
          </a:p>
          <a:p>
            <a:pPr algn="just" eaLnBrk="1" hangingPunct="1"/>
            <a:r>
              <a:rPr lang="pt-BR" sz="2000" dirty="0"/>
              <a:t>Apesar de seguir um padrão </a:t>
            </a:r>
            <a:r>
              <a:rPr lang="pt-BR" sz="2000" dirty="0" smtClean="0"/>
              <a:t>proveniente dos dados histórico </a:t>
            </a:r>
            <a:r>
              <a:rPr lang="pt-BR" sz="2000" dirty="0"/>
              <a:t>de </a:t>
            </a:r>
            <a:r>
              <a:rPr lang="pt-BR" sz="2000" dirty="0" smtClean="0"/>
              <a:t>oscilação, ações de empresas </a:t>
            </a:r>
            <a:r>
              <a:rPr lang="pt-BR" sz="2000" dirty="0"/>
              <a:t>são direta e indiretamente afetadas por fatores cotidianos de quaisquer áreas, são os chamados agentes externos, que não possuem uma forma de previsão. </a:t>
            </a:r>
          </a:p>
          <a:p>
            <a:pPr algn="just" eaLnBrk="1" hangingPunct="1"/>
            <a:r>
              <a:rPr lang="pt-BR" sz="2000" dirty="0"/>
              <a:t>Com a evolução da tecnologia, </a:t>
            </a:r>
            <a:r>
              <a:rPr lang="pt-BR" sz="2000" dirty="0" smtClean="0"/>
              <a:t>a aquisição </a:t>
            </a:r>
            <a:r>
              <a:rPr lang="pt-BR" sz="2000" dirty="0"/>
              <a:t>de dados e popularização </a:t>
            </a:r>
            <a:r>
              <a:rPr lang="pt-BR" sz="2000" dirty="0" smtClean="0"/>
              <a:t>de áreas antes restritas apenas a uma parte da sociedade como a economia, cresce </a:t>
            </a:r>
            <a:r>
              <a:rPr lang="pt-BR" sz="2000" dirty="0"/>
              <a:t>e </a:t>
            </a:r>
            <a:r>
              <a:rPr lang="pt-BR" sz="2000" dirty="0" smtClean="0"/>
              <a:t>torna-se </a:t>
            </a:r>
            <a:r>
              <a:rPr lang="pt-BR" sz="2000" dirty="0"/>
              <a:t>mais fácil </a:t>
            </a:r>
            <a:r>
              <a:rPr lang="pt-BR" sz="2000" dirty="0" smtClean="0"/>
              <a:t>a obtenção e negociação de </a:t>
            </a:r>
            <a:r>
              <a:rPr lang="pt-BR" sz="2000" dirty="0"/>
              <a:t>ações por uma </a:t>
            </a:r>
            <a:r>
              <a:rPr lang="pt-BR" sz="2000" dirty="0" smtClean="0"/>
              <a:t>pessoa</a:t>
            </a:r>
            <a:r>
              <a:rPr lang="pt-BR" sz="2000" dirty="0"/>
              <a:t>.</a:t>
            </a:r>
            <a:r>
              <a:rPr lang="pt-BR" sz="2000" dirty="0" smtClean="0"/>
              <a:t> </a:t>
            </a:r>
            <a:r>
              <a:rPr lang="pt-BR" sz="2000" dirty="0"/>
              <a:t>A internet é </a:t>
            </a:r>
            <a:r>
              <a:rPr lang="pt-BR" sz="2000" dirty="0" smtClean="0"/>
              <a:t>o maior exemplo de popularização de informações, </a:t>
            </a:r>
            <a:r>
              <a:rPr lang="pt-BR" sz="2000" dirty="0"/>
              <a:t>inúmeras empresas disponibilizam dicas, notícias e </a:t>
            </a:r>
            <a:r>
              <a:rPr lang="pt-BR" sz="2000" dirty="0" smtClean="0"/>
              <a:t>até algumas  </a:t>
            </a:r>
            <a:r>
              <a:rPr lang="pt-BR" sz="2000" dirty="0"/>
              <a:t>ferramentas </a:t>
            </a:r>
            <a:r>
              <a:rPr lang="pt-BR" sz="2000" dirty="0" smtClean="0"/>
              <a:t>que auxiliam investidores nas negociações de ações listadas na bolsa de valores.</a:t>
            </a:r>
            <a:endParaRPr lang="pt-BR" sz="2000" dirty="0"/>
          </a:p>
          <a:p>
            <a:pPr algn="just" eaLnBrk="1" hangingPunct="1"/>
            <a:endParaRPr lang="pt-BR" sz="2000" dirty="0"/>
          </a:p>
          <a:p>
            <a:pPr algn="just" eaLnBrk="1" hangingPunct="1"/>
            <a:r>
              <a:rPr lang="pt-BR" sz="2000" b="1" dirty="0"/>
              <a:t>OBJETIVOS</a:t>
            </a:r>
          </a:p>
          <a:p>
            <a:pPr algn="just" eaLnBrk="1" hangingPunct="1"/>
            <a:endParaRPr lang="pt-BR" sz="2000" dirty="0"/>
          </a:p>
          <a:p>
            <a:pPr algn="just" eaLnBrk="1" hangingPunct="1"/>
            <a:r>
              <a:rPr lang="pt-BR" sz="2000" dirty="0"/>
              <a:t>Apresentar um ambiente de um sistema web de código e utilização livre pelo qual os </a:t>
            </a:r>
            <a:r>
              <a:rPr lang="pt-BR" sz="2000" dirty="0" smtClean="0"/>
              <a:t>valores de cotação de </a:t>
            </a:r>
            <a:r>
              <a:rPr lang="pt-BR" sz="2000" dirty="0"/>
              <a:t>determinadas ações possam ser </a:t>
            </a:r>
            <a:r>
              <a:rPr lang="pt-BR" sz="2000" dirty="0" smtClean="0"/>
              <a:t>obtidos em tempo real, </a:t>
            </a:r>
            <a:r>
              <a:rPr lang="pt-BR" sz="2000" dirty="0"/>
              <a:t>listados e </a:t>
            </a:r>
            <a:r>
              <a:rPr lang="pt-BR" sz="2000" dirty="0" smtClean="0"/>
              <a:t>manipulados em </a:t>
            </a:r>
            <a:r>
              <a:rPr lang="pt-BR" sz="2000" dirty="0"/>
              <a:t>um processo de inteligência artificial que tem por objetivo principal, prever </a:t>
            </a:r>
            <a:r>
              <a:rPr lang="pt-BR" sz="2000" dirty="0" smtClean="0"/>
              <a:t>qual o </a:t>
            </a:r>
            <a:r>
              <a:rPr lang="pt-BR" sz="2000" dirty="0"/>
              <a:t>sentido da </a:t>
            </a:r>
            <a:r>
              <a:rPr lang="pt-BR" sz="2000" dirty="0" smtClean="0"/>
              <a:t>oscilação futura </a:t>
            </a:r>
            <a:r>
              <a:rPr lang="pt-BR" sz="2000" dirty="0"/>
              <a:t>da ação.</a:t>
            </a:r>
          </a:p>
          <a:p>
            <a:pPr algn="just" eaLnBrk="1" hangingPunct="1"/>
            <a:r>
              <a:rPr lang="pt-BR" sz="2000" dirty="0"/>
              <a:t>Através do uso de uma RNA(rede neural artificial) previamente treinada utilizando um algoritmo de reajuste de pesos e realimentação, expor de forma simples e clara, baseado em dados históricos </a:t>
            </a:r>
            <a:r>
              <a:rPr lang="pt-BR" sz="2000" dirty="0" smtClean="0"/>
              <a:t>e sem </a:t>
            </a:r>
            <a:r>
              <a:rPr lang="pt-BR" sz="2000" dirty="0"/>
              <a:t>intervenção de possíveis agentes externos, a tendência a ser seguida pela ação </a:t>
            </a:r>
            <a:r>
              <a:rPr lang="pt-BR" sz="2000" dirty="0" smtClean="0"/>
              <a:t>analisada em sua próxima cotação.</a:t>
            </a:r>
            <a:endParaRPr lang="pt-BR" sz="2000" dirty="0"/>
          </a:p>
          <a:p>
            <a:pPr algn="just" eaLnBrk="1" hangingPunct="1"/>
            <a:endParaRPr lang="pt-BR" sz="2000" b="1" dirty="0" smtClean="0"/>
          </a:p>
          <a:p>
            <a:pPr algn="just" eaLnBrk="1" hangingPunct="1"/>
            <a:endParaRPr lang="pt-BR" sz="2000" b="1" dirty="0"/>
          </a:p>
          <a:p>
            <a:pPr algn="just" eaLnBrk="1" hangingPunct="1"/>
            <a:r>
              <a:rPr lang="pt-BR" sz="2000" b="1" dirty="0"/>
              <a:t>FUNDAMENTAÇÃO </a:t>
            </a:r>
            <a:r>
              <a:rPr lang="pt-BR" sz="2000" b="1" dirty="0" smtClean="0"/>
              <a:t>TEÓRICA</a:t>
            </a:r>
          </a:p>
          <a:p>
            <a:pPr algn="just" eaLnBrk="1" hangingPunct="1"/>
            <a:endParaRPr lang="pt-BR" sz="2000" b="1" dirty="0"/>
          </a:p>
          <a:p>
            <a:pPr algn="just" eaLnBrk="1" hangingPunct="1"/>
            <a:r>
              <a:rPr lang="pt-BR" sz="2000" dirty="0" smtClean="0"/>
              <a:t>Uma RNA(Rede Neural Artificial) é, analogamente ao cérebro humano, um conjunto de neurônios interligados entre si que trocam informações, sinapse, a fim de obter um resultado e expor em seu neurônio de saída um valor que componha uma classe esperada de resultados. Comparando as estruturas de um neurônio artificial com o biológico que compõe o cérebro humano, ambos possuem um conjunto de entradas, chamado dendritos em um neurônio natural. Essas entradas possuem um peso associado individual no modelo artificial e a soma do conjunto de entradas com seus respectivos pesos associados são então utilizados por uma função de ativação no corpo do neurônio. O axônio é um dispositivo de saída que transmite um sinal do corpo celular para as extremidades que são conectadas com dendritos de outros neurônios.</a:t>
            </a:r>
          </a:p>
          <a:p>
            <a:pPr algn="just" eaLnBrk="1" hangingPunct="1"/>
            <a:endParaRPr lang="pt-BR" sz="2000" dirty="0" smtClean="0"/>
          </a:p>
          <a:p>
            <a:pPr algn="just" eaLnBrk="1" hangingPunct="1"/>
            <a:endParaRPr lang="pt-BR" sz="2000" dirty="0" smtClean="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smtClean="0"/>
          </a:p>
          <a:p>
            <a:pPr algn="just" eaLnBrk="1" hangingPunct="1"/>
            <a:endParaRPr lang="pt-BR" sz="2000" dirty="0" smtClean="0"/>
          </a:p>
          <a:p>
            <a:pPr algn="just" eaLnBrk="1" hangingPunct="1"/>
            <a:r>
              <a:rPr lang="pt-BR" sz="2000" dirty="0" smtClean="0"/>
              <a:t>Para que uma RNA se comporte como esperado, ela precisa passar por um processo de treinamento, que ocorre de forma interativa </a:t>
            </a:r>
            <a:r>
              <a:rPr lang="pt-BR" sz="2000" dirty="0"/>
              <a:t>e evolutiva </a:t>
            </a:r>
            <a:r>
              <a:rPr lang="pt-BR" sz="2000" dirty="0" smtClean="0"/>
              <a:t>e faz com que seus </a:t>
            </a:r>
            <a:r>
              <a:rPr lang="pt-BR" sz="2000" dirty="0"/>
              <a:t>pesos </a:t>
            </a:r>
            <a:r>
              <a:rPr lang="pt-BR" sz="2000" dirty="0" smtClean="0"/>
              <a:t>sejam reajustados </a:t>
            </a:r>
            <a:r>
              <a:rPr lang="pt-BR" sz="2000" dirty="0"/>
              <a:t>de forma que ela se adapte aos diferentes estímulos de </a:t>
            </a:r>
            <a:r>
              <a:rPr lang="pt-BR" sz="2000" dirty="0" smtClean="0"/>
              <a:t>entrada apresentados. Esse processo de aprendizado pelo qual a rede passa faz com que a m</a:t>
            </a:r>
            <a:r>
              <a:rPr lang="pt-BR" sz="2000" dirty="0" smtClean="0"/>
              <a:t>áquina reaja da mesma forma que um cérebro humano reagiria  na mesma situação.</a:t>
            </a:r>
          </a:p>
          <a:p>
            <a:pPr algn="just" eaLnBrk="1" hangingPunct="1"/>
            <a:r>
              <a:rPr lang="pt-BR" sz="2000" dirty="0" smtClean="0"/>
              <a:t>O </a:t>
            </a:r>
            <a:r>
              <a:rPr lang="en-US" sz="2000" dirty="0"/>
              <a:t>t</a:t>
            </a:r>
            <a:r>
              <a:rPr lang="pt-BR" sz="2000" dirty="0" err="1" smtClean="0"/>
              <a:t>reinamento</a:t>
            </a:r>
            <a:r>
              <a:rPr lang="pt-BR" sz="2000" dirty="0" smtClean="0"/>
              <a:t> de uma RNA pode ocorrer de duas formas</a:t>
            </a:r>
            <a:r>
              <a:rPr lang="pt-BR" sz="2000" dirty="0"/>
              <a:t>. </a:t>
            </a:r>
            <a:r>
              <a:rPr lang="pt-BR" sz="2000" dirty="0" smtClean="0"/>
              <a:t>No </a:t>
            </a:r>
            <a:r>
              <a:rPr lang="pt-BR" sz="2000" dirty="0"/>
              <a:t>aprendizado supervisionado, também conhecido como aprendizado por correção e erro, é </a:t>
            </a:r>
            <a:r>
              <a:rPr lang="pt-BR" sz="2000" dirty="0" smtClean="0"/>
              <a:t>fornecido </a:t>
            </a:r>
            <a:r>
              <a:rPr lang="pt-BR" sz="2000" dirty="0"/>
              <a:t>um valor de saída o qual deseja-se atingir e quando o valor obtido na rede é diferente do almejado, os pesos da rede são alterados para a próxima </a:t>
            </a:r>
            <a:r>
              <a:rPr lang="pt-BR" sz="2000" dirty="0" smtClean="0"/>
              <a:t>iteração baseando-se na diferen</a:t>
            </a:r>
            <a:r>
              <a:rPr lang="pt-BR" sz="2000" dirty="0" smtClean="0"/>
              <a:t>ça entre o valor obtido e o almejado</a:t>
            </a:r>
            <a:r>
              <a:rPr lang="pt-BR" sz="2000" dirty="0" smtClean="0"/>
              <a:t>. </a:t>
            </a:r>
            <a:r>
              <a:rPr lang="pt-BR" sz="2000" dirty="0"/>
              <a:t>Essa verificação é feita em todas as iterações que a rede possuir. Já no aprendizado não supervisionado não é fornecida nenhum valor para comparação.</a:t>
            </a:r>
            <a:endParaRPr lang="pt-BR" sz="2000" dirty="0" smtClean="0"/>
          </a:p>
          <a:p>
            <a:pPr algn="just" eaLnBrk="1" hangingPunct="1"/>
            <a:endParaRPr lang="pt-BR" sz="2000" dirty="0"/>
          </a:p>
          <a:p>
            <a:pPr algn="just" eaLnBrk="1" hangingPunct="1"/>
            <a:r>
              <a:rPr lang="pt-BR" sz="2000" dirty="0" smtClean="0"/>
              <a:t> </a:t>
            </a:r>
            <a:endParaRPr lang="pt-BR" sz="2000" b="1" dirty="0"/>
          </a:p>
          <a:p>
            <a:pPr algn="just" eaLnBrk="1" hangingPunct="1"/>
            <a:endParaRPr lang="en-US" sz="2000" b="1" dirty="0" smtClean="0"/>
          </a:p>
          <a:p>
            <a:pPr algn="just" eaLnBrk="1" hangingPunct="1"/>
            <a:endParaRPr lang="en-US" sz="2000" b="1" dirty="0"/>
          </a:p>
          <a:p>
            <a:pPr algn="just" eaLnBrk="1" hangingPunct="1"/>
            <a:endParaRPr lang="en-US" sz="2000" b="1" dirty="0" smtClean="0"/>
          </a:p>
          <a:p>
            <a:pPr algn="just" eaLnBrk="1" hangingPunct="1"/>
            <a:endParaRPr lang="en-US" sz="2000" b="1" dirty="0"/>
          </a:p>
          <a:p>
            <a:pPr algn="just" eaLnBrk="1" hangingPunct="1"/>
            <a:endParaRPr lang="en-US" sz="2000" b="1" dirty="0" smtClean="0"/>
          </a:p>
          <a:p>
            <a:pPr algn="just" eaLnBrk="1" hangingPunct="1"/>
            <a:endParaRPr lang="en-US" sz="2000" b="1" dirty="0"/>
          </a:p>
          <a:p>
            <a:pPr algn="just" eaLnBrk="1" hangingPunct="1"/>
            <a:endParaRPr lang="en-US" sz="2000" b="1" dirty="0" smtClean="0"/>
          </a:p>
          <a:p>
            <a:pPr algn="just" eaLnBrk="1" hangingPunct="1"/>
            <a:endParaRPr lang="en-US" sz="2000" b="1" dirty="0"/>
          </a:p>
          <a:p>
            <a:pPr algn="just" eaLnBrk="1" hangingPunct="1"/>
            <a:endParaRPr lang="en-US" sz="2000" b="1" dirty="0" smtClean="0"/>
          </a:p>
          <a:p>
            <a:pPr algn="just" eaLnBrk="1" hangingPunct="1"/>
            <a:endParaRPr lang="en-US" sz="2000" b="1" dirty="0"/>
          </a:p>
          <a:p>
            <a:pPr algn="just" eaLnBrk="1" hangingPunct="1"/>
            <a:endParaRPr lang="en-US" sz="2000" b="1" dirty="0" smtClean="0"/>
          </a:p>
          <a:p>
            <a:pPr algn="just" eaLnBrk="1" hangingPunct="1"/>
            <a:endParaRPr lang="en-US" sz="2000" b="1" dirty="0"/>
          </a:p>
          <a:p>
            <a:pPr algn="just" eaLnBrk="1" hangingPunct="1"/>
            <a:endParaRPr lang="en-US" sz="2000" b="1" dirty="0" smtClean="0"/>
          </a:p>
          <a:p>
            <a:pPr algn="just" eaLnBrk="1" hangingPunct="1"/>
            <a:endParaRPr lang="en-US"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a:p>
            <a:pPr algn="just" eaLnBrk="1" hangingPunct="1"/>
            <a:endParaRPr lang="pt-BR" sz="2000" b="1" dirty="0" smtClean="0"/>
          </a:p>
          <a:p>
            <a:pPr algn="just" eaLnBrk="1" hangingPunct="1"/>
            <a:endParaRPr lang="pt-BR" sz="2000" b="1" dirty="0"/>
          </a:p>
        </p:txBody>
      </p:sp>
      <p:sp>
        <p:nvSpPr>
          <p:cNvPr id="2125" name="Rectangle 77"/>
          <p:cNvSpPr>
            <a:spLocks noChangeArrowheads="1"/>
          </p:cNvSpPr>
          <p:nvPr/>
        </p:nvSpPr>
        <p:spPr bwMode="auto">
          <a:xfrm>
            <a:off x="0" y="0"/>
            <a:ext cx="3240405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pt-BR">
              <a:ea typeface="+mn-ea"/>
              <a:cs typeface="+mn-cs"/>
            </a:endParaRPr>
          </a:p>
        </p:txBody>
      </p:sp>
      <p:sp>
        <p:nvSpPr>
          <p:cNvPr id="2160" name="Rectangle 112"/>
          <p:cNvSpPr>
            <a:spLocks noChangeArrowheads="1"/>
          </p:cNvSpPr>
          <p:nvPr/>
        </p:nvSpPr>
        <p:spPr bwMode="auto">
          <a:xfrm>
            <a:off x="0" y="0"/>
            <a:ext cx="3240405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pt-BR">
              <a:ea typeface="+mn-ea"/>
              <a:cs typeface="+mn-cs"/>
            </a:endParaRPr>
          </a:p>
        </p:txBody>
      </p:sp>
      <p:sp>
        <p:nvSpPr>
          <p:cNvPr id="2163" name="Rectangle 115"/>
          <p:cNvSpPr>
            <a:spLocks noChangeArrowheads="1"/>
          </p:cNvSpPr>
          <p:nvPr/>
        </p:nvSpPr>
        <p:spPr bwMode="auto">
          <a:xfrm>
            <a:off x="0" y="0"/>
            <a:ext cx="3240405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pt-BR">
              <a:ea typeface="+mn-ea"/>
              <a:cs typeface="+mn-cs"/>
            </a:endParaRPr>
          </a:p>
        </p:txBody>
      </p:sp>
      <p:grpSp>
        <p:nvGrpSpPr>
          <p:cNvPr id="14351" name="Group 6"/>
          <p:cNvGrpSpPr>
            <a:grpSpLocks/>
          </p:cNvGrpSpPr>
          <p:nvPr/>
        </p:nvGrpSpPr>
        <p:grpSpPr bwMode="auto">
          <a:xfrm>
            <a:off x="1693863" y="3151188"/>
            <a:ext cx="7486650" cy="2544762"/>
            <a:chOff x="17568" y="1536"/>
            <a:chExt cx="3264" cy="1079"/>
          </a:xfrm>
        </p:grpSpPr>
        <p:pic>
          <p:nvPicPr>
            <p:cNvPr id="14364" name="Picture 7" descr="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8" y="1536"/>
              <a:ext cx="984"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5" name="Picture 8" descr="unesp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68" y="2016"/>
              <a:ext cx="2269"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73" name="Text Box 125"/>
          <p:cNvSpPr txBox="1">
            <a:spLocks noChangeArrowheads="1"/>
          </p:cNvSpPr>
          <p:nvPr/>
        </p:nvSpPr>
        <p:spPr bwMode="auto">
          <a:xfrm>
            <a:off x="23266400" y="3016250"/>
            <a:ext cx="8507413" cy="1844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defTabSz="4321175" eaLnBrk="0" hangingPunct="0">
              <a:defRPr sz="8500">
                <a:solidFill>
                  <a:schemeClr val="tx1"/>
                </a:solidFill>
                <a:latin typeface="Arial" charset="0"/>
              </a:defRPr>
            </a:lvl1pPr>
            <a:lvl2pPr defTabSz="4321175" eaLnBrk="0" hangingPunct="0">
              <a:defRPr sz="8500">
                <a:solidFill>
                  <a:schemeClr val="tx1"/>
                </a:solidFill>
                <a:latin typeface="Arial" charset="0"/>
              </a:defRPr>
            </a:lvl2pPr>
            <a:lvl3pPr defTabSz="4321175" eaLnBrk="0" hangingPunct="0">
              <a:defRPr sz="8500">
                <a:solidFill>
                  <a:schemeClr val="tx1"/>
                </a:solidFill>
                <a:latin typeface="Arial" charset="0"/>
              </a:defRPr>
            </a:lvl3pPr>
            <a:lvl4pPr defTabSz="4321175" eaLnBrk="0" hangingPunct="0">
              <a:defRPr sz="8500">
                <a:solidFill>
                  <a:schemeClr val="tx1"/>
                </a:solidFill>
                <a:latin typeface="Arial" charset="0"/>
              </a:defRPr>
            </a:lvl4pPr>
            <a:lvl5pPr defTabSz="4321175" eaLnBrk="0" hangingPunct="0">
              <a:defRPr sz="8500">
                <a:solidFill>
                  <a:schemeClr val="tx1"/>
                </a:solidFill>
                <a:latin typeface="Arial" charset="0"/>
              </a:defRPr>
            </a:lvl5pPr>
            <a:lvl6pPr defTabSz="4321175" eaLnBrk="0" fontAlgn="base" hangingPunct="0">
              <a:spcBef>
                <a:spcPct val="0"/>
              </a:spcBef>
              <a:spcAft>
                <a:spcPct val="0"/>
              </a:spcAft>
              <a:defRPr sz="8500">
                <a:solidFill>
                  <a:schemeClr val="tx1"/>
                </a:solidFill>
                <a:latin typeface="Arial" charset="0"/>
              </a:defRPr>
            </a:lvl6pPr>
            <a:lvl7pPr defTabSz="4321175" eaLnBrk="0" fontAlgn="base" hangingPunct="0">
              <a:spcBef>
                <a:spcPct val="0"/>
              </a:spcBef>
              <a:spcAft>
                <a:spcPct val="0"/>
              </a:spcAft>
              <a:defRPr sz="8500">
                <a:solidFill>
                  <a:schemeClr val="tx1"/>
                </a:solidFill>
                <a:latin typeface="Arial" charset="0"/>
              </a:defRPr>
            </a:lvl7pPr>
            <a:lvl8pPr defTabSz="4321175" eaLnBrk="0" fontAlgn="base" hangingPunct="0">
              <a:spcBef>
                <a:spcPct val="0"/>
              </a:spcBef>
              <a:spcAft>
                <a:spcPct val="0"/>
              </a:spcAft>
              <a:defRPr sz="8500">
                <a:solidFill>
                  <a:schemeClr val="tx1"/>
                </a:solidFill>
                <a:latin typeface="Arial" charset="0"/>
              </a:defRPr>
            </a:lvl8pPr>
            <a:lvl9pPr defTabSz="4321175" eaLnBrk="0" fontAlgn="base" hangingPunct="0">
              <a:spcBef>
                <a:spcPct val="0"/>
              </a:spcBef>
              <a:spcAft>
                <a:spcPct val="0"/>
              </a:spcAft>
              <a:defRPr sz="8500">
                <a:solidFill>
                  <a:schemeClr val="tx1"/>
                </a:solidFill>
                <a:latin typeface="Arial" charset="0"/>
              </a:defRPr>
            </a:lvl9pPr>
          </a:lstStyle>
          <a:p>
            <a:pPr algn="ctr" eaLnBrk="1" hangingPunct="1">
              <a:spcBef>
                <a:spcPct val="50000"/>
              </a:spcBef>
              <a:defRPr/>
            </a:pPr>
            <a:r>
              <a:rPr lang="pt-BR" sz="6000" b="1" dirty="0" smtClean="0">
                <a:solidFill>
                  <a:schemeClr val="accent2"/>
                </a:solidFill>
                <a:latin typeface="Cooper BlkOul BT" pitchFamily="82" charset="0"/>
                <a:ea typeface="+mn-ea"/>
                <a:cs typeface="+mn-cs"/>
              </a:rPr>
              <a:t>SECOMPP </a:t>
            </a:r>
            <a:r>
              <a:rPr lang="pt-BR" sz="7000" b="1" dirty="0" smtClean="0">
                <a:solidFill>
                  <a:schemeClr val="accent2"/>
                </a:solidFill>
                <a:latin typeface="Cooper BlkOul BT" pitchFamily="82" charset="0"/>
                <a:ea typeface="+mn-ea"/>
                <a:cs typeface="+mn-cs"/>
              </a:rPr>
              <a:t>2012</a:t>
            </a:r>
          </a:p>
          <a:p>
            <a:pPr algn="ctr" eaLnBrk="1" hangingPunct="1">
              <a:spcBef>
                <a:spcPct val="50000"/>
              </a:spcBef>
              <a:defRPr/>
            </a:pPr>
            <a:r>
              <a:rPr lang="pt-BR" sz="3000" b="1" dirty="0" smtClean="0">
                <a:solidFill>
                  <a:schemeClr val="accent2"/>
                </a:solidFill>
                <a:latin typeface="Cooper Md BT" pitchFamily="18" charset="0"/>
                <a:ea typeface="+mn-ea"/>
                <a:cs typeface="+mn-cs"/>
              </a:rPr>
              <a:t>Mostra de Trabalhos de Conclusão de Curso </a:t>
            </a:r>
          </a:p>
        </p:txBody>
      </p:sp>
      <p:sp>
        <p:nvSpPr>
          <p:cNvPr id="2214" name="Text Box 166"/>
          <p:cNvSpPr txBox="1">
            <a:spLocks noChangeArrowheads="1"/>
          </p:cNvSpPr>
          <p:nvPr/>
        </p:nvSpPr>
        <p:spPr bwMode="auto">
          <a:xfrm>
            <a:off x="1125350" y="21467635"/>
            <a:ext cx="13631863" cy="1006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4321175" eaLnBrk="0" hangingPunct="0">
              <a:defRPr sz="8500">
                <a:solidFill>
                  <a:schemeClr val="tx1"/>
                </a:solidFill>
                <a:latin typeface="Arial" charset="0"/>
                <a:ea typeface="ＭＳ Ｐゴシック" charset="0"/>
              </a:defRPr>
            </a:lvl1pPr>
            <a:lvl2pPr marL="742950" indent="-285750" defTabSz="4321175" eaLnBrk="0" hangingPunct="0">
              <a:defRPr sz="8500">
                <a:solidFill>
                  <a:schemeClr val="tx1"/>
                </a:solidFill>
                <a:latin typeface="Arial" charset="0"/>
                <a:ea typeface="ＭＳ Ｐゴシック" charset="0"/>
              </a:defRPr>
            </a:lvl2pPr>
            <a:lvl3pPr marL="1143000" indent="-228600" defTabSz="4321175" eaLnBrk="0" hangingPunct="0">
              <a:defRPr sz="8500">
                <a:solidFill>
                  <a:schemeClr val="tx1"/>
                </a:solidFill>
                <a:latin typeface="Arial" charset="0"/>
                <a:ea typeface="ＭＳ Ｐゴシック" charset="0"/>
              </a:defRPr>
            </a:lvl3pPr>
            <a:lvl4pPr marL="1600200" indent="-228600" defTabSz="4321175" eaLnBrk="0" hangingPunct="0">
              <a:defRPr sz="8500">
                <a:solidFill>
                  <a:schemeClr val="tx1"/>
                </a:solidFill>
                <a:latin typeface="Arial" charset="0"/>
                <a:ea typeface="ＭＳ Ｐゴシック" charset="0"/>
              </a:defRPr>
            </a:lvl4pPr>
            <a:lvl5pPr marL="2057400" indent="-228600" defTabSz="4321175" eaLnBrk="0" hangingPunct="0">
              <a:defRPr sz="8500">
                <a:solidFill>
                  <a:schemeClr val="tx1"/>
                </a:solidFill>
                <a:latin typeface="Arial" charset="0"/>
                <a:ea typeface="ＭＳ Ｐゴシック" charset="0"/>
              </a:defRPr>
            </a:lvl5pPr>
            <a:lvl6pPr marL="2514600" indent="-228600" defTabSz="4321175" eaLnBrk="0" fontAlgn="base" hangingPunct="0">
              <a:spcBef>
                <a:spcPct val="0"/>
              </a:spcBef>
              <a:spcAft>
                <a:spcPct val="0"/>
              </a:spcAft>
              <a:defRPr sz="8500">
                <a:solidFill>
                  <a:schemeClr val="tx1"/>
                </a:solidFill>
                <a:latin typeface="Arial" charset="0"/>
                <a:ea typeface="ＭＳ Ｐゴシック" charset="0"/>
              </a:defRPr>
            </a:lvl6pPr>
            <a:lvl7pPr marL="2971800" indent="-228600" defTabSz="4321175" eaLnBrk="0" fontAlgn="base" hangingPunct="0">
              <a:spcBef>
                <a:spcPct val="0"/>
              </a:spcBef>
              <a:spcAft>
                <a:spcPct val="0"/>
              </a:spcAft>
              <a:defRPr sz="8500">
                <a:solidFill>
                  <a:schemeClr val="tx1"/>
                </a:solidFill>
                <a:latin typeface="Arial" charset="0"/>
                <a:ea typeface="ＭＳ Ｐゴシック" charset="0"/>
              </a:defRPr>
            </a:lvl7pPr>
            <a:lvl8pPr marL="3429000" indent="-228600" defTabSz="4321175" eaLnBrk="0" fontAlgn="base" hangingPunct="0">
              <a:spcBef>
                <a:spcPct val="0"/>
              </a:spcBef>
              <a:spcAft>
                <a:spcPct val="0"/>
              </a:spcAft>
              <a:defRPr sz="8500">
                <a:solidFill>
                  <a:schemeClr val="tx1"/>
                </a:solidFill>
                <a:latin typeface="Arial" charset="0"/>
                <a:ea typeface="ＭＳ Ｐゴシック" charset="0"/>
              </a:defRPr>
            </a:lvl8pPr>
            <a:lvl9pPr marL="3886200" indent="-228600" defTabSz="4321175" eaLnBrk="0" fontAlgn="base" hangingPunct="0">
              <a:spcBef>
                <a:spcPct val="0"/>
              </a:spcBef>
              <a:spcAft>
                <a:spcPct val="0"/>
              </a:spcAft>
              <a:defRPr sz="8500">
                <a:solidFill>
                  <a:schemeClr val="tx1"/>
                </a:solidFill>
                <a:latin typeface="Arial" charset="0"/>
                <a:ea typeface="ＭＳ Ｐゴシック" charset="0"/>
              </a:defRPr>
            </a:lvl9pPr>
          </a:lstStyle>
          <a:p>
            <a:pPr algn="just" eaLnBrk="1" hangingPunct="1">
              <a:defRPr/>
            </a:pPr>
            <a:r>
              <a:rPr lang="pt-BR" sz="2000" dirty="0" smtClean="0">
                <a:cs typeface="+mn-cs"/>
              </a:rPr>
              <a:t>Figura </a:t>
            </a:r>
            <a:r>
              <a:rPr lang="pt-BR" sz="2000" dirty="0" smtClean="0">
                <a:cs typeface="+mn-cs"/>
              </a:rPr>
              <a:t>1: Compara</a:t>
            </a:r>
            <a:r>
              <a:rPr lang="pt-BR" sz="2000" dirty="0" smtClean="0">
                <a:cs typeface="+mn-cs"/>
              </a:rPr>
              <a:t>ção estrutural entre </a:t>
            </a:r>
            <a:r>
              <a:rPr lang="pt-BR" sz="2000" dirty="0" smtClean="0">
                <a:cs typeface="+mn-cs"/>
              </a:rPr>
              <a:t>neurônios. (a) </a:t>
            </a:r>
            <a:r>
              <a:rPr lang="en-US" sz="2000" dirty="0" smtClean="0">
                <a:cs typeface="+mn-cs"/>
              </a:rPr>
              <a:t>–</a:t>
            </a:r>
            <a:r>
              <a:rPr lang="pt-BR" sz="2000" dirty="0" smtClean="0">
                <a:cs typeface="+mn-cs"/>
              </a:rPr>
              <a:t> Neurônio artificial apresenta um conjunto de entradas </a:t>
            </a:r>
            <a:r>
              <a:rPr lang="pt-BR" sz="2000" dirty="0" err="1" smtClean="0">
                <a:cs typeface="+mn-cs"/>
              </a:rPr>
              <a:t>x</a:t>
            </a:r>
            <a:r>
              <a:rPr lang="pt-BR" sz="2000" dirty="0" smtClean="0">
                <a:cs typeface="+mn-cs"/>
              </a:rPr>
              <a:t> com seu </a:t>
            </a:r>
            <a:r>
              <a:rPr lang="pt-BR" sz="2000" dirty="0" err="1" smtClean="0">
                <a:cs typeface="+mn-cs"/>
              </a:rPr>
              <a:t>respectivoss</a:t>
            </a:r>
            <a:r>
              <a:rPr lang="pt-BR" sz="2000" dirty="0" smtClean="0">
                <a:cs typeface="+mn-cs"/>
              </a:rPr>
              <a:t> pesos </a:t>
            </a:r>
            <a:r>
              <a:rPr lang="pt-BR" sz="2000" dirty="0" err="1" smtClean="0">
                <a:cs typeface="+mn-cs"/>
              </a:rPr>
              <a:t>w</a:t>
            </a:r>
            <a:r>
              <a:rPr lang="pt-BR" sz="2000" dirty="0" smtClean="0">
                <a:cs typeface="+mn-cs"/>
              </a:rPr>
              <a:t>, a soma e uma saída </a:t>
            </a:r>
            <a:r>
              <a:rPr lang="pt-BR" sz="2000" dirty="0" err="1" smtClean="0">
                <a:cs typeface="+mn-cs"/>
              </a:rPr>
              <a:t>y</a:t>
            </a:r>
            <a:r>
              <a:rPr lang="pt-BR" sz="2000" dirty="0" smtClean="0">
                <a:cs typeface="+mn-cs"/>
              </a:rPr>
              <a:t>. (</a:t>
            </a:r>
            <a:r>
              <a:rPr lang="pt-BR" sz="2000" dirty="0" err="1" smtClean="0">
                <a:cs typeface="+mn-cs"/>
              </a:rPr>
              <a:t>b</a:t>
            </a:r>
            <a:r>
              <a:rPr lang="pt-BR" sz="2000" dirty="0" smtClean="0">
                <a:cs typeface="+mn-cs"/>
              </a:rPr>
              <a:t>) </a:t>
            </a:r>
            <a:r>
              <a:rPr lang="en-US" sz="2000" dirty="0" smtClean="0">
                <a:cs typeface="+mn-cs"/>
              </a:rPr>
              <a:t>–</a:t>
            </a:r>
            <a:r>
              <a:rPr lang="pt-BR" sz="2000" dirty="0" smtClean="0">
                <a:cs typeface="+mn-cs"/>
              </a:rPr>
              <a:t> Neurônio biológico apresenta dendritos, corpo e axônio.</a:t>
            </a:r>
            <a:endParaRPr lang="pt-BR" sz="2000" dirty="0" smtClean="0">
              <a:cs typeface="+mn-cs"/>
            </a:endParaRPr>
          </a:p>
        </p:txBody>
      </p:sp>
      <p:sp>
        <p:nvSpPr>
          <p:cNvPr id="14359" name="CaixaDeTexto 75"/>
          <p:cNvSpPr txBox="1">
            <a:spLocks noChangeArrowheads="1"/>
          </p:cNvSpPr>
          <p:nvPr/>
        </p:nvSpPr>
        <p:spPr bwMode="auto">
          <a:xfrm>
            <a:off x="16337040" y="6570980"/>
            <a:ext cx="14986665" cy="2105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016" tIns="64008" rIns="128016" bIns="64008">
            <a:spAutoFit/>
          </a:bodyPr>
          <a:lstStyle>
            <a:lvl1pPr eaLnBrk="0" hangingPunct="0">
              <a:defRPr sz="8500">
                <a:solidFill>
                  <a:schemeClr val="tx1"/>
                </a:solidFill>
                <a:latin typeface="Arial" charset="0"/>
                <a:ea typeface="ＭＳ Ｐゴシック" charset="0"/>
                <a:cs typeface="ＭＳ Ｐゴシック" charset="0"/>
              </a:defRPr>
            </a:lvl1pPr>
            <a:lvl2pPr marL="742950" indent="-285750" eaLnBrk="0" hangingPunct="0">
              <a:defRPr sz="8500">
                <a:solidFill>
                  <a:schemeClr val="tx1"/>
                </a:solidFill>
                <a:latin typeface="Arial" charset="0"/>
                <a:ea typeface="ＭＳ Ｐゴシック" charset="0"/>
              </a:defRPr>
            </a:lvl2pPr>
            <a:lvl3pPr marL="1143000" indent="-228600" eaLnBrk="0" hangingPunct="0">
              <a:defRPr sz="8500">
                <a:solidFill>
                  <a:schemeClr val="tx1"/>
                </a:solidFill>
                <a:latin typeface="Arial" charset="0"/>
                <a:ea typeface="ＭＳ Ｐゴシック" charset="0"/>
              </a:defRPr>
            </a:lvl3pPr>
            <a:lvl4pPr marL="1600200" indent="-228600" eaLnBrk="0" hangingPunct="0">
              <a:defRPr sz="8500">
                <a:solidFill>
                  <a:schemeClr val="tx1"/>
                </a:solidFill>
                <a:latin typeface="Arial" charset="0"/>
                <a:ea typeface="ＭＳ Ｐゴシック" charset="0"/>
              </a:defRPr>
            </a:lvl4pPr>
            <a:lvl5pPr marL="2057400" indent="-228600" eaLnBrk="0" hangingPunct="0">
              <a:defRPr sz="8500">
                <a:solidFill>
                  <a:schemeClr val="tx1"/>
                </a:solidFill>
                <a:latin typeface="Arial" charset="0"/>
                <a:ea typeface="ＭＳ Ｐゴシック" charset="0"/>
              </a:defRPr>
            </a:lvl5pPr>
            <a:lvl6pPr marL="2514600" indent="-228600" eaLnBrk="0" fontAlgn="base" hangingPunct="0">
              <a:spcBef>
                <a:spcPct val="0"/>
              </a:spcBef>
              <a:spcAft>
                <a:spcPct val="0"/>
              </a:spcAft>
              <a:defRPr sz="8500">
                <a:solidFill>
                  <a:schemeClr val="tx1"/>
                </a:solidFill>
                <a:latin typeface="Arial" charset="0"/>
                <a:ea typeface="ＭＳ Ｐゴシック" charset="0"/>
              </a:defRPr>
            </a:lvl6pPr>
            <a:lvl7pPr marL="2971800" indent="-228600" eaLnBrk="0" fontAlgn="base" hangingPunct="0">
              <a:spcBef>
                <a:spcPct val="0"/>
              </a:spcBef>
              <a:spcAft>
                <a:spcPct val="0"/>
              </a:spcAft>
              <a:defRPr sz="8500">
                <a:solidFill>
                  <a:schemeClr val="tx1"/>
                </a:solidFill>
                <a:latin typeface="Arial" charset="0"/>
                <a:ea typeface="ＭＳ Ｐゴシック" charset="0"/>
              </a:defRPr>
            </a:lvl7pPr>
            <a:lvl8pPr marL="3429000" indent="-228600" eaLnBrk="0" fontAlgn="base" hangingPunct="0">
              <a:spcBef>
                <a:spcPct val="0"/>
              </a:spcBef>
              <a:spcAft>
                <a:spcPct val="0"/>
              </a:spcAft>
              <a:defRPr sz="8500">
                <a:solidFill>
                  <a:schemeClr val="tx1"/>
                </a:solidFill>
                <a:latin typeface="Arial" charset="0"/>
                <a:ea typeface="ＭＳ Ｐゴシック" charset="0"/>
              </a:defRPr>
            </a:lvl8pPr>
            <a:lvl9pPr marL="3886200" indent="-228600" eaLnBrk="0" fontAlgn="base" hangingPunct="0">
              <a:spcBef>
                <a:spcPct val="0"/>
              </a:spcBef>
              <a:spcAft>
                <a:spcPct val="0"/>
              </a:spcAft>
              <a:defRPr sz="8500">
                <a:solidFill>
                  <a:schemeClr val="tx1"/>
                </a:solidFill>
                <a:latin typeface="Arial" charset="0"/>
                <a:ea typeface="ＭＳ Ｐゴシック" charset="0"/>
              </a:defRPr>
            </a:lvl9pPr>
          </a:lstStyle>
          <a:p>
            <a:pPr algn="just" eaLnBrk="1" hangingPunct="1"/>
            <a:r>
              <a:rPr lang="pt-BR" sz="2000" b="1" dirty="0" smtClean="0"/>
              <a:t>METODOLOGIA</a:t>
            </a:r>
          </a:p>
          <a:p>
            <a:pPr algn="just" eaLnBrk="1" hangingPunct="1"/>
            <a:endParaRPr lang="pt-BR" sz="2000" dirty="0" smtClean="0"/>
          </a:p>
          <a:p>
            <a:pPr algn="just" eaLnBrk="1" hangingPunct="1"/>
            <a:r>
              <a:rPr lang="pt-BR" sz="2000" dirty="0" smtClean="0"/>
              <a:t>A utiliza</a:t>
            </a:r>
            <a:r>
              <a:rPr lang="pt-BR" sz="2000" dirty="0" smtClean="0"/>
              <a:t>ção de uma rede neural artificial na predição de cotações de ações da bolsa de valores  pode ser um ótimo método, porém para esse processo é indispensável a utilização de um algoritmo de reajuste de pesos e realimentação da rede, também conhecida como rede </a:t>
            </a:r>
            <a:r>
              <a:rPr lang="pt-BR" sz="2000" dirty="0" err="1" smtClean="0"/>
              <a:t>feed-forward</a:t>
            </a:r>
            <a:r>
              <a:rPr lang="pt-BR" sz="2000" dirty="0" smtClean="0"/>
              <a:t>. Devido ao fato da alta variação entre valores que ocorre a todo momento, essa variação na oscilação dos valores não segue padrão então é necessário que a toda nova inserção, haja uma verificação do erro da rede para que se preciso ela seja treinada com esse novo valor. Para verificação do erro basta o cálculo do valor obtido pela rede subtraindo-se o valor esperado na iteração(1).</a:t>
            </a:r>
          </a:p>
          <a:p>
            <a:pPr algn="just" eaLnBrk="1" hangingPunct="1"/>
            <a:endParaRPr lang="pt-BR" sz="2000" dirty="0"/>
          </a:p>
          <a:p>
            <a:pPr algn="just" eaLnBrk="1" hangingPunct="1"/>
            <a:endParaRPr lang="pt-BR" sz="2000" dirty="0" smtClean="0"/>
          </a:p>
          <a:p>
            <a:pPr algn="just" eaLnBrk="1" hangingPunct="1"/>
            <a:endParaRPr lang="pt-BR" sz="2000" dirty="0" smtClean="0"/>
          </a:p>
          <a:p>
            <a:pPr algn="just" eaLnBrk="1" hangingPunct="1"/>
            <a:r>
              <a:rPr lang="pt-BR" sz="2000" dirty="0" smtClean="0"/>
              <a:t>A obtenção dos valores que são utilizados na entrada da RNA é feita através de uma requisição HTTP por linguagem orientada a objetos  de um serviço do próprio site da bolsa de valores, tornando assim a captura em tempo real e automatizada.</a:t>
            </a:r>
          </a:p>
          <a:p>
            <a:pPr algn="just" eaLnBrk="1" hangingPunct="1"/>
            <a:r>
              <a:rPr lang="pt-BR" sz="2000" dirty="0" smtClean="0"/>
              <a:t>Quanto a função de ativação, baseado em estudos passados, pressupõe-se que a tangente hiperbólica(2) ou sigmoide(3) sejam suficientes para a ativação e variação que a rede sofre por se tratar de funções de curva, podendo calcular variações de pequena intensidade.</a:t>
            </a:r>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endParaRPr lang="pt-BR" sz="2000" dirty="0" smtClean="0"/>
          </a:p>
          <a:p>
            <a:pPr algn="just" eaLnBrk="1" hangingPunct="1"/>
            <a:endParaRPr lang="pt-BR" sz="2000" dirty="0"/>
          </a:p>
          <a:p>
            <a:pPr algn="just" eaLnBrk="1" hangingPunct="1"/>
            <a:endParaRPr lang="pt-BR" sz="2000" dirty="0"/>
          </a:p>
          <a:p>
            <a:pPr algn="just" eaLnBrk="1" hangingPunct="1"/>
            <a:endParaRPr lang="pt-BR" sz="2000" dirty="0" smtClean="0"/>
          </a:p>
          <a:p>
            <a:pPr algn="just" eaLnBrk="1" hangingPunct="1"/>
            <a:endParaRPr lang="pt-BR" sz="2000" dirty="0"/>
          </a:p>
          <a:p>
            <a:pPr algn="just" eaLnBrk="1" hangingPunct="1"/>
            <a:endParaRPr lang="pt-BR" sz="2000" dirty="0" smtClean="0"/>
          </a:p>
          <a:p>
            <a:pPr algn="just" eaLnBrk="1" hangingPunct="1"/>
            <a:r>
              <a:rPr lang="pt-BR" sz="2000" b="1" dirty="0" smtClean="0"/>
              <a:t>RESULTADOS</a:t>
            </a:r>
          </a:p>
          <a:p>
            <a:pPr algn="just" eaLnBrk="1" hangingPunct="1"/>
            <a:endParaRPr lang="pt-BR" sz="2000" dirty="0" smtClean="0"/>
          </a:p>
          <a:p>
            <a:pPr algn="just" eaLnBrk="1" hangingPunct="1"/>
            <a:r>
              <a:rPr lang="pt-BR" sz="2000" dirty="0" smtClean="0"/>
              <a:t>Ao desenvolver o ambiente, percebe-se que a obten</a:t>
            </a:r>
            <a:r>
              <a:rPr lang="pt-BR" sz="2000" dirty="0" smtClean="0"/>
              <a:t>ção de dados é bem executada e em tempo totalmente coerente com o esperado, independente de momento de consulta ou velocidade de conexão. A única restrição que incide sobre a tarefa de obtenção de dados sobre ações é a necessidade de conexão com a internet, o que já era definido com um pré-requisito para o funcionamento do sistema.</a:t>
            </a:r>
          </a:p>
          <a:p>
            <a:pPr algn="just" eaLnBrk="1" hangingPunct="1"/>
            <a:r>
              <a:rPr lang="pt-BR" sz="2000" dirty="0" smtClean="0"/>
              <a:t>Porém quanto a predição feita pela RNA, quando leva-se em consideração agentes externos que influenciam direta ou indiretamente a ação administrada, não expõe sempre bons resultados, alguns casos quando a variação sofrida por agentes externos é pequena a rede consegue se comportar bem, porém outros casos a rede perde um pouco a precisão não conseguindo êxito em todos os casos. Essa condição era prevista desde o início do projeto e, portanto, não é considerada uma falha do sistema neural, pois quando se leva em consideração apenas o treinamento da rede baseado em dados históricos a rede se comporta totalmente como esperado, inclusive podendo ser capas de reajuste de precisão no acerto e escolha de função de ativação com bom resultado para ambas.</a:t>
            </a:r>
            <a:endParaRPr lang="pt-BR" sz="2000" dirty="0" smtClean="0"/>
          </a:p>
          <a:p>
            <a:pPr algn="just" eaLnBrk="1" hangingPunct="1"/>
            <a:endParaRPr lang="pt-BR" sz="2000" dirty="0"/>
          </a:p>
          <a:p>
            <a:pPr algn="just" eaLnBrk="1" hangingPunct="1"/>
            <a:r>
              <a:rPr lang="pt-BR" sz="2000" b="1" dirty="0" smtClean="0"/>
              <a:t>CONCLUS</a:t>
            </a:r>
            <a:r>
              <a:rPr lang="pt-BR" sz="2000" b="1" dirty="0" smtClean="0"/>
              <a:t>ÕES</a:t>
            </a:r>
          </a:p>
          <a:p>
            <a:pPr algn="just" eaLnBrk="1" hangingPunct="1"/>
            <a:endParaRPr lang="pt-BR" sz="2000" dirty="0"/>
          </a:p>
          <a:p>
            <a:pPr algn="just" eaLnBrk="1" hangingPunct="1"/>
            <a:r>
              <a:rPr lang="pt-BR" sz="2000" dirty="0" smtClean="0"/>
              <a:t>É perfeitamente claro que a tecnologia não avançou tanto ao ponto de fazer uma máquina pensar exatamente como um ser humano pensaria, algumas situações são complexas até mesmo para um cérebro processar. Esse raciocínio não exclui a possibilidade futura de haver um aprendizado mais especializado sobre uma RNA que a faça prever mudanças bruscas antes que ocorram. </a:t>
            </a:r>
          </a:p>
          <a:p>
            <a:pPr algn="just" eaLnBrk="1" hangingPunct="1"/>
            <a:r>
              <a:rPr lang="pt-BR" sz="2000" dirty="0" smtClean="0"/>
              <a:t>Naturalmente, a predição feita por uma rede neural artificial é</a:t>
            </a:r>
            <a:r>
              <a:rPr lang="pt-BR" sz="2000" dirty="0" smtClean="0"/>
              <a:t> imprecisa em determinadas situa</a:t>
            </a:r>
            <a:r>
              <a:rPr lang="pt-BR" sz="2000" dirty="0" smtClean="0"/>
              <a:t>ções podendo levar uma pessoa que confie totalmente no algoritmo ao erro. Mas fica claro com a pesquisa que, na maioria das situações, uma RNA bem treinada pode ser uma ferramenta de extrema ajuda na decisão de quem quer investir em ações. Torna-se mais uma forma de consulta antes de uma manobra econômica.</a:t>
            </a:r>
          </a:p>
          <a:p>
            <a:pPr algn="just" eaLnBrk="1" hangingPunct="1"/>
            <a:r>
              <a:rPr lang="pt-BR" sz="2000" dirty="0" smtClean="0"/>
              <a:t>A complexidade da previsão pela máquina está exatamente na mesma que nós, seres humanos, temos. Prever acontecimentos que não seguem padrões é uma tarefa  utópica. Porém descartando-se a possibilidade citada acima, a rede comporta-se muito bem e serve como base para futuras pesquisas que pretendam prosseguir a ideia de previsão de mercado de ações visto que  há muitas possibilidades para tratamento de saídas da rede e os reajustes de pesos podem ser perfeitamente alterados ou manipulados por novos algoritmos mais precisos.</a:t>
            </a:r>
            <a:endParaRPr lang="pt-BR" sz="2800" dirty="0"/>
          </a:p>
        </p:txBody>
      </p:sp>
      <p:sp>
        <p:nvSpPr>
          <p:cNvPr id="2272" name="Text Box 224"/>
          <p:cNvSpPr txBox="1">
            <a:spLocks noChangeArrowheads="1"/>
          </p:cNvSpPr>
          <p:nvPr/>
        </p:nvSpPr>
        <p:spPr bwMode="auto">
          <a:xfrm>
            <a:off x="16922750" y="31323730"/>
            <a:ext cx="14395450" cy="40965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4321175" eaLnBrk="0" hangingPunct="0">
              <a:defRPr sz="8500">
                <a:solidFill>
                  <a:schemeClr val="tx1"/>
                </a:solidFill>
                <a:latin typeface="Arial" charset="0"/>
                <a:ea typeface="ＭＳ Ｐゴシック" charset="0"/>
              </a:defRPr>
            </a:lvl1pPr>
            <a:lvl2pPr marL="742950" indent="-285750" defTabSz="4321175" eaLnBrk="0" hangingPunct="0">
              <a:defRPr sz="8500">
                <a:solidFill>
                  <a:schemeClr val="tx1"/>
                </a:solidFill>
                <a:latin typeface="Arial" charset="0"/>
                <a:ea typeface="ＭＳ Ｐゴシック" charset="0"/>
              </a:defRPr>
            </a:lvl2pPr>
            <a:lvl3pPr marL="1143000" indent="-228600" defTabSz="4321175" eaLnBrk="0" hangingPunct="0">
              <a:defRPr sz="8500">
                <a:solidFill>
                  <a:schemeClr val="tx1"/>
                </a:solidFill>
                <a:latin typeface="Arial" charset="0"/>
                <a:ea typeface="ＭＳ Ｐゴシック" charset="0"/>
              </a:defRPr>
            </a:lvl3pPr>
            <a:lvl4pPr marL="1600200" indent="-228600" defTabSz="4321175" eaLnBrk="0" hangingPunct="0">
              <a:defRPr sz="8500">
                <a:solidFill>
                  <a:schemeClr val="tx1"/>
                </a:solidFill>
                <a:latin typeface="Arial" charset="0"/>
                <a:ea typeface="ＭＳ Ｐゴシック" charset="0"/>
              </a:defRPr>
            </a:lvl4pPr>
            <a:lvl5pPr marL="2057400" indent="-228600" defTabSz="4321175" eaLnBrk="0" hangingPunct="0">
              <a:defRPr sz="8500">
                <a:solidFill>
                  <a:schemeClr val="tx1"/>
                </a:solidFill>
                <a:latin typeface="Arial" charset="0"/>
                <a:ea typeface="ＭＳ Ｐゴシック" charset="0"/>
              </a:defRPr>
            </a:lvl5pPr>
            <a:lvl6pPr marL="2514600" indent="-228600" defTabSz="4321175" eaLnBrk="0" fontAlgn="base" hangingPunct="0">
              <a:spcBef>
                <a:spcPct val="0"/>
              </a:spcBef>
              <a:spcAft>
                <a:spcPct val="0"/>
              </a:spcAft>
              <a:defRPr sz="8500">
                <a:solidFill>
                  <a:schemeClr val="tx1"/>
                </a:solidFill>
                <a:latin typeface="Arial" charset="0"/>
                <a:ea typeface="ＭＳ Ｐゴシック" charset="0"/>
              </a:defRPr>
            </a:lvl6pPr>
            <a:lvl7pPr marL="2971800" indent="-228600" defTabSz="4321175" eaLnBrk="0" fontAlgn="base" hangingPunct="0">
              <a:spcBef>
                <a:spcPct val="0"/>
              </a:spcBef>
              <a:spcAft>
                <a:spcPct val="0"/>
              </a:spcAft>
              <a:defRPr sz="8500">
                <a:solidFill>
                  <a:schemeClr val="tx1"/>
                </a:solidFill>
                <a:latin typeface="Arial" charset="0"/>
                <a:ea typeface="ＭＳ Ｐゴシック" charset="0"/>
              </a:defRPr>
            </a:lvl7pPr>
            <a:lvl8pPr marL="3429000" indent="-228600" defTabSz="4321175" eaLnBrk="0" fontAlgn="base" hangingPunct="0">
              <a:spcBef>
                <a:spcPct val="0"/>
              </a:spcBef>
              <a:spcAft>
                <a:spcPct val="0"/>
              </a:spcAft>
              <a:defRPr sz="8500">
                <a:solidFill>
                  <a:schemeClr val="tx1"/>
                </a:solidFill>
                <a:latin typeface="Arial" charset="0"/>
                <a:ea typeface="ＭＳ Ｐゴシック" charset="0"/>
              </a:defRPr>
            </a:lvl8pPr>
            <a:lvl9pPr marL="3886200" indent="-228600" defTabSz="4321175" eaLnBrk="0" fontAlgn="base" hangingPunct="0">
              <a:spcBef>
                <a:spcPct val="0"/>
              </a:spcBef>
              <a:spcAft>
                <a:spcPct val="0"/>
              </a:spcAft>
              <a:defRPr sz="8500">
                <a:solidFill>
                  <a:schemeClr val="tx1"/>
                </a:solidFill>
                <a:latin typeface="Arial" charset="0"/>
                <a:ea typeface="ＭＳ Ｐゴシック" charset="0"/>
              </a:defRPr>
            </a:lvl9pPr>
          </a:lstStyle>
          <a:p>
            <a:pPr eaLnBrk="1" hangingPunct="1">
              <a:defRPr/>
            </a:pPr>
            <a:r>
              <a:rPr lang="pt-BR" sz="2000" b="1" dirty="0" smtClean="0">
                <a:cs typeface="+mn-cs"/>
              </a:rPr>
              <a:t>REFERÊNCIAS </a:t>
            </a:r>
            <a:r>
              <a:rPr lang="pt-BR" sz="2000" b="1" dirty="0" smtClean="0">
                <a:cs typeface="+mn-cs"/>
              </a:rPr>
              <a:t>BIBLIOGRÁFICAS</a:t>
            </a:r>
          </a:p>
          <a:p>
            <a:pPr eaLnBrk="1" hangingPunct="1">
              <a:defRPr/>
            </a:pPr>
            <a:endParaRPr lang="pt-BR" sz="2000" dirty="0" smtClean="0"/>
          </a:p>
          <a:p>
            <a:pPr algn="just" eaLnBrk="1" hangingPunct="1">
              <a:defRPr/>
            </a:pPr>
            <a:r>
              <a:rPr lang="pt-BR" sz="2000" dirty="0" smtClean="0"/>
              <a:t>[</a:t>
            </a:r>
            <a:r>
              <a:rPr lang="pt-BR" sz="2000" dirty="0"/>
              <a:t>1] ARTERO, A. O. - </a:t>
            </a:r>
            <a:r>
              <a:rPr lang="pt-BR" sz="2000" b="1" dirty="0" err="1"/>
              <a:t>Inteligência</a:t>
            </a:r>
            <a:r>
              <a:rPr lang="pt-BR" sz="2000" b="1" dirty="0"/>
              <a:t> Artificial – </a:t>
            </a:r>
            <a:r>
              <a:rPr lang="pt-BR" sz="2000" dirty="0" err="1"/>
              <a:t>Teórica</a:t>
            </a:r>
            <a:r>
              <a:rPr lang="pt-BR" sz="2000" dirty="0"/>
              <a:t> e </a:t>
            </a:r>
            <a:r>
              <a:rPr lang="pt-BR" sz="2000" dirty="0" err="1"/>
              <a:t>Prática</a:t>
            </a:r>
            <a:r>
              <a:rPr lang="pt-BR" sz="2000" dirty="0"/>
              <a:t>. Livraria da </a:t>
            </a:r>
            <a:r>
              <a:rPr lang="pt-BR" sz="2000" dirty="0" err="1"/>
              <a:t>Física</a:t>
            </a:r>
            <a:r>
              <a:rPr lang="pt-BR" sz="2000" dirty="0"/>
              <a:t>, 2009; </a:t>
            </a:r>
            <a:endParaRPr lang="pt-BR" sz="2000" dirty="0" smtClean="0"/>
          </a:p>
          <a:p>
            <a:pPr algn="just" eaLnBrk="1" hangingPunct="1">
              <a:defRPr/>
            </a:pPr>
            <a:endParaRPr lang="pt-BR" sz="2000" dirty="0"/>
          </a:p>
          <a:p>
            <a:pPr algn="just" eaLnBrk="1" hangingPunct="1">
              <a:defRPr/>
            </a:pPr>
            <a:r>
              <a:rPr lang="pt-BR" sz="2000" dirty="0"/>
              <a:t>[2] CAMPOS, . R. - “Desenvolvimento de um Sistema Dinâmico  para Predição de Cargas Elétricas por Redes Neurais Através do Paradigma de Programação Orientada a Objeto sob a Linguagem JAVA ” : Dissertação apresentada à Faculdade de Engenharia - UNESP – Campus de Ilha Solteira, para obtenção do título de Mestre em Engenharia Elétrica. Área de Conhecimento: Automação. </a:t>
            </a:r>
            <a:r>
              <a:rPr lang="en-US" sz="2000" dirty="0"/>
              <a:t>N</a:t>
            </a:r>
            <a:r>
              <a:rPr lang="pt-BR" sz="2000" dirty="0" err="1"/>
              <a:t>ov</a:t>
            </a:r>
            <a:r>
              <a:rPr lang="pt-BR" sz="2000" dirty="0"/>
              <a:t>. </a:t>
            </a:r>
            <a:r>
              <a:rPr lang="pt-BR" sz="2000" dirty="0" smtClean="0"/>
              <a:t>2010</a:t>
            </a:r>
          </a:p>
          <a:p>
            <a:pPr eaLnBrk="1" hangingPunct="1">
              <a:defRPr/>
            </a:pPr>
            <a:endParaRPr lang="pt-BR" sz="2000" dirty="0"/>
          </a:p>
          <a:p>
            <a:pPr eaLnBrk="1" hangingPunct="1">
              <a:defRPr/>
            </a:pPr>
            <a:r>
              <a:rPr lang="pt-BR" sz="2000" dirty="0" smtClean="0"/>
              <a:t>[3] </a:t>
            </a:r>
            <a:r>
              <a:rPr lang="pt-BR" sz="2000" dirty="0"/>
              <a:t>RUSSEL, S. J. </a:t>
            </a:r>
            <a:r>
              <a:rPr lang="pt-BR" sz="2000" dirty="0" err="1"/>
              <a:t>Norving</a:t>
            </a:r>
            <a:r>
              <a:rPr lang="pt-BR" sz="2000" dirty="0"/>
              <a:t> P. </a:t>
            </a:r>
            <a:r>
              <a:rPr lang="pt-BR" sz="2000" b="1" dirty="0" err="1"/>
              <a:t>Inteligência</a:t>
            </a:r>
            <a:r>
              <a:rPr lang="pt-BR" sz="2000" b="1" dirty="0"/>
              <a:t> Artificial. </a:t>
            </a:r>
            <a:r>
              <a:rPr lang="pt-BR" sz="2000" dirty="0"/>
              <a:t>Editora Campus, 2004. </a:t>
            </a:r>
            <a:endParaRPr lang="pt-BR" sz="2000" dirty="0"/>
          </a:p>
          <a:p>
            <a:pPr eaLnBrk="1" hangingPunct="1">
              <a:defRPr/>
            </a:pPr>
            <a:endParaRPr lang="pt-BR" sz="2000" dirty="0" smtClean="0"/>
          </a:p>
          <a:p>
            <a:pPr eaLnBrk="1" hangingPunct="1">
              <a:defRPr/>
            </a:pPr>
            <a:r>
              <a:rPr lang="pt-BR" sz="2000" dirty="0" smtClean="0"/>
              <a:t>[4] </a:t>
            </a:r>
            <a:r>
              <a:rPr lang="pt-BR" sz="2000" dirty="0"/>
              <a:t>REZENDE, S. O. </a:t>
            </a:r>
            <a:r>
              <a:rPr lang="pt-BR" sz="2000" b="1" dirty="0"/>
              <a:t>Sistemas Inteligentes – </a:t>
            </a:r>
            <a:r>
              <a:rPr lang="pt-BR" sz="2000" dirty="0"/>
              <a:t>Fundamentos e </a:t>
            </a:r>
            <a:r>
              <a:rPr lang="pt-BR" sz="2000" dirty="0" err="1"/>
              <a:t>Aplicações</a:t>
            </a:r>
            <a:r>
              <a:rPr lang="pt-BR" sz="2000" dirty="0"/>
              <a:t>. Editora Manole, 2003. </a:t>
            </a:r>
            <a:endParaRPr lang="pt-BR" sz="2000" dirty="0"/>
          </a:p>
          <a:p>
            <a:pPr eaLnBrk="1" hangingPunct="1">
              <a:defRPr/>
            </a:pPr>
            <a:endParaRPr lang="pt-BR" sz="2000" dirty="0"/>
          </a:p>
        </p:txBody>
      </p:sp>
      <p:graphicFrame>
        <p:nvGraphicFramePr>
          <p:cNvPr id="14363" name="Object 227"/>
          <p:cNvGraphicFramePr>
            <a:graphicFrameLocks noChangeAspect="1"/>
          </p:cNvGraphicFramePr>
          <p:nvPr>
            <p:extLst>
              <p:ext uri="{D42A27DB-BD31-4B8C-83A1-F6EECF244321}">
                <p14:modId xmlns:p14="http://schemas.microsoft.com/office/powerpoint/2010/main" val="1830044078"/>
              </p:ext>
            </p:extLst>
          </p:nvPr>
        </p:nvGraphicFramePr>
        <p:xfrm>
          <a:off x="21512615" y="12826675"/>
          <a:ext cx="3600450" cy="493713"/>
        </p:xfrm>
        <a:graphic>
          <a:graphicData uri="http://schemas.openxmlformats.org/presentationml/2006/ole">
            <mc:AlternateContent xmlns:mc="http://schemas.openxmlformats.org/markup-compatibility/2006">
              <mc:Choice xmlns:v="urn:schemas-microsoft-com:vml" Requires="v">
                <p:oleObj spid="_x0000_s14504" name="Equation" r:id="rId6" imgW="1079500" imgH="177800" progId="Equation.3">
                  <p:embed/>
                </p:oleObj>
              </mc:Choice>
              <mc:Fallback>
                <p:oleObj name="Equation" r:id="rId6" imgW="1079500" imgH="177800" progId="Equation.3">
                  <p:embed/>
                  <p:pic>
                    <p:nvPicPr>
                      <p:cNvPr id="0" name="Object 227"/>
                      <p:cNvPicPr>
                        <a:picLocks noChangeAspect="1" noChangeArrowheads="1"/>
                      </p:cNvPicPr>
                      <p:nvPr/>
                    </p:nvPicPr>
                    <p:blipFill>
                      <a:blip r:embed="rId7"/>
                      <a:srcRect/>
                      <a:stretch>
                        <a:fillRect/>
                      </a:stretch>
                    </p:blipFill>
                    <p:spPr bwMode="auto">
                      <a:xfrm>
                        <a:off x="21512615" y="12826675"/>
                        <a:ext cx="3600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descr="saiba_mais_html_m1752be6a.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1589" y="17327175"/>
            <a:ext cx="6299466" cy="3510390"/>
          </a:xfrm>
          <a:prstGeom prst="rect">
            <a:avLst/>
          </a:prstGeom>
        </p:spPr>
      </p:pic>
      <p:sp>
        <p:nvSpPr>
          <p:cNvPr id="2" name="TextBox 1"/>
          <p:cNvSpPr txBox="1"/>
          <p:nvPr/>
        </p:nvSpPr>
        <p:spPr>
          <a:xfrm>
            <a:off x="3060565" y="25712911"/>
            <a:ext cx="12241360" cy="1200329"/>
          </a:xfrm>
          <a:prstGeom prst="rect">
            <a:avLst/>
          </a:prstGeom>
          <a:noFill/>
        </p:spPr>
        <p:txBody>
          <a:bodyPr wrap="square" rtlCol="0">
            <a:spAutoFit/>
          </a:bodyPr>
          <a:lstStyle/>
          <a:p>
            <a:pPr algn="just"/>
            <a:r>
              <a:rPr lang="pt-BR" sz="1800" i="1" dirty="0" smtClean="0"/>
              <a:t>“</a:t>
            </a:r>
            <a:r>
              <a:rPr lang="pt-BR" sz="1800" i="1" dirty="0" smtClean="0"/>
              <a:t>Aprendizagem </a:t>
            </a:r>
            <a:r>
              <a:rPr lang="pt-BR" sz="1800" i="1" dirty="0"/>
              <a:t>é um processo pelo qual os parâmetros livres ou pesos de uma rede neural  são adaptados através de estímulos do ambiente no qual a rede </a:t>
            </a:r>
            <a:r>
              <a:rPr lang="pt-BR" sz="1800" i="1" dirty="0" err="1"/>
              <a:t>stá</a:t>
            </a:r>
            <a:r>
              <a:rPr lang="pt-BR" sz="1800" i="1" dirty="0"/>
              <a:t> inserida. O tipo de aprendizagem é determinado pela maneira como ocorre a modificação dos parâmetros</a:t>
            </a:r>
            <a:r>
              <a:rPr lang="pt-BR" sz="1800" i="1" dirty="0" smtClean="0"/>
              <a:t>.</a:t>
            </a:r>
            <a:r>
              <a:rPr lang="pt-BR" sz="1800" i="1" dirty="0" smtClean="0"/>
              <a:t>” </a:t>
            </a:r>
            <a:r>
              <a:rPr lang="pt-BR" sz="1800" i="1" dirty="0" smtClean="0"/>
              <a:t> </a:t>
            </a:r>
            <a:r>
              <a:rPr lang="pt-BR" sz="1800" i="1" dirty="0"/>
              <a:t>(</a:t>
            </a:r>
            <a:r>
              <a:rPr lang="pt-BR" sz="1800" i="1" dirty="0" err="1" smtClean="0"/>
              <a:t>Haykin</a:t>
            </a:r>
            <a:r>
              <a:rPr lang="pt-BR" sz="1800" i="1" dirty="0" smtClean="0"/>
              <a:t>, 2003)</a:t>
            </a:r>
            <a:r>
              <a:rPr lang="pt-BR" sz="1800" i="1" dirty="0"/>
              <a:t>.</a:t>
            </a:r>
          </a:p>
          <a:p>
            <a:pPr algn="just"/>
            <a:endParaRPr lang="pt-BR" sz="1800" i="1" dirty="0"/>
          </a:p>
        </p:txBody>
      </p:sp>
      <p:sp>
        <p:nvSpPr>
          <p:cNvPr id="3" name="TextBox 2"/>
          <p:cNvSpPr txBox="1"/>
          <p:nvPr/>
        </p:nvSpPr>
        <p:spPr>
          <a:xfrm>
            <a:off x="1125350" y="27048255"/>
            <a:ext cx="14176575" cy="2862322"/>
          </a:xfrm>
          <a:prstGeom prst="rect">
            <a:avLst/>
          </a:prstGeom>
          <a:noFill/>
        </p:spPr>
        <p:txBody>
          <a:bodyPr wrap="square" rtlCol="0">
            <a:spAutoFit/>
          </a:bodyPr>
          <a:lstStyle/>
          <a:p>
            <a:pPr algn="just"/>
            <a:r>
              <a:rPr lang="pt-BR" sz="2000" dirty="0"/>
              <a:t>Prever significa fazer uma afirmação sobre algum evento que irá acontecer, baseado em dados históricos do ambiente analisado. Assim como pode acontecer com qualquer pessoa quando imagina, por exemplo, quanto gastará de energia elétrica no próximo </a:t>
            </a:r>
            <a:r>
              <a:rPr lang="pt-BR" sz="2000" dirty="0" smtClean="0"/>
              <a:t>mês. No </a:t>
            </a:r>
            <a:r>
              <a:rPr lang="pt-BR" sz="2000" dirty="0"/>
              <a:t>ambiente da inteligência artificial, as redes neurais pode ser utilizadas pra a predição de eventos. Elas possuem a vantagem por seu aprendizado automático que as fazem apresentar um padrão de comportamento em situações distintas</a:t>
            </a:r>
            <a:r>
              <a:rPr lang="pt-BR" sz="2000" dirty="0" smtClean="0"/>
              <a:t>.</a:t>
            </a:r>
          </a:p>
          <a:p>
            <a:pPr algn="just"/>
            <a:r>
              <a:rPr lang="pt-BR" sz="2000" dirty="0"/>
              <a:t>A RNA pode ser alimentada com variáveis relativas ao tempo e treinada para apresentar valor da cotação correspondente ao instante inserido. Após o aprendizado, a rede apresentará valores de saída considerados pertencentes da classe de acerto determinada. Assim um futuro valor inserido fora do treinamento resultara em um valor de saída que segue o padrão de comportamento do ambiente treinado, prevendo o futuro.</a:t>
            </a:r>
            <a:endParaRPr lang="en-US" sz="2000" dirty="0"/>
          </a:p>
        </p:txBody>
      </p:sp>
      <p:pic>
        <p:nvPicPr>
          <p:cNvPr id="4" name="Picture 3" descr="Screen Shot 2012-10-13 at 10.27.2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1165" y="17327175"/>
            <a:ext cx="6840760" cy="3510390"/>
          </a:xfrm>
          <a:prstGeom prst="rect">
            <a:avLst/>
          </a:prstGeom>
        </p:spPr>
      </p:pic>
      <p:pic>
        <p:nvPicPr>
          <p:cNvPr id="7" name="Picture 6" descr="Screen Shot 2012-10-13 at 15.57.5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35840" y="30468635"/>
            <a:ext cx="5600700" cy="4343400"/>
          </a:xfrm>
          <a:prstGeom prst="rect">
            <a:avLst/>
          </a:prstGeom>
        </p:spPr>
      </p:pic>
      <p:sp>
        <p:nvSpPr>
          <p:cNvPr id="8" name="TextBox 7"/>
          <p:cNvSpPr txBox="1"/>
          <p:nvPr/>
        </p:nvSpPr>
        <p:spPr>
          <a:xfrm>
            <a:off x="3780645" y="20873278"/>
            <a:ext cx="9091010" cy="369332"/>
          </a:xfrm>
          <a:prstGeom prst="rect">
            <a:avLst/>
          </a:prstGeom>
          <a:noFill/>
        </p:spPr>
        <p:txBody>
          <a:bodyPr wrap="square" rtlCol="0">
            <a:spAutoFit/>
          </a:bodyPr>
          <a:lstStyle/>
          <a:p>
            <a:r>
              <a:rPr lang="en-US" sz="1800" dirty="0" smtClean="0"/>
              <a:t>(a) 									(b)</a:t>
            </a:r>
            <a:endParaRPr lang="en-US" sz="1800" dirty="0"/>
          </a:p>
        </p:txBody>
      </p:sp>
      <p:sp>
        <p:nvSpPr>
          <p:cNvPr id="38" name="Text Box 166"/>
          <p:cNvSpPr txBox="1">
            <a:spLocks noChangeArrowheads="1"/>
          </p:cNvSpPr>
          <p:nvPr/>
        </p:nvSpPr>
        <p:spPr bwMode="auto">
          <a:xfrm>
            <a:off x="2070455" y="34992601"/>
            <a:ext cx="13631863" cy="1006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4321175" eaLnBrk="0" hangingPunct="0">
              <a:defRPr sz="8500">
                <a:solidFill>
                  <a:schemeClr val="tx1"/>
                </a:solidFill>
                <a:latin typeface="Arial" charset="0"/>
                <a:ea typeface="ＭＳ Ｐゴシック" charset="0"/>
              </a:defRPr>
            </a:lvl1pPr>
            <a:lvl2pPr marL="742950" indent="-285750" defTabSz="4321175" eaLnBrk="0" hangingPunct="0">
              <a:defRPr sz="8500">
                <a:solidFill>
                  <a:schemeClr val="tx1"/>
                </a:solidFill>
                <a:latin typeface="Arial" charset="0"/>
                <a:ea typeface="ＭＳ Ｐゴシック" charset="0"/>
              </a:defRPr>
            </a:lvl2pPr>
            <a:lvl3pPr marL="1143000" indent="-228600" defTabSz="4321175" eaLnBrk="0" hangingPunct="0">
              <a:defRPr sz="8500">
                <a:solidFill>
                  <a:schemeClr val="tx1"/>
                </a:solidFill>
                <a:latin typeface="Arial" charset="0"/>
                <a:ea typeface="ＭＳ Ｐゴシック" charset="0"/>
              </a:defRPr>
            </a:lvl3pPr>
            <a:lvl4pPr marL="1600200" indent="-228600" defTabSz="4321175" eaLnBrk="0" hangingPunct="0">
              <a:defRPr sz="8500">
                <a:solidFill>
                  <a:schemeClr val="tx1"/>
                </a:solidFill>
                <a:latin typeface="Arial" charset="0"/>
                <a:ea typeface="ＭＳ Ｐゴシック" charset="0"/>
              </a:defRPr>
            </a:lvl4pPr>
            <a:lvl5pPr marL="2057400" indent="-228600" defTabSz="4321175" eaLnBrk="0" hangingPunct="0">
              <a:defRPr sz="8500">
                <a:solidFill>
                  <a:schemeClr val="tx1"/>
                </a:solidFill>
                <a:latin typeface="Arial" charset="0"/>
                <a:ea typeface="ＭＳ Ｐゴシック" charset="0"/>
              </a:defRPr>
            </a:lvl5pPr>
            <a:lvl6pPr marL="2514600" indent="-228600" defTabSz="4321175" eaLnBrk="0" fontAlgn="base" hangingPunct="0">
              <a:spcBef>
                <a:spcPct val="0"/>
              </a:spcBef>
              <a:spcAft>
                <a:spcPct val="0"/>
              </a:spcAft>
              <a:defRPr sz="8500">
                <a:solidFill>
                  <a:schemeClr val="tx1"/>
                </a:solidFill>
                <a:latin typeface="Arial" charset="0"/>
                <a:ea typeface="ＭＳ Ｐゴシック" charset="0"/>
              </a:defRPr>
            </a:lvl6pPr>
            <a:lvl7pPr marL="2971800" indent="-228600" defTabSz="4321175" eaLnBrk="0" fontAlgn="base" hangingPunct="0">
              <a:spcBef>
                <a:spcPct val="0"/>
              </a:spcBef>
              <a:spcAft>
                <a:spcPct val="0"/>
              </a:spcAft>
              <a:defRPr sz="8500">
                <a:solidFill>
                  <a:schemeClr val="tx1"/>
                </a:solidFill>
                <a:latin typeface="Arial" charset="0"/>
                <a:ea typeface="ＭＳ Ｐゴシック" charset="0"/>
              </a:defRPr>
            </a:lvl7pPr>
            <a:lvl8pPr marL="3429000" indent="-228600" defTabSz="4321175" eaLnBrk="0" fontAlgn="base" hangingPunct="0">
              <a:spcBef>
                <a:spcPct val="0"/>
              </a:spcBef>
              <a:spcAft>
                <a:spcPct val="0"/>
              </a:spcAft>
              <a:defRPr sz="8500">
                <a:solidFill>
                  <a:schemeClr val="tx1"/>
                </a:solidFill>
                <a:latin typeface="Arial" charset="0"/>
                <a:ea typeface="ＭＳ Ｐゴシック" charset="0"/>
              </a:defRPr>
            </a:lvl8pPr>
            <a:lvl9pPr marL="3886200" indent="-228600" defTabSz="4321175" eaLnBrk="0" fontAlgn="base" hangingPunct="0">
              <a:spcBef>
                <a:spcPct val="0"/>
              </a:spcBef>
              <a:spcAft>
                <a:spcPct val="0"/>
              </a:spcAft>
              <a:defRPr sz="8500">
                <a:solidFill>
                  <a:schemeClr val="tx1"/>
                </a:solidFill>
                <a:latin typeface="Arial" charset="0"/>
                <a:ea typeface="ＭＳ Ｐゴシック" charset="0"/>
              </a:defRPr>
            </a:lvl9pPr>
          </a:lstStyle>
          <a:p>
            <a:pPr algn="ctr" eaLnBrk="1" hangingPunct="1">
              <a:defRPr/>
            </a:pPr>
            <a:r>
              <a:rPr lang="pt-BR" sz="2000" dirty="0" smtClean="0">
                <a:cs typeface="+mn-cs"/>
              </a:rPr>
              <a:t>Figura </a:t>
            </a:r>
            <a:r>
              <a:rPr lang="pt-BR" sz="2000" dirty="0">
                <a:cs typeface="+mn-cs"/>
              </a:rPr>
              <a:t>2</a:t>
            </a:r>
            <a:r>
              <a:rPr lang="pt-BR" sz="2000" dirty="0" smtClean="0">
                <a:cs typeface="+mn-cs"/>
              </a:rPr>
              <a:t>: Treinamento de uma RNA em rela</a:t>
            </a:r>
            <a:r>
              <a:rPr lang="pt-BR" sz="2000" dirty="0" smtClean="0">
                <a:cs typeface="+mn-cs"/>
              </a:rPr>
              <a:t>ção ao tempo</a:t>
            </a:r>
            <a:r>
              <a:rPr lang="pt-BR" sz="2000" dirty="0" smtClean="0">
                <a:cs typeface="+mn-cs"/>
              </a:rPr>
              <a:t> para predi</a:t>
            </a:r>
            <a:r>
              <a:rPr lang="pt-BR" sz="2000" dirty="0" smtClean="0">
                <a:cs typeface="+mn-cs"/>
              </a:rPr>
              <a:t>ção de valores futuros</a:t>
            </a:r>
            <a:r>
              <a:rPr lang="pt-BR" sz="2000" dirty="0" smtClean="0">
                <a:cs typeface="+mn-cs"/>
              </a:rPr>
              <a:t>.</a:t>
            </a:r>
            <a:endParaRPr lang="pt-BR" sz="2000" dirty="0" smtClean="0">
              <a:cs typeface="+mn-cs"/>
            </a:endParaRPr>
          </a:p>
        </p:txBody>
      </p:sp>
      <p:sp>
        <p:nvSpPr>
          <p:cNvPr id="40" name="Text Box 166"/>
          <p:cNvSpPr txBox="1">
            <a:spLocks noChangeArrowheads="1"/>
          </p:cNvSpPr>
          <p:nvPr/>
        </p:nvSpPr>
        <p:spPr bwMode="auto">
          <a:xfrm>
            <a:off x="16922105" y="17895875"/>
            <a:ext cx="13631863" cy="6014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4321175" eaLnBrk="0" hangingPunct="0">
              <a:defRPr sz="8500">
                <a:solidFill>
                  <a:schemeClr val="tx1"/>
                </a:solidFill>
                <a:latin typeface="Arial" charset="0"/>
                <a:ea typeface="ＭＳ Ｐゴシック" charset="0"/>
              </a:defRPr>
            </a:lvl1pPr>
            <a:lvl2pPr marL="742950" indent="-285750" defTabSz="4321175" eaLnBrk="0" hangingPunct="0">
              <a:defRPr sz="8500">
                <a:solidFill>
                  <a:schemeClr val="tx1"/>
                </a:solidFill>
                <a:latin typeface="Arial" charset="0"/>
                <a:ea typeface="ＭＳ Ｐゴシック" charset="0"/>
              </a:defRPr>
            </a:lvl2pPr>
            <a:lvl3pPr marL="1143000" indent="-228600" defTabSz="4321175" eaLnBrk="0" hangingPunct="0">
              <a:defRPr sz="8500">
                <a:solidFill>
                  <a:schemeClr val="tx1"/>
                </a:solidFill>
                <a:latin typeface="Arial" charset="0"/>
                <a:ea typeface="ＭＳ Ｐゴシック" charset="0"/>
              </a:defRPr>
            </a:lvl3pPr>
            <a:lvl4pPr marL="1600200" indent="-228600" defTabSz="4321175" eaLnBrk="0" hangingPunct="0">
              <a:defRPr sz="8500">
                <a:solidFill>
                  <a:schemeClr val="tx1"/>
                </a:solidFill>
                <a:latin typeface="Arial" charset="0"/>
                <a:ea typeface="ＭＳ Ｐゴシック" charset="0"/>
              </a:defRPr>
            </a:lvl4pPr>
            <a:lvl5pPr marL="2057400" indent="-228600" defTabSz="4321175" eaLnBrk="0" hangingPunct="0">
              <a:defRPr sz="8500">
                <a:solidFill>
                  <a:schemeClr val="tx1"/>
                </a:solidFill>
                <a:latin typeface="Arial" charset="0"/>
                <a:ea typeface="ＭＳ Ｐゴシック" charset="0"/>
              </a:defRPr>
            </a:lvl5pPr>
            <a:lvl6pPr marL="2514600" indent="-228600" defTabSz="4321175" eaLnBrk="0" fontAlgn="base" hangingPunct="0">
              <a:spcBef>
                <a:spcPct val="0"/>
              </a:spcBef>
              <a:spcAft>
                <a:spcPct val="0"/>
              </a:spcAft>
              <a:defRPr sz="8500">
                <a:solidFill>
                  <a:schemeClr val="tx1"/>
                </a:solidFill>
                <a:latin typeface="Arial" charset="0"/>
                <a:ea typeface="ＭＳ Ｐゴシック" charset="0"/>
              </a:defRPr>
            </a:lvl6pPr>
            <a:lvl7pPr marL="2971800" indent="-228600" defTabSz="4321175" eaLnBrk="0" fontAlgn="base" hangingPunct="0">
              <a:spcBef>
                <a:spcPct val="0"/>
              </a:spcBef>
              <a:spcAft>
                <a:spcPct val="0"/>
              </a:spcAft>
              <a:defRPr sz="8500">
                <a:solidFill>
                  <a:schemeClr val="tx1"/>
                </a:solidFill>
                <a:latin typeface="Arial" charset="0"/>
                <a:ea typeface="ＭＳ Ｐゴシック" charset="0"/>
              </a:defRPr>
            </a:lvl7pPr>
            <a:lvl8pPr marL="3429000" indent="-228600" defTabSz="4321175" eaLnBrk="0" fontAlgn="base" hangingPunct="0">
              <a:spcBef>
                <a:spcPct val="0"/>
              </a:spcBef>
              <a:spcAft>
                <a:spcPct val="0"/>
              </a:spcAft>
              <a:defRPr sz="8500">
                <a:solidFill>
                  <a:schemeClr val="tx1"/>
                </a:solidFill>
                <a:latin typeface="Arial" charset="0"/>
                <a:ea typeface="ＭＳ Ｐゴシック" charset="0"/>
              </a:defRPr>
            </a:lvl8pPr>
            <a:lvl9pPr marL="3886200" indent="-228600" defTabSz="4321175" eaLnBrk="0" fontAlgn="base" hangingPunct="0">
              <a:spcBef>
                <a:spcPct val="0"/>
              </a:spcBef>
              <a:spcAft>
                <a:spcPct val="0"/>
              </a:spcAft>
              <a:defRPr sz="8500">
                <a:solidFill>
                  <a:schemeClr val="tx1"/>
                </a:solidFill>
                <a:latin typeface="Arial" charset="0"/>
                <a:ea typeface="ＭＳ Ｐゴシック" charset="0"/>
              </a:defRPr>
            </a:lvl9pPr>
          </a:lstStyle>
          <a:p>
            <a:pPr algn="ctr" eaLnBrk="1" hangingPunct="1">
              <a:defRPr/>
            </a:pPr>
            <a:r>
              <a:rPr lang="pt-BR" sz="2000" dirty="0" smtClean="0">
                <a:cs typeface="+mn-cs"/>
              </a:rPr>
              <a:t>Figura </a:t>
            </a:r>
            <a:r>
              <a:rPr lang="pt-BR" sz="2000" dirty="0" smtClean="0">
                <a:cs typeface="+mn-cs"/>
              </a:rPr>
              <a:t>3: RNA com realimenta</a:t>
            </a:r>
            <a:r>
              <a:rPr lang="pt-BR" sz="2000" dirty="0" smtClean="0">
                <a:cs typeface="+mn-cs"/>
              </a:rPr>
              <a:t>ção</a:t>
            </a:r>
            <a:r>
              <a:rPr lang="pt-BR" sz="2000" dirty="0" smtClean="0">
                <a:cs typeface="+mn-cs"/>
              </a:rPr>
              <a:t>(</a:t>
            </a:r>
            <a:r>
              <a:rPr lang="pt-BR" sz="2000" dirty="0" err="1" smtClean="0">
                <a:cs typeface="+mn-cs"/>
              </a:rPr>
              <a:t>feed-forward</a:t>
            </a:r>
            <a:r>
              <a:rPr lang="pt-BR" sz="2000" dirty="0" smtClean="0">
                <a:cs typeface="+mn-cs"/>
              </a:rPr>
              <a:t>)</a:t>
            </a:r>
            <a:r>
              <a:rPr lang="pt-BR" sz="2000" dirty="0" smtClean="0">
                <a:cs typeface="+mn-cs"/>
              </a:rPr>
              <a:t>.</a:t>
            </a:r>
            <a:endParaRPr lang="pt-BR" sz="2000" dirty="0" smtClean="0">
              <a:cs typeface="+mn-cs"/>
            </a:endParaRPr>
          </a:p>
        </p:txBody>
      </p:sp>
      <p:sp>
        <p:nvSpPr>
          <p:cNvPr id="10" name="TextBox 9"/>
          <p:cNvSpPr txBox="1"/>
          <p:nvPr/>
        </p:nvSpPr>
        <p:spPr>
          <a:xfrm>
            <a:off x="16157020" y="9366225"/>
            <a:ext cx="15166685" cy="400110"/>
          </a:xfrm>
          <a:prstGeom prst="rect">
            <a:avLst/>
          </a:prstGeom>
          <a:noFill/>
        </p:spPr>
        <p:txBody>
          <a:bodyPr wrap="square" rtlCol="0">
            <a:spAutoFit/>
          </a:bodyPr>
          <a:lstStyle/>
          <a:p>
            <a:pPr algn="r"/>
            <a:r>
              <a:rPr lang="en-US" sz="2000" dirty="0" smtClean="0"/>
              <a:t>(1)</a:t>
            </a:r>
            <a:endParaRPr lang="en-US" dirty="0"/>
          </a:p>
        </p:txBody>
      </p:sp>
      <p:graphicFrame>
        <p:nvGraphicFramePr>
          <p:cNvPr id="43" name="Object 227"/>
          <p:cNvGraphicFramePr>
            <a:graphicFrameLocks noChangeAspect="1"/>
          </p:cNvGraphicFramePr>
          <p:nvPr>
            <p:extLst>
              <p:ext uri="{D42A27DB-BD31-4B8C-83A1-F6EECF244321}">
                <p14:modId xmlns:p14="http://schemas.microsoft.com/office/powerpoint/2010/main" val="2575905433"/>
              </p:ext>
            </p:extLst>
          </p:nvPr>
        </p:nvGraphicFramePr>
        <p:xfrm>
          <a:off x="20252475" y="12016585"/>
          <a:ext cx="6099175" cy="493713"/>
        </p:xfrm>
        <a:graphic>
          <a:graphicData uri="http://schemas.openxmlformats.org/presentationml/2006/ole">
            <mc:AlternateContent xmlns:mc="http://schemas.openxmlformats.org/markup-compatibility/2006">
              <mc:Choice xmlns:v="urn:schemas-microsoft-com:vml" Requires="v">
                <p:oleObj spid="_x0000_s14505" name="Equation" r:id="rId11" imgW="1828800" imgH="177800" progId="Equation.3">
                  <p:embed/>
                </p:oleObj>
              </mc:Choice>
              <mc:Fallback>
                <p:oleObj name="Equation" r:id="rId11" imgW="1828800" imgH="177800" progId="Equation.3">
                  <p:embed/>
                  <p:pic>
                    <p:nvPicPr>
                      <p:cNvPr id="0" name=""/>
                      <p:cNvPicPr>
                        <a:picLocks noChangeAspect="1" noChangeArrowheads="1"/>
                      </p:cNvPicPr>
                      <p:nvPr/>
                    </p:nvPicPr>
                    <p:blipFill>
                      <a:blip r:embed="rId12"/>
                      <a:srcRect/>
                      <a:stretch>
                        <a:fillRect/>
                      </a:stretch>
                    </p:blipFill>
                    <p:spPr bwMode="auto">
                      <a:xfrm>
                        <a:off x="20252475" y="12016585"/>
                        <a:ext cx="6099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227"/>
          <p:cNvGraphicFramePr>
            <a:graphicFrameLocks noChangeAspect="1"/>
          </p:cNvGraphicFramePr>
          <p:nvPr>
            <p:extLst>
              <p:ext uri="{D42A27DB-BD31-4B8C-83A1-F6EECF244321}">
                <p14:modId xmlns:p14="http://schemas.microsoft.com/office/powerpoint/2010/main" val="3939661324"/>
              </p:ext>
            </p:extLst>
          </p:nvPr>
        </p:nvGraphicFramePr>
        <p:xfrm>
          <a:off x="22637740" y="9307547"/>
          <a:ext cx="1609725" cy="458788"/>
        </p:xfrm>
        <a:graphic>
          <a:graphicData uri="http://schemas.openxmlformats.org/presentationml/2006/ole">
            <mc:AlternateContent xmlns:mc="http://schemas.openxmlformats.org/markup-compatibility/2006">
              <mc:Choice xmlns:v="urn:schemas-microsoft-com:vml" Requires="v">
                <p:oleObj spid="_x0000_s14506" name="Equation" r:id="rId13" imgW="482600" imgH="165100" progId="Equation.3">
                  <p:embed/>
                </p:oleObj>
              </mc:Choice>
              <mc:Fallback>
                <p:oleObj name="Equation" r:id="rId13" imgW="482600" imgH="165100" progId="Equation.3">
                  <p:embed/>
                  <p:pic>
                    <p:nvPicPr>
                      <p:cNvPr id="0" name=""/>
                      <p:cNvPicPr>
                        <a:picLocks noChangeAspect="1" noChangeArrowheads="1"/>
                      </p:cNvPicPr>
                      <p:nvPr/>
                    </p:nvPicPr>
                    <p:blipFill>
                      <a:blip r:embed="rId14"/>
                      <a:srcRect/>
                      <a:stretch>
                        <a:fillRect/>
                      </a:stretch>
                    </p:blipFill>
                    <p:spPr bwMode="auto">
                      <a:xfrm>
                        <a:off x="22637740" y="9307547"/>
                        <a:ext cx="16097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TextBox 44"/>
          <p:cNvSpPr txBox="1"/>
          <p:nvPr/>
        </p:nvSpPr>
        <p:spPr>
          <a:xfrm>
            <a:off x="16157020" y="12061590"/>
            <a:ext cx="15166685" cy="400110"/>
          </a:xfrm>
          <a:prstGeom prst="rect">
            <a:avLst/>
          </a:prstGeom>
          <a:noFill/>
        </p:spPr>
        <p:txBody>
          <a:bodyPr wrap="square" rtlCol="0">
            <a:spAutoFit/>
          </a:bodyPr>
          <a:lstStyle/>
          <a:p>
            <a:pPr algn="r"/>
            <a:r>
              <a:rPr lang="en-US" sz="2000" dirty="0" smtClean="0"/>
              <a:t>(2)</a:t>
            </a:r>
            <a:endParaRPr lang="en-US" dirty="0"/>
          </a:p>
        </p:txBody>
      </p:sp>
      <p:sp>
        <p:nvSpPr>
          <p:cNvPr id="46" name="TextBox 45"/>
          <p:cNvSpPr txBox="1"/>
          <p:nvPr/>
        </p:nvSpPr>
        <p:spPr>
          <a:xfrm>
            <a:off x="16157020" y="12741600"/>
            <a:ext cx="15166685" cy="400110"/>
          </a:xfrm>
          <a:prstGeom prst="rect">
            <a:avLst/>
          </a:prstGeom>
          <a:noFill/>
        </p:spPr>
        <p:txBody>
          <a:bodyPr wrap="square" rtlCol="0">
            <a:spAutoFit/>
          </a:bodyPr>
          <a:lstStyle/>
          <a:p>
            <a:pPr algn="r"/>
            <a:r>
              <a:rPr lang="en-US" sz="2000" dirty="0" smtClean="0"/>
              <a:t>(3)</a:t>
            </a:r>
            <a:endParaRPr lang="en-US" dirty="0"/>
          </a:p>
        </p:txBody>
      </p:sp>
      <p:pic>
        <p:nvPicPr>
          <p:cNvPr id="11" name="Picture 10" descr="neuralnetwork.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882545" y="13726774"/>
            <a:ext cx="5918200" cy="4095456"/>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3323</TotalTime>
  <Words>1746</Words>
  <Application>Microsoft Macintosh PowerPoint</Application>
  <PresentationFormat>Custom</PresentationFormat>
  <Paragraphs>141</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Design padrão</vt:lpstr>
      <vt:lpstr>Microsoft Equation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Cliente</dc:creator>
  <cp:lastModifiedBy>Rafael Stoffalette</cp:lastModifiedBy>
  <cp:revision>267</cp:revision>
  <dcterms:created xsi:type="dcterms:W3CDTF">2006-10-28T18:09:23Z</dcterms:created>
  <dcterms:modified xsi:type="dcterms:W3CDTF">2012-10-13T22:38:39Z</dcterms:modified>
</cp:coreProperties>
</file>