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404050" cy="36004500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85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85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85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85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0444" autoAdjust="0"/>
  </p:normalViewPr>
  <p:slideViewPr>
    <p:cSldViewPr>
      <p:cViewPr>
        <p:scale>
          <a:sx n="75" d="100"/>
          <a:sy n="75" d="100"/>
        </p:scale>
        <p:origin x="5384" y="2144"/>
      </p:cViewPr>
      <p:guideLst>
        <p:guide orient="horz" pos="11340"/>
        <p:guide pos="102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E74B4663-4A13-3A4E-9CF5-22C5248B5AC5}" type="datetimeFigureOut">
              <a:rPr lang="pt-BR"/>
              <a:pPr>
                <a:defRPr/>
              </a:pPr>
              <a:t>15/10/12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685800"/>
            <a:ext cx="3086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3DC75E5E-D5B1-AB45-AE4B-43B7E44A33B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847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5363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3D60446-EBC7-7D48-893B-DF5A7A8F759D}" type="slidenum">
              <a:rPr lang="pt-BR" sz="1200"/>
              <a:pPr eaLnBrk="1" hangingPunct="1"/>
              <a:t>1</a:t>
            </a:fld>
            <a:endParaRPr lang="pt-BR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0838" y="10066338"/>
            <a:ext cx="18361025" cy="6945312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40088" y="18362613"/>
            <a:ext cx="15122525" cy="82804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1CFBB-DF69-1347-8574-3079B5BB1CB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36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8EFEE-051C-8B4F-A791-89453294243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41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5662275" y="1296988"/>
            <a:ext cx="4860925" cy="2764948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79500" y="1296988"/>
            <a:ext cx="14430375" cy="2764948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65D0D-71A5-E045-B0AD-B592A87117F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25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9AF77-531E-734B-B41A-4D9147F2CB0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73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6563" y="20823238"/>
            <a:ext cx="18362612" cy="64357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06563" y="13733463"/>
            <a:ext cx="18362612" cy="70897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4357B-2615-274D-8035-FFD1344049F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51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79500" y="7561263"/>
            <a:ext cx="9645650" cy="21385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877550" y="7561263"/>
            <a:ext cx="9645650" cy="21385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5A453-CCE7-F141-BACC-9354D1CE219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8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79500" y="7253288"/>
            <a:ext cx="9545638" cy="3022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79500" y="10275888"/>
            <a:ext cx="9545638" cy="186705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0974388" y="7253288"/>
            <a:ext cx="9548812" cy="3022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0974388" y="10275888"/>
            <a:ext cx="9548812" cy="186705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5C82B-0773-0E43-8C83-A8F71EC24DC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22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539FC-5F7B-5244-BED9-D284DA403A1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05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62057-F8A7-4C48-A1FD-92616B5DFA7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63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9500" y="1290638"/>
            <a:ext cx="7107238" cy="548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45500" y="1290638"/>
            <a:ext cx="12077700" cy="276558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79500" y="6780213"/>
            <a:ext cx="7107238" cy="221662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C4029-8F59-D54D-BD94-571A470F448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28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33863" y="22682200"/>
            <a:ext cx="12961937" cy="2678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33863" y="2895600"/>
            <a:ext cx="12961937" cy="19442113"/>
          </a:xfrm>
        </p:spPr>
        <p:txBody>
          <a:bodyPr lIns="308610" tIns="154305" rIns="308610" bIns="154305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233863" y="25360313"/>
            <a:ext cx="12961937" cy="38036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8D7F2-1EC4-6943-9ADA-45CDE53AB6D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0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19250" y="1441450"/>
            <a:ext cx="29165550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32054" tIns="216027" rIns="432054" bIns="21602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250" y="8402638"/>
            <a:ext cx="29165550" cy="2376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32054" tIns="216027" rIns="432054" bIns="2160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19250" y="32786638"/>
            <a:ext cx="7562850" cy="250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2054" tIns="216027" rIns="432054" bIns="216027" numCol="1" anchor="t" anchorCtr="0" compatLnSpc="1">
            <a:prstTxWarp prst="textNoShape">
              <a:avLst/>
            </a:prstTxWarp>
          </a:bodyPr>
          <a:lstStyle>
            <a:lvl1pPr>
              <a:defRPr sz="6600"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71225" y="32786638"/>
            <a:ext cx="10263188" cy="250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2054" tIns="216027" rIns="432054" bIns="216027" numCol="1" anchor="t" anchorCtr="0" compatLnSpc="1">
            <a:prstTxWarp prst="textNoShape">
              <a:avLst/>
            </a:prstTxWarp>
          </a:bodyPr>
          <a:lstStyle>
            <a:lvl1pPr algn="ctr">
              <a:defRPr sz="6600"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21950" y="32786638"/>
            <a:ext cx="7562850" cy="250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2054" tIns="216027" rIns="432054" bIns="216027" numCol="1" anchor="t" anchorCtr="0" compatLnSpc="1">
            <a:prstTxWarp prst="textNoShape">
              <a:avLst/>
            </a:prstTxWarp>
          </a:bodyPr>
          <a:lstStyle>
            <a:lvl1pPr algn="r">
              <a:defRPr sz="6600" smtClean="0">
                <a:cs typeface="+mn-cs"/>
              </a:defRPr>
            </a:lvl1pPr>
          </a:lstStyle>
          <a:p>
            <a:pPr>
              <a:defRPr/>
            </a:pPr>
            <a:fld id="{7F06806E-4EBE-1F41-BE5E-FDDB594DCB2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1175" rtl="0" eaLnBrk="0" fontAlgn="base" hangingPunct="0">
        <a:spcBef>
          <a:spcPct val="0"/>
        </a:spcBef>
        <a:spcAft>
          <a:spcPct val="0"/>
        </a:spcAft>
        <a:defRPr sz="209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defTabSz="4321175" rtl="0" eaLnBrk="0" fontAlgn="base" hangingPunct="0">
        <a:spcBef>
          <a:spcPct val="0"/>
        </a:spcBef>
        <a:spcAft>
          <a:spcPct val="0"/>
        </a:spcAft>
        <a:defRPr sz="209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321175" rtl="0" eaLnBrk="0" fontAlgn="base" hangingPunct="0">
        <a:spcBef>
          <a:spcPct val="0"/>
        </a:spcBef>
        <a:spcAft>
          <a:spcPct val="0"/>
        </a:spcAft>
        <a:defRPr sz="209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321175" rtl="0" eaLnBrk="0" fontAlgn="base" hangingPunct="0">
        <a:spcBef>
          <a:spcPct val="0"/>
        </a:spcBef>
        <a:spcAft>
          <a:spcPct val="0"/>
        </a:spcAft>
        <a:defRPr sz="209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321175" rtl="0" eaLnBrk="0" fontAlgn="base" hangingPunct="0">
        <a:spcBef>
          <a:spcPct val="0"/>
        </a:spcBef>
        <a:spcAft>
          <a:spcPct val="0"/>
        </a:spcAft>
        <a:defRPr sz="209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3086100" rtl="0" fontAlgn="base">
        <a:spcBef>
          <a:spcPct val="0"/>
        </a:spcBef>
        <a:spcAft>
          <a:spcPct val="0"/>
        </a:spcAft>
        <a:defRPr sz="14900">
          <a:solidFill>
            <a:schemeClr val="tx2"/>
          </a:solidFill>
          <a:latin typeface="Arial" charset="0"/>
        </a:defRPr>
      </a:lvl6pPr>
      <a:lvl7pPr marL="914400" algn="ctr" defTabSz="3086100" rtl="0" fontAlgn="base">
        <a:spcBef>
          <a:spcPct val="0"/>
        </a:spcBef>
        <a:spcAft>
          <a:spcPct val="0"/>
        </a:spcAft>
        <a:defRPr sz="14900">
          <a:solidFill>
            <a:schemeClr val="tx2"/>
          </a:solidFill>
          <a:latin typeface="Arial" charset="0"/>
        </a:defRPr>
      </a:lvl7pPr>
      <a:lvl8pPr marL="1371600" algn="ctr" defTabSz="3086100" rtl="0" fontAlgn="base">
        <a:spcBef>
          <a:spcPct val="0"/>
        </a:spcBef>
        <a:spcAft>
          <a:spcPct val="0"/>
        </a:spcAft>
        <a:defRPr sz="14900">
          <a:solidFill>
            <a:schemeClr val="tx2"/>
          </a:solidFill>
          <a:latin typeface="Arial" charset="0"/>
        </a:defRPr>
      </a:lvl8pPr>
      <a:lvl9pPr marL="1828800" algn="ctr" defTabSz="3086100" rtl="0" fontAlgn="base">
        <a:spcBef>
          <a:spcPct val="0"/>
        </a:spcBef>
        <a:spcAft>
          <a:spcPct val="0"/>
        </a:spcAft>
        <a:defRPr sz="14900">
          <a:solidFill>
            <a:schemeClr val="tx2"/>
          </a:solidFill>
          <a:latin typeface="Arial" charset="0"/>
        </a:defRPr>
      </a:lvl9pPr>
    </p:titleStyle>
    <p:bodyStyle>
      <a:lvl1pPr marL="1620838" indent="-1620838" algn="l" defTabSz="4321175" rtl="0" eaLnBrk="0" fontAlgn="base" hangingPunct="0">
        <a:spcBef>
          <a:spcPct val="20000"/>
        </a:spcBef>
        <a:spcAft>
          <a:spcPct val="0"/>
        </a:spcAft>
        <a:buChar char="•"/>
        <a:defRPr sz="151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511550" indent="-1350963" algn="l" defTabSz="4321175" rtl="0" eaLnBrk="0" fontAlgn="base" hangingPunct="0">
        <a:spcBef>
          <a:spcPct val="20000"/>
        </a:spcBef>
        <a:spcAft>
          <a:spcPct val="0"/>
        </a:spcAft>
        <a:buChar char="–"/>
        <a:defRPr sz="13300">
          <a:solidFill>
            <a:schemeClr val="tx1"/>
          </a:solidFill>
          <a:latin typeface="+mn-lt"/>
          <a:ea typeface="ＭＳ Ｐゴシック" charset="0"/>
        </a:defRPr>
      </a:lvl2pPr>
      <a:lvl3pPr marL="5400675" indent="-1079500" algn="l" defTabSz="4321175" rtl="0" eaLnBrk="0" fontAlgn="base" hangingPunct="0">
        <a:spcBef>
          <a:spcPct val="20000"/>
        </a:spcBef>
        <a:spcAft>
          <a:spcPct val="0"/>
        </a:spcAft>
        <a:buChar char="•"/>
        <a:defRPr sz="11300">
          <a:solidFill>
            <a:schemeClr val="tx1"/>
          </a:solidFill>
          <a:latin typeface="+mn-lt"/>
          <a:ea typeface="ＭＳ Ｐゴシック" charset="0"/>
        </a:defRPr>
      </a:lvl3pPr>
      <a:lvl4pPr marL="7561263" indent="-1081088" algn="l" defTabSz="4321175" rtl="0" eaLnBrk="0" fontAlgn="base" hangingPunct="0">
        <a:spcBef>
          <a:spcPct val="20000"/>
        </a:spcBef>
        <a:spcAft>
          <a:spcPct val="0"/>
        </a:spcAft>
        <a:buChar char="–"/>
        <a:defRPr sz="9500">
          <a:solidFill>
            <a:schemeClr val="tx1"/>
          </a:solidFill>
          <a:latin typeface="+mn-lt"/>
          <a:ea typeface="ＭＳ Ｐゴシック" charset="0"/>
        </a:defRPr>
      </a:lvl4pPr>
      <a:lvl5pPr marL="9721850" indent="-1081088" algn="l" defTabSz="4321175" rtl="0" eaLnBrk="0" fontAlgn="base" hangingPunct="0">
        <a:spcBef>
          <a:spcPct val="20000"/>
        </a:spcBef>
        <a:spcAft>
          <a:spcPct val="0"/>
        </a:spcAft>
        <a:buChar char="»"/>
        <a:defRPr sz="9500">
          <a:solidFill>
            <a:schemeClr val="tx1"/>
          </a:solidFill>
          <a:latin typeface="+mn-lt"/>
          <a:ea typeface="ＭＳ Ｐゴシック" charset="0"/>
        </a:defRPr>
      </a:lvl5pPr>
      <a:lvl6pPr marL="7400925" indent="-771525" algn="l" defTabSz="3086100" rtl="0" fontAlgn="base">
        <a:spcBef>
          <a:spcPct val="20000"/>
        </a:spcBef>
        <a:spcAft>
          <a:spcPct val="0"/>
        </a:spcAft>
        <a:buChar char="»"/>
        <a:defRPr sz="6800">
          <a:solidFill>
            <a:schemeClr val="tx1"/>
          </a:solidFill>
          <a:latin typeface="+mn-lt"/>
        </a:defRPr>
      </a:lvl6pPr>
      <a:lvl7pPr marL="7858125" indent="-771525" algn="l" defTabSz="3086100" rtl="0" fontAlgn="base">
        <a:spcBef>
          <a:spcPct val="20000"/>
        </a:spcBef>
        <a:spcAft>
          <a:spcPct val="0"/>
        </a:spcAft>
        <a:buChar char="»"/>
        <a:defRPr sz="6800">
          <a:solidFill>
            <a:schemeClr val="tx1"/>
          </a:solidFill>
          <a:latin typeface="+mn-lt"/>
        </a:defRPr>
      </a:lvl7pPr>
      <a:lvl8pPr marL="8315325" indent="-771525" algn="l" defTabSz="3086100" rtl="0" fontAlgn="base">
        <a:spcBef>
          <a:spcPct val="20000"/>
        </a:spcBef>
        <a:spcAft>
          <a:spcPct val="0"/>
        </a:spcAft>
        <a:buChar char="»"/>
        <a:defRPr sz="6800">
          <a:solidFill>
            <a:schemeClr val="tx1"/>
          </a:solidFill>
          <a:latin typeface="+mn-lt"/>
        </a:defRPr>
      </a:lvl8pPr>
      <a:lvl9pPr marL="8772525" indent="-771525" algn="l" defTabSz="3086100" rtl="0" fontAlgn="base">
        <a:spcBef>
          <a:spcPct val="20000"/>
        </a:spcBef>
        <a:spcAft>
          <a:spcPct val="0"/>
        </a:spcAft>
        <a:buChar char="»"/>
        <a:defRPr sz="68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.bin"/><Relationship Id="rId12" Type="http://schemas.openxmlformats.org/officeDocument/2006/relationships/image" Target="../media/image2.emf"/><Relationship Id="rId13" Type="http://schemas.openxmlformats.org/officeDocument/2006/relationships/oleObject" Target="../embeddings/oleObject3.bin"/><Relationship Id="rId14" Type="http://schemas.openxmlformats.org/officeDocument/2006/relationships/image" Target="../media/image3.emf"/><Relationship Id="rId15" Type="http://schemas.openxmlformats.org/officeDocument/2006/relationships/image" Target="../media/image9.jp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oleObject" Target="../embeddings/oleObject1.bin"/><Relationship Id="rId7" Type="http://schemas.openxmlformats.org/officeDocument/2006/relationships/image" Target="../media/image1.emf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Rectangle 446"/>
          <p:cNvSpPr>
            <a:spLocks noChangeAspect="1" noChangeArrowheads="1"/>
          </p:cNvSpPr>
          <p:nvPr/>
        </p:nvSpPr>
        <p:spPr bwMode="auto">
          <a:xfrm>
            <a:off x="720305" y="630320"/>
            <a:ext cx="31324550" cy="3518376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21176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prstDash val="dash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pt-BR" sz="2000" dirty="0">
              <a:ea typeface="+mn-ea"/>
              <a:cs typeface="+mn-cs"/>
            </a:endParaRPr>
          </a:p>
        </p:txBody>
      </p:sp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1404938" y="442913"/>
            <a:ext cx="29597350" cy="212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>
            <a:spAutoFit/>
          </a:bodyPr>
          <a:lstStyle>
            <a:lvl1pPr marL="342900" indent="-342900" defTabSz="5184775" eaLnBrk="0" hangingPunct="0"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39763" defTabSz="5184775" eaLnBrk="0" hangingPunct="0"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184775" eaLnBrk="0" hangingPunct="0"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184775" eaLnBrk="0" hangingPunct="0"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184775" eaLnBrk="0" hangingPunct="0"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1847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1847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1847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1847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pt-BR" sz="6500" b="1" dirty="0" smtClean="0">
                <a:solidFill>
                  <a:schemeClr val="accent2"/>
                </a:solidFill>
              </a:rPr>
              <a:t>PREVISÃO DE MERCADO PARA AÇÕES EM BOLSA DE VALORES BASEADO EM TÉCNICAS DE INTELIGÊNCIA ARTIFICIAL </a:t>
            </a:r>
            <a:endParaRPr lang="pt-BR" sz="6500" dirty="0">
              <a:solidFill>
                <a:schemeClr val="accent2"/>
              </a:solidFill>
            </a:endParaRP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404813" y="2520950"/>
            <a:ext cx="30964187" cy="359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>
            <a:spAutoFit/>
          </a:bodyPr>
          <a:lstStyle>
            <a:lvl1pPr defTabSz="5184775" eaLnBrk="0" hangingPunct="0"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184775" eaLnBrk="0" hangingPunct="0"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184775" eaLnBrk="0" hangingPunct="0"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184775" eaLnBrk="0" hangingPunct="0"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184775" eaLnBrk="0" hangingPunct="0"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1847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1847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1847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1847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pt-BR" sz="4000" b="1" dirty="0"/>
              <a:t>Rafael Stoffalette João</a:t>
            </a:r>
          </a:p>
          <a:p>
            <a:pPr algn="ctr" eaLnBrk="1" hangingPunct="1"/>
            <a:r>
              <a:rPr lang="pt-BR" sz="4000" b="1" dirty="0"/>
              <a:t>Almir </a:t>
            </a:r>
            <a:r>
              <a:rPr lang="pt-BR" sz="4000" b="1" dirty="0" err="1"/>
              <a:t>Olivette</a:t>
            </a:r>
            <a:r>
              <a:rPr lang="pt-BR" sz="4000" b="1" dirty="0"/>
              <a:t> </a:t>
            </a:r>
            <a:r>
              <a:rPr lang="pt-BR" sz="4000" b="1" dirty="0" err="1"/>
              <a:t>Artero</a:t>
            </a:r>
            <a:endParaRPr lang="pt-BR" sz="4000" b="1" dirty="0"/>
          </a:p>
          <a:p>
            <a:pPr algn="ctr" eaLnBrk="1" hangingPunct="1"/>
            <a:endParaRPr lang="pt-BR" sz="2000" b="1" dirty="0"/>
          </a:p>
          <a:p>
            <a:pPr algn="ctr" eaLnBrk="1" hangingPunct="1"/>
            <a:r>
              <a:rPr lang="pt-BR" sz="2500" dirty="0" err="1"/>
              <a:t>rafaelcompp@gmail.com</a:t>
            </a:r>
            <a:r>
              <a:rPr lang="pt-BR" sz="2500" dirty="0"/>
              <a:t>, </a:t>
            </a:r>
            <a:r>
              <a:rPr lang="pt-BR" sz="2500" dirty="0" err="1"/>
              <a:t>almir@fct.unesp.br</a:t>
            </a:r>
            <a:endParaRPr lang="pt-BR" sz="2500" dirty="0"/>
          </a:p>
          <a:p>
            <a:pPr algn="ctr" eaLnBrk="1" hangingPunct="1"/>
            <a:endParaRPr lang="pt-BR" sz="2000" dirty="0"/>
          </a:p>
          <a:p>
            <a:pPr algn="ctr" eaLnBrk="1" hangingPunct="1"/>
            <a:r>
              <a:rPr lang="pt-BR" sz="4000" b="1" dirty="0"/>
              <a:t>Faculdade de Ciências e Tecnologia – Unesp</a:t>
            </a:r>
            <a:br>
              <a:rPr lang="pt-BR" sz="4000" b="1" dirty="0"/>
            </a:br>
            <a:r>
              <a:rPr lang="pt-BR" sz="4000" b="1" dirty="0"/>
              <a:t>Campus de Presidente Prudente</a:t>
            </a:r>
          </a:p>
        </p:txBody>
      </p:sp>
      <p:sp>
        <p:nvSpPr>
          <p:cNvPr id="14340" name="AutoShape 9"/>
          <p:cNvSpPr>
            <a:spLocks noChangeArrowheads="1"/>
          </p:cNvSpPr>
          <p:nvPr/>
        </p:nvSpPr>
        <p:spPr bwMode="auto">
          <a:xfrm flipV="1">
            <a:off x="539750" y="6300788"/>
            <a:ext cx="31278513" cy="14128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prstShdw prst="shdw17" dist="17961" dir="2700000">
              <a:srgbClr val="000000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10800000" wrap="none" lIns="128016" tIns="64008" rIns="128016" bIns="64008" anchor="ctr"/>
          <a:lstStyle/>
          <a:p>
            <a:pPr algn="ctr" defTabSz="4321175"/>
            <a:endParaRPr lang="en-US"/>
          </a:p>
        </p:txBody>
      </p:sp>
      <p:sp>
        <p:nvSpPr>
          <p:cNvPr id="14341" name="Rectangle 44"/>
          <p:cNvSpPr>
            <a:spLocks noChangeArrowheads="1"/>
          </p:cNvSpPr>
          <p:nvPr/>
        </p:nvSpPr>
        <p:spPr bwMode="auto">
          <a:xfrm>
            <a:off x="0" y="-711200"/>
            <a:ext cx="257175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016" tIns="64008" rIns="128016" bIns="64008" anchor="ctr">
            <a:spAutoFit/>
          </a:bodyPr>
          <a:lstStyle/>
          <a:p>
            <a:pPr defTabSz="1279525"/>
            <a:endParaRPr lang="en-US"/>
          </a:p>
        </p:txBody>
      </p:sp>
      <p:sp>
        <p:nvSpPr>
          <p:cNvPr id="14342" name="Rectangle 64"/>
          <p:cNvSpPr>
            <a:spLocks noChangeArrowheads="1"/>
          </p:cNvSpPr>
          <p:nvPr/>
        </p:nvSpPr>
        <p:spPr bwMode="auto">
          <a:xfrm>
            <a:off x="0" y="-711200"/>
            <a:ext cx="257175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016" tIns="64008" rIns="128016" bIns="64008" anchor="ctr">
            <a:spAutoFit/>
          </a:bodyPr>
          <a:lstStyle/>
          <a:p>
            <a:pPr defTabSz="1279525"/>
            <a:endParaRPr lang="en-US"/>
          </a:p>
        </p:txBody>
      </p:sp>
      <p:sp>
        <p:nvSpPr>
          <p:cNvPr id="14343" name="Rectangle 68"/>
          <p:cNvSpPr>
            <a:spLocks noChangeArrowheads="1"/>
          </p:cNvSpPr>
          <p:nvPr/>
        </p:nvSpPr>
        <p:spPr bwMode="auto">
          <a:xfrm>
            <a:off x="0" y="-711200"/>
            <a:ext cx="257175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016" tIns="64008" rIns="128016" bIns="64008" anchor="ctr">
            <a:spAutoFit/>
          </a:bodyPr>
          <a:lstStyle/>
          <a:p>
            <a:pPr defTabSz="1279525"/>
            <a:endParaRPr lang="en-US"/>
          </a:p>
        </p:txBody>
      </p:sp>
      <p:sp>
        <p:nvSpPr>
          <p:cNvPr id="14344" name="Rectangle 73"/>
          <p:cNvSpPr>
            <a:spLocks noChangeArrowheads="1"/>
          </p:cNvSpPr>
          <p:nvPr/>
        </p:nvSpPr>
        <p:spPr bwMode="auto">
          <a:xfrm>
            <a:off x="0" y="-711200"/>
            <a:ext cx="257175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016" tIns="64008" rIns="128016" bIns="64008" anchor="ctr">
            <a:spAutoFit/>
          </a:bodyPr>
          <a:lstStyle/>
          <a:p>
            <a:pPr defTabSz="1279525"/>
            <a:endParaRPr lang="en-US"/>
          </a:p>
        </p:txBody>
      </p:sp>
      <p:sp>
        <p:nvSpPr>
          <p:cNvPr id="14345" name="Rectangle 111"/>
          <p:cNvSpPr>
            <a:spLocks noChangeArrowheads="1"/>
          </p:cNvSpPr>
          <p:nvPr/>
        </p:nvSpPr>
        <p:spPr bwMode="auto">
          <a:xfrm>
            <a:off x="0" y="-711200"/>
            <a:ext cx="257175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016" tIns="64008" rIns="128016" bIns="64008" anchor="ctr">
            <a:spAutoFit/>
          </a:bodyPr>
          <a:lstStyle/>
          <a:p>
            <a:pPr defTabSz="1279525"/>
            <a:endParaRPr lang="en-US"/>
          </a:p>
        </p:txBody>
      </p:sp>
      <p:sp>
        <p:nvSpPr>
          <p:cNvPr id="14346" name="Rectangle 113"/>
          <p:cNvSpPr>
            <a:spLocks noChangeArrowheads="1"/>
          </p:cNvSpPr>
          <p:nvPr/>
        </p:nvSpPr>
        <p:spPr bwMode="auto">
          <a:xfrm>
            <a:off x="0" y="-711200"/>
            <a:ext cx="257175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016" tIns="64008" rIns="128016" bIns="64008" anchor="ctr">
            <a:spAutoFit/>
          </a:bodyPr>
          <a:lstStyle/>
          <a:p>
            <a:pPr defTabSz="1279525"/>
            <a:endParaRPr lang="en-US"/>
          </a:p>
        </p:txBody>
      </p:sp>
      <p:sp>
        <p:nvSpPr>
          <p:cNvPr id="14347" name="CaixaDeTexto 75"/>
          <p:cNvSpPr txBox="1">
            <a:spLocks noChangeArrowheads="1"/>
          </p:cNvSpPr>
          <p:nvPr/>
        </p:nvSpPr>
        <p:spPr bwMode="auto">
          <a:xfrm>
            <a:off x="1081088" y="6570662"/>
            <a:ext cx="14395450" cy="2061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/>
          <a:lstStyle>
            <a:lvl1pPr defTabSz="1279525" eaLnBrk="0" hangingPunct="0"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279525" eaLnBrk="0" hangingPunct="0"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279525" eaLnBrk="0" hangingPunct="0"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279525" eaLnBrk="0" hangingPunct="0"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279525" eaLnBrk="0" hangingPunct="0"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 eaLnBrk="1" hangingPunct="1"/>
            <a:r>
              <a:rPr lang="pt-BR" sz="2000" b="1" dirty="0"/>
              <a:t>INTRODUÇÃO</a:t>
            </a:r>
          </a:p>
          <a:p>
            <a:pPr algn="just" eaLnBrk="1" hangingPunct="1"/>
            <a:endParaRPr lang="pt-BR" sz="2000" b="1" dirty="0"/>
          </a:p>
          <a:p>
            <a:pPr algn="just" eaLnBrk="1" hangingPunct="1"/>
            <a:r>
              <a:rPr lang="pt-BR" sz="2000" dirty="0"/>
              <a:t>O mercado de ações na bolsa de valores tornou-se uma alternativa recorrente e atrativa a qualquer tipo de pessoa, pois sem muita dificuldade pode se tornar um investidor. A facilidade no entanto não gera relação de segurança em </a:t>
            </a:r>
            <a:r>
              <a:rPr lang="pt-BR" sz="2000" dirty="0" smtClean="0"/>
              <a:t>investimentos feitos. </a:t>
            </a:r>
            <a:r>
              <a:rPr lang="pt-BR" sz="2000" dirty="0"/>
              <a:t>Algumas vezes investir em ações pode </a:t>
            </a:r>
            <a:r>
              <a:rPr lang="pt-BR" sz="2000" dirty="0" smtClean="0"/>
              <a:t>trazer resultados negativos devido ao </a:t>
            </a:r>
            <a:r>
              <a:rPr lang="pt-BR" sz="2000" dirty="0"/>
              <a:t>alto </a:t>
            </a:r>
            <a:r>
              <a:rPr lang="pt-BR" sz="2000" dirty="0" smtClean="0"/>
              <a:t>risco que o mercado apresenta, risco não tão simples </a:t>
            </a:r>
            <a:r>
              <a:rPr lang="pt-BR" sz="2000" dirty="0"/>
              <a:t>de se prever, afetando </a:t>
            </a:r>
            <a:r>
              <a:rPr lang="pt-BR" sz="2000" dirty="0" smtClean="0"/>
              <a:t>uma grande parcela dos acionistas. </a:t>
            </a:r>
            <a:endParaRPr lang="pt-BR" sz="2000" dirty="0"/>
          </a:p>
          <a:p>
            <a:pPr algn="just" eaLnBrk="1" hangingPunct="1"/>
            <a:r>
              <a:rPr lang="pt-BR" sz="2000" dirty="0"/>
              <a:t>Apesar de seguir um padrão </a:t>
            </a:r>
            <a:r>
              <a:rPr lang="pt-BR" sz="2000" dirty="0" smtClean="0"/>
              <a:t>proveniente dos dados histórico </a:t>
            </a:r>
            <a:r>
              <a:rPr lang="pt-BR" sz="2000" dirty="0"/>
              <a:t>de </a:t>
            </a:r>
            <a:r>
              <a:rPr lang="pt-BR" sz="2000" dirty="0" smtClean="0"/>
              <a:t>oscilação, ações de empresas </a:t>
            </a:r>
            <a:r>
              <a:rPr lang="pt-BR" sz="2000" dirty="0"/>
              <a:t>são direta e indiretamente afetadas por fatores cotidianos de quaisquer áreas, são os chamados agentes externos, que não possuem uma forma de previsão. </a:t>
            </a:r>
          </a:p>
          <a:p>
            <a:pPr algn="just" eaLnBrk="1" hangingPunct="1"/>
            <a:r>
              <a:rPr lang="pt-BR" sz="2000" dirty="0"/>
              <a:t>Com a evolução da tecnologia, </a:t>
            </a:r>
            <a:r>
              <a:rPr lang="pt-BR" sz="2000" dirty="0" smtClean="0"/>
              <a:t>a aquisição </a:t>
            </a:r>
            <a:r>
              <a:rPr lang="pt-BR" sz="2000" dirty="0"/>
              <a:t>de dados e popularização </a:t>
            </a:r>
            <a:r>
              <a:rPr lang="pt-BR" sz="2000" dirty="0" smtClean="0"/>
              <a:t>de áreas antes restritas apenas a uma parte da sociedade como a economia, cresce </a:t>
            </a:r>
            <a:r>
              <a:rPr lang="pt-BR" sz="2000" dirty="0"/>
              <a:t>e </a:t>
            </a:r>
            <a:r>
              <a:rPr lang="pt-BR" sz="2000" dirty="0" smtClean="0"/>
              <a:t>torna-se </a:t>
            </a:r>
            <a:r>
              <a:rPr lang="pt-BR" sz="2000" dirty="0"/>
              <a:t>mais fácil </a:t>
            </a:r>
            <a:r>
              <a:rPr lang="pt-BR" sz="2000" dirty="0" smtClean="0"/>
              <a:t>a obtenção e negociação de </a:t>
            </a:r>
            <a:r>
              <a:rPr lang="pt-BR" sz="2000" dirty="0"/>
              <a:t>ações por uma </a:t>
            </a:r>
            <a:r>
              <a:rPr lang="pt-BR" sz="2000" dirty="0" smtClean="0"/>
              <a:t>pessoa</a:t>
            </a:r>
            <a:r>
              <a:rPr lang="pt-BR" sz="2000" dirty="0"/>
              <a:t>.</a:t>
            </a:r>
            <a:r>
              <a:rPr lang="pt-BR" sz="2000" dirty="0" smtClean="0"/>
              <a:t> </a:t>
            </a:r>
            <a:r>
              <a:rPr lang="pt-BR" sz="2000" dirty="0"/>
              <a:t>A internet é </a:t>
            </a:r>
            <a:r>
              <a:rPr lang="pt-BR" sz="2000" dirty="0" smtClean="0"/>
              <a:t>o maior exemplo de popularização de informações, </a:t>
            </a:r>
            <a:r>
              <a:rPr lang="pt-BR" sz="2000" dirty="0"/>
              <a:t>inúmeras empresas disponibilizam dicas, notícias e </a:t>
            </a:r>
            <a:r>
              <a:rPr lang="pt-BR" sz="2000" dirty="0" smtClean="0"/>
              <a:t>até algumas  </a:t>
            </a:r>
            <a:r>
              <a:rPr lang="pt-BR" sz="2000" dirty="0"/>
              <a:t>ferramentas </a:t>
            </a:r>
            <a:r>
              <a:rPr lang="pt-BR" sz="2000" dirty="0" smtClean="0"/>
              <a:t>que auxiliam investidores nas negociações de ações listadas na bolsa de valores.</a:t>
            </a:r>
            <a:endParaRPr lang="pt-BR" sz="2000" dirty="0"/>
          </a:p>
          <a:p>
            <a:pPr algn="just" eaLnBrk="1" hangingPunct="1"/>
            <a:endParaRPr lang="pt-BR" sz="2000" dirty="0"/>
          </a:p>
          <a:p>
            <a:pPr algn="just" eaLnBrk="1" hangingPunct="1"/>
            <a:r>
              <a:rPr lang="pt-BR" sz="2000" b="1" dirty="0"/>
              <a:t>OBJETIVOS</a:t>
            </a:r>
          </a:p>
          <a:p>
            <a:pPr algn="just" eaLnBrk="1" hangingPunct="1"/>
            <a:endParaRPr lang="pt-BR" sz="2000" dirty="0"/>
          </a:p>
          <a:p>
            <a:pPr algn="just" eaLnBrk="1" hangingPunct="1"/>
            <a:r>
              <a:rPr lang="pt-BR" sz="2000" dirty="0"/>
              <a:t>Apresentar um ambiente de um sistema web de código e utilização livre pelo qual os </a:t>
            </a:r>
            <a:r>
              <a:rPr lang="pt-BR" sz="2000" dirty="0" smtClean="0"/>
              <a:t>valores de cotação de </a:t>
            </a:r>
            <a:r>
              <a:rPr lang="pt-BR" sz="2000" dirty="0"/>
              <a:t>determinadas ações possam ser </a:t>
            </a:r>
            <a:r>
              <a:rPr lang="pt-BR" sz="2000" dirty="0" smtClean="0"/>
              <a:t>obtidos em tempo real, </a:t>
            </a:r>
            <a:r>
              <a:rPr lang="pt-BR" sz="2000" dirty="0"/>
              <a:t>listados e </a:t>
            </a:r>
            <a:r>
              <a:rPr lang="pt-BR" sz="2000" dirty="0" smtClean="0"/>
              <a:t>manipulados em </a:t>
            </a:r>
            <a:r>
              <a:rPr lang="pt-BR" sz="2000" dirty="0"/>
              <a:t>um processo de inteligência artificial que tem por objetivo principal, prever </a:t>
            </a:r>
            <a:r>
              <a:rPr lang="pt-BR" sz="2000" dirty="0" smtClean="0"/>
              <a:t>qual o </a:t>
            </a:r>
            <a:r>
              <a:rPr lang="pt-BR" sz="2000" dirty="0"/>
              <a:t>sentido da </a:t>
            </a:r>
            <a:r>
              <a:rPr lang="pt-BR" sz="2000" dirty="0" smtClean="0"/>
              <a:t>oscilação futura </a:t>
            </a:r>
            <a:r>
              <a:rPr lang="pt-BR" sz="2000" dirty="0"/>
              <a:t>da ação.</a:t>
            </a:r>
          </a:p>
          <a:p>
            <a:pPr algn="just" eaLnBrk="1" hangingPunct="1"/>
            <a:r>
              <a:rPr lang="pt-BR" sz="2000" dirty="0"/>
              <a:t>Através do uso de uma RNA(rede neural artificial) previamente treinada utilizando um algoritmo de reajuste de pesos e realimentação, expor de forma simples e clara, baseado em dados históricos </a:t>
            </a:r>
            <a:r>
              <a:rPr lang="pt-BR" sz="2000" dirty="0" smtClean="0"/>
              <a:t>e sem </a:t>
            </a:r>
            <a:r>
              <a:rPr lang="pt-BR" sz="2000" dirty="0"/>
              <a:t>intervenção de possíveis agentes externos, a tendência a ser seguida pela ação </a:t>
            </a:r>
            <a:r>
              <a:rPr lang="pt-BR" sz="2000" dirty="0" smtClean="0"/>
              <a:t>analisada em sua próxima cotação.</a:t>
            </a:r>
            <a:endParaRPr lang="pt-BR" sz="2000" dirty="0"/>
          </a:p>
          <a:p>
            <a:pPr algn="just" eaLnBrk="1" hangingPunct="1"/>
            <a:endParaRPr lang="pt-BR" sz="2000" b="1" dirty="0" smtClean="0"/>
          </a:p>
          <a:p>
            <a:pPr algn="just" eaLnBrk="1" hangingPunct="1"/>
            <a:endParaRPr lang="pt-BR" sz="2000" b="1" dirty="0"/>
          </a:p>
          <a:p>
            <a:pPr algn="just" eaLnBrk="1" hangingPunct="1"/>
            <a:r>
              <a:rPr lang="pt-BR" sz="2000" b="1" dirty="0"/>
              <a:t>FUNDAMENTAÇÃO </a:t>
            </a:r>
            <a:r>
              <a:rPr lang="pt-BR" sz="2000" b="1" dirty="0" smtClean="0"/>
              <a:t>TEÓRICA</a:t>
            </a:r>
          </a:p>
          <a:p>
            <a:pPr algn="just" eaLnBrk="1" hangingPunct="1"/>
            <a:endParaRPr lang="pt-BR" sz="2000" b="1" dirty="0"/>
          </a:p>
          <a:p>
            <a:pPr algn="just" eaLnBrk="1" hangingPunct="1"/>
            <a:r>
              <a:rPr lang="pt-BR" sz="2000" dirty="0" smtClean="0"/>
              <a:t>Uma RNA(Rede Neural Artificial) é, analogamente ao cérebro humano, um conjunto de neurônios interligados entre si que trocam informações, sinapse, a fim de obter um resultado e expor em seu neurônio de saída um valor que componha uma classe esperada de resultados. Comparando as estruturas de um neurônio artificial com o biológico que compõe o cérebro humano, ambos possuem um conjunto de entradas, chamado dendritos em um neurônio natural. Essas entradas possuem um peso associado individual no modelo artificial e a soma do conjunto de entradas com seus respectivos pesos associados são então utilizados por uma função de ativação no corpo do neurônio. O axônio é um dispositivo de saída que transmite um sinal do corpo celular para as extremidades que são conectadas com dendritos de outros neurônios.</a:t>
            </a:r>
          </a:p>
          <a:p>
            <a:pPr algn="just" eaLnBrk="1" hangingPunct="1"/>
            <a:endParaRPr lang="pt-BR" sz="2000" dirty="0" smtClean="0"/>
          </a:p>
          <a:p>
            <a:pPr algn="just" eaLnBrk="1" hangingPunct="1"/>
            <a:endParaRPr lang="pt-BR" sz="2000" dirty="0" smtClean="0"/>
          </a:p>
          <a:p>
            <a:pPr algn="just" eaLnBrk="1" hangingPunct="1"/>
            <a:endParaRPr lang="pt-BR" sz="2000" dirty="0" smtClean="0"/>
          </a:p>
          <a:p>
            <a:pPr algn="just" eaLnBrk="1" hangingPunct="1"/>
            <a:endParaRPr lang="pt-BR" sz="2000" dirty="0"/>
          </a:p>
          <a:p>
            <a:pPr algn="just" eaLnBrk="1" hangingPunct="1"/>
            <a:endParaRPr lang="pt-BR" sz="2000" dirty="0" smtClean="0"/>
          </a:p>
          <a:p>
            <a:pPr algn="just" eaLnBrk="1" hangingPunct="1"/>
            <a:endParaRPr lang="pt-BR" sz="2000" dirty="0"/>
          </a:p>
          <a:p>
            <a:pPr algn="just" eaLnBrk="1" hangingPunct="1"/>
            <a:endParaRPr lang="pt-BR" sz="2000" dirty="0" smtClean="0"/>
          </a:p>
          <a:p>
            <a:pPr algn="just" eaLnBrk="1" hangingPunct="1"/>
            <a:endParaRPr lang="pt-BR" sz="2000" dirty="0"/>
          </a:p>
          <a:p>
            <a:pPr algn="just" eaLnBrk="1" hangingPunct="1"/>
            <a:endParaRPr lang="pt-BR" sz="2000" dirty="0" smtClean="0"/>
          </a:p>
          <a:p>
            <a:pPr algn="just" eaLnBrk="1" hangingPunct="1"/>
            <a:endParaRPr lang="pt-BR" sz="2000" dirty="0"/>
          </a:p>
          <a:p>
            <a:pPr algn="just" eaLnBrk="1" hangingPunct="1"/>
            <a:endParaRPr lang="pt-BR" sz="2000" dirty="0" smtClean="0"/>
          </a:p>
          <a:p>
            <a:pPr algn="just" eaLnBrk="1" hangingPunct="1"/>
            <a:endParaRPr lang="pt-BR" sz="2000" dirty="0" smtClean="0"/>
          </a:p>
          <a:p>
            <a:pPr algn="just" eaLnBrk="1" hangingPunct="1"/>
            <a:endParaRPr lang="pt-BR" sz="2000" dirty="0"/>
          </a:p>
          <a:p>
            <a:pPr algn="just" eaLnBrk="1" hangingPunct="1"/>
            <a:endParaRPr lang="pt-BR" sz="2000" dirty="0" smtClean="0"/>
          </a:p>
          <a:p>
            <a:pPr algn="just" eaLnBrk="1" hangingPunct="1"/>
            <a:endParaRPr lang="pt-BR" sz="2000" dirty="0"/>
          </a:p>
          <a:p>
            <a:pPr algn="just" eaLnBrk="1" hangingPunct="1"/>
            <a:endParaRPr lang="pt-BR" sz="2000" dirty="0" smtClean="0"/>
          </a:p>
          <a:p>
            <a:pPr algn="just" eaLnBrk="1" hangingPunct="1"/>
            <a:endParaRPr lang="pt-BR" sz="2000" dirty="0"/>
          </a:p>
          <a:p>
            <a:pPr algn="just" eaLnBrk="1" hangingPunct="1"/>
            <a:endParaRPr lang="pt-BR" sz="2000" dirty="0" smtClean="0"/>
          </a:p>
          <a:p>
            <a:pPr algn="just" eaLnBrk="1" hangingPunct="1"/>
            <a:endParaRPr lang="pt-BR" sz="2000" dirty="0" smtClean="0"/>
          </a:p>
          <a:p>
            <a:pPr algn="just" eaLnBrk="1" hangingPunct="1"/>
            <a:endParaRPr lang="pt-BR" sz="2000" dirty="0" smtClean="0"/>
          </a:p>
          <a:p>
            <a:pPr algn="just" eaLnBrk="1" hangingPunct="1"/>
            <a:r>
              <a:rPr lang="pt-BR" sz="2000" dirty="0" smtClean="0"/>
              <a:t>Para que uma RNA se comporte como esperado, ela precisa passar por um processo de treinamento, que ocorre de forma interativa </a:t>
            </a:r>
            <a:r>
              <a:rPr lang="pt-BR" sz="2000" dirty="0"/>
              <a:t>e evolutiva </a:t>
            </a:r>
            <a:r>
              <a:rPr lang="pt-BR" sz="2000" dirty="0" smtClean="0"/>
              <a:t>e faz com que seus </a:t>
            </a:r>
            <a:r>
              <a:rPr lang="pt-BR" sz="2000" dirty="0"/>
              <a:t>pesos </a:t>
            </a:r>
            <a:r>
              <a:rPr lang="pt-BR" sz="2000" dirty="0" smtClean="0"/>
              <a:t>sejam reajustados </a:t>
            </a:r>
            <a:r>
              <a:rPr lang="pt-BR" sz="2000" dirty="0"/>
              <a:t>de forma que ela se adapte aos diferentes estímulos de </a:t>
            </a:r>
            <a:r>
              <a:rPr lang="pt-BR" sz="2000" dirty="0" smtClean="0"/>
              <a:t>entrada apresentados. Esse processo de aprendizado pelo qual a rede passa faz com que a máquina reaja da mesma forma que um cérebro humano reagiria  na mesma situação.</a:t>
            </a:r>
          </a:p>
          <a:p>
            <a:pPr algn="just" eaLnBrk="1" hangingPunct="1"/>
            <a:r>
              <a:rPr lang="pt-BR" sz="2000" dirty="0" smtClean="0"/>
              <a:t>O treinamento de uma RNA pode ocorrer de duas formas</a:t>
            </a:r>
            <a:r>
              <a:rPr lang="pt-BR" sz="2000" dirty="0"/>
              <a:t>. </a:t>
            </a:r>
            <a:r>
              <a:rPr lang="pt-BR" sz="2000" dirty="0" smtClean="0"/>
              <a:t>No </a:t>
            </a:r>
            <a:r>
              <a:rPr lang="pt-BR" sz="2000" dirty="0"/>
              <a:t>aprendizado supervisionado, também conhecido como aprendizado por correção e erro, é </a:t>
            </a:r>
            <a:r>
              <a:rPr lang="pt-BR" sz="2000" dirty="0" smtClean="0"/>
              <a:t>fornecido </a:t>
            </a:r>
            <a:r>
              <a:rPr lang="pt-BR" sz="2000" dirty="0"/>
              <a:t>um valor de saída o qual deseja-se atingir e quando o valor obtido na rede é diferente do almejado, os pesos da rede são alterados para a próxima </a:t>
            </a:r>
            <a:r>
              <a:rPr lang="pt-BR" sz="2000" dirty="0" smtClean="0"/>
              <a:t>iteração baseando-se na diferença entre o valor obtido e o almejado. </a:t>
            </a:r>
            <a:r>
              <a:rPr lang="pt-BR" sz="2000" dirty="0"/>
              <a:t>Essa verificação é feita em todas as iterações que a rede possuir. Já no aprendizado não supervisionado não é fornecida nenhum valor para comparação.</a:t>
            </a:r>
            <a:endParaRPr lang="pt-BR" sz="2000" dirty="0" smtClean="0"/>
          </a:p>
          <a:p>
            <a:pPr algn="just" eaLnBrk="1" hangingPunct="1"/>
            <a:endParaRPr lang="pt-BR" sz="2000" dirty="0"/>
          </a:p>
          <a:p>
            <a:pPr algn="just" eaLnBrk="1" hangingPunct="1"/>
            <a:r>
              <a:rPr lang="pt-BR" sz="2000" dirty="0" smtClean="0"/>
              <a:t> </a:t>
            </a:r>
            <a:endParaRPr lang="pt-BR" sz="2000" b="1" dirty="0"/>
          </a:p>
          <a:p>
            <a:pPr algn="just" eaLnBrk="1" hangingPunct="1"/>
            <a:endParaRPr lang="en-US" sz="2000" b="1" dirty="0" smtClean="0"/>
          </a:p>
          <a:p>
            <a:pPr algn="just" eaLnBrk="1" hangingPunct="1"/>
            <a:endParaRPr lang="en-US" sz="2000" b="1" dirty="0"/>
          </a:p>
          <a:p>
            <a:pPr algn="just" eaLnBrk="1" hangingPunct="1"/>
            <a:endParaRPr lang="en-US" sz="2000" b="1" dirty="0" smtClean="0"/>
          </a:p>
          <a:p>
            <a:pPr algn="just" eaLnBrk="1" hangingPunct="1"/>
            <a:endParaRPr lang="en-US" sz="2000" b="1" dirty="0"/>
          </a:p>
          <a:p>
            <a:pPr algn="just" eaLnBrk="1" hangingPunct="1"/>
            <a:endParaRPr lang="en-US" sz="2000" b="1" dirty="0" smtClean="0"/>
          </a:p>
          <a:p>
            <a:pPr algn="just" eaLnBrk="1" hangingPunct="1"/>
            <a:endParaRPr lang="en-US" sz="2000" b="1" dirty="0"/>
          </a:p>
          <a:p>
            <a:pPr algn="just" eaLnBrk="1" hangingPunct="1"/>
            <a:endParaRPr lang="en-US" sz="2000" b="1" dirty="0" smtClean="0"/>
          </a:p>
          <a:p>
            <a:pPr algn="just" eaLnBrk="1" hangingPunct="1"/>
            <a:endParaRPr lang="en-US" sz="2000" b="1" dirty="0"/>
          </a:p>
          <a:p>
            <a:pPr algn="just" eaLnBrk="1" hangingPunct="1"/>
            <a:endParaRPr lang="en-US" sz="2000" b="1" dirty="0" smtClean="0"/>
          </a:p>
          <a:p>
            <a:pPr algn="just" eaLnBrk="1" hangingPunct="1"/>
            <a:endParaRPr lang="en-US" sz="2000" b="1" dirty="0"/>
          </a:p>
          <a:p>
            <a:pPr algn="just" eaLnBrk="1" hangingPunct="1"/>
            <a:endParaRPr lang="en-US" sz="2000" b="1" dirty="0" smtClean="0"/>
          </a:p>
          <a:p>
            <a:pPr algn="just" eaLnBrk="1" hangingPunct="1"/>
            <a:endParaRPr lang="en-US" sz="2000" b="1" dirty="0"/>
          </a:p>
          <a:p>
            <a:pPr algn="just" eaLnBrk="1" hangingPunct="1"/>
            <a:endParaRPr lang="en-US" sz="2000" b="1" dirty="0" smtClean="0"/>
          </a:p>
          <a:p>
            <a:pPr algn="just" eaLnBrk="1" hangingPunct="1"/>
            <a:endParaRPr lang="en-US" sz="2000" b="1" dirty="0"/>
          </a:p>
          <a:p>
            <a:pPr algn="just" eaLnBrk="1" hangingPunct="1"/>
            <a:endParaRPr lang="pt-BR" sz="2000" b="1" dirty="0" smtClean="0"/>
          </a:p>
          <a:p>
            <a:pPr algn="just" eaLnBrk="1" hangingPunct="1"/>
            <a:endParaRPr lang="pt-BR" sz="2000" b="1" dirty="0"/>
          </a:p>
          <a:p>
            <a:pPr algn="just" eaLnBrk="1" hangingPunct="1"/>
            <a:endParaRPr lang="pt-BR" sz="2000" b="1" dirty="0" smtClean="0"/>
          </a:p>
          <a:p>
            <a:pPr algn="just" eaLnBrk="1" hangingPunct="1"/>
            <a:endParaRPr lang="pt-BR" sz="2000" b="1" dirty="0"/>
          </a:p>
          <a:p>
            <a:pPr algn="just" eaLnBrk="1" hangingPunct="1"/>
            <a:endParaRPr lang="pt-BR" sz="2000" b="1" dirty="0" smtClean="0"/>
          </a:p>
          <a:p>
            <a:pPr algn="just" eaLnBrk="1" hangingPunct="1"/>
            <a:endParaRPr lang="pt-BR" sz="2000" b="1" dirty="0"/>
          </a:p>
          <a:p>
            <a:pPr algn="just" eaLnBrk="1" hangingPunct="1"/>
            <a:endParaRPr lang="pt-BR" sz="2000" b="1" dirty="0" smtClean="0"/>
          </a:p>
          <a:p>
            <a:pPr algn="just" eaLnBrk="1" hangingPunct="1"/>
            <a:endParaRPr lang="pt-BR" sz="2000" b="1" dirty="0"/>
          </a:p>
          <a:p>
            <a:pPr algn="just" eaLnBrk="1" hangingPunct="1"/>
            <a:endParaRPr lang="pt-BR" sz="2000" b="1" dirty="0" smtClean="0"/>
          </a:p>
          <a:p>
            <a:pPr algn="just" eaLnBrk="1" hangingPunct="1"/>
            <a:endParaRPr lang="pt-BR" sz="2000" b="1" dirty="0"/>
          </a:p>
          <a:p>
            <a:pPr algn="just" eaLnBrk="1" hangingPunct="1"/>
            <a:endParaRPr lang="pt-BR" sz="2000" b="1" dirty="0" smtClean="0"/>
          </a:p>
          <a:p>
            <a:pPr algn="just" eaLnBrk="1" hangingPunct="1"/>
            <a:endParaRPr lang="pt-BR" sz="2000" b="1" dirty="0"/>
          </a:p>
          <a:p>
            <a:pPr algn="just" eaLnBrk="1" hangingPunct="1"/>
            <a:endParaRPr lang="pt-BR" sz="2000" b="1" dirty="0" smtClean="0"/>
          </a:p>
          <a:p>
            <a:pPr algn="just" eaLnBrk="1" hangingPunct="1"/>
            <a:endParaRPr lang="pt-BR" sz="2000" b="1" dirty="0"/>
          </a:p>
          <a:p>
            <a:pPr algn="just" eaLnBrk="1" hangingPunct="1"/>
            <a:endParaRPr lang="pt-BR" sz="2000" b="1" dirty="0" smtClean="0"/>
          </a:p>
          <a:p>
            <a:pPr algn="just" eaLnBrk="1" hangingPunct="1"/>
            <a:endParaRPr lang="pt-BR" sz="2000" b="1" dirty="0"/>
          </a:p>
          <a:p>
            <a:pPr algn="just" eaLnBrk="1" hangingPunct="1"/>
            <a:endParaRPr lang="pt-BR" sz="2000" b="1" dirty="0" smtClean="0"/>
          </a:p>
          <a:p>
            <a:pPr algn="just" eaLnBrk="1" hangingPunct="1"/>
            <a:endParaRPr lang="pt-BR" sz="2000" b="1" dirty="0"/>
          </a:p>
          <a:p>
            <a:pPr algn="just" eaLnBrk="1" hangingPunct="1"/>
            <a:endParaRPr lang="pt-BR" sz="2000" b="1" dirty="0" smtClean="0"/>
          </a:p>
          <a:p>
            <a:pPr algn="just" eaLnBrk="1" hangingPunct="1"/>
            <a:endParaRPr lang="pt-BR" sz="2000" b="1" dirty="0"/>
          </a:p>
        </p:txBody>
      </p:sp>
      <p:sp>
        <p:nvSpPr>
          <p:cNvPr id="2125" name="Rectangle 77"/>
          <p:cNvSpPr>
            <a:spLocks noChangeArrowheads="1"/>
          </p:cNvSpPr>
          <p:nvPr/>
        </p:nvSpPr>
        <p:spPr bwMode="auto">
          <a:xfrm>
            <a:off x="0" y="0"/>
            <a:ext cx="3240405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pt-BR">
              <a:ea typeface="+mn-ea"/>
              <a:cs typeface="+mn-cs"/>
            </a:endParaRPr>
          </a:p>
        </p:txBody>
      </p:sp>
      <p:sp>
        <p:nvSpPr>
          <p:cNvPr id="2160" name="Rectangle 112"/>
          <p:cNvSpPr>
            <a:spLocks noChangeArrowheads="1"/>
          </p:cNvSpPr>
          <p:nvPr/>
        </p:nvSpPr>
        <p:spPr bwMode="auto">
          <a:xfrm>
            <a:off x="0" y="0"/>
            <a:ext cx="3240405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pt-BR">
              <a:ea typeface="+mn-ea"/>
              <a:cs typeface="+mn-cs"/>
            </a:endParaRPr>
          </a:p>
        </p:txBody>
      </p:sp>
      <p:sp>
        <p:nvSpPr>
          <p:cNvPr id="2163" name="Rectangle 115"/>
          <p:cNvSpPr>
            <a:spLocks noChangeArrowheads="1"/>
          </p:cNvSpPr>
          <p:nvPr/>
        </p:nvSpPr>
        <p:spPr bwMode="auto">
          <a:xfrm>
            <a:off x="0" y="0"/>
            <a:ext cx="3240405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pt-BR">
              <a:ea typeface="+mn-ea"/>
              <a:cs typeface="+mn-cs"/>
            </a:endParaRPr>
          </a:p>
        </p:txBody>
      </p:sp>
      <p:grpSp>
        <p:nvGrpSpPr>
          <p:cNvPr id="14351" name="Group 6"/>
          <p:cNvGrpSpPr>
            <a:grpSpLocks/>
          </p:cNvGrpSpPr>
          <p:nvPr/>
        </p:nvGrpSpPr>
        <p:grpSpPr bwMode="auto">
          <a:xfrm>
            <a:off x="1693863" y="3151188"/>
            <a:ext cx="7486650" cy="2544762"/>
            <a:chOff x="17568" y="1536"/>
            <a:chExt cx="3264" cy="1079"/>
          </a:xfrm>
        </p:grpSpPr>
        <p:pic>
          <p:nvPicPr>
            <p:cNvPr id="14364" name="Picture 7" descr="logo2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48" y="1536"/>
              <a:ext cx="984" cy="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65" name="Picture 8" descr="unesp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68" y="2016"/>
              <a:ext cx="2269" cy="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73" name="Text Box 125"/>
          <p:cNvSpPr txBox="1">
            <a:spLocks noChangeArrowheads="1"/>
          </p:cNvSpPr>
          <p:nvPr/>
        </p:nvSpPr>
        <p:spPr bwMode="auto">
          <a:xfrm>
            <a:off x="23266400" y="3016250"/>
            <a:ext cx="8507413" cy="1844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321175" eaLnBrk="0" hangingPunct="0">
              <a:defRPr sz="8500">
                <a:solidFill>
                  <a:schemeClr val="tx1"/>
                </a:solidFill>
                <a:latin typeface="Arial" charset="0"/>
              </a:defRPr>
            </a:lvl1pPr>
            <a:lvl2pPr defTabSz="4321175" eaLnBrk="0" hangingPunct="0">
              <a:defRPr sz="8500">
                <a:solidFill>
                  <a:schemeClr val="tx1"/>
                </a:solidFill>
                <a:latin typeface="Arial" charset="0"/>
              </a:defRPr>
            </a:lvl2pPr>
            <a:lvl3pPr defTabSz="4321175" eaLnBrk="0" hangingPunct="0">
              <a:defRPr sz="8500">
                <a:solidFill>
                  <a:schemeClr val="tx1"/>
                </a:solidFill>
                <a:latin typeface="Arial" charset="0"/>
              </a:defRPr>
            </a:lvl3pPr>
            <a:lvl4pPr defTabSz="4321175" eaLnBrk="0" hangingPunct="0">
              <a:defRPr sz="8500">
                <a:solidFill>
                  <a:schemeClr val="tx1"/>
                </a:solidFill>
                <a:latin typeface="Arial" charset="0"/>
              </a:defRPr>
            </a:lvl4pPr>
            <a:lvl5pPr defTabSz="4321175" eaLnBrk="0" hangingPunct="0">
              <a:defRPr sz="8500">
                <a:solidFill>
                  <a:schemeClr val="tx1"/>
                </a:solidFill>
                <a:latin typeface="Arial" charset="0"/>
              </a:defRPr>
            </a:lvl5pPr>
            <a:lvl6pPr defTabSz="43211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</a:defRPr>
            </a:lvl6pPr>
            <a:lvl7pPr defTabSz="43211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</a:defRPr>
            </a:lvl7pPr>
            <a:lvl8pPr defTabSz="43211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</a:defRPr>
            </a:lvl8pPr>
            <a:lvl9pPr defTabSz="43211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pt-BR" sz="6000" b="1" dirty="0" smtClean="0">
                <a:solidFill>
                  <a:schemeClr val="accent2"/>
                </a:solidFill>
                <a:latin typeface="Cooper BlkOul BT" pitchFamily="82" charset="0"/>
                <a:ea typeface="+mn-ea"/>
                <a:cs typeface="+mn-cs"/>
              </a:rPr>
              <a:t>SECOMPP </a:t>
            </a:r>
            <a:r>
              <a:rPr lang="pt-BR" sz="7000" b="1" dirty="0" smtClean="0">
                <a:solidFill>
                  <a:schemeClr val="accent2"/>
                </a:solidFill>
                <a:latin typeface="Cooper BlkOul BT" pitchFamily="82" charset="0"/>
                <a:ea typeface="+mn-ea"/>
                <a:cs typeface="+mn-cs"/>
              </a:rPr>
              <a:t>2012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pt-BR" sz="3000" b="1" dirty="0" smtClean="0">
                <a:solidFill>
                  <a:schemeClr val="accent2"/>
                </a:solidFill>
                <a:latin typeface="Cooper Md BT" pitchFamily="18" charset="0"/>
                <a:ea typeface="+mn-ea"/>
                <a:cs typeface="+mn-cs"/>
              </a:rPr>
              <a:t>Mostra de Trabalhos de Conclusão de Curso </a:t>
            </a:r>
          </a:p>
        </p:txBody>
      </p:sp>
      <p:sp>
        <p:nvSpPr>
          <p:cNvPr id="2214" name="Text Box 166"/>
          <p:cNvSpPr txBox="1">
            <a:spLocks noChangeArrowheads="1"/>
          </p:cNvSpPr>
          <p:nvPr/>
        </p:nvSpPr>
        <p:spPr bwMode="auto">
          <a:xfrm>
            <a:off x="1125350" y="21467635"/>
            <a:ext cx="13631863" cy="10064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321175" eaLnBrk="0" hangingPunct="0"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4321175" eaLnBrk="0" hangingPunct="0"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321175" eaLnBrk="0" hangingPunct="0"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321175" eaLnBrk="0" hangingPunct="0"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321175" eaLnBrk="0" hangingPunct="0"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 eaLnBrk="1" hangingPunct="1">
              <a:defRPr/>
            </a:pPr>
            <a:r>
              <a:rPr lang="pt-BR" sz="2000" dirty="0" smtClean="0">
                <a:cs typeface="+mn-cs"/>
              </a:rPr>
              <a:t>Figura 1: Comparação estrutural entre neurônios [2] - adaptada. (a) </a:t>
            </a:r>
            <a:r>
              <a:rPr lang="en-US" sz="2000" dirty="0" smtClean="0">
                <a:cs typeface="+mn-cs"/>
              </a:rPr>
              <a:t>–</a:t>
            </a:r>
            <a:r>
              <a:rPr lang="pt-BR" sz="2000" dirty="0" smtClean="0">
                <a:cs typeface="+mn-cs"/>
              </a:rPr>
              <a:t> Neurônio artificial apresenta um conjunto de entradas x com seu respectivos pesos w, a soma e uma saída y. (</a:t>
            </a:r>
            <a:r>
              <a:rPr lang="pt-BR" sz="2000" dirty="0" err="1" smtClean="0">
                <a:cs typeface="+mn-cs"/>
              </a:rPr>
              <a:t>b</a:t>
            </a:r>
            <a:r>
              <a:rPr lang="pt-BR" sz="2000" dirty="0" smtClean="0">
                <a:cs typeface="+mn-cs"/>
              </a:rPr>
              <a:t>) </a:t>
            </a:r>
            <a:r>
              <a:rPr lang="en-US" sz="2000" dirty="0" smtClean="0">
                <a:cs typeface="+mn-cs"/>
              </a:rPr>
              <a:t>–</a:t>
            </a:r>
            <a:r>
              <a:rPr lang="pt-BR" sz="2000" dirty="0" smtClean="0">
                <a:cs typeface="+mn-cs"/>
              </a:rPr>
              <a:t> Neurônio biológico apresenta dendritos, corpo e axônio.</a:t>
            </a:r>
          </a:p>
        </p:txBody>
      </p:sp>
      <p:sp>
        <p:nvSpPr>
          <p:cNvPr id="14359" name="CaixaDeTexto 75"/>
          <p:cNvSpPr txBox="1">
            <a:spLocks noChangeArrowheads="1"/>
          </p:cNvSpPr>
          <p:nvPr/>
        </p:nvSpPr>
        <p:spPr bwMode="auto">
          <a:xfrm>
            <a:off x="16337040" y="6570980"/>
            <a:ext cx="14986665" cy="20750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8016" tIns="64008" rIns="128016" bIns="64008">
            <a:spAutoFit/>
          </a:bodyPr>
          <a:lstStyle>
            <a:lvl1pPr eaLnBrk="0" hangingPunct="0"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 eaLnBrk="1" hangingPunct="1"/>
            <a:r>
              <a:rPr lang="pt-BR" sz="2000" b="1" dirty="0" smtClean="0"/>
              <a:t>METODOLOGIA</a:t>
            </a:r>
          </a:p>
          <a:p>
            <a:pPr algn="just" eaLnBrk="1" hangingPunct="1"/>
            <a:endParaRPr lang="pt-BR" sz="2000" dirty="0" smtClean="0"/>
          </a:p>
          <a:p>
            <a:pPr algn="just" eaLnBrk="1" hangingPunct="1"/>
            <a:r>
              <a:rPr lang="pt-BR" sz="2000" dirty="0" smtClean="0"/>
              <a:t>A utilização de uma rede neural artificial na predição de cotações de ações da bolsa de valores  pode ser um ótimo método, porém para esse processo é indispensável a utilização de um algoritmo de treinamento supervisionado com reajuste de pesos, também conhecido como algoritmo </a:t>
            </a:r>
            <a:r>
              <a:rPr lang="pt-BR" sz="2000" dirty="0" err="1"/>
              <a:t>B</a:t>
            </a:r>
            <a:r>
              <a:rPr lang="pt-BR" sz="2000" dirty="0" err="1" smtClean="0"/>
              <a:t>ackpropagation</a:t>
            </a:r>
            <a:r>
              <a:rPr lang="pt-BR" sz="2000" dirty="0" smtClean="0"/>
              <a:t>.</a:t>
            </a:r>
            <a:r>
              <a:rPr lang="x-none" sz="2000" dirty="0" smtClean="0"/>
              <a:t> Trata-se do algoritmo de treinamento mais usado em redes de múltiplas camadas e com realimentação adiante. O erro obtido na camada de saída é </a:t>
            </a:r>
            <a:r>
              <a:rPr lang="x-none" sz="2000" smtClean="0"/>
              <a:t>retro-propagado </a:t>
            </a:r>
            <a:r>
              <a:rPr lang="x-none" sz="2000" smtClean="0"/>
              <a:t>pela </a:t>
            </a:r>
            <a:r>
              <a:rPr lang="x-none" sz="2000" dirty="0" smtClean="0"/>
              <a:t>rede em direção à camada de entrada[1]. </a:t>
            </a:r>
            <a:r>
              <a:rPr lang="pt-BR" sz="2000" dirty="0" smtClean="0"/>
              <a:t>Devido ao fato da alta variação entre valores que ocorre a todo momento, essa variação na oscilação dos valores não segue padrão então é necessário que a toda nova inserção, haja uma verificação do erro da rede para que se preciso ela seja treinada com esse novo valor. Para verificação do erro basta o cálculo do valor obtido pela rede subtraindo-se o valor esperado na iteração(1).</a:t>
            </a:r>
          </a:p>
          <a:p>
            <a:pPr algn="just" eaLnBrk="1" hangingPunct="1"/>
            <a:endParaRPr lang="pt-BR" sz="2000" dirty="0"/>
          </a:p>
          <a:p>
            <a:pPr algn="just" eaLnBrk="1" hangingPunct="1"/>
            <a:endParaRPr lang="pt-BR" sz="2000" dirty="0" smtClean="0"/>
          </a:p>
          <a:p>
            <a:pPr algn="just" eaLnBrk="1" hangingPunct="1"/>
            <a:endParaRPr lang="pt-BR" sz="2000" dirty="0" smtClean="0"/>
          </a:p>
          <a:p>
            <a:pPr algn="just" eaLnBrk="1" hangingPunct="1"/>
            <a:r>
              <a:rPr lang="pt-BR" sz="2000" dirty="0" smtClean="0"/>
              <a:t>A obtenção dos valores que são utilizados na entrada da RNA é feita através de uma requisição HTTP por linguagem orientada a objetos  de um serviço do próprio site da bolsa de valores, tornando assim a captura em tempo real e automatizada.</a:t>
            </a:r>
          </a:p>
          <a:p>
            <a:pPr algn="just" eaLnBrk="1" hangingPunct="1"/>
            <a:r>
              <a:rPr lang="pt-BR" sz="2000" dirty="0" smtClean="0"/>
              <a:t>Quanto a função de transferência, baseado em estudos passados[2], pressupõe-se que a tangente hiperbólica(2) ou sigmoide(3) sejam suficientes para a ativação e variação que a rede sofre por se tratar de funções de curva, podendo calcular variações de pequena intensidade.</a:t>
            </a:r>
          </a:p>
          <a:p>
            <a:pPr algn="just" eaLnBrk="1" hangingPunct="1"/>
            <a:endParaRPr lang="pt-BR" sz="2000" dirty="0" smtClean="0"/>
          </a:p>
          <a:p>
            <a:pPr algn="just" eaLnBrk="1" hangingPunct="1"/>
            <a:endParaRPr lang="pt-BR" sz="2000" dirty="0"/>
          </a:p>
          <a:p>
            <a:pPr algn="just" eaLnBrk="1" hangingPunct="1"/>
            <a:endParaRPr lang="pt-BR" sz="2000" dirty="0" smtClean="0"/>
          </a:p>
          <a:p>
            <a:pPr algn="just" eaLnBrk="1" hangingPunct="1"/>
            <a:endParaRPr lang="pt-BR" sz="2000" dirty="0"/>
          </a:p>
          <a:p>
            <a:pPr algn="just" eaLnBrk="1" hangingPunct="1"/>
            <a:endParaRPr lang="pt-BR" sz="2000" dirty="0" smtClean="0"/>
          </a:p>
          <a:p>
            <a:pPr algn="just" eaLnBrk="1" hangingPunct="1"/>
            <a:endParaRPr lang="pt-BR" sz="2000" dirty="0"/>
          </a:p>
          <a:p>
            <a:pPr algn="just" eaLnBrk="1" hangingPunct="1"/>
            <a:endParaRPr lang="pt-BR" sz="2000" dirty="0"/>
          </a:p>
          <a:p>
            <a:pPr algn="just" eaLnBrk="1" hangingPunct="1"/>
            <a:endParaRPr lang="pt-BR" sz="2000" dirty="0"/>
          </a:p>
          <a:p>
            <a:pPr algn="just" eaLnBrk="1" hangingPunct="1"/>
            <a:endParaRPr lang="pt-BR" sz="2000" dirty="0" smtClean="0"/>
          </a:p>
          <a:p>
            <a:pPr algn="just" eaLnBrk="1" hangingPunct="1"/>
            <a:endParaRPr lang="pt-BR" sz="2000" dirty="0"/>
          </a:p>
          <a:p>
            <a:pPr algn="just" eaLnBrk="1" hangingPunct="1"/>
            <a:endParaRPr lang="pt-BR" sz="2000" dirty="0" smtClean="0"/>
          </a:p>
          <a:p>
            <a:pPr algn="just" eaLnBrk="1" hangingPunct="1"/>
            <a:endParaRPr lang="pt-BR" sz="2000" dirty="0"/>
          </a:p>
          <a:p>
            <a:pPr algn="just" eaLnBrk="1" hangingPunct="1"/>
            <a:endParaRPr lang="pt-BR" sz="2000" dirty="0" smtClean="0"/>
          </a:p>
          <a:p>
            <a:pPr algn="just" eaLnBrk="1" hangingPunct="1"/>
            <a:endParaRPr lang="pt-BR" sz="2000" u="sng" dirty="0"/>
          </a:p>
          <a:p>
            <a:pPr algn="just" eaLnBrk="1" hangingPunct="1"/>
            <a:endParaRPr lang="pt-BR" sz="2000" dirty="0" smtClean="0"/>
          </a:p>
          <a:p>
            <a:pPr algn="just" eaLnBrk="1" hangingPunct="1"/>
            <a:endParaRPr lang="pt-BR" sz="2000" dirty="0"/>
          </a:p>
          <a:p>
            <a:pPr algn="just" eaLnBrk="1" hangingPunct="1"/>
            <a:endParaRPr lang="pt-BR" sz="2000" dirty="0" smtClean="0"/>
          </a:p>
          <a:p>
            <a:pPr algn="just" eaLnBrk="1" hangingPunct="1"/>
            <a:endParaRPr lang="pt-BR" sz="2000" dirty="0" smtClean="0"/>
          </a:p>
          <a:p>
            <a:pPr algn="just" eaLnBrk="1" hangingPunct="1"/>
            <a:endParaRPr lang="pt-BR" sz="2000" dirty="0"/>
          </a:p>
          <a:p>
            <a:pPr algn="just" eaLnBrk="1" hangingPunct="1"/>
            <a:endParaRPr lang="pt-BR" sz="2000" dirty="0"/>
          </a:p>
          <a:p>
            <a:pPr algn="just" eaLnBrk="1" hangingPunct="1"/>
            <a:endParaRPr lang="pt-BR" sz="2000" dirty="0" smtClean="0"/>
          </a:p>
          <a:p>
            <a:pPr algn="just" eaLnBrk="1" hangingPunct="1"/>
            <a:endParaRPr lang="pt-BR" sz="2000" dirty="0"/>
          </a:p>
          <a:p>
            <a:pPr algn="just" eaLnBrk="1" hangingPunct="1"/>
            <a:endParaRPr lang="pt-BR" sz="2000" dirty="0" smtClean="0"/>
          </a:p>
          <a:p>
            <a:pPr algn="just" eaLnBrk="1" hangingPunct="1"/>
            <a:r>
              <a:rPr lang="pt-BR" sz="2000" b="1" dirty="0" smtClean="0"/>
              <a:t>RESULTADOS</a:t>
            </a:r>
          </a:p>
          <a:p>
            <a:pPr algn="just" eaLnBrk="1" hangingPunct="1"/>
            <a:endParaRPr lang="pt-BR" sz="2000" dirty="0" smtClean="0"/>
          </a:p>
          <a:p>
            <a:pPr algn="just" eaLnBrk="1" hangingPunct="1"/>
            <a:r>
              <a:rPr lang="pt-BR" sz="2000" dirty="0"/>
              <a:t>Ao executar o sistema proposto, percebe-se que a obtenção de dados é feita em um tempo totalmente coerente com o esperado, independente de momento de consulta ou velocidade de conexão. A única restrição que incide sobre a tarefa de obtenção de dados sobre ações é a necessidade de conexão com a Internet, embora este treinamento possa ser feito </a:t>
            </a:r>
            <a:r>
              <a:rPr lang="pt-BR" sz="2000" dirty="0" smtClean="0"/>
              <a:t>off-line. </a:t>
            </a:r>
            <a:r>
              <a:rPr lang="pt-BR" sz="2000" dirty="0"/>
              <a:t>Quanto a predição feita pela RNA, quando existem agentes externos que influenciam a ação administrada, a rede nem sempre consegue bons resultados, entretanto, quando a variação sofrida por agentes externos é pequena a rede consegue se comportar bem. Essa condição era prevista desde o início do projeto e, portanto, não é considerada uma falha do sistema neural, pois quando se leva em consideração apenas o treinamento da rede baseado em dados históricos a rede se comporta totalmente como o esperado, inclusive podendo ser capaz de reajuste de precisão no acerto e escolha de função de ativação com bom resultado para ambas.</a:t>
            </a:r>
          </a:p>
          <a:p>
            <a:pPr algn="just" eaLnBrk="1" hangingPunct="1"/>
            <a:endParaRPr lang="pt-BR" sz="2000" dirty="0"/>
          </a:p>
          <a:p>
            <a:pPr algn="just" eaLnBrk="1" hangingPunct="1"/>
            <a:r>
              <a:rPr lang="pt-BR" sz="2000" b="1" dirty="0" smtClean="0"/>
              <a:t>CONCLUSÕES</a:t>
            </a:r>
          </a:p>
          <a:p>
            <a:pPr algn="just" eaLnBrk="1" hangingPunct="1"/>
            <a:endParaRPr lang="pt-BR" sz="2000" dirty="0"/>
          </a:p>
          <a:p>
            <a:pPr algn="just" eaLnBrk="1" hangingPunct="1"/>
            <a:r>
              <a:rPr lang="pt-BR" sz="2000" dirty="0"/>
              <a:t>É perfeitamente claro que a tecnologia não avançou tanto ao ponto de </a:t>
            </a:r>
            <a:r>
              <a:rPr lang="pt-BR" sz="2000" dirty="0" smtClean="0"/>
              <a:t>fazer uma </a:t>
            </a:r>
            <a:r>
              <a:rPr lang="pt-BR" sz="2000" dirty="0"/>
              <a:t>máquina pensar exatamente como um ser humano pensaria, além </a:t>
            </a:r>
            <a:r>
              <a:rPr lang="pt-BR" sz="2000" dirty="0" smtClean="0"/>
              <a:t>disso, algumas </a:t>
            </a:r>
            <a:r>
              <a:rPr lang="pt-BR" sz="2000" dirty="0"/>
              <a:t>situações são complexas até mesmo para um cérebro processar. </a:t>
            </a:r>
            <a:r>
              <a:rPr lang="pt-BR" sz="2000" dirty="0" smtClean="0"/>
              <a:t>Esse raciocínio </a:t>
            </a:r>
            <a:r>
              <a:rPr lang="pt-BR" sz="2000" dirty="0"/>
              <a:t>não exclui a possibilidade futura de haver um aprendizado </a:t>
            </a:r>
            <a:r>
              <a:rPr lang="pt-BR" sz="2000" dirty="0" smtClean="0"/>
              <a:t>mais especializado </a:t>
            </a:r>
            <a:r>
              <a:rPr lang="pt-BR" sz="2000" dirty="0"/>
              <a:t>sobre uma RNA que a faça prever mudanças bruscas antes </a:t>
            </a:r>
            <a:r>
              <a:rPr lang="pt-BR" sz="2000" dirty="0" smtClean="0"/>
              <a:t>que ocorram</a:t>
            </a:r>
            <a:r>
              <a:rPr lang="pt-BR" sz="2000" dirty="0"/>
              <a:t>.</a:t>
            </a:r>
          </a:p>
          <a:p>
            <a:pPr algn="just" eaLnBrk="1" hangingPunct="1"/>
            <a:r>
              <a:rPr lang="pt-BR" sz="2000" dirty="0"/>
              <a:t>Naturalmente, a predição feita por uma rede neural artificial é </a:t>
            </a:r>
            <a:r>
              <a:rPr lang="pt-BR" sz="2000" dirty="0" smtClean="0"/>
              <a:t>imprecisa em </a:t>
            </a:r>
            <a:r>
              <a:rPr lang="pt-BR" sz="2000" dirty="0"/>
              <a:t>determinadas situações podendo levar uma pessoa que confie </a:t>
            </a:r>
            <a:r>
              <a:rPr lang="pt-BR" sz="2000" dirty="0" smtClean="0"/>
              <a:t>totalmente no </a:t>
            </a:r>
            <a:r>
              <a:rPr lang="pt-BR" sz="2000" dirty="0"/>
              <a:t>algoritmo ao erro. Mas fica claro com a pesquisa que, na maioria </a:t>
            </a:r>
            <a:r>
              <a:rPr lang="pt-BR" sz="2000" dirty="0" smtClean="0"/>
              <a:t>das situações</a:t>
            </a:r>
            <a:r>
              <a:rPr lang="pt-BR" sz="2000" dirty="0"/>
              <a:t>, uma RNA bem treinada pode ser uma ferramenta de extrema </a:t>
            </a:r>
            <a:r>
              <a:rPr lang="pt-BR" sz="2000" dirty="0" smtClean="0"/>
              <a:t>ajuda na </a:t>
            </a:r>
            <a:r>
              <a:rPr lang="pt-BR" sz="2000" dirty="0"/>
              <a:t>decisão de quem quer investir em ações. Torna-se mais uma forma </a:t>
            </a:r>
            <a:r>
              <a:rPr lang="pt-BR" sz="2000" dirty="0" smtClean="0"/>
              <a:t>de consulta </a:t>
            </a:r>
            <a:r>
              <a:rPr lang="pt-BR" sz="2000" dirty="0"/>
              <a:t>antes de uma manobra </a:t>
            </a:r>
            <a:r>
              <a:rPr lang="pt-BR" sz="2000" dirty="0" smtClean="0"/>
              <a:t>econômica. A </a:t>
            </a:r>
            <a:r>
              <a:rPr lang="pt-BR" sz="2000" dirty="0"/>
              <a:t>complexidade da previsão pela máquina está exatamente na mesma que </a:t>
            </a:r>
            <a:r>
              <a:rPr lang="pt-BR" sz="2000" dirty="0" smtClean="0"/>
              <a:t>nós, seres </a:t>
            </a:r>
            <a:r>
              <a:rPr lang="pt-BR" sz="2000" dirty="0"/>
              <a:t>humanos, temos. Prever acontecimentos que não seguem padrões é </a:t>
            </a:r>
            <a:r>
              <a:rPr lang="pt-BR" sz="2000" dirty="0" smtClean="0"/>
              <a:t>uma tarefa  </a:t>
            </a:r>
            <a:r>
              <a:rPr lang="pt-BR" sz="2000" dirty="0"/>
              <a:t>utópica. Porém descartando-se a possibilidade citada acima, a </a:t>
            </a:r>
            <a:r>
              <a:rPr lang="pt-BR" sz="2000" dirty="0" smtClean="0"/>
              <a:t>rede comporta-se </a:t>
            </a:r>
            <a:r>
              <a:rPr lang="pt-BR" sz="2000" dirty="0"/>
              <a:t>muito bem e serve como base para futuras pesquisas </a:t>
            </a:r>
            <a:r>
              <a:rPr lang="pt-BR" sz="2000" dirty="0" smtClean="0"/>
              <a:t>que pretendam </a:t>
            </a:r>
            <a:r>
              <a:rPr lang="pt-BR" sz="2000" dirty="0"/>
              <a:t>prosseguir a ideia de previsão de mercado de ações visto que  </a:t>
            </a:r>
            <a:r>
              <a:rPr lang="pt-BR" sz="2000" dirty="0" smtClean="0"/>
              <a:t>há muitas </a:t>
            </a:r>
            <a:r>
              <a:rPr lang="pt-BR" sz="2000" dirty="0"/>
              <a:t>possibilidades para tratamento de saídas da rede e os reajustes </a:t>
            </a:r>
            <a:r>
              <a:rPr lang="pt-BR" sz="2000" dirty="0" smtClean="0"/>
              <a:t>de pesos </a:t>
            </a:r>
            <a:r>
              <a:rPr lang="pt-BR" sz="2000" dirty="0"/>
              <a:t>podem ser perfeitamente alterados ou manipulados por </a:t>
            </a:r>
            <a:r>
              <a:rPr lang="pt-BR" sz="2000" dirty="0" smtClean="0"/>
              <a:t>novos algoritmos </a:t>
            </a:r>
            <a:r>
              <a:rPr lang="pt-BR" sz="2000" dirty="0"/>
              <a:t>mais precisos. Em trabalhos futuros será investigada a</a:t>
            </a:r>
          </a:p>
          <a:p>
            <a:pPr algn="just" eaLnBrk="1" hangingPunct="1"/>
            <a:r>
              <a:rPr lang="pt-BR" sz="2000" dirty="0"/>
              <a:t>possibilidade de incluir alguns parâmetros externos que contribuem para </a:t>
            </a:r>
            <a:r>
              <a:rPr lang="pt-BR" sz="2000" dirty="0" smtClean="0"/>
              <a:t>a variação </a:t>
            </a:r>
            <a:r>
              <a:rPr lang="pt-BR" sz="2000" dirty="0"/>
              <a:t>das </a:t>
            </a:r>
            <a:r>
              <a:rPr lang="pt-BR" sz="2000" dirty="0" smtClean="0"/>
              <a:t>ações.</a:t>
            </a:r>
            <a:endParaRPr lang="pt-BR" sz="2800" dirty="0"/>
          </a:p>
        </p:txBody>
      </p:sp>
      <p:sp>
        <p:nvSpPr>
          <p:cNvPr id="2272" name="Text Box 224"/>
          <p:cNvSpPr txBox="1">
            <a:spLocks noChangeArrowheads="1"/>
          </p:cNvSpPr>
          <p:nvPr/>
        </p:nvSpPr>
        <p:spPr bwMode="auto">
          <a:xfrm>
            <a:off x="16922750" y="30288615"/>
            <a:ext cx="14395450" cy="513168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321175" eaLnBrk="0" hangingPunct="0"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4321175" eaLnBrk="0" hangingPunct="0"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321175" eaLnBrk="0" hangingPunct="0"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321175" eaLnBrk="0" hangingPunct="0"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321175" eaLnBrk="0" hangingPunct="0"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pt-BR" sz="2000" b="1" dirty="0" smtClean="0">
                <a:cs typeface="+mn-cs"/>
              </a:rPr>
              <a:t>REFERÊNCIAS BIBLIOGRÁFICAS</a:t>
            </a:r>
          </a:p>
          <a:p>
            <a:pPr eaLnBrk="1" hangingPunct="1">
              <a:defRPr/>
            </a:pPr>
            <a:endParaRPr lang="pt-BR" sz="2000" dirty="0" smtClean="0"/>
          </a:p>
          <a:p>
            <a:pPr algn="just" eaLnBrk="1" hangingPunct="1">
              <a:defRPr/>
            </a:pPr>
            <a:r>
              <a:rPr lang="pt-BR" sz="2000" dirty="0" smtClean="0"/>
              <a:t>[</a:t>
            </a:r>
            <a:r>
              <a:rPr lang="pt-BR" sz="2000" dirty="0"/>
              <a:t>1] ARTERO, A. O. - </a:t>
            </a:r>
            <a:r>
              <a:rPr lang="pt-BR" sz="2000" b="1" dirty="0" err="1"/>
              <a:t>Inteligência</a:t>
            </a:r>
            <a:r>
              <a:rPr lang="pt-BR" sz="2000" b="1" dirty="0"/>
              <a:t> Artificial – </a:t>
            </a:r>
            <a:r>
              <a:rPr lang="pt-BR" sz="2000" dirty="0" err="1"/>
              <a:t>Teórica</a:t>
            </a:r>
            <a:r>
              <a:rPr lang="pt-BR" sz="2000" dirty="0"/>
              <a:t> e </a:t>
            </a:r>
            <a:r>
              <a:rPr lang="pt-BR" sz="2000" dirty="0" err="1"/>
              <a:t>Prática</a:t>
            </a:r>
            <a:r>
              <a:rPr lang="pt-BR" sz="2000" dirty="0"/>
              <a:t>. Livraria da </a:t>
            </a:r>
            <a:r>
              <a:rPr lang="pt-BR" sz="2000" dirty="0" err="1"/>
              <a:t>Física</a:t>
            </a:r>
            <a:r>
              <a:rPr lang="pt-BR" sz="2000" dirty="0"/>
              <a:t>, 2009; </a:t>
            </a:r>
            <a:endParaRPr lang="pt-BR" sz="2000" dirty="0" smtClean="0"/>
          </a:p>
          <a:p>
            <a:pPr algn="just" eaLnBrk="1" hangingPunct="1">
              <a:defRPr/>
            </a:pPr>
            <a:endParaRPr lang="pt-BR" sz="2000" dirty="0"/>
          </a:p>
          <a:p>
            <a:pPr algn="just" eaLnBrk="1" hangingPunct="1">
              <a:defRPr/>
            </a:pPr>
            <a:r>
              <a:rPr lang="pt-BR" sz="2000" dirty="0"/>
              <a:t>[2] CAMPOS, </a:t>
            </a:r>
            <a:r>
              <a:rPr lang="pt-BR" sz="2000" dirty="0" smtClean="0"/>
              <a:t>J. </a:t>
            </a:r>
            <a:r>
              <a:rPr lang="pt-BR" sz="2000" dirty="0"/>
              <a:t>R. - “Desenvolvimento de um Sistema Dinâmico  para Predição de Cargas Elétricas por Redes Neurais Através do Paradigma de Programação Orientada a Objeto sob a Linguagem JAVA ” : Dissertação apresentada à Faculdade de Engenharia - UNESP – Campus de Ilha Solteira, para obtenção do título de Mestre em Engenharia Elétrica. Área de Conhecimento: Automação. </a:t>
            </a:r>
            <a:r>
              <a:rPr lang="en-US" sz="2000" dirty="0"/>
              <a:t>N</a:t>
            </a:r>
            <a:r>
              <a:rPr lang="pt-BR" sz="2000" dirty="0" err="1"/>
              <a:t>ov</a:t>
            </a:r>
            <a:r>
              <a:rPr lang="pt-BR" sz="2000" dirty="0"/>
              <a:t>. </a:t>
            </a:r>
            <a:r>
              <a:rPr lang="pt-BR" sz="2000" dirty="0" smtClean="0"/>
              <a:t>2010</a:t>
            </a:r>
          </a:p>
          <a:p>
            <a:pPr eaLnBrk="1" hangingPunct="1">
              <a:defRPr/>
            </a:pPr>
            <a:endParaRPr lang="pt-BR" sz="2000" dirty="0"/>
          </a:p>
          <a:p>
            <a:pPr eaLnBrk="1" hangingPunct="1">
              <a:defRPr/>
            </a:pPr>
            <a:r>
              <a:rPr lang="pt-BR" sz="2000" dirty="0" smtClean="0"/>
              <a:t>[3] </a:t>
            </a:r>
            <a:r>
              <a:rPr lang="pt-BR" sz="2000" dirty="0"/>
              <a:t>RUSSEL, S. J. </a:t>
            </a:r>
            <a:r>
              <a:rPr lang="pt-BR" sz="2000" dirty="0" err="1"/>
              <a:t>Norving</a:t>
            </a:r>
            <a:r>
              <a:rPr lang="pt-BR" sz="2000" dirty="0"/>
              <a:t> P. </a:t>
            </a:r>
            <a:r>
              <a:rPr lang="pt-BR" sz="2000" b="1" dirty="0" err="1"/>
              <a:t>Inteligência</a:t>
            </a:r>
            <a:r>
              <a:rPr lang="pt-BR" sz="2000" b="1" dirty="0"/>
              <a:t> Artificial. </a:t>
            </a:r>
            <a:r>
              <a:rPr lang="pt-BR" sz="2000" dirty="0"/>
              <a:t>Editora Campus, 2004. </a:t>
            </a:r>
          </a:p>
          <a:p>
            <a:pPr eaLnBrk="1" hangingPunct="1">
              <a:defRPr/>
            </a:pPr>
            <a:endParaRPr lang="pt-BR" sz="2000" dirty="0" smtClean="0"/>
          </a:p>
          <a:p>
            <a:pPr eaLnBrk="1" hangingPunct="1">
              <a:defRPr/>
            </a:pPr>
            <a:r>
              <a:rPr lang="pt-BR" sz="2000" dirty="0" smtClean="0"/>
              <a:t>[4] </a:t>
            </a:r>
            <a:r>
              <a:rPr lang="pt-BR" sz="2000" dirty="0"/>
              <a:t>REZENDE, S. O. </a:t>
            </a:r>
            <a:r>
              <a:rPr lang="pt-BR" sz="2000" b="1" dirty="0"/>
              <a:t>Sistemas Inteligentes – </a:t>
            </a:r>
            <a:r>
              <a:rPr lang="pt-BR" sz="2000" dirty="0"/>
              <a:t>Fundamentos e </a:t>
            </a:r>
            <a:r>
              <a:rPr lang="pt-BR" sz="2000" dirty="0" err="1"/>
              <a:t>Aplicações</a:t>
            </a:r>
            <a:r>
              <a:rPr lang="pt-BR" sz="2000" dirty="0"/>
              <a:t>. Editora Manole, 2003. </a:t>
            </a:r>
          </a:p>
          <a:p>
            <a:pPr eaLnBrk="1" hangingPunct="1">
              <a:defRPr/>
            </a:pPr>
            <a:endParaRPr lang="pt-BR" sz="2000" dirty="0" smtClean="0"/>
          </a:p>
          <a:p>
            <a:pPr eaLnBrk="1" hangingPunct="1">
              <a:defRPr/>
            </a:pPr>
            <a:r>
              <a:rPr lang="pt-BR" sz="2000" dirty="0" smtClean="0"/>
              <a:t>[5] HAYKIN, </a:t>
            </a:r>
            <a:r>
              <a:rPr lang="pt-BR" sz="2000" dirty="0"/>
              <a:t>S. </a:t>
            </a:r>
            <a:r>
              <a:rPr lang="pt-BR" sz="2000" b="1" dirty="0" smtClean="0"/>
              <a:t>Neural Networks – </a:t>
            </a:r>
            <a:r>
              <a:rPr lang="pt-BR" sz="2000" dirty="0" smtClean="0"/>
              <a:t>A </a:t>
            </a:r>
            <a:r>
              <a:rPr lang="pt-BR" sz="2000" dirty="0" err="1" smtClean="0"/>
              <a:t>Comprehensive</a:t>
            </a:r>
            <a:r>
              <a:rPr lang="pt-BR" sz="2000" dirty="0" smtClean="0"/>
              <a:t> Foundation. 2nd ed. Prentice Hall, 1999.</a:t>
            </a:r>
          </a:p>
          <a:p>
            <a:pPr eaLnBrk="1" hangingPunct="1">
              <a:defRPr/>
            </a:pPr>
            <a:endParaRPr lang="pt-BR" sz="2000" dirty="0"/>
          </a:p>
          <a:p>
            <a:pPr eaLnBrk="1" hangingPunct="1">
              <a:defRPr/>
            </a:pPr>
            <a:r>
              <a:rPr lang="pt-BR" sz="2000" dirty="0" smtClean="0"/>
              <a:t>[6] Regressão linear. Disponível em: </a:t>
            </a:r>
            <a:r>
              <a:rPr lang="en-US" sz="2000" b="1" dirty="0"/>
              <a:t>http://</a:t>
            </a:r>
            <a:r>
              <a:rPr lang="en-US" sz="2000" b="1" dirty="0" err="1"/>
              <a:t>commons.wikimedia.org</a:t>
            </a:r>
            <a:r>
              <a:rPr lang="en-US" sz="2000" b="1" dirty="0"/>
              <a:t>/wiki/</a:t>
            </a:r>
            <a:r>
              <a:rPr lang="en-US" sz="2000" b="1" dirty="0" err="1"/>
              <a:t>File:LinearRegression.svg</a:t>
            </a:r>
            <a:endParaRPr lang="pt-BR" sz="2000" b="1" dirty="0" smtClean="0"/>
          </a:p>
          <a:p>
            <a:pPr eaLnBrk="1" hangingPunct="1">
              <a:defRPr/>
            </a:pPr>
            <a:endParaRPr lang="pt-BR" sz="2000" dirty="0"/>
          </a:p>
        </p:txBody>
      </p:sp>
      <p:graphicFrame>
        <p:nvGraphicFramePr>
          <p:cNvPr id="14363" name="Object 2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046811"/>
              </p:ext>
            </p:extLst>
          </p:nvPr>
        </p:nvGraphicFramePr>
        <p:xfrm>
          <a:off x="21512615" y="13053042"/>
          <a:ext cx="360045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7" name="Equation" r:id="rId6" imgW="1079500" imgH="177800" progId="Equation.3">
                  <p:embed/>
                </p:oleObj>
              </mc:Choice>
              <mc:Fallback>
                <p:oleObj name="Equation" r:id="rId6" imgW="1079500" imgH="177800" progId="Equation.3">
                  <p:embed/>
                  <p:pic>
                    <p:nvPicPr>
                      <p:cNvPr id="0" name="Object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2615" y="13053042"/>
                        <a:ext cx="360045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saiba_mais_html_m1752be6a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89" y="17327175"/>
            <a:ext cx="6299466" cy="35103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60565" y="25712911"/>
            <a:ext cx="12241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i="1" dirty="0" smtClean="0"/>
              <a:t>“Aprendizagem </a:t>
            </a:r>
            <a:r>
              <a:rPr lang="pt-BR" sz="1800" i="1" dirty="0"/>
              <a:t>é um processo pelo qual os parâmetros livres ou pesos de uma rede neural  são adaptados através de estímulos do ambiente no qual a rede </a:t>
            </a:r>
            <a:r>
              <a:rPr lang="pt-BR" sz="1800" i="1" dirty="0" smtClean="0"/>
              <a:t>está </a:t>
            </a:r>
            <a:r>
              <a:rPr lang="pt-BR" sz="1800" i="1" dirty="0"/>
              <a:t>inserida. O tipo de aprendizagem é determinado pela maneira como ocorre a modificação dos parâmetros</a:t>
            </a:r>
            <a:r>
              <a:rPr lang="pt-BR" sz="1800" i="1" dirty="0" smtClean="0"/>
              <a:t>.”  [5].</a:t>
            </a:r>
            <a:endParaRPr lang="pt-BR" sz="1800" i="1" dirty="0"/>
          </a:p>
          <a:p>
            <a:pPr algn="just"/>
            <a:endParaRPr lang="pt-BR" sz="18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125350" y="27048255"/>
            <a:ext cx="141765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Prever significa fazer uma afirmação sobre algum evento que irá acontecer, baseado em dados históricos do ambiente </a:t>
            </a:r>
            <a:r>
              <a:rPr lang="pt-BR" sz="2000" dirty="0" smtClean="0"/>
              <a:t>analisado[4]. </a:t>
            </a:r>
            <a:r>
              <a:rPr lang="pt-BR" sz="2000" dirty="0"/>
              <a:t>Assim como pode acontecer com qualquer pessoa quando imagina, por exemplo, quanto gastará de energia elétrica no próximo </a:t>
            </a:r>
            <a:r>
              <a:rPr lang="pt-BR" sz="2000" dirty="0" smtClean="0"/>
              <a:t>mês. No </a:t>
            </a:r>
            <a:r>
              <a:rPr lang="pt-BR" sz="2000" dirty="0"/>
              <a:t>ambiente da inteligência artificial, as redes neurais pode ser utilizadas pra a predição de eventos. Elas possuem a vantagem por seu aprendizado automático que as fazem apresentar um padrão de comportamento em situações distintas</a:t>
            </a:r>
            <a:r>
              <a:rPr lang="pt-BR" sz="2000" dirty="0" smtClean="0"/>
              <a:t>.</a:t>
            </a:r>
          </a:p>
          <a:p>
            <a:pPr algn="just"/>
            <a:r>
              <a:rPr lang="pt-BR" sz="2000" dirty="0"/>
              <a:t>A RNA pode ser alimentada com variáveis relativas ao tempo e treinada para apresentar valor da cotação correspondente ao instante inserido. Após o aprendizado, a rede apresentará valores de saída considerados pertencentes da classe de acerto determinada. Assim um futuro valor inserido fora do treinamento resultara em um valor de saída que segue o padrão de comportamento do ambiente treinado, prevendo o </a:t>
            </a:r>
            <a:r>
              <a:rPr lang="pt-BR" sz="2000" dirty="0" smtClean="0"/>
              <a:t>futuro[4].</a:t>
            </a:r>
            <a:endParaRPr lang="en-US" sz="2000" dirty="0"/>
          </a:p>
        </p:txBody>
      </p:sp>
      <p:pic>
        <p:nvPicPr>
          <p:cNvPr id="4" name="Picture 3" descr="Screen Shot 2012-10-13 at 10.27.27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165" y="17327175"/>
            <a:ext cx="6840760" cy="3510390"/>
          </a:xfrm>
          <a:prstGeom prst="rect">
            <a:avLst/>
          </a:prstGeom>
        </p:spPr>
      </p:pic>
      <p:pic>
        <p:nvPicPr>
          <p:cNvPr id="7" name="Picture 6" descr="Screen Shot 2012-10-13 at 15.57.58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840" y="30468635"/>
            <a:ext cx="5600700" cy="4343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80645" y="20873278"/>
            <a:ext cx="909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(a) 									(b)</a:t>
            </a:r>
            <a:endParaRPr lang="en-US" sz="1800" dirty="0"/>
          </a:p>
        </p:txBody>
      </p:sp>
      <p:sp>
        <p:nvSpPr>
          <p:cNvPr id="38" name="Text Box 166"/>
          <p:cNvSpPr txBox="1">
            <a:spLocks noChangeArrowheads="1"/>
          </p:cNvSpPr>
          <p:nvPr/>
        </p:nvSpPr>
        <p:spPr bwMode="auto">
          <a:xfrm>
            <a:off x="2070455" y="34992601"/>
            <a:ext cx="13631863" cy="10064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321175" eaLnBrk="0" hangingPunct="0"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4321175" eaLnBrk="0" hangingPunct="0"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321175" eaLnBrk="0" hangingPunct="0"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321175" eaLnBrk="0" hangingPunct="0"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321175" eaLnBrk="0" hangingPunct="0"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pt-BR" sz="2000" dirty="0" smtClean="0">
                <a:cs typeface="+mn-cs"/>
              </a:rPr>
              <a:t>Figura </a:t>
            </a:r>
            <a:r>
              <a:rPr lang="pt-BR" sz="2000" dirty="0">
                <a:cs typeface="+mn-cs"/>
              </a:rPr>
              <a:t>2</a:t>
            </a:r>
            <a:r>
              <a:rPr lang="pt-BR" sz="2000" dirty="0" smtClean="0">
                <a:cs typeface="+mn-cs"/>
              </a:rPr>
              <a:t>: Predição linear de valores em relação ao tempo[6] - adaptada.</a:t>
            </a:r>
          </a:p>
        </p:txBody>
      </p:sp>
      <p:sp>
        <p:nvSpPr>
          <p:cNvPr id="40" name="Text Box 166"/>
          <p:cNvSpPr txBox="1">
            <a:spLocks noChangeArrowheads="1"/>
          </p:cNvSpPr>
          <p:nvPr/>
        </p:nvSpPr>
        <p:spPr bwMode="auto">
          <a:xfrm>
            <a:off x="16922105" y="17895875"/>
            <a:ext cx="13631863" cy="60143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321175" eaLnBrk="0" hangingPunct="0"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4321175" eaLnBrk="0" hangingPunct="0"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321175" eaLnBrk="0" hangingPunct="0"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321175" eaLnBrk="0" hangingPunct="0"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321175" eaLnBrk="0" hangingPunct="0"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pt-BR" sz="2000" dirty="0" smtClean="0">
                <a:cs typeface="+mn-cs"/>
              </a:rPr>
              <a:t>Figura 3: RNA com reajuste de pesos e realimentação.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157020" y="9816275"/>
            <a:ext cx="15166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(1)</a:t>
            </a:r>
            <a:endParaRPr lang="en-US" dirty="0"/>
          </a:p>
        </p:txBody>
      </p:sp>
      <p:graphicFrame>
        <p:nvGraphicFramePr>
          <p:cNvPr id="43" name="Object 2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722557"/>
              </p:ext>
            </p:extLst>
          </p:nvPr>
        </p:nvGraphicFramePr>
        <p:xfrm>
          <a:off x="20252475" y="12242952"/>
          <a:ext cx="60991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8" name="Equation" r:id="rId11" imgW="1828800" imgH="177800" progId="Equation.3">
                  <p:embed/>
                </p:oleObj>
              </mc:Choice>
              <mc:Fallback>
                <p:oleObj name="Equation" r:id="rId11" imgW="18288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2475" y="12242952"/>
                        <a:ext cx="609917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2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942121"/>
              </p:ext>
            </p:extLst>
          </p:nvPr>
        </p:nvGraphicFramePr>
        <p:xfrm>
          <a:off x="22637740" y="9757597"/>
          <a:ext cx="160972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9" name="Equation" r:id="rId13" imgW="482600" imgH="165100" progId="Equation.3">
                  <p:embed/>
                </p:oleObj>
              </mc:Choice>
              <mc:Fallback>
                <p:oleObj name="Equation" r:id="rId13" imgW="4826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40" y="9757597"/>
                        <a:ext cx="1609725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16157020" y="12291550"/>
            <a:ext cx="15166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(2)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6157020" y="13011630"/>
            <a:ext cx="15166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(3)</a:t>
            </a:r>
            <a:endParaRPr lang="en-US" dirty="0"/>
          </a:p>
        </p:txBody>
      </p:sp>
      <p:pic>
        <p:nvPicPr>
          <p:cNvPr id="11" name="Picture 10" descr="neuralnetwork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2545" y="13726774"/>
            <a:ext cx="5918200" cy="4095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0861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6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0861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6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3640</TotalTime>
  <Words>1824</Words>
  <Application>Microsoft Macintosh PowerPoint</Application>
  <PresentationFormat>Custom</PresentationFormat>
  <Paragraphs>144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Design padrão</vt:lpstr>
      <vt:lpstr>Equation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Cliente</dc:creator>
  <cp:lastModifiedBy>Rafael Stoffalette</cp:lastModifiedBy>
  <cp:revision>284</cp:revision>
  <dcterms:created xsi:type="dcterms:W3CDTF">2006-10-28T18:09:23Z</dcterms:created>
  <dcterms:modified xsi:type="dcterms:W3CDTF">2012-10-15T23:21:00Z</dcterms:modified>
</cp:coreProperties>
</file>