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3" r:id="rId3"/>
    <p:sldId id="257" r:id="rId4"/>
    <p:sldId id="258" r:id="rId5"/>
    <p:sldId id="278" r:id="rId6"/>
    <p:sldId id="265" r:id="rId7"/>
    <p:sldId id="271" r:id="rId8"/>
    <p:sldId id="273" r:id="rId9"/>
    <p:sldId id="259" r:id="rId10"/>
    <p:sldId id="263" r:id="rId11"/>
    <p:sldId id="280" r:id="rId12"/>
    <p:sldId id="276" r:id="rId13"/>
    <p:sldId id="279" r:id="rId14"/>
    <p:sldId id="282" r:id="rId15"/>
    <p:sldId id="283" r:id="rId16"/>
    <p:sldId id="285" r:id="rId17"/>
    <p:sldId id="260" r:id="rId18"/>
    <p:sldId id="284" r:id="rId19"/>
    <p:sldId id="262" r:id="rId20"/>
    <p:sldId id="286" r:id="rId21"/>
    <p:sldId id="287" r:id="rId22"/>
    <p:sldId id="267" r:id="rId23"/>
    <p:sldId id="289" r:id="rId24"/>
    <p:sldId id="268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89" autoAdjust="0"/>
  </p:normalViewPr>
  <p:slideViewPr>
    <p:cSldViewPr snapToGrid="0" snapToObjects="1">
      <p:cViewPr>
        <p:scale>
          <a:sx n="170" d="100"/>
          <a:sy n="170" d="100"/>
        </p:scale>
        <p:origin x="-1488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817BE-DBC7-F44A-AFBB-F3E65A01C670}" type="datetimeFigureOut">
              <a:rPr lang="en-US" smtClean="0"/>
              <a:t>03/12/12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6906-5097-EF49-B3EB-12FD2FA3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6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55F26-0066-4040-9CCE-C0AFD5E8D7AD}" type="datetimeFigureOut">
              <a:rPr lang="en-US" smtClean="0"/>
              <a:t>03/12/12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3AE3-7284-934F-9BE9-3C37AF3C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4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Agradecimentos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Aprendizagem</a:t>
            </a:r>
            <a:r>
              <a:rPr lang="en-US" baseline="0" dirty="0" smtClean="0"/>
              <a:t> com o </a:t>
            </a:r>
            <a:r>
              <a:rPr lang="en-US" baseline="0" dirty="0" err="1" smtClean="0"/>
              <a:t>estudo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Interesse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área</a:t>
            </a:r>
            <a:r>
              <a:rPr lang="en-US" baseline="0" dirty="0" smtClean="0"/>
              <a:t> de 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3AE3-7284-934F-9BE9-3C37AF3C43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5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Garantir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fosse </a:t>
            </a:r>
            <a:r>
              <a:rPr lang="en-US" baseline="0" dirty="0" err="1" smtClean="0"/>
              <a:t>seguido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fundamentação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teórica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concreta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Primeiros</a:t>
            </a:r>
            <a:r>
              <a:rPr lang="en-US" baseline="0" dirty="0" smtClean="0"/>
              <a:t> testes com a </a:t>
            </a:r>
            <a:r>
              <a:rPr lang="en-US" baseline="0" dirty="0" err="1" smtClean="0"/>
              <a:t>função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senoide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inserção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MS Excel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de zero a dez incrementadas em 0.1 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3AE3-7284-934F-9BE9-3C37AF3C43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taxa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correção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 no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início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3AE3-7284-934F-9BE9-3C37AF3C43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geral obteve bons resultados.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ais uma forma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consulta.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RNA bem treinada pode ser uma ferramenta de extrema ajuda na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decisão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uma nova manobra efetuada por quem quer investir em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ações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Torna-se mais uma forma de consulta antes de uma manobra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econômica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3AE3-7284-934F-9BE9-3C37AF3C43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Agradecimentos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Aprendizagem</a:t>
            </a:r>
            <a:r>
              <a:rPr lang="en-US" baseline="0" dirty="0" smtClean="0"/>
              <a:t> com o </a:t>
            </a:r>
            <a:r>
              <a:rPr lang="en-US" baseline="0" dirty="0" err="1" smtClean="0"/>
              <a:t>estudo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Interesse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área</a:t>
            </a:r>
            <a:r>
              <a:rPr lang="en-US" baseline="0" dirty="0" smtClean="0"/>
              <a:t> de 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3AE3-7284-934F-9BE9-3C37AF3C43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5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B549-DD4C-3244-8F2E-F93313667114}" type="datetime1">
              <a:rPr lang="pt-BR" smtClean="0"/>
              <a:t>03/12/12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4E61-2DB7-7A40-A7E6-306CAACA9E96}" type="datetime1">
              <a:rPr lang="pt-BR" smtClean="0"/>
              <a:t>03/12/12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F707-88FB-C748-A1F9-DAD06FA8D12D}" type="datetime1">
              <a:rPr lang="pt-BR" smtClean="0"/>
              <a:t>03/12/12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150B-58C5-4946-AE8D-0FE4144CFE58}" type="datetime1">
              <a:rPr lang="pt-BR" smtClean="0"/>
              <a:t>03/12/12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6E8-3C2C-3B4D-89E2-A9E0961A361A}" type="datetime1">
              <a:rPr lang="pt-BR" smtClean="0"/>
              <a:t>03/12/12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7B72-1126-9841-A814-6126E8F2C653}" type="datetime1">
              <a:rPr lang="pt-BR" smtClean="0"/>
              <a:t>03/12/12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6F97-280A-E74D-90BA-0F97A272F638}" type="datetime1">
              <a:rPr lang="pt-BR" smtClean="0"/>
              <a:t>03/12/12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8FEB-0E20-2E46-A3E8-C5A32B699220}" type="datetime1">
              <a:rPr lang="pt-BR" smtClean="0"/>
              <a:t>03/12/12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795D-056A-3741-91E8-667C6D4302FF}" type="datetime1">
              <a:rPr lang="pt-BR" smtClean="0"/>
              <a:t>03/12/12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B753-5D4B-3940-8665-E1994EE13093}" type="datetime1">
              <a:rPr lang="pt-BR" smtClean="0"/>
              <a:t>03/12/12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C9BB-614B-E247-A8FD-6C189E961C80}" type="datetime1">
              <a:rPr lang="pt-BR" smtClean="0"/>
              <a:t>03/12/12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56557D0-A310-5749-86ED-0558A079C6EE}" type="datetime1">
              <a:rPr lang="pt-BR" smtClean="0"/>
              <a:t>03/12/12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9AF7-6D27-8149-AA60-D402910C4A1E}" type="datetime1">
              <a:rPr lang="pt-BR" smtClean="0"/>
              <a:t>03/12/12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7B2D-2281-5749-9269-99AD5E7E7928}" type="datetime1">
              <a:rPr lang="pt-BR" smtClean="0"/>
              <a:t>03/12/12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5492-B826-F24A-B3A7-6BDA54D5CA5B}" type="datetime1">
              <a:rPr lang="pt-BR" smtClean="0"/>
              <a:t>03/12/12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E586-C4B1-0243-B62B-45DB60A61F8A}" type="datetime1">
              <a:rPr lang="pt-BR" smtClean="0"/>
              <a:t>03/12/12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7018-FABF-A841-92A2-EBC6DFEB4E12}" type="datetime1">
              <a:rPr lang="pt-BR" smtClean="0"/>
              <a:t>03/12/12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FE32EEF-3955-AD4C-A289-B232074DC0E6}" type="datetime1">
              <a:rPr lang="pt-BR" smtClean="0"/>
              <a:t>03/12/12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3300765"/>
          </a:xfrm>
        </p:spPr>
        <p:txBody>
          <a:bodyPr/>
          <a:lstStyle/>
          <a:p>
            <a:r>
              <a:rPr lang="en-US" dirty="0" smtClean="0"/>
              <a:t>FCT-UNESP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Presidente</a:t>
            </a:r>
            <a:r>
              <a:rPr lang="en-US" dirty="0" smtClean="0"/>
              <a:t> </a:t>
            </a:r>
            <a:r>
              <a:rPr lang="en-US" dirty="0" err="1" smtClean="0"/>
              <a:t>Prudente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598" y="4451294"/>
            <a:ext cx="3273552" cy="530352"/>
          </a:xfrm>
        </p:spPr>
        <p:txBody>
          <a:bodyPr/>
          <a:lstStyle/>
          <a:p>
            <a:r>
              <a:rPr lang="en-US" dirty="0" smtClean="0"/>
              <a:t>Rafael Stoffalette </a:t>
            </a:r>
            <a:r>
              <a:rPr lang="en-US" dirty="0" err="1" smtClean="0"/>
              <a:t>João</a:t>
            </a:r>
            <a:endParaRPr lang="en-US" dirty="0" smtClean="0"/>
          </a:p>
          <a:p>
            <a:r>
              <a:rPr lang="it-IT" dirty="0" err="1"/>
              <a:t>Almir</a:t>
            </a:r>
            <a:r>
              <a:rPr lang="it-IT" dirty="0"/>
              <a:t> Olivette </a:t>
            </a:r>
            <a:r>
              <a:rPr lang="it-IT" dirty="0" err="1"/>
              <a:t>Artero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670" y="565621"/>
            <a:ext cx="7814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spc="-150" dirty="0" smtClean="0">
                <a:latin typeface="Arial"/>
                <a:cs typeface="Arial"/>
              </a:rPr>
              <a:t>Previsão </a:t>
            </a:r>
            <a:r>
              <a:rPr lang="pt-BR" sz="2800" spc="-150" dirty="0">
                <a:latin typeface="Arial"/>
                <a:cs typeface="Arial"/>
              </a:rPr>
              <a:t>de mercado para </a:t>
            </a:r>
            <a:r>
              <a:rPr lang="pt-BR" sz="2800" spc="-150" dirty="0" smtClean="0">
                <a:latin typeface="Arial"/>
                <a:cs typeface="Arial"/>
              </a:rPr>
              <a:t>ações </a:t>
            </a:r>
            <a:r>
              <a:rPr lang="pt-BR" sz="2800" spc="-150" dirty="0">
                <a:latin typeface="Arial"/>
                <a:cs typeface="Arial"/>
              </a:rPr>
              <a:t>em bolsa de </a:t>
            </a:r>
            <a:r>
              <a:rPr lang="pt-BR" sz="2800" spc="-150" dirty="0" smtClean="0">
                <a:latin typeface="Arial"/>
                <a:cs typeface="Arial"/>
              </a:rPr>
              <a:t>valores</a:t>
            </a:r>
          </a:p>
          <a:p>
            <a:pPr algn="ctr"/>
            <a:r>
              <a:rPr lang="pt-BR" sz="2800" spc="-150" dirty="0" smtClean="0">
                <a:latin typeface="Arial"/>
                <a:cs typeface="Arial"/>
              </a:rPr>
              <a:t> </a:t>
            </a:r>
            <a:r>
              <a:rPr lang="pt-BR" sz="2800" spc="-150" dirty="0">
                <a:latin typeface="Arial"/>
                <a:cs typeface="Arial"/>
              </a:rPr>
              <a:t>baseado em </a:t>
            </a:r>
            <a:r>
              <a:rPr lang="pt-BR" sz="2800" spc="-150" dirty="0" smtClean="0">
                <a:latin typeface="Arial"/>
                <a:cs typeface="Arial"/>
              </a:rPr>
              <a:t>técnicas </a:t>
            </a:r>
            <a:r>
              <a:rPr lang="pt-BR" sz="2800" spc="-150" dirty="0">
                <a:latin typeface="Arial"/>
                <a:cs typeface="Arial"/>
              </a:rPr>
              <a:t>de </a:t>
            </a:r>
            <a:r>
              <a:rPr lang="pt-BR" sz="2800" spc="-150" dirty="0" smtClean="0">
                <a:latin typeface="Arial"/>
                <a:cs typeface="Arial"/>
              </a:rPr>
              <a:t>Inteligência </a:t>
            </a:r>
            <a:r>
              <a:rPr lang="pt-BR" sz="2800" spc="-150" dirty="0">
                <a:latin typeface="Arial"/>
                <a:cs typeface="Arial"/>
              </a:rPr>
              <a:t>Artificial </a:t>
            </a:r>
          </a:p>
          <a:p>
            <a:endParaRPr lang="en-US" sz="2400" spc="-150" dirty="0"/>
          </a:p>
        </p:txBody>
      </p:sp>
    </p:spTree>
    <p:extLst>
      <p:ext uri="{BB962C8B-B14F-4D97-AF65-F5344CB8AC3E}">
        <p14:creationId xmlns:p14="http://schemas.microsoft.com/office/powerpoint/2010/main" val="33501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Captura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Dados </a:t>
            </a:r>
            <a:r>
              <a:rPr lang="en-US" dirty="0" err="1" smtClean="0"/>
              <a:t>históricos</a:t>
            </a:r>
            <a:r>
              <a:rPr lang="en-US" dirty="0"/>
              <a:t>;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- Yahoo finances.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específica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Bovespa</a:t>
            </a:r>
            <a:r>
              <a:rPr lang="en-US" dirty="0" smtClean="0"/>
              <a:t>;</a:t>
            </a:r>
          </a:p>
          <a:p>
            <a:pPr lvl="1">
              <a:buFontTx/>
              <a:buChar char="-"/>
            </a:pPr>
            <a:r>
              <a:rPr lang="en-US" dirty="0" smtClean="0"/>
              <a:t>After Market.</a:t>
            </a:r>
          </a:p>
          <a:p>
            <a:pPr lvl="1">
              <a:buFontTx/>
              <a:buChar char="-"/>
            </a:pP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móveis</a:t>
            </a:r>
            <a:r>
              <a:rPr lang="en-US" dirty="0" smtClean="0"/>
              <a:t> - </a:t>
            </a:r>
            <a:r>
              <a:rPr lang="en-US" dirty="0" err="1" smtClean="0"/>
              <a:t>Retorno</a:t>
            </a:r>
            <a:r>
              <a:rPr lang="en-US" dirty="0" smtClean="0"/>
              <a:t> XML.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1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0" y="327555"/>
            <a:ext cx="6597602" cy="574022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class </a:t>
            </a:r>
            <a:r>
              <a:rPr lang="en-US" sz="800" dirty="0" err="1" smtClean="0"/>
              <a:t>consultaXMLBovespa</a:t>
            </a:r>
            <a:r>
              <a:rPr lang="en-US" sz="800" dirty="0" smtClean="0"/>
              <a:t>{</a:t>
            </a:r>
            <a:endParaRPr lang="en-US" sz="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private $_</a:t>
            </a:r>
            <a:r>
              <a:rPr lang="en-US" sz="800" dirty="0" err="1"/>
              <a:t>codigo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private $_</a:t>
            </a:r>
            <a:r>
              <a:rPr lang="en-US" sz="800" dirty="0" err="1"/>
              <a:t>descricao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private $_</a:t>
            </a:r>
            <a:r>
              <a:rPr lang="en-US" sz="800" dirty="0" err="1"/>
              <a:t>ibovespa</a:t>
            </a:r>
            <a:r>
              <a:rPr lang="en-US" sz="8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 smtClean="0"/>
              <a:t>    private </a:t>
            </a:r>
            <a:r>
              <a:rPr lang="en-US" sz="800" dirty="0"/>
              <a:t>$_volume</a:t>
            </a:r>
            <a:r>
              <a:rPr lang="en-US" sz="800" dirty="0" smtClean="0"/>
              <a:t>;</a:t>
            </a:r>
            <a:endParaRPr lang="en-US" sz="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private $_delay;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private $_data;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private $_</a:t>
            </a:r>
            <a:r>
              <a:rPr lang="en-US" sz="800" dirty="0" err="1"/>
              <a:t>hora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private $_</a:t>
            </a:r>
            <a:r>
              <a:rPr lang="en-US" sz="800" dirty="0" err="1"/>
              <a:t>oscilacao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private $_</a:t>
            </a:r>
            <a:r>
              <a:rPr lang="en-US" sz="800" dirty="0" err="1"/>
              <a:t>ultimoValor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 smtClean="0"/>
              <a:t>    private </a:t>
            </a:r>
            <a:r>
              <a:rPr lang="en-US" sz="800" dirty="0"/>
              <a:t>$_</a:t>
            </a:r>
            <a:r>
              <a:rPr lang="en-US" sz="800" dirty="0" err="1"/>
              <a:t>mercado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public function __get($</a:t>
            </a:r>
            <a:r>
              <a:rPr lang="en-US" sz="800" dirty="0" err="1"/>
              <a:t>var</a:t>
            </a:r>
            <a:r>
              <a:rPr lang="en-US" sz="800" dirty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$</a:t>
            </a:r>
            <a:r>
              <a:rPr lang="en-US" sz="800" dirty="0" err="1"/>
              <a:t>var</a:t>
            </a:r>
            <a:r>
              <a:rPr lang="en-US" sz="800" dirty="0"/>
              <a:t> = "_".$</a:t>
            </a:r>
            <a:r>
              <a:rPr lang="en-US" sz="800" dirty="0" err="1"/>
              <a:t>var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return $this-&gt;$</a:t>
            </a:r>
            <a:r>
              <a:rPr lang="en-US" sz="800" dirty="0" err="1"/>
              <a:t>var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 smtClean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 smtClean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 smtClean="0"/>
              <a:t>    private </a:t>
            </a:r>
            <a:r>
              <a:rPr lang="en-US" sz="800" dirty="0"/>
              <a:t>static function </a:t>
            </a:r>
            <a:r>
              <a:rPr lang="en-US" sz="800" dirty="0" err="1" smtClean="0"/>
              <a:t>busca</a:t>
            </a:r>
            <a:r>
              <a:rPr lang="en-US" sz="800" dirty="0" smtClean="0"/>
              <a:t>(</a:t>
            </a:r>
            <a:r>
              <a:rPr lang="en-US" sz="800" dirty="0"/>
              <a:t>$</a:t>
            </a:r>
            <a:r>
              <a:rPr lang="en-US" sz="800" dirty="0" err="1"/>
              <a:t>codigo</a:t>
            </a:r>
            <a:r>
              <a:rPr lang="en-US" sz="800" dirty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return </a:t>
            </a:r>
            <a:r>
              <a:rPr lang="en-US" sz="800" dirty="0" err="1"/>
              <a:t>file_get_contents</a:t>
            </a:r>
            <a:r>
              <a:rPr lang="en-US" sz="800" dirty="0" smtClean="0"/>
              <a:t>("</a:t>
            </a:r>
            <a:r>
              <a:rPr lang="en-US" sz="800" dirty="0"/>
              <a:t>"http://</a:t>
            </a:r>
            <a:r>
              <a:rPr lang="en-US" sz="800" dirty="0" err="1"/>
              <a:t>www.bmfbovespa.com.br</a:t>
            </a:r>
            <a:r>
              <a:rPr lang="en-US" sz="800" dirty="0"/>
              <a:t>/cotacoes2000/</a:t>
            </a:r>
            <a:r>
              <a:rPr lang="en-US" sz="800" dirty="0" err="1"/>
              <a:t>formCotacoesMobile.asp</a:t>
            </a:r>
            <a:r>
              <a:rPr lang="en-US" sz="800" dirty="0" err="1" smtClean="0"/>
              <a:t>?</a:t>
            </a:r>
            <a:r>
              <a:rPr lang="en-US" sz="800" dirty="0" err="1"/>
              <a:t>codsocemi</a:t>
            </a:r>
            <a:r>
              <a:rPr lang="en-US" sz="800" dirty="0"/>
              <a:t>=".$</a:t>
            </a:r>
            <a:r>
              <a:rPr lang="en-US" sz="800" dirty="0" err="1"/>
              <a:t>codigo</a:t>
            </a:r>
            <a:r>
              <a:rPr lang="en-US" sz="8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}</a:t>
            </a:r>
            <a:endParaRPr lang="en-US" sz="8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 smtClean="0"/>
              <a:t>    </a:t>
            </a:r>
            <a:endParaRPr lang="en-US" sz="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public static function </a:t>
            </a:r>
            <a:r>
              <a:rPr lang="en-US" sz="800" dirty="0" err="1" smtClean="0"/>
              <a:t>consulta</a:t>
            </a:r>
            <a:r>
              <a:rPr lang="en-US" sz="800" dirty="0" smtClean="0"/>
              <a:t>($</a:t>
            </a:r>
            <a:r>
              <a:rPr lang="en-US" sz="800" dirty="0" err="1" smtClean="0"/>
              <a:t>codigoAtivo</a:t>
            </a:r>
            <a:r>
              <a:rPr lang="en-US" sz="800" dirty="0" smtClean="0"/>
              <a:t>) </a:t>
            </a:r>
            <a:r>
              <a:rPr lang="en-US" sz="8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</a:t>
            </a:r>
            <a:r>
              <a:rPr lang="en-US" sz="800" dirty="0" smtClean="0"/>
              <a:t>$</a:t>
            </a:r>
            <a:r>
              <a:rPr lang="en-US" sz="800" dirty="0" err="1" smtClean="0"/>
              <a:t>retorno</a:t>
            </a:r>
            <a:r>
              <a:rPr lang="en-US" sz="800" dirty="0" smtClean="0"/>
              <a:t>= </a:t>
            </a:r>
            <a:r>
              <a:rPr lang="en-US" sz="800" dirty="0"/>
              <a:t>self:</a:t>
            </a:r>
            <a:r>
              <a:rPr lang="en-US" sz="800" dirty="0" smtClean="0"/>
              <a:t>:</a:t>
            </a:r>
            <a:r>
              <a:rPr lang="en-US" sz="800" dirty="0" err="1" smtClean="0"/>
              <a:t>busca</a:t>
            </a:r>
            <a:r>
              <a:rPr lang="en-US" sz="800" dirty="0" smtClean="0"/>
              <a:t>(</a:t>
            </a:r>
            <a:r>
              <a:rPr lang="en-US" sz="800" dirty="0"/>
              <a:t>$</a:t>
            </a:r>
            <a:r>
              <a:rPr lang="en-US" sz="800" dirty="0" err="1" smtClean="0"/>
              <a:t>codigoAtivo</a:t>
            </a:r>
            <a:r>
              <a:rPr lang="en-US" sz="800" dirty="0" smtClean="0"/>
              <a:t>)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if(</a:t>
            </a:r>
            <a:r>
              <a:rPr lang="en-US" sz="800" dirty="0" smtClean="0"/>
              <a:t>$</a:t>
            </a:r>
            <a:r>
              <a:rPr lang="en-US" sz="800" dirty="0" err="1" smtClean="0"/>
              <a:t>retorno</a:t>
            </a:r>
            <a:r>
              <a:rPr lang="en-US" sz="800" dirty="0" smtClean="0"/>
              <a:t>) </a:t>
            </a:r>
            <a:r>
              <a:rPr lang="en-US" sz="8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$xml = </a:t>
            </a:r>
            <a:r>
              <a:rPr lang="en-US" sz="800" dirty="0" err="1"/>
              <a:t>simplexml_load_string</a:t>
            </a:r>
            <a:r>
              <a:rPr lang="en-US" sz="800" dirty="0"/>
              <a:t>(</a:t>
            </a:r>
            <a:r>
              <a:rPr lang="en-US" sz="800" dirty="0" smtClean="0"/>
              <a:t>$</a:t>
            </a:r>
            <a:r>
              <a:rPr lang="en-US" sz="800" dirty="0" err="1" smtClean="0"/>
              <a:t>retorno</a:t>
            </a:r>
            <a:r>
              <a:rPr lang="en-US" sz="800" dirty="0" smtClean="0"/>
              <a:t>)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if(!$xml-&gt;NUMERO_DO_ERRO)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 = new </a:t>
            </a:r>
            <a:r>
              <a:rPr lang="en-US" sz="800" dirty="0" err="1"/>
              <a:t>consultaXMLBovespa</a:t>
            </a:r>
            <a:r>
              <a:rPr lang="en-US" sz="800" dirty="0"/>
              <a:t> 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-&gt;</a:t>
            </a:r>
            <a:r>
              <a:rPr lang="en-US" sz="800" dirty="0" err="1"/>
              <a:t>codigo</a:t>
            </a:r>
            <a:r>
              <a:rPr lang="en-US" sz="800" dirty="0"/>
              <a:t> = $xml-&gt;PAPEL["CODIGO"];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-&gt;</a:t>
            </a:r>
            <a:r>
              <a:rPr lang="en-US" sz="800" dirty="0" err="1"/>
              <a:t>descricao</a:t>
            </a:r>
            <a:r>
              <a:rPr lang="en-US" sz="800" dirty="0"/>
              <a:t> = $xml-&gt;PAPEL["DESCRICAO"];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-&gt;</a:t>
            </a:r>
            <a:r>
              <a:rPr lang="en-US" sz="800" dirty="0" err="1"/>
              <a:t>ibovespa</a:t>
            </a:r>
            <a:r>
              <a:rPr lang="en-US" sz="800" dirty="0"/>
              <a:t> = $xml-&gt;PAPEL["IBOVESPA"];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-&gt;delay = $xml-&gt;PAPEL["DELAY"];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-&gt;data = $xml-&gt;PAPEL["DATA"];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-&gt;</a:t>
            </a:r>
            <a:r>
              <a:rPr lang="en-US" sz="800" dirty="0" err="1"/>
              <a:t>hora</a:t>
            </a:r>
            <a:r>
              <a:rPr lang="en-US" sz="800" dirty="0"/>
              <a:t> = $xml-&gt;PAPEL["HORA"];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-&gt;</a:t>
            </a:r>
            <a:r>
              <a:rPr lang="en-US" sz="800" dirty="0" err="1"/>
              <a:t>oscilacao</a:t>
            </a:r>
            <a:r>
              <a:rPr lang="en-US" sz="800" dirty="0"/>
              <a:t> =$xml-&gt;PAPEL["OSCILACAO"];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-&gt;</a:t>
            </a:r>
            <a:r>
              <a:rPr lang="en-US" sz="800" dirty="0" err="1"/>
              <a:t>ultimoValor</a:t>
            </a:r>
            <a:r>
              <a:rPr lang="en-US" sz="800" dirty="0"/>
              <a:t> = $xml-&gt;PAPEL["VALOR_ULTIMO"];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-</a:t>
            </a:r>
            <a:r>
              <a:rPr lang="en-US" sz="800" dirty="0" smtClean="0"/>
              <a:t>&gt;volume= </a:t>
            </a:r>
            <a:r>
              <a:rPr lang="en-US" sz="800" dirty="0"/>
              <a:t>$xml-&gt;PAPEL["QUANT_NEG"];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$</a:t>
            </a:r>
            <a:r>
              <a:rPr lang="en-US" sz="800" dirty="0" err="1"/>
              <a:t>obj</a:t>
            </a:r>
            <a:r>
              <a:rPr lang="en-US" sz="800" dirty="0"/>
              <a:t>-&gt;</a:t>
            </a:r>
            <a:r>
              <a:rPr lang="en-US" sz="800" dirty="0" err="1"/>
              <a:t>mercado</a:t>
            </a:r>
            <a:r>
              <a:rPr lang="en-US" sz="800" dirty="0"/>
              <a:t> = $xml-&gt;PAPEL["MERCADO"];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    return $</a:t>
            </a:r>
            <a:r>
              <a:rPr lang="en-US" sz="800" dirty="0" err="1"/>
              <a:t>obj</a:t>
            </a:r>
            <a:r>
              <a:rPr lang="en-US" sz="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    }else  return $xml-&gt;NUMERO_DO_ERRO</a:t>
            </a:r>
            <a:r>
              <a:rPr lang="en-US" sz="800" dirty="0" smtClean="0"/>
              <a:t>;</a:t>
            </a:r>
            <a:endParaRPr lang="en-US" sz="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    }else return </a:t>
            </a:r>
            <a:r>
              <a:rPr lang="en-US" sz="800" dirty="0" smtClean="0"/>
              <a:t>“</a:t>
            </a:r>
            <a:r>
              <a:rPr lang="en-US" sz="800" dirty="0" err="1" smtClean="0"/>
              <a:t>Nenhuma</a:t>
            </a:r>
            <a:r>
              <a:rPr lang="en-US" sz="800" dirty="0" smtClean="0"/>
              <a:t> </a:t>
            </a:r>
            <a:r>
              <a:rPr lang="en-US" sz="800" dirty="0" err="1" smtClean="0"/>
              <a:t>informação</a:t>
            </a:r>
            <a:r>
              <a:rPr lang="en-US" sz="800" dirty="0" smtClean="0"/>
              <a:t> </a:t>
            </a:r>
            <a:r>
              <a:rPr lang="en-US" sz="800" dirty="0" err="1" smtClean="0"/>
              <a:t>sobre</a:t>
            </a:r>
            <a:r>
              <a:rPr lang="en-US" sz="800" dirty="0" smtClean="0"/>
              <a:t> o </a:t>
            </a:r>
            <a:r>
              <a:rPr lang="en-US" sz="800" dirty="0" err="1" smtClean="0"/>
              <a:t>código</a:t>
            </a:r>
            <a:r>
              <a:rPr lang="en-US" sz="800" dirty="0" smtClean="0"/>
              <a:t> </a:t>
            </a:r>
            <a:r>
              <a:rPr lang="en-US" sz="800" dirty="0" err="1" smtClean="0"/>
              <a:t>pôde</a:t>
            </a:r>
            <a:r>
              <a:rPr lang="en-US" sz="800" dirty="0" smtClean="0"/>
              <a:t> </a:t>
            </a:r>
            <a:r>
              <a:rPr lang="en-US" sz="800" dirty="0" err="1" smtClean="0"/>
              <a:t>ser</a:t>
            </a:r>
            <a:r>
              <a:rPr lang="en-US" sz="800" dirty="0" smtClean="0"/>
              <a:t> </a:t>
            </a:r>
            <a:r>
              <a:rPr lang="en-US" sz="800" dirty="0" err="1" smtClean="0"/>
              <a:t>enconrada</a:t>
            </a:r>
            <a:r>
              <a:rPr lang="en-US" sz="800" dirty="0" smtClean="0"/>
              <a:t>”;</a:t>
            </a:r>
            <a:endParaRPr lang="en-US" sz="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/>
              <a:t>    </a:t>
            </a:r>
            <a:r>
              <a:rPr lang="en-US" sz="800" dirty="0" smtClean="0"/>
              <a:t>}</a:t>
            </a:r>
            <a:endParaRPr lang="en-US" sz="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00" dirty="0" smtClean="0"/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6670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Leitura</a:t>
            </a:r>
            <a:r>
              <a:rPr lang="en-US" dirty="0" smtClean="0"/>
              <a:t> e </a:t>
            </a:r>
            <a:r>
              <a:rPr lang="en-US" dirty="0" err="1" smtClean="0"/>
              <a:t>Armazenamento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333" y="2020888"/>
            <a:ext cx="6428269" cy="4105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Cronjob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685800" lvl="3" indent="0">
              <a:buNone/>
            </a:pPr>
            <a:r>
              <a:rPr lang="en-US" dirty="0" smtClean="0"/>
              <a:t>*</a:t>
            </a:r>
            <a:r>
              <a:rPr lang="en-US" dirty="0"/>
              <a:t>/</a:t>
            </a:r>
            <a:r>
              <a:rPr lang="en-US" dirty="0" smtClean="0"/>
              <a:t>15  *  *  *  1-5 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                                </a:t>
            </a:r>
          </a:p>
          <a:p>
            <a:pPr marL="685800" lvl="3" indent="0">
              <a:buNone/>
            </a:pPr>
            <a:r>
              <a:rPr lang="en-US" dirty="0" smtClean="0"/>
              <a:t>/</a:t>
            </a:r>
            <a:r>
              <a:rPr lang="en-US" dirty="0"/>
              <a:t>Library/</a:t>
            </a:r>
            <a:r>
              <a:rPr lang="en-US" dirty="0" err="1"/>
              <a:t>WebServer</a:t>
            </a:r>
            <a:r>
              <a:rPr lang="en-US" dirty="0"/>
              <a:t>/Documents</a:t>
            </a:r>
            <a:r>
              <a:rPr lang="en-US" dirty="0" smtClean="0"/>
              <a:t>/TCC/</a:t>
            </a:r>
            <a:r>
              <a:rPr lang="en-US" dirty="0" err="1" smtClean="0"/>
              <a:t>scriptLeitura.php</a:t>
            </a:r>
            <a:endParaRPr lang="en-US" dirty="0" smtClean="0"/>
          </a:p>
          <a:p>
            <a:pPr marL="685800" lvl="3" indent="0">
              <a:buNone/>
            </a:pPr>
            <a:endParaRPr lang="en-US" dirty="0"/>
          </a:p>
          <a:p>
            <a:pPr marL="685800" lvl="3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Base de dados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80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Backpropagation</a:t>
            </a:r>
            <a:r>
              <a:rPr lang="en-US" dirty="0" smtClean="0"/>
              <a:t> </a:t>
            </a:r>
            <a:r>
              <a:rPr lang="en-US" dirty="0" err="1" smtClean="0"/>
              <a:t>supervisionado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predição</a:t>
            </a:r>
            <a:r>
              <a:rPr lang="en-US" dirty="0" smtClean="0"/>
              <a:t> de agora </a:t>
            </a:r>
            <a:r>
              <a:rPr lang="en-US" dirty="0" err="1" smtClean="0"/>
              <a:t>é</a:t>
            </a:r>
            <a:r>
              <a:rPr lang="en-US" dirty="0" smtClean="0"/>
              <a:t> o valor </a:t>
            </a:r>
            <a:r>
              <a:rPr lang="en-US" dirty="0" err="1" smtClean="0"/>
              <a:t>desejado</a:t>
            </a:r>
            <a:r>
              <a:rPr lang="en-US" dirty="0" smtClean="0"/>
              <a:t> da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leitura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Toda </a:t>
            </a:r>
            <a:r>
              <a:rPr lang="en-US" dirty="0" err="1" smtClean="0"/>
              <a:t>leitura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um </a:t>
            </a:r>
            <a:r>
              <a:rPr lang="en-US" dirty="0" err="1" smtClean="0"/>
              <a:t>treinamento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3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Definições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89" y="2020888"/>
            <a:ext cx="6230713" cy="4105275"/>
          </a:xfrm>
        </p:spPr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Captura</a:t>
            </a:r>
            <a:r>
              <a:rPr lang="en-US" dirty="0" smtClean="0"/>
              <a:t> de dados </a:t>
            </a:r>
            <a:r>
              <a:rPr lang="en-US" dirty="0" err="1" smtClean="0"/>
              <a:t>históricos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treinamento</a:t>
            </a:r>
            <a:r>
              <a:rPr lang="en-US" dirty="0" smtClean="0"/>
              <a:t> – (</a:t>
            </a:r>
            <a:r>
              <a:rPr lang="en-US" dirty="0" err="1" smtClean="0"/>
              <a:t>manualmente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Inclusão</a:t>
            </a:r>
            <a:r>
              <a:rPr lang="en-US" dirty="0" smtClean="0"/>
              <a:t> da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listagem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Definição</a:t>
            </a:r>
            <a:r>
              <a:rPr lang="en-US" dirty="0" smtClean="0"/>
              <a:t> das </a:t>
            </a:r>
            <a:r>
              <a:rPr lang="en-US" dirty="0" err="1" smtClean="0"/>
              <a:t>configurações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 e da </a:t>
            </a:r>
            <a:r>
              <a:rPr lang="en-US" dirty="0" err="1" smtClean="0"/>
              <a:t>rede</a:t>
            </a:r>
            <a:r>
              <a:rPr lang="en-US" dirty="0" smtClean="0"/>
              <a:t> neural;</a:t>
            </a:r>
          </a:p>
        </p:txBody>
      </p:sp>
    </p:spTree>
    <p:extLst>
      <p:ext uri="{BB962C8B-B14F-4D97-AF65-F5344CB8AC3E}">
        <p14:creationId xmlns:p14="http://schemas.microsoft.com/office/powerpoint/2010/main" val="175121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gtangHi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92" b="-32992"/>
          <a:stretch>
            <a:fillRect/>
          </a:stretch>
        </p:blipFill>
        <p:spPr>
          <a:xfrm>
            <a:off x="0" y="-273748"/>
            <a:ext cx="9144000" cy="75887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nsult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93" b="-16393"/>
          <a:stretch>
            <a:fillRect/>
          </a:stretch>
        </p:blipFill>
        <p:spPr>
          <a:xfrm>
            <a:off x="0" y="-953347"/>
            <a:ext cx="9144000" cy="7588772"/>
          </a:xfrm>
        </p:spPr>
      </p:pic>
    </p:spTree>
    <p:extLst>
      <p:ext uri="{BB962C8B-B14F-4D97-AF65-F5344CB8AC3E}">
        <p14:creationId xmlns:p14="http://schemas.microsoft.com/office/powerpoint/2010/main" val="350140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Modificações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222" y="1778000"/>
            <a:ext cx="6442380" cy="472722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neurônios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oculta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transferência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máximo</a:t>
            </a:r>
            <a:r>
              <a:rPr lang="en-US" dirty="0" smtClean="0"/>
              <a:t> </a:t>
            </a:r>
            <a:r>
              <a:rPr lang="en-US" dirty="0" err="1" smtClean="0"/>
              <a:t>permitido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Adição</a:t>
            </a:r>
            <a:r>
              <a:rPr lang="en-US" dirty="0" smtClean="0"/>
              <a:t> de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Adição</a:t>
            </a:r>
            <a:r>
              <a:rPr lang="en-US" dirty="0" smtClean="0"/>
              <a:t> de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oculta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72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onfig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93" b="-16393"/>
          <a:stretch>
            <a:fillRect/>
          </a:stretch>
        </p:blipFill>
        <p:spPr>
          <a:xfrm>
            <a:off x="0" y="-945444"/>
            <a:ext cx="9144000" cy="7588772"/>
          </a:xfrm>
        </p:spPr>
      </p:pic>
    </p:spTree>
    <p:extLst>
      <p:ext uri="{BB962C8B-B14F-4D97-AF65-F5344CB8AC3E}">
        <p14:creationId xmlns:p14="http://schemas.microsoft.com/office/powerpoint/2010/main" val="72964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85800"/>
            <a:ext cx="7742238" cy="886968"/>
          </a:xfrm>
        </p:spPr>
        <p:txBody>
          <a:bodyPr/>
          <a:lstStyle/>
          <a:p>
            <a:pPr algn="ctr"/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Melhor</a:t>
            </a:r>
            <a:r>
              <a:rPr lang="en-US" sz="2000" dirty="0" smtClean="0"/>
              <a:t> </a:t>
            </a:r>
            <a:r>
              <a:rPr lang="en-US" sz="2000" dirty="0" err="1" smtClean="0"/>
              <a:t>configuração</a:t>
            </a:r>
            <a:r>
              <a:rPr lang="en-US" sz="2000" dirty="0" smtClean="0"/>
              <a:t> </a:t>
            </a:r>
            <a:r>
              <a:rPr lang="en-US" sz="2000" dirty="0" err="1" smtClean="0"/>
              <a:t>encontrada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222" y="2020888"/>
            <a:ext cx="6315380" cy="4105275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neurônio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smtClean="0"/>
              <a:t>= [0.1,0.25];</a:t>
            </a:r>
          </a:p>
          <a:p>
            <a:endParaRPr lang="en-US" dirty="0" smtClean="0"/>
          </a:p>
          <a:p>
            <a:r>
              <a:rPr lang="en-US" dirty="0" err="1" smtClean="0"/>
              <a:t>Máximo</a:t>
            </a:r>
            <a:r>
              <a:rPr lang="en-US" dirty="0" smtClean="0"/>
              <a:t> de 30 </a:t>
            </a:r>
            <a:r>
              <a:rPr lang="en-US" dirty="0" err="1" smtClean="0"/>
              <a:t>neurônios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oculta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tangente</a:t>
            </a:r>
            <a:r>
              <a:rPr lang="en-US" dirty="0" smtClean="0"/>
              <a:t> </a:t>
            </a:r>
            <a:r>
              <a:rPr lang="en-US" dirty="0" err="1" smtClean="0"/>
              <a:t>hiperbólica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Problema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 err="1" smtClean="0"/>
              <a:t>Solu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proposta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Captura</a:t>
            </a:r>
            <a:r>
              <a:rPr lang="en-US" dirty="0" smtClean="0"/>
              <a:t> de dados;</a:t>
            </a:r>
          </a:p>
          <a:p>
            <a:r>
              <a:rPr lang="en-US" dirty="0" err="1" smtClean="0"/>
              <a:t>Treinamento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Apresentação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Modificações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Conclusão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41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funcoes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085" b="-144085"/>
          <a:stretch>
            <a:fillRect/>
          </a:stretch>
        </p:blipFill>
        <p:spPr>
          <a:xfrm>
            <a:off x="2194974" y="465667"/>
            <a:ext cx="6505515" cy="59407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sigmoidal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2111" y="5122333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Erro</a:t>
            </a:r>
            <a:r>
              <a:rPr lang="en-US" dirty="0" smtClean="0"/>
              <a:t> no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conserva</a:t>
            </a:r>
            <a:r>
              <a:rPr lang="en-US" dirty="0" smtClean="0"/>
              <a:t> o </a:t>
            </a:r>
            <a:r>
              <a:rPr lang="en-US" dirty="0" err="1" smtClean="0"/>
              <a:t>sentido</a:t>
            </a:r>
            <a:r>
              <a:rPr lang="en-US" dirty="0" smtClean="0"/>
              <a:t> da </a:t>
            </a:r>
            <a:r>
              <a:rPr lang="en-US" dirty="0" err="1" smtClean="0"/>
              <a:t>oscilação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8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manov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" y="28222"/>
            <a:ext cx="6179062" cy="3598333"/>
          </a:xfrm>
          <a:prstGeom prst="rect">
            <a:avLst/>
          </a:prstGeom>
        </p:spPr>
      </p:pic>
      <p:pic>
        <p:nvPicPr>
          <p:cNvPr id="6" name="Content Placeholder 5" descr="duasnova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36" b="-21136"/>
          <a:stretch>
            <a:fillRect/>
          </a:stretch>
        </p:blipFill>
        <p:spPr>
          <a:xfrm>
            <a:off x="3239157" y="2723642"/>
            <a:ext cx="5890732" cy="4888825"/>
          </a:xfrm>
        </p:spPr>
      </p:pic>
      <p:sp>
        <p:nvSpPr>
          <p:cNvPr id="9" name="TextBox 8"/>
          <p:cNvSpPr txBox="1"/>
          <p:nvPr/>
        </p:nvSpPr>
        <p:spPr>
          <a:xfrm>
            <a:off x="6179062" y="663220"/>
            <a:ext cx="281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Predição</a:t>
            </a:r>
            <a:r>
              <a:rPr lang="en-US" dirty="0" smtClean="0"/>
              <a:t> com 1 </a:t>
            </a:r>
            <a:r>
              <a:rPr lang="en-US" dirty="0" err="1" smtClean="0"/>
              <a:t>entrada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6326" y="5698066"/>
            <a:ext cx="281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Predição</a:t>
            </a:r>
            <a:r>
              <a:rPr lang="en-US" dirty="0" smtClean="0"/>
              <a:t> com 2 </a:t>
            </a:r>
            <a:r>
              <a:rPr lang="en-US" dirty="0" err="1" smtClean="0"/>
              <a:t>entrada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4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169" y="233616"/>
            <a:ext cx="4486582" cy="886968"/>
          </a:xfrm>
        </p:spPr>
        <p:txBody>
          <a:bodyPr/>
          <a:lstStyle/>
          <a:p>
            <a:r>
              <a:rPr lang="en-US" sz="2400" dirty="0" err="1" smtClean="0"/>
              <a:t>Contagem</a:t>
            </a:r>
            <a:r>
              <a:rPr lang="en-US" sz="2400" dirty="0" smtClean="0"/>
              <a:t> de </a:t>
            </a:r>
            <a:r>
              <a:rPr lang="en-US" sz="2400" dirty="0" err="1" smtClean="0"/>
              <a:t>treinamentos</a:t>
            </a:r>
            <a:endParaRPr lang="en-US" sz="2400" dirty="0"/>
          </a:p>
        </p:txBody>
      </p:sp>
      <p:pic>
        <p:nvPicPr>
          <p:cNvPr id="4" name="Content Placeholder 3" descr="contTreinament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73" r="-24273"/>
          <a:stretch>
            <a:fillRect/>
          </a:stretch>
        </p:blipFill>
        <p:spPr>
          <a:xfrm>
            <a:off x="-652255" y="731704"/>
            <a:ext cx="6034369" cy="5008033"/>
          </a:xfrm>
        </p:spPr>
      </p:pic>
      <p:sp>
        <p:nvSpPr>
          <p:cNvPr id="5" name="TextBox 4"/>
          <p:cNvSpPr txBox="1"/>
          <p:nvPr/>
        </p:nvSpPr>
        <p:spPr>
          <a:xfrm>
            <a:off x="4974394" y="1428659"/>
            <a:ext cx="282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Erro</a:t>
            </a:r>
            <a:r>
              <a:rPr lang="en-US" dirty="0" smtClean="0"/>
              <a:t>  = 	0.01</a:t>
            </a:r>
          </a:p>
          <a:p>
            <a:r>
              <a:rPr lang="en-US" dirty="0" smtClean="0"/>
              <a:t>n</a:t>
            </a:r>
            <a:r>
              <a:rPr lang="en-US" dirty="0"/>
              <a:t> </a:t>
            </a:r>
            <a:r>
              <a:rPr lang="en-US" dirty="0" smtClean="0"/>
              <a:t>      =	0.1</a:t>
            </a:r>
            <a:endParaRPr lang="en-US" dirty="0"/>
          </a:p>
        </p:txBody>
      </p:sp>
      <p:pic>
        <p:nvPicPr>
          <p:cNvPr id="7" name="Picture 6" descr="contTreinamentoGrafi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22" y="3534269"/>
            <a:ext cx="4589929" cy="2459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5169" y="2582333"/>
            <a:ext cx="469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Entrada: melhor em 19 </a:t>
            </a:r>
            <a:r>
              <a:rPr lang="pt-BR" dirty="0"/>
              <a:t>dos 20 testes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8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erro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816" r="-98816"/>
          <a:stretch>
            <a:fillRect/>
          </a:stretch>
        </p:blipFill>
        <p:spPr>
          <a:xfrm>
            <a:off x="-2661354" y="0"/>
            <a:ext cx="8263465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Cálculo</a:t>
            </a:r>
            <a:r>
              <a:rPr lang="en-US" dirty="0" smtClean="0"/>
              <a:t> do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quadrático</a:t>
            </a:r>
            <a:endParaRPr lang="en-US" dirty="0"/>
          </a:p>
        </p:txBody>
      </p:sp>
      <p:pic>
        <p:nvPicPr>
          <p:cNvPr id="6" name="Picture 5" descr="grafEr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44" y="3849991"/>
            <a:ext cx="6019800" cy="24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8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Dificuldades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cérebro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Obviamente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100% </a:t>
            </a:r>
            <a:r>
              <a:rPr lang="en-US" dirty="0" err="1" smtClean="0"/>
              <a:t>garantido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Palavra-chave</a:t>
            </a:r>
            <a:r>
              <a:rPr lang="en-US" dirty="0" smtClean="0"/>
              <a:t>: </a:t>
            </a:r>
            <a:r>
              <a:rPr lang="en-US" dirty="0" err="1" smtClean="0"/>
              <a:t>configuração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ativo</a:t>
            </a:r>
            <a:r>
              <a:rPr lang="en-US" dirty="0" smtClean="0"/>
              <a:t> se </a:t>
            </a:r>
            <a:r>
              <a:rPr lang="en-US" dirty="0" err="1" smtClean="0"/>
              <a:t>comporta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no </a:t>
            </a:r>
            <a:r>
              <a:rPr lang="en-US" dirty="0" err="1" smtClean="0"/>
              <a:t>geral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Possibilidade</a:t>
            </a:r>
            <a:r>
              <a:rPr lang="en-US" dirty="0" smtClean="0"/>
              <a:t> </a:t>
            </a:r>
            <a:r>
              <a:rPr lang="en-US" dirty="0" err="1" smtClean="0"/>
              <a:t>clara</a:t>
            </a:r>
            <a:r>
              <a:rPr lang="en-US" dirty="0" smtClean="0"/>
              <a:t> de </a:t>
            </a:r>
            <a:r>
              <a:rPr lang="en-US" dirty="0" err="1" smtClean="0"/>
              <a:t>melhoria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Opções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 da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endParaRPr lang="en-US" dirty="0" smtClean="0"/>
          </a:p>
          <a:p>
            <a:pPr lvl="1"/>
            <a:r>
              <a:rPr lang="en-US" dirty="0" err="1" smtClean="0"/>
              <a:t>Configuração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individual;</a:t>
            </a:r>
          </a:p>
          <a:p>
            <a:pPr lvl="1"/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ativação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Tempo de </a:t>
            </a:r>
            <a:r>
              <a:rPr lang="en-US" dirty="0" err="1" smtClean="0"/>
              <a:t>leitura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8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Mineração</a:t>
            </a:r>
            <a:r>
              <a:rPr lang="en-US" dirty="0" smtClean="0"/>
              <a:t> de dados e feed </a:t>
            </a:r>
            <a:r>
              <a:rPr lang="en-US" dirty="0" err="1" smtClean="0"/>
              <a:t>rss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 smtClean="0"/>
              <a:t>Noticiários</a:t>
            </a:r>
            <a:r>
              <a:rPr lang="en-US" dirty="0" smtClean="0"/>
              <a:t> online de </a:t>
            </a:r>
            <a:r>
              <a:rPr lang="en-US" dirty="0" err="1" smtClean="0"/>
              <a:t>economia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negativas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Associação</a:t>
            </a:r>
            <a:r>
              <a:rPr lang="en-US" dirty="0" smtClean="0"/>
              <a:t> com o </a:t>
            </a:r>
            <a:r>
              <a:rPr lang="en-US" dirty="0" err="1" smtClean="0"/>
              <a:t>ativo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55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3300765"/>
          </a:xfrm>
        </p:spPr>
        <p:txBody>
          <a:bodyPr/>
          <a:lstStyle/>
          <a:p>
            <a:r>
              <a:rPr lang="en-US" dirty="0" smtClean="0"/>
              <a:t>FCT-UNESP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Presidente</a:t>
            </a:r>
            <a:r>
              <a:rPr lang="en-US" dirty="0" smtClean="0"/>
              <a:t> </a:t>
            </a:r>
            <a:r>
              <a:rPr lang="en-US" dirty="0" err="1" smtClean="0"/>
              <a:t>Prudente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598" y="4451294"/>
            <a:ext cx="3273552" cy="530352"/>
          </a:xfrm>
        </p:spPr>
        <p:txBody>
          <a:bodyPr/>
          <a:lstStyle/>
          <a:p>
            <a:r>
              <a:rPr lang="en-US" dirty="0" smtClean="0"/>
              <a:t>Rafael Stoffalette </a:t>
            </a:r>
            <a:r>
              <a:rPr lang="en-US" dirty="0" err="1" smtClean="0"/>
              <a:t>João</a:t>
            </a:r>
            <a:endParaRPr lang="en-US" dirty="0" smtClean="0"/>
          </a:p>
          <a:p>
            <a:r>
              <a:rPr lang="it-IT" dirty="0" err="1"/>
              <a:t>Almir</a:t>
            </a:r>
            <a:r>
              <a:rPr lang="it-IT" dirty="0"/>
              <a:t> Olivette </a:t>
            </a:r>
            <a:r>
              <a:rPr lang="it-IT" dirty="0" err="1"/>
              <a:t>Artero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670" y="565621"/>
            <a:ext cx="7814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spc="-150" dirty="0" smtClean="0">
                <a:latin typeface="Arial"/>
                <a:cs typeface="Arial"/>
              </a:rPr>
              <a:t>Previsão </a:t>
            </a:r>
            <a:r>
              <a:rPr lang="pt-BR" sz="2800" spc="-150" dirty="0">
                <a:latin typeface="Arial"/>
                <a:cs typeface="Arial"/>
              </a:rPr>
              <a:t>de mercado para </a:t>
            </a:r>
            <a:r>
              <a:rPr lang="pt-BR" sz="2800" spc="-150" dirty="0" smtClean="0">
                <a:latin typeface="Arial"/>
                <a:cs typeface="Arial"/>
              </a:rPr>
              <a:t>ações </a:t>
            </a:r>
            <a:r>
              <a:rPr lang="pt-BR" sz="2800" spc="-150" dirty="0">
                <a:latin typeface="Arial"/>
                <a:cs typeface="Arial"/>
              </a:rPr>
              <a:t>em bolsa de </a:t>
            </a:r>
            <a:r>
              <a:rPr lang="pt-BR" sz="2800" spc="-150" dirty="0" smtClean="0">
                <a:latin typeface="Arial"/>
                <a:cs typeface="Arial"/>
              </a:rPr>
              <a:t>valores</a:t>
            </a:r>
          </a:p>
          <a:p>
            <a:pPr algn="ctr"/>
            <a:r>
              <a:rPr lang="pt-BR" sz="2800" spc="-150" dirty="0" smtClean="0">
                <a:latin typeface="Arial"/>
                <a:cs typeface="Arial"/>
              </a:rPr>
              <a:t> </a:t>
            </a:r>
            <a:r>
              <a:rPr lang="pt-BR" sz="2800" spc="-150" dirty="0">
                <a:latin typeface="Arial"/>
                <a:cs typeface="Arial"/>
              </a:rPr>
              <a:t>baseado em </a:t>
            </a:r>
            <a:r>
              <a:rPr lang="pt-BR" sz="2800" spc="-150" dirty="0" smtClean="0">
                <a:latin typeface="Arial"/>
                <a:cs typeface="Arial"/>
              </a:rPr>
              <a:t>técnicas </a:t>
            </a:r>
            <a:r>
              <a:rPr lang="pt-BR" sz="2800" spc="-150" dirty="0">
                <a:latin typeface="Arial"/>
                <a:cs typeface="Arial"/>
              </a:rPr>
              <a:t>de </a:t>
            </a:r>
            <a:r>
              <a:rPr lang="pt-BR" sz="2800" spc="-150" dirty="0" smtClean="0">
                <a:latin typeface="Arial"/>
                <a:cs typeface="Arial"/>
              </a:rPr>
              <a:t>Inteligência </a:t>
            </a:r>
            <a:r>
              <a:rPr lang="pt-BR" sz="2800" spc="-150" dirty="0">
                <a:latin typeface="Arial"/>
                <a:cs typeface="Arial"/>
              </a:rPr>
              <a:t>Artificial </a:t>
            </a:r>
          </a:p>
          <a:p>
            <a:endParaRPr lang="en-US" sz="2400" spc="-150" dirty="0"/>
          </a:p>
        </p:txBody>
      </p:sp>
    </p:spTree>
    <p:extLst>
      <p:ext uri="{BB962C8B-B14F-4D97-AF65-F5344CB8AC3E}">
        <p14:creationId xmlns:p14="http://schemas.microsoft.com/office/powerpoint/2010/main" val="211114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020888"/>
            <a:ext cx="5461000" cy="41052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Bolsa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;</a:t>
            </a:r>
          </a:p>
          <a:p>
            <a:pPr marL="2286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Interesse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;</a:t>
            </a:r>
          </a:p>
          <a:p>
            <a:pPr marL="228600" lvl="1" indent="0">
              <a:buNone/>
            </a:pPr>
            <a:r>
              <a:rPr lang="en-US" dirty="0" smtClean="0"/>
              <a:t>-Serve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termômetro</a:t>
            </a:r>
            <a:r>
              <a:rPr lang="en-US" dirty="0" smtClean="0"/>
              <a:t> da </a:t>
            </a:r>
            <a:r>
              <a:rPr lang="en-US" dirty="0" err="1" smtClean="0"/>
              <a:t>economia</a:t>
            </a:r>
            <a:r>
              <a:rPr lang="en-US" dirty="0" smtClean="0"/>
              <a:t>;</a:t>
            </a:r>
          </a:p>
          <a:p>
            <a:pPr marL="2286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Abertura</a:t>
            </a:r>
            <a:r>
              <a:rPr lang="en-US" dirty="0" smtClean="0"/>
              <a:t> de capital </a:t>
            </a:r>
            <a:r>
              <a:rPr lang="en-US" dirty="0" err="1" smtClean="0"/>
              <a:t>beneficia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a </a:t>
            </a:r>
            <a:r>
              <a:rPr lang="en-US" dirty="0" err="1" smtClean="0"/>
              <a:t>sociedade</a:t>
            </a:r>
            <a:r>
              <a:rPr lang="en-US" dirty="0" smtClean="0"/>
              <a:t>;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err="1" smtClean="0"/>
              <a:t>Oscilações</a:t>
            </a:r>
            <a:r>
              <a:rPr lang="en-US" dirty="0" smtClean="0"/>
              <a:t> dos </a:t>
            </a:r>
            <a:r>
              <a:rPr lang="en-US" dirty="0" err="1" smtClean="0"/>
              <a:t>ativos</a:t>
            </a:r>
            <a:r>
              <a:rPr lang="en-US" dirty="0" smtClean="0"/>
              <a:t>;</a:t>
            </a:r>
          </a:p>
          <a:p>
            <a:pPr marL="2286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;</a:t>
            </a:r>
          </a:p>
          <a:p>
            <a:pPr marL="2286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fim</a:t>
            </a:r>
            <a:r>
              <a:rPr lang="en-US" dirty="0" smtClean="0"/>
              <a:t> de </a:t>
            </a:r>
            <a:r>
              <a:rPr lang="en-US" dirty="0" err="1" smtClean="0"/>
              <a:t>semana</a:t>
            </a:r>
            <a:r>
              <a:rPr lang="en-US" dirty="0" smtClean="0"/>
              <a:t>;</a:t>
            </a:r>
          </a:p>
          <a:p>
            <a:pPr marL="2286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janeiro</a:t>
            </a:r>
            <a:r>
              <a:rPr lang="en-US" dirty="0"/>
              <a:t>.</a:t>
            </a: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prevê-las</a:t>
            </a:r>
            <a:r>
              <a:rPr lang="en-US" dirty="0" smtClean="0"/>
              <a:t>?</a:t>
            </a:r>
          </a:p>
          <a:p>
            <a:pPr marL="228600" lvl="1" indent="0">
              <a:buNone/>
            </a:pPr>
            <a:r>
              <a:rPr lang="en-US" dirty="0" smtClean="0"/>
              <a:t>- Feeling?</a:t>
            </a:r>
          </a:p>
        </p:txBody>
      </p:sp>
    </p:spTree>
    <p:extLst>
      <p:ext uri="{BB962C8B-B14F-4D97-AF65-F5344CB8AC3E}">
        <p14:creationId xmlns:p14="http://schemas.microsoft.com/office/powerpoint/2010/main" val="378903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Proposta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Home broker –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facilitante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IA – </a:t>
            </a:r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capacitada</a:t>
            </a:r>
            <a:r>
              <a:rPr lang="en-US" dirty="0" smtClean="0"/>
              <a:t> da </a:t>
            </a:r>
            <a:r>
              <a:rPr lang="en-US" dirty="0" err="1" smtClean="0"/>
              <a:t>ciência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contexto</a:t>
            </a:r>
            <a:r>
              <a:rPr lang="en-US" dirty="0" smtClean="0"/>
              <a:t>.</a:t>
            </a:r>
          </a:p>
          <a:p>
            <a:pPr marL="2286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Tornar</a:t>
            </a:r>
            <a:r>
              <a:rPr lang="en-US" dirty="0" smtClean="0"/>
              <a:t> a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pensar</a:t>
            </a:r>
            <a:r>
              <a:rPr lang="en-US" dirty="0" smtClean="0"/>
              <a:t> e </a:t>
            </a:r>
            <a:r>
              <a:rPr lang="en-US" dirty="0" err="1" smtClean="0"/>
              <a:t>reagir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Artificiais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pPr marL="228600" lvl="2" indent="0">
              <a:spcBef>
                <a:spcPts val="1800"/>
              </a:spcBef>
              <a:buNone/>
            </a:pPr>
            <a:r>
              <a:rPr lang="en-US" sz="1700" dirty="0" smtClean="0"/>
              <a:t>- S</a:t>
            </a:r>
            <a:r>
              <a:rPr lang="pt-BR" sz="1700" dirty="0" err="1" smtClean="0"/>
              <a:t>imulam</a:t>
            </a:r>
            <a:r>
              <a:rPr lang="pt-BR" sz="1700" dirty="0" smtClean="0"/>
              <a:t> </a:t>
            </a:r>
            <a:r>
              <a:rPr lang="pt-BR" sz="1700" dirty="0"/>
              <a:t>ligações sinápticas.</a:t>
            </a:r>
            <a:endParaRPr lang="en-US" sz="1700" dirty="0"/>
          </a:p>
          <a:p>
            <a:pPr marL="228600" lvl="1" indent="0">
              <a:buNone/>
            </a:pPr>
            <a:r>
              <a:rPr lang="en-US" sz="1700" dirty="0" smtClean="0"/>
              <a:t>- C</a:t>
            </a:r>
            <a:r>
              <a:rPr lang="pt-BR" sz="1700" dirty="0" err="1" smtClean="0"/>
              <a:t>apacidade</a:t>
            </a:r>
            <a:r>
              <a:rPr lang="pt-BR" sz="1700" dirty="0" smtClean="0"/>
              <a:t> de </a:t>
            </a:r>
            <a:r>
              <a:rPr lang="pt-BR" sz="1700" dirty="0"/>
              <a:t>prever sistemas </a:t>
            </a:r>
            <a:r>
              <a:rPr lang="pt-BR" sz="1700" dirty="0" smtClean="0"/>
              <a:t>não lineares;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77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Apredizagem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Backpropagation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realimentação</a:t>
            </a:r>
            <a:r>
              <a:rPr lang="en-US" dirty="0" smtClean="0"/>
              <a:t> </a:t>
            </a:r>
            <a:r>
              <a:rPr lang="en-US" dirty="0" err="1" smtClean="0"/>
              <a:t>ensina</a:t>
            </a:r>
            <a:r>
              <a:rPr lang="en-US" dirty="0" smtClean="0"/>
              <a:t> a RNA.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889" y="2020888"/>
            <a:ext cx="6484713" cy="4105275"/>
          </a:xfrm>
        </p:spPr>
        <p:txBody>
          <a:bodyPr>
            <a:normAutofit/>
          </a:bodyPr>
          <a:lstStyle/>
          <a:p>
            <a:r>
              <a:rPr lang="pt-BR" dirty="0"/>
              <a:t>Reginaldo do Carmo </a:t>
            </a:r>
            <a:r>
              <a:rPr lang="pt-BR" dirty="0" smtClean="0"/>
              <a:t>Roque</a:t>
            </a:r>
            <a:r>
              <a:rPr lang="pt-BR" dirty="0"/>
              <a:t> </a:t>
            </a:r>
            <a:r>
              <a:rPr lang="pt-BR" dirty="0" smtClean="0"/>
              <a:t>- "</a:t>
            </a:r>
            <a:r>
              <a:rPr lang="pt-BR" dirty="0"/>
              <a:t>Estudo sobre a empregabilidade da </a:t>
            </a:r>
            <a:r>
              <a:rPr lang="pt-BR" dirty="0" smtClean="0"/>
              <a:t>previsão </a:t>
            </a:r>
            <a:r>
              <a:rPr lang="pt-BR" dirty="0"/>
              <a:t>do </a:t>
            </a:r>
            <a:r>
              <a:rPr lang="pt-BR" dirty="0" smtClean="0"/>
              <a:t>índice </a:t>
            </a:r>
            <a:r>
              <a:rPr lang="pt-BR" dirty="0"/>
              <a:t>BOVESPA usando redes neurais </a:t>
            </a:r>
            <a:r>
              <a:rPr lang="pt-BR" dirty="0" smtClean="0"/>
              <a:t>artificiais”.</a:t>
            </a:r>
          </a:p>
          <a:p>
            <a:r>
              <a:rPr lang="pt-BR" dirty="0" smtClean="0"/>
              <a:t>10 </a:t>
            </a:r>
            <a:r>
              <a:rPr lang="pt-BR" dirty="0"/>
              <a:t>de </a:t>
            </a:r>
            <a:r>
              <a:rPr lang="pt-BR" dirty="0" smtClean="0"/>
              <a:t>março </a:t>
            </a:r>
            <a:r>
              <a:rPr lang="pt-BR" dirty="0"/>
              <a:t>de 2006 a 9 de maio de </a:t>
            </a:r>
            <a:r>
              <a:rPr lang="pt-BR" dirty="0" smtClean="0"/>
              <a:t>2008.</a:t>
            </a:r>
          </a:p>
          <a:p>
            <a:r>
              <a:rPr lang="pt-BR" dirty="0" smtClean="0"/>
              <a:t>Captura de dados pelo site da Bovespa via internet.</a:t>
            </a:r>
          </a:p>
          <a:p>
            <a:r>
              <a:rPr lang="en-US" dirty="0" smtClean="0"/>
              <a:t>R</a:t>
            </a:r>
            <a:r>
              <a:rPr lang="pt-BR" dirty="0" err="1" smtClean="0"/>
              <a:t>ede</a:t>
            </a:r>
            <a:r>
              <a:rPr lang="pt-BR" dirty="0" smtClean="0"/>
              <a:t> e treinamento feito em </a:t>
            </a:r>
            <a:r>
              <a:rPr lang="pt-BR" dirty="0" err="1" smtClean="0"/>
              <a:t>Matlab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O objetivo </a:t>
            </a:r>
            <a:r>
              <a:rPr lang="pt-BR" dirty="0"/>
              <a:t>principal do estudo, que foi </a:t>
            </a:r>
            <a:r>
              <a:rPr lang="pt-BR" dirty="0" smtClean="0"/>
              <a:t>alcançado, </a:t>
            </a:r>
            <a:r>
              <a:rPr lang="pt-BR" dirty="0"/>
              <a:t>era prever a </a:t>
            </a:r>
            <a:r>
              <a:rPr lang="pt-BR" dirty="0" smtClean="0"/>
              <a:t>direção </a:t>
            </a:r>
            <a:r>
              <a:rPr lang="pt-BR" dirty="0"/>
              <a:t>de </a:t>
            </a:r>
            <a:r>
              <a:rPr lang="pt-BR" dirty="0" smtClean="0"/>
              <a:t>oscilação </a:t>
            </a:r>
            <a:r>
              <a:rPr lang="pt-BR" dirty="0"/>
              <a:t>do </a:t>
            </a:r>
            <a:r>
              <a:rPr lang="pt-BR" dirty="0" smtClean="0"/>
              <a:t>índice.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14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Estudos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020888"/>
            <a:ext cx="6886222" cy="4105275"/>
          </a:xfrm>
        </p:spPr>
        <p:txBody>
          <a:bodyPr>
            <a:normAutofit/>
          </a:bodyPr>
          <a:lstStyle/>
          <a:p>
            <a:r>
              <a:rPr lang="pt-BR" dirty="0" smtClean="0"/>
              <a:t>"Aplicação </a:t>
            </a:r>
            <a:r>
              <a:rPr lang="pt-BR" dirty="0"/>
              <a:t>das Redes Neurais na </a:t>
            </a:r>
            <a:r>
              <a:rPr lang="pt-BR" dirty="0" smtClean="0"/>
              <a:t>previsão </a:t>
            </a:r>
            <a:r>
              <a:rPr lang="pt-BR" dirty="0"/>
              <a:t>do comportamento de mercados </a:t>
            </a:r>
            <a:r>
              <a:rPr lang="pt-BR" dirty="0" smtClean="0"/>
              <a:t>financeiros”- </a:t>
            </a:r>
            <a:r>
              <a:rPr lang="pt-BR" dirty="0" err="1" smtClean="0"/>
              <a:t>Cláudia</a:t>
            </a:r>
            <a:r>
              <a:rPr lang="pt-BR" dirty="0" smtClean="0"/>
              <a:t> </a:t>
            </a:r>
            <a:r>
              <a:rPr lang="pt-BR" dirty="0" err="1"/>
              <a:t>Rödel</a:t>
            </a:r>
            <a:r>
              <a:rPr lang="pt-BR" dirty="0"/>
              <a:t> </a:t>
            </a:r>
            <a:r>
              <a:rPr lang="pt-BR" dirty="0" err="1" smtClean="0"/>
              <a:t>Bosaipo</a:t>
            </a:r>
            <a:r>
              <a:rPr lang="pt-BR" dirty="0" smtClean="0"/>
              <a:t>.</a:t>
            </a:r>
          </a:p>
          <a:p>
            <a:r>
              <a:rPr lang="pt-BR" dirty="0" smtClean="0"/>
              <a:t>20 entradas , 6 </a:t>
            </a:r>
            <a:r>
              <a:rPr lang="pt-BR" dirty="0" err="1" smtClean="0"/>
              <a:t>neuronos</a:t>
            </a:r>
            <a:r>
              <a:rPr lang="pt-BR" dirty="0" smtClean="0"/>
              <a:t> na camada oculta e 2 saídas;</a:t>
            </a:r>
          </a:p>
          <a:p>
            <a:r>
              <a:rPr lang="en-US" dirty="0" smtClean="0"/>
              <a:t>T</a:t>
            </a:r>
            <a:r>
              <a:rPr lang="pt-BR" dirty="0" err="1" smtClean="0"/>
              <a:t>reinamento</a:t>
            </a:r>
            <a:r>
              <a:rPr lang="pt-BR" dirty="0" smtClean="0"/>
              <a:t> </a:t>
            </a:r>
            <a:r>
              <a:rPr lang="pt-BR" dirty="0" err="1" smtClean="0"/>
              <a:t>Backpropagation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A maioria </a:t>
            </a:r>
            <a:r>
              <a:rPr lang="pt-BR" dirty="0"/>
              <a:t>dos </a:t>
            </a:r>
            <a:r>
              <a:rPr lang="pt-BR" dirty="0" smtClean="0"/>
              <a:t>resultados foi equivocado.</a:t>
            </a:r>
          </a:p>
          <a:p>
            <a:endParaRPr lang="pt-BR" dirty="0" smtClean="0"/>
          </a:p>
          <a:p>
            <a:r>
              <a:rPr lang="pt-BR" dirty="0" smtClean="0"/>
              <a:t>10 dias </a:t>
            </a:r>
            <a:r>
              <a:rPr lang="pt-BR" dirty="0"/>
              <a:t>para </a:t>
            </a:r>
            <a:r>
              <a:rPr lang="pt-BR" dirty="0" smtClean="0"/>
              <a:t>aquisição </a:t>
            </a:r>
            <a:r>
              <a:rPr lang="pt-BR" dirty="0"/>
              <a:t>de dados </a:t>
            </a:r>
            <a:r>
              <a:rPr lang="pt-BR" dirty="0" smtClean="0"/>
              <a:t>para o </a:t>
            </a:r>
            <a:r>
              <a:rPr lang="pt-BR" dirty="0"/>
              <a:t>treinamento da RNA.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4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Estudos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779" y="1721556"/>
            <a:ext cx="7422444" cy="4404607"/>
          </a:xfrm>
        </p:spPr>
        <p:txBody>
          <a:bodyPr>
            <a:normAutofit/>
          </a:bodyPr>
          <a:lstStyle/>
          <a:p>
            <a:r>
              <a:rPr lang="pt-BR" dirty="0" smtClean="0"/>
              <a:t>ZANETTI </a:t>
            </a:r>
            <a:r>
              <a:rPr lang="pt-BR" dirty="0"/>
              <a:t>e </a:t>
            </a:r>
            <a:r>
              <a:rPr lang="pt-BR" dirty="0" smtClean="0"/>
              <a:t>ALMEIDA - </a:t>
            </a:r>
            <a:r>
              <a:rPr lang="pt-BR" dirty="0" err="1"/>
              <a:t>Exploração</a:t>
            </a:r>
            <a:r>
              <a:rPr lang="pt-BR" dirty="0"/>
              <a:t> do uso de redes neurais na </a:t>
            </a:r>
            <a:r>
              <a:rPr lang="pt-BR" dirty="0" err="1"/>
              <a:t>previsão</a:t>
            </a:r>
            <a:r>
              <a:rPr lang="pt-BR" dirty="0"/>
              <a:t> do comportamento de ativos financeiros </a:t>
            </a:r>
            <a:endParaRPr lang="pt-BR" dirty="0" smtClean="0"/>
          </a:p>
          <a:p>
            <a:r>
              <a:rPr lang="pt-BR" dirty="0" err="1" smtClean="0"/>
              <a:t>Backpropagation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Prever ações </a:t>
            </a:r>
            <a:r>
              <a:rPr lang="pt-BR" dirty="0"/>
              <a:t>da </a:t>
            </a:r>
            <a:r>
              <a:rPr lang="pt-BR" dirty="0" smtClean="0"/>
              <a:t>TELEBRAS;</a:t>
            </a:r>
            <a:endParaRPr lang="pt-BR" dirty="0"/>
          </a:p>
          <a:p>
            <a:r>
              <a:rPr lang="en-US" dirty="0" smtClean="0"/>
              <a:t>D</a:t>
            </a:r>
            <a:r>
              <a:rPr lang="pt-BR" dirty="0" smtClean="0"/>
              <a:t>ados históricos diários de </a:t>
            </a:r>
            <a:r>
              <a:rPr lang="pt-BR" dirty="0"/>
              <a:t>3 </a:t>
            </a:r>
            <a:r>
              <a:rPr lang="pt-BR" dirty="0" smtClean="0"/>
              <a:t>anos;</a:t>
            </a:r>
          </a:p>
          <a:p>
            <a:r>
              <a:rPr lang="pt-BR" dirty="0" smtClean="0"/>
              <a:t>Cálculo do erro quadrático </a:t>
            </a:r>
            <a:r>
              <a:rPr lang="pt-BR" dirty="0"/>
              <a:t>a cada </a:t>
            </a:r>
            <a:r>
              <a:rPr lang="pt-BR" dirty="0" err="1"/>
              <a:t>três</a:t>
            </a:r>
            <a:r>
              <a:rPr lang="pt-BR" dirty="0"/>
              <a:t> ciclos de treinamento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3 </a:t>
            </a:r>
            <a:r>
              <a:rPr lang="pt-BR" dirty="0"/>
              <a:t>a 5 </a:t>
            </a:r>
            <a:r>
              <a:rPr lang="pt-BR" dirty="0" smtClean="0"/>
              <a:t>neurônios </a:t>
            </a:r>
            <a:r>
              <a:rPr lang="pt-BR" dirty="0"/>
              <a:t>em sua </a:t>
            </a:r>
            <a:r>
              <a:rPr lang="pt-BR" dirty="0" smtClean="0"/>
              <a:t>camada </a:t>
            </a:r>
            <a:r>
              <a:rPr lang="pt-BR" dirty="0"/>
              <a:t>oculta e taxa de aprendizado entre 0 e </a:t>
            </a:r>
            <a:r>
              <a:rPr lang="pt-BR" dirty="0" smtClean="0"/>
              <a:t>0.2;</a:t>
            </a:r>
          </a:p>
          <a:p>
            <a:r>
              <a:rPr lang="pt-BR" dirty="0" smtClean="0"/>
              <a:t>Alto </a:t>
            </a:r>
            <a:r>
              <a:rPr lang="pt-BR" dirty="0"/>
              <a:t>grau de </a:t>
            </a:r>
            <a:r>
              <a:rPr lang="pt-BR" dirty="0" smtClean="0"/>
              <a:t>ruídos </a:t>
            </a:r>
            <a:r>
              <a:rPr lang="pt-BR" dirty="0"/>
              <a:t>causados por agentes externos.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0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pic>
        <p:nvPicPr>
          <p:cNvPr id="5" name="Content Placeholder 4" descr="redeSolang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45" b="-12845"/>
          <a:stretch>
            <a:fillRect/>
          </a:stretch>
        </p:blipFill>
        <p:spPr>
          <a:xfrm>
            <a:off x="239888" y="1849968"/>
            <a:ext cx="3908778" cy="3402505"/>
          </a:xfrm>
        </p:spPr>
      </p:pic>
      <p:sp>
        <p:nvSpPr>
          <p:cNvPr id="7" name="TextBox 6"/>
          <p:cNvSpPr txBox="1"/>
          <p:nvPr/>
        </p:nvSpPr>
        <p:spPr>
          <a:xfrm>
            <a:off x="4332111" y="2255491"/>
            <a:ext cx="451555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 smtClean="0"/>
              <a:t>“Duas </a:t>
            </a:r>
            <a:r>
              <a:rPr lang="pt-BR" i="1" dirty="0"/>
              <a:t>ou mais camadas ocultas podem </a:t>
            </a:r>
            <a:r>
              <a:rPr lang="pt-BR" i="1" dirty="0" smtClean="0"/>
              <a:t>trazer benefícios </a:t>
            </a:r>
            <a:r>
              <a:rPr lang="pt-BR" i="1" dirty="0"/>
              <a:t>aos resultados de </a:t>
            </a:r>
            <a:endParaRPr lang="pt-BR" i="1" dirty="0" smtClean="0"/>
          </a:p>
          <a:p>
            <a:pPr algn="just"/>
            <a:r>
              <a:rPr lang="pt-BR" i="1" dirty="0" smtClean="0"/>
              <a:t>uma </a:t>
            </a:r>
            <a:r>
              <a:rPr lang="pt-BR" i="1" dirty="0"/>
              <a:t>rede neural em algumas </a:t>
            </a:r>
            <a:r>
              <a:rPr lang="pt-BR" i="1" dirty="0" smtClean="0"/>
              <a:t>aplicações, porém </a:t>
            </a:r>
            <a:r>
              <a:rPr lang="pt-BR" i="1" dirty="0"/>
              <a:t>utilizar-se de apenas uma </a:t>
            </a:r>
            <a:r>
              <a:rPr lang="pt-BR" i="1" dirty="0" smtClean="0"/>
              <a:t>camada intermediaria já </a:t>
            </a:r>
            <a:r>
              <a:rPr lang="pt-BR" i="1" dirty="0"/>
              <a:t>é </a:t>
            </a:r>
            <a:r>
              <a:rPr lang="pt-BR" i="1" dirty="0" smtClean="0"/>
              <a:t>suficiente”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Evita a memorização pela </a:t>
            </a:r>
            <a:r>
              <a:rPr lang="pt-BR" dirty="0"/>
              <a:t>rede. </a:t>
            </a:r>
          </a:p>
          <a:p>
            <a:pPr algn="just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271" y="5908227"/>
            <a:ext cx="793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FAUSETT. Fundamentals </a:t>
            </a:r>
            <a:r>
              <a:rPr lang="en-US" sz="14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of Neural Networks - </a:t>
            </a:r>
            <a:r>
              <a:rPr lang="en-US" sz="14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Architecture</a:t>
            </a:r>
            <a:r>
              <a:rPr lang="en-US" sz="14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, Algorithms, and Applications.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939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5615</TotalTime>
  <Words>1262</Words>
  <Application>Microsoft Macintosh PowerPoint</Application>
  <PresentationFormat>On-screen Show (4:3)</PresentationFormat>
  <Paragraphs>226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Inspiration</vt:lpstr>
      <vt:lpstr>FCT-UNESP  Presidente Prudente</vt:lpstr>
      <vt:lpstr>Estruturação</vt:lpstr>
      <vt:lpstr>Problema</vt:lpstr>
      <vt:lpstr>Solução Proposta</vt:lpstr>
      <vt:lpstr>Apredizagem</vt:lpstr>
      <vt:lpstr>Estudos Relacionados</vt:lpstr>
      <vt:lpstr>Estudos Relacionados</vt:lpstr>
      <vt:lpstr>Estudos Relacionados</vt:lpstr>
      <vt:lpstr>Implementação Inicial</vt:lpstr>
      <vt:lpstr>Captura de dados</vt:lpstr>
      <vt:lpstr>PowerPoint Presentation</vt:lpstr>
      <vt:lpstr>Leitura e Armazenamento</vt:lpstr>
      <vt:lpstr>Treinamento</vt:lpstr>
      <vt:lpstr>Definições do sistema</vt:lpstr>
      <vt:lpstr>PowerPoint Presentation</vt:lpstr>
      <vt:lpstr>PowerPoint Presentation</vt:lpstr>
      <vt:lpstr>Modificações executadas</vt:lpstr>
      <vt:lpstr>PowerPoint Presentation</vt:lpstr>
      <vt:lpstr>Resultados Obtidos   Melhor configuração encontrada</vt:lpstr>
      <vt:lpstr>Função sigmoidal</vt:lpstr>
      <vt:lpstr>PowerPoint Presentation</vt:lpstr>
      <vt:lpstr>Contagem de treinamentos</vt:lpstr>
      <vt:lpstr>Cálculo do erro quadrático</vt:lpstr>
      <vt:lpstr>Conclusão</vt:lpstr>
      <vt:lpstr>Considerações finais</vt:lpstr>
      <vt:lpstr>Considerações finais</vt:lpstr>
      <vt:lpstr>FCT-UNESP  Presidente Prudente</vt:lpstr>
    </vt:vector>
  </TitlesOfParts>
  <Company>Home Sweet 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Stoffalette</dc:creator>
  <cp:lastModifiedBy>Rafael Stoffalette</cp:lastModifiedBy>
  <cp:revision>101</cp:revision>
  <dcterms:created xsi:type="dcterms:W3CDTF">2012-11-29T01:16:18Z</dcterms:created>
  <dcterms:modified xsi:type="dcterms:W3CDTF">2012-12-04T11:37:32Z</dcterms:modified>
</cp:coreProperties>
</file>