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57" r:id="rId3"/>
    <p:sldId id="358" r:id="rId4"/>
    <p:sldId id="359" r:id="rId5"/>
    <p:sldId id="338" r:id="rId6"/>
    <p:sldId id="339" r:id="rId7"/>
    <p:sldId id="340" r:id="rId8"/>
    <p:sldId id="352" r:id="rId9"/>
    <p:sldId id="341" r:id="rId10"/>
    <p:sldId id="353" r:id="rId11"/>
    <p:sldId id="354" r:id="rId12"/>
    <p:sldId id="355" r:id="rId13"/>
    <p:sldId id="356" r:id="rId14"/>
    <p:sldId id="343" r:id="rId15"/>
    <p:sldId id="387" r:id="rId16"/>
    <p:sldId id="384" r:id="rId17"/>
    <p:sldId id="367" r:id="rId18"/>
    <p:sldId id="344" r:id="rId19"/>
    <p:sldId id="389" r:id="rId20"/>
    <p:sldId id="345" r:id="rId21"/>
    <p:sldId id="346" r:id="rId22"/>
    <p:sldId id="347" r:id="rId23"/>
    <p:sldId id="348" r:id="rId24"/>
    <p:sldId id="349" r:id="rId25"/>
    <p:sldId id="36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</a:t>
            </a:r>
            <a:r>
              <a:rPr lang="pt-PT" altLang="pt-PT">
                <a:solidFill>
                  <a:srgbClr val="008000"/>
                </a:solidFill>
              </a:rPr>
              <a:t>letivo 2024/2025</a:t>
            </a:r>
            <a:endParaRPr lang="pt-PT" altLang="pt-PT" dirty="0">
              <a:solidFill>
                <a:srgbClr val="008000"/>
              </a:solidFill>
            </a:endParaRP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6739E3-0236-4E7F-B969-DFCC61555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56712D02-0CBE-4A7B-B2C4-8ACD73B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5877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E4CB2F-5338-40E3-954A-50E17B68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DA49E21-B883-4CD7-838C-1D371C7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5877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8927EA-B1C0-4517-BDB2-08CB64CF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9591F9-009C-4600-8236-301A2DB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345B28-9CF9-44AB-AF2C-30BC655E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91ECFB8B-2FF9-465E-8C22-81BF8CEE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700213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E9ED0E-E3AD-4864-AD1F-47D2D4EA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grpSp>
        <p:nvGrpSpPr>
          <p:cNvPr id="6147" name="Group 133">
            <a:extLst>
              <a:ext uri="{FF2B5EF4-FFF2-40B4-BE49-F238E27FC236}">
                <a16:creationId xmlns:a16="http://schemas.microsoft.com/office/drawing/2014/main" id="{1D063479-1899-4CDC-BB63-A658E6C749C2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1219200"/>
            <a:chOff x="4032" y="1728"/>
            <a:chExt cx="1152" cy="768"/>
          </a:xfrm>
        </p:grpSpPr>
        <p:sp>
          <p:nvSpPr>
            <p:cNvPr id="6220" name="Rectangle 13">
              <a:extLst>
                <a:ext uri="{FF2B5EF4-FFF2-40B4-BE49-F238E27FC236}">
                  <a16:creationId xmlns:a16="http://schemas.microsoft.com/office/drawing/2014/main" id="{21E1C301-7A40-4925-A8C7-3EBA10C2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1</a:t>
              </a:r>
            </a:p>
          </p:txBody>
        </p:sp>
        <p:sp>
          <p:nvSpPr>
            <p:cNvPr id="6221" name="Rectangle 14">
              <a:extLst>
                <a:ext uri="{FF2B5EF4-FFF2-40B4-BE49-F238E27FC236}">
                  <a16:creationId xmlns:a16="http://schemas.microsoft.com/office/drawing/2014/main" id="{E0DA848F-142C-4E04-AB00-8DF3EBB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2</a:t>
              </a:r>
            </a:p>
          </p:txBody>
        </p:sp>
        <p:sp>
          <p:nvSpPr>
            <p:cNvPr id="6222" name="Rectangle 15">
              <a:extLst>
                <a:ext uri="{FF2B5EF4-FFF2-40B4-BE49-F238E27FC236}">
                  <a16:creationId xmlns:a16="http://schemas.microsoft.com/office/drawing/2014/main" id="{E50E3645-333A-4447-8F51-3C3EF76B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retorno</a:t>
              </a:r>
            </a:p>
          </p:txBody>
        </p:sp>
        <p:sp>
          <p:nvSpPr>
            <p:cNvPr id="6223" name="Rectangle 132">
              <a:extLst>
                <a:ext uri="{FF2B5EF4-FFF2-40B4-BE49-F238E27FC236}">
                  <a16:creationId xmlns:a16="http://schemas.microsoft.com/office/drawing/2014/main" id="{7268CEDD-9469-4C41-B4C8-00023EF2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3</a:t>
              </a:r>
            </a:p>
          </p:txBody>
        </p:sp>
      </p:grpSp>
      <p:grpSp>
        <p:nvGrpSpPr>
          <p:cNvPr id="6148" name="Group 61">
            <a:extLst>
              <a:ext uri="{FF2B5EF4-FFF2-40B4-BE49-F238E27FC236}">
                <a16:creationId xmlns:a16="http://schemas.microsoft.com/office/drawing/2014/main" id="{10631A32-000A-4695-86D7-C5D3A22187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2743200"/>
            <a:chOff x="1536" y="1536"/>
            <a:chExt cx="1152" cy="1728"/>
          </a:xfrm>
        </p:grpSpPr>
        <p:sp>
          <p:nvSpPr>
            <p:cNvPr id="6211" name="Text Box 24">
              <a:extLst>
                <a:ext uri="{FF2B5EF4-FFF2-40B4-BE49-F238E27FC236}">
                  <a16:creationId xmlns:a16="http://schemas.microsoft.com/office/drawing/2014/main" id="{6030A13A-084E-4BE8-AED3-C8C2961A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pt-PT" sz="2400" b="1">
                <a:latin typeface="Tahoma" panose="020B0604030504040204" pitchFamily="34" charset="0"/>
              </a:endParaRPr>
            </a:p>
          </p:txBody>
        </p:sp>
        <p:sp>
          <p:nvSpPr>
            <p:cNvPr id="6212" name="Rectangle 35">
              <a:extLst>
                <a:ext uri="{FF2B5EF4-FFF2-40B4-BE49-F238E27FC236}">
                  <a16:creationId xmlns:a16="http://schemas.microsoft.com/office/drawing/2014/main" id="{2B359E55-9302-48DF-BB4F-C0DC91C1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3" name="Rectangle 36">
              <a:extLst>
                <a:ext uri="{FF2B5EF4-FFF2-40B4-BE49-F238E27FC236}">
                  <a16:creationId xmlns:a16="http://schemas.microsoft.com/office/drawing/2014/main" id="{E71AB1BE-DFCD-4EF4-BFD1-33B20DC8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4" name="Rectangle 37">
              <a:extLst>
                <a:ext uri="{FF2B5EF4-FFF2-40B4-BE49-F238E27FC236}">
                  <a16:creationId xmlns:a16="http://schemas.microsoft.com/office/drawing/2014/main" id="{9A51EDC0-E7EC-4239-AB1D-9B34960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5" name="Rectangle 38">
              <a:extLst>
                <a:ext uri="{FF2B5EF4-FFF2-40B4-BE49-F238E27FC236}">
                  <a16:creationId xmlns:a16="http://schemas.microsoft.com/office/drawing/2014/main" id="{B818E501-87A5-4DDC-9548-EA0A1CE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6" name="Rectangle 39">
              <a:extLst>
                <a:ext uri="{FF2B5EF4-FFF2-40B4-BE49-F238E27FC236}">
                  <a16:creationId xmlns:a16="http://schemas.microsoft.com/office/drawing/2014/main" id="{70ADB2C8-034E-45B1-842C-C7F8D09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7" name="Rectangle 40">
              <a:extLst>
                <a:ext uri="{FF2B5EF4-FFF2-40B4-BE49-F238E27FC236}">
                  <a16:creationId xmlns:a16="http://schemas.microsoft.com/office/drawing/2014/main" id="{E2CF55AC-F789-4680-ACC6-DFEFD6C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8" name="Rectangle 41">
              <a:extLst>
                <a:ext uri="{FF2B5EF4-FFF2-40B4-BE49-F238E27FC236}">
                  <a16:creationId xmlns:a16="http://schemas.microsoft.com/office/drawing/2014/main" id="{91D52572-53FE-4BD8-9B47-DDFAABE1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9" name="Rectangle 42">
              <a:extLst>
                <a:ext uri="{FF2B5EF4-FFF2-40B4-BE49-F238E27FC236}">
                  <a16:creationId xmlns:a16="http://schemas.microsoft.com/office/drawing/2014/main" id="{47261D91-2A34-4524-A5E2-22A2282E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9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75" name="Group 50">
            <a:extLst>
              <a:ext uri="{FF2B5EF4-FFF2-40B4-BE49-F238E27FC236}">
                <a16:creationId xmlns:a16="http://schemas.microsoft.com/office/drawing/2014/main" id="{21F82E17-0968-4B23-8F68-957952708C4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1438"/>
            <a:ext cx="1600200" cy="457200"/>
            <a:chOff x="528" y="1728"/>
            <a:chExt cx="1008" cy="288"/>
          </a:xfrm>
        </p:grpSpPr>
        <p:sp>
          <p:nvSpPr>
            <p:cNvPr id="6209" name="Line 11">
              <a:extLst>
                <a:ext uri="{FF2B5EF4-FFF2-40B4-BE49-F238E27FC236}">
                  <a16:creationId xmlns:a16="http://schemas.microsoft.com/office/drawing/2014/main" id="{9C73F103-D923-44B1-B43D-0B84B9EB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12">
              <a:extLst>
                <a:ext uri="{FF2B5EF4-FFF2-40B4-BE49-F238E27FC236}">
                  <a16:creationId xmlns:a16="http://schemas.microsoft.com/office/drawing/2014/main" id="{0DB0F7E2-BDDE-4EEA-9DA1-9410A9D2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grpSp>
        <p:nvGrpSpPr>
          <p:cNvPr id="178" name="Group 51">
            <a:extLst>
              <a:ext uri="{FF2B5EF4-FFF2-40B4-BE49-F238E27FC236}">
                <a16:creationId xmlns:a16="http://schemas.microsoft.com/office/drawing/2014/main" id="{C9322E70-BC1F-4CD0-A614-27A41E90954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19563"/>
            <a:ext cx="1600200" cy="457200"/>
            <a:chOff x="528" y="2640"/>
            <a:chExt cx="1008" cy="288"/>
          </a:xfrm>
        </p:grpSpPr>
        <p:sp>
          <p:nvSpPr>
            <p:cNvPr id="6207" name="Line 16">
              <a:extLst>
                <a:ext uri="{FF2B5EF4-FFF2-40B4-BE49-F238E27FC236}">
                  <a16:creationId xmlns:a16="http://schemas.microsoft.com/office/drawing/2014/main" id="{50E1990A-C0BC-493D-A4DA-557130E9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7">
              <a:extLst>
                <a:ext uri="{FF2B5EF4-FFF2-40B4-BE49-F238E27FC236}">
                  <a16:creationId xmlns:a16="http://schemas.microsoft.com/office/drawing/2014/main" id="{5AD368AF-F940-45E3-8024-D8392B7B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sp>
        <p:nvSpPr>
          <p:cNvPr id="6151" name="Text Box 18">
            <a:extLst>
              <a:ext uri="{FF2B5EF4-FFF2-40B4-BE49-F238E27FC236}">
                <a16:creationId xmlns:a16="http://schemas.microsoft.com/office/drawing/2014/main" id="{A83BBAAA-DDBE-4276-9547-EC7D1E23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7732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Código em execução</a:t>
            </a:r>
          </a:p>
        </p:txBody>
      </p:sp>
      <p:sp>
        <p:nvSpPr>
          <p:cNvPr id="6152" name="Text Box 19">
            <a:extLst>
              <a:ext uri="{FF2B5EF4-FFF2-40B4-BE49-F238E27FC236}">
                <a16:creationId xmlns:a16="http://schemas.microsoft.com/office/drawing/2014/main" id="{638B722A-005B-418E-8CAA-A839176C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77323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Rotina de serviço à</a:t>
            </a:r>
            <a:br>
              <a:rPr lang="pt-PT" altLang="pt-PT" sz="2400">
                <a:latin typeface="Tahoma" panose="020B0604030504040204" pitchFamily="34" charset="0"/>
              </a:rPr>
            </a:br>
            <a:r>
              <a:rPr lang="pt-PT" altLang="pt-PT" sz="2400">
                <a:latin typeface="Tahoma" panose="020B0604030504040204" pitchFamily="34" charset="0"/>
              </a:rPr>
              <a:t>interrupção</a:t>
            </a:r>
          </a:p>
        </p:txBody>
      </p:sp>
      <p:sp>
        <p:nvSpPr>
          <p:cNvPr id="6153" name="Rectangle 131">
            <a:extLst>
              <a:ext uri="{FF2B5EF4-FFF2-40B4-BE49-F238E27FC236}">
                <a16:creationId xmlns:a16="http://schemas.microsoft.com/office/drawing/2014/main" id="{B25A5499-EA61-4246-B081-71C972F5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525838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latin typeface="Tahoma" panose="020B0604030504040204" pitchFamily="34" charset="0"/>
              </a:rPr>
              <a:t>Inst. 5</a:t>
            </a:r>
            <a:endParaRPr lang="en-GB" altLang="pt-PT" sz="2000">
              <a:latin typeface="Tahoma" panose="020B0604030504040204" pitchFamily="34" charset="0"/>
            </a:endParaRPr>
          </a:p>
        </p:txBody>
      </p:sp>
      <p:sp>
        <p:nvSpPr>
          <p:cNvPr id="184" name="Rectangle 44">
            <a:extLst>
              <a:ext uri="{FF2B5EF4-FFF2-40B4-BE49-F238E27FC236}">
                <a16:creationId xmlns:a16="http://schemas.microsoft.com/office/drawing/2014/main" id="{54D2D1CB-5AD1-4B24-9C97-FDFD8168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06638"/>
            <a:ext cx="1828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accent1"/>
                </a:solidFill>
                <a:latin typeface="Tahoma" panose="020B0604030504040204" pitchFamily="34" charset="0"/>
              </a:rPr>
              <a:t>Inst. 1</a:t>
            </a:r>
            <a:endParaRPr lang="en-GB" altLang="pt-PT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185" name="Group 77">
            <a:extLst>
              <a:ext uri="{FF2B5EF4-FFF2-40B4-BE49-F238E27FC236}">
                <a16:creationId xmlns:a16="http://schemas.microsoft.com/office/drawing/2014/main" id="{95AAFBE2-F1C9-4D57-B4BE-D8D2F318D47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609600"/>
            <a:chOff x="2640" y="816"/>
            <a:chExt cx="1152" cy="384"/>
          </a:xfrm>
        </p:grpSpPr>
        <p:sp>
          <p:nvSpPr>
            <p:cNvPr id="6205" name="Rectangle 45">
              <a:extLst>
                <a:ext uri="{FF2B5EF4-FFF2-40B4-BE49-F238E27FC236}">
                  <a16:creationId xmlns:a16="http://schemas.microsoft.com/office/drawing/2014/main" id="{8CF87D48-2B04-44EB-9EF8-A465BB8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2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6" name="Rectangle 52">
              <a:extLst>
                <a:ext uri="{FF2B5EF4-FFF2-40B4-BE49-F238E27FC236}">
                  <a16:creationId xmlns:a16="http://schemas.microsoft.com/office/drawing/2014/main" id="{5BAC66B2-BDEE-4686-A373-9CABEA5A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88" name="Group 68">
            <a:extLst>
              <a:ext uri="{FF2B5EF4-FFF2-40B4-BE49-F238E27FC236}">
                <a16:creationId xmlns:a16="http://schemas.microsoft.com/office/drawing/2014/main" id="{4607BD26-C09E-4924-8678-AC31DE4BAAB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1828800" cy="609600"/>
            <a:chOff x="4032" y="768"/>
            <a:chExt cx="1152" cy="384"/>
          </a:xfrm>
        </p:grpSpPr>
        <p:sp>
          <p:nvSpPr>
            <p:cNvPr id="6203" name="Rectangle 46">
              <a:extLst>
                <a:ext uri="{FF2B5EF4-FFF2-40B4-BE49-F238E27FC236}">
                  <a16:creationId xmlns:a16="http://schemas.microsoft.com/office/drawing/2014/main" id="{5327BFAD-323E-42E9-A4D6-C6047763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3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4" name="Rectangle 53">
              <a:extLst>
                <a:ext uri="{FF2B5EF4-FFF2-40B4-BE49-F238E27FC236}">
                  <a16:creationId xmlns:a16="http://schemas.microsoft.com/office/drawing/2014/main" id="{C13D52DE-338E-49C1-A172-FCEB5E0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1" name="Group 71">
            <a:extLst>
              <a:ext uri="{FF2B5EF4-FFF2-40B4-BE49-F238E27FC236}">
                <a16:creationId xmlns:a16="http://schemas.microsoft.com/office/drawing/2014/main" id="{3EC7E5B2-301C-4A55-BEF8-1E2B5ED73BE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609600"/>
            <a:chOff x="1728" y="1728"/>
            <a:chExt cx="3648" cy="384"/>
          </a:xfrm>
        </p:grpSpPr>
        <p:sp>
          <p:nvSpPr>
            <p:cNvPr id="6201" name="Rectangle 54">
              <a:extLst>
                <a:ext uri="{FF2B5EF4-FFF2-40B4-BE49-F238E27FC236}">
                  <a16:creationId xmlns:a16="http://schemas.microsoft.com/office/drawing/2014/main" id="{C46EBEA1-2CB9-4065-9317-40530E97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02" name="Rectangle 70">
              <a:extLst>
                <a:ext uri="{FF2B5EF4-FFF2-40B4-BE49-F238E27FC236}">
                  <a16:creationId xmlns:a16="http://schemas.microsoft.com/office/drawing/2014/main" id="{82F3F7E6-5106-4715-AE88-7909CCBF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4" name="Group 127">
            <a:extLst>
              <a:ext uri="{FF2B5EF4-FFF2-40B4-BE49-F238E27FC236}">
                <a16:creationId xmlns:a16="http://schemas.microsoft.com/office/drawing/2014/main" id="{53794025-3AF1-4F05-9184-84E2BB48D5ED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99" name="Rectangle 128">
              <a:extLst>
                <a:ext uri="{FF2B5EF4-FFF2-40B4-BE49-F238E27FC236}">
                  <a16:creationId xmlns:a16="http://schemas.microsoft.com/office/drawing/2014/main" id="{FFC56FA0-C76D-4FE8-8BC3-5FA85514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0" name="Rectangle 129">
              <a:extLst>
                <a:ext uri="{FF2B5EF4-FFF2-40B4-BE49-F238E27FC236}">
                  <a16:creationId xmlns:a16="http://schemas.microsoft.com/office/drawing/2014/main" id="{B4EC1E82-E80C-4B68-8E9F-5A041A8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7" name="Group 145">
            <a:extLst>
              <a:ext uri="{FF2B5EF4-FFF2-40B4-BE49-F238E27FC236}">
                <a16:creationId xmlns:a16="http://schemas.microsoft.com/office/drawing/2014/main" id="{FD66FF2A-5C97-4459-A202-3A9D0DE4372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97" name="Rectangle 146">
              <a:extLst>
                <a:ext uri="{FF2B5EF4-FFF2-40B4-BE49-F238E27FC236}">
                  <a16:creationId xmlns:a16="http://schemas.microsoft.com/office/drawing/2014/main" id="{A735B79B-651E-4E4B-8F24-FAA417B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8" name="Rectangle 147">
              <a:extLst>
                <a:ext uri="{FF2B5EF4-FFF2-40B4-BE49-F238E27FC236}">
                  <a16:creationId xmlns:a16="http://schemas.microsoft.com/office/drawing/2014/main" id="{DF5DC7A0-F902-4A26-AB36-F2776623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0" name="Group 144">
            <a:extLst>
              <a:ext uri="{FF2B5EF4-FFF2-40B4-BE49-F238E27FC236}">
                <a16:creationId xmlns:a16="http://schemas.microsoft.com/office/drawing/2014/main" id="{5B3793DE-B358-4355-9AC5-487A28246C9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95" name="Rectangle 73">
              <a:extLst>
                <a:ext uri="{FF2B5EF4-FFF2-40B4-BE49-F238E27FC236}">
                  <a16:creationId xmlns:a16="http://schemas.microsoft.com/office/drawing/2014/main" id="{55920C47-4BD1-4D15-B153-A045DC13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6" name="Rectangle 83">
              <a:extLst>
                <a:ext uri="{FF2B5EF4-FFF2-40B4-BE49-F238E27FC236}">
                  <a16:creationId xmlns:a16="http://schemas.microsoft.com/office/drawing/2014/main" id="{F1314A35-2131-4472-BDEE-B70ACF2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3" name="Group 88">
            <a:extLst>
              <a:ext uri="{FF2B5EF4-FFF2-40B4-BE49-F238E27FC236}">
                <a16:creationId xmlns:a16="http://schemas.microsoft.com/office/drawing/2014/main" id="{D70C9E91-AF9C-4FC3-A84E-83A0C09455D0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5791200" cy="609600"/>
            <a:chOff x="1728" y="2112"/>
            <a:chExt cx="3648" cy="384"/>
          </a:xfrm>
        </p:grpSpPr>
        <p:sp>
          <p:nvSpPr>
            <p:cNvPr id="6193" name="Rectangle 47">
              <a:extLst>
                <a:ext uri="{FF2B5EF4-FFF2-40B4-BE49-F238E27FC236}">
                  <a16:creationId xmlns:a16="http://schemas.microsoft.com/office/drawing/2014/main" id="{8B2EA76E-DF54-40C9-BA37-D92DA9F6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12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4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4" name="Rectangle 87">
              <a:extLst>
                <a:ext uri="{FF2B5EF4-FFF2-40B4-BE49-F238E27FC236}">
                  <a16:creationId xmlns:a16="http://schemas.microsoft.com/office/drawing/2014/main" id="{DEBF1CDC-ADEB-4EE3-9E6B-2A394FBC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6" name="Group 134">
            <a:extLst>
              <a:ext uri="{FF2B5EF4-FFF2-40B4-BE49-F238E27FC236}">
                <a16:creationId xmlns:a16="http://schemas.microsoft.com/office/drawing/2014/main" id="{72309370-CED6-48FC-AC14-904DEC72C12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1828800" cy="609600"/>
            <a:chOff x="6048" y="2496"/>
            <a:chExt cx="1152" cy="384"/>
          </a:xfrm>
        </p:grpSpPr>
        <p:sp>
          <p:nvSpPr>
            <p:cNvPr id="6191" name="Rectangle 55">
              <a:extLst>
                <a:ext uri="{FF2B5EF4-FFF2-40B4-BE49-F238E27FC236}">
                  <a16:creationId xmlns:a16="http://schemas.microsoft.com/office/drawing/2014/main" id="{94CADAA2-8DBD-4F57-8B37-4092D1CA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92" name="Rectangle 90">
              <a:extLst>
                <a:ext uri="{FF2B5EF4-FFF2-40B4-BE49-F238E27FC236}">
                  <a16:creationId xmlns:a16="http://schemas.microsoft.com/office/drawing/2014/main" id="{43BE7754-36BA-413A-B055-196BD980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68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5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96B7E5-FBCE-4AE4-B229-70348C9F01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1828800" cy="609600"/>
            <a:chOff x="3840" y="2784"/>
            <a:chExt cx="1152" cy="384"/>
          </a:xfrm>
        </p:grpSpPr>
        <p:sp>
          <p:nvSpPr>
            <p:cNvPr id="6189" name="Rectangle 64">
              <a:extLst>
                <a:ext uri="{FF2B5EF4-FFF2-40B4-BE49-F238E27FC236}">
                  <a16:creationId xmlns:a16="http://schemas.microsoft.com/office/drawing/2014/main" id="{C3BB8308-EE42-47D9-AD25-623FD8A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6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0" name="Rectangle 56">
              <a:extLst>
                <a:ext uri="{FF2B5EF4-FFF2-40B4-BE49-F238E27FC236}">
                  <a16:creationId xmlns:a16="http://schemas.microsoft.com/office/drawing/2014/main" id="{DAA2B322-15B1-49E9-BC65-9ED73522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5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2" name="Group 135">
            <a:extLst>
              <a:ext uri="{FF2B5EF4-FFF2-40B4-BE49-F238E27FC236}">
                <a16:creationId xmlns:a16="http://schemas.microsoft.com/office/drawing/2014/main" id="{F08A091D-772B-4C95-9E6F-67F797BB0AE3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830638"/>
            <a:ext cx="1828800" cy="609600"/>
            <a:chOff x="3840" y="2784"/>
            <a:chExt cx="1152" cy="384"/>
          </a:xfrm>
        </p:grpSpPr>
        <p:sp>
          <p:nvSpPr>
            <p:cNvPr id="6187" name="Rectangle 136">
              <a:extLst>
                <a:ext uri="{FF2B5EF4-FFF2-40B4-BE49-F238E27FC236}">
                  <a16:creationId xmlns:a16="http://schemas.microsoft.com/office/drawing/2014/main" id="{ACA032FE-E493-45FE-9BDF-AC8B9DF2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7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8" name="Rectangle 137">
              <a:extLst>
                <a:ext uri="{FF2B5EF4-FFF2-40B4-BE49-F238E27FC236}">
                  <a16:creationId xmlns:a16="http://schemas.microsoft.com/office/drawing/2014/main" id="{16615CF0-1362-42D1-A1D9-FED45F2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5" name="Group 138">
            <a:extLst>
              <a:ext uri="{FF2B5EF4-FFF2-40B4-BE49-F238E27FC236}">
                <a16:creationId xmlns:a16="http://schemas.microsoft.com/office/drawing/2014/main" id="{731F13D7-3C2D-40B5-A54D-DF413FA0B3F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135438"/>
            <a:ext cx="1828800" cy="609600"/>
            <a:chOff x="3840" y="2784"/>
            <a:chExt cx="1152" cy="384"/>
          </a:xfrm>
        </p:grpSpPr>
        <p:sp>
          <p:nvSpPr>
            <p:cNvPr id="6185" name="Rectangle 139">
              <a:extLst>
                <a:ext uri="{FF2B5EF4-FFF2-40B4-BE49-F238E27FC236}">
                  <a16:creationId xmlns:a16="http://schemas.microsoft.com/office/drawing/2014/main" id="{3922F9A2-F4E7-4B94-A075-57CEFF78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8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6" name="Rectangle 140">
              <a:extLst>
                <a:ext uri="{FF2B5EF4-FFF2-40B4-BE49-F238E27FC236}">
                  <a16:creationId xmlns:a16="http://schemas.microsoft.com/office/drawing/2014/main" id="{0978AD9A-030D-4C3D-97EC-6B8FF539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8" name="Group 97">
            <a:extLst>
              <a:ext uri="{FF2B5EF4-FFF2-40B4-BE49-F238E27FC236}">
                <a16:creationId xmlns:a16="http://schemas.microsoft.com/office/drawing/2014/main" id="{D0E223C7-A96A-491B-9115-362BA9B38E9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2133600"/>
            <a:chOff x="1728" y="1728"/>
            <a:chExt cx="3648" cy="1344"/>
          </a:xfrm>
        </p:grpSpPr>
        <p:sp>
          <p:nvSpPr>
            <p:cNvPr id="6183" name="Rectangle 58">
              <a:extLst>
                <a:ext uri="{FF2B5EF4-FFF2-40B4-BE49-F238E27FC236}">
                  <a16:creationId xmlns:a16="http://schemas.microsoft.com/office/drawing/2014/main" id="{8C4ABD51-DB7E-407E-BC8E-C586AAE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84" name="Rectangle 96">
              <a:extLst>
                <a:ext uri="{FF2B5EF4-FFF2-40B4-BE49-F238E27FC236}">
                  <a16:creationId xmlns:a16="http://schemas.microsoft.com/office/drawing/2014/main" id="{55926C2A-8B95-4962-B0BD-9AE679A1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1" name="Group 141">
            <a:extLst>
              <a:ext uri="{FF2B5EF4-FFF2-40B4-BE49-F238E27FC236}">
                <a16:creationId xmlns:a16="http://schemas.microsoft.com/office/drawing/2014/main" id="{AD7C1564-B2F5-487B-AFA1-B6717F77312B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81" name="Rectangle 142">
              <a:extLst>
                <a:ext uri="{FF2B5EF4-FFF2-40B4-BE49-F238E27FC236}">
                  <a16:creationId xmlns:a16="http://schemas.microsoft.com/office/drawing/2014/main" id="{5447B6B5-1811-43F4-92E9-0CC3EEDC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2" name="Rectangle 143">
              <a:extLst>
                <a:ext uri="{FF2B5EF4-FFF2-40B4-BE49-F238E27FC236}">
                  <a16:creationId xmlns:a16="http://schemas.microsoft.com/office/drawing/2014/main" id="{E4DE06C9-68E9-423E-B172-79AC3D16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4" name="Group 148">
            <a:extLst>
              <a:ext uri="{FF2B5EF4-FFF2-40B4-BE49-F238E27FC236}">
                <a16:creationId xmlns:a16="http://schemas.microsoft.com/office/drawing/2014/main" id="{950BAE20-A5A0-4EBE-A4B5-DCB7BF827C70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79" name="Rectangle 149">
              <a:extLst>
                <a:ext uri="{FF2B5EF4-FFF2-40B4-BE49-F238E27FC236}">
                  <a16:creationId xmlns:a16="http://schemas.microsoft.com/office/drawing/2014/main" id="{44293E9B-CA08-491C-ACA0-94DCFFE7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0" name="Rectangle 150">
              <a:extLst>
                <a:ext uri="{FF2B5EF4-FFF2-40B4-BE49-F238E27FC236}">
                  <a16:creationId xmlns:a16="http://schemas.microsoft.com/office/drawing/2014/main" id="{CE293DB6-4FD1-4832-AA44-1914A823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7" name="Group 151">
            <a:extLst>
              <a:ext uri="{FF2B5EF4-FFF2-40B4-BE49-F238E27FC236}">
                <a16:creationId xmlns:a16="http://schemas.microsoft.com/office/drawing/2014/main" id="{0F75822D-3A10-4C5F-96CC-53D5A419E7E8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77" name="Rectangle 152">
              <a:extLst>
                <a:ext uri="{FF2B5EF4-FFF2-40B4-BE49-F238E27FC236}">
                  <a16:creationId xmlns:a16="http://schemas.microsoft.com/office/drawing/2014/main" id="{7013F895-CD59-42AB-9355-6EAD8B3C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8" name="Rectangle 153">
              <a:extLst>
                <a:ext uri="{FF2B5EF4-FFF2-40B4-BE49-F238E27FC236}">
                  <a16:creationId xmlns:a16="http://schemas.microsoft.com/office/drawing/2014/main" id="{825AC880-C470-49AD-A067-97A677D7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30" name="Group 158">
            <a:extLst>
              <a:ext uri="{FF2B5EF4-FFF2-40B4-BE49-F238E27FC236}">
                <a16:creationId xmlns:a16="http://schemas.microsoft.com/office/drawing/2014/main" id="{5C034D3E-43E2-439B-952D-A23690A1931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5791200" cy="1524000"/>
            <a:chOff x="1536" y="2880"/>
            <a:chExt cx="3648" cy="960"/>
          </a:xfrm>
        </p:grpSpPr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CAF29374-103B-47F3-865A-8A64F296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9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6" name="Rectangle 84">
              <a:extLst>
                <a:ext uri="{FF2B5EF4-FFF2-40B4-BE49-F238E27FC236}">
                  <a16:creationId xmlns:a16="http://schemas.microsoft.com/office/drawing/2014/main" id="{1FE99EF6-911A-45D6-A929-6E6A4EB4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sp>
        <p:nvSpPr>
          <p:cNvPr id="233" name="Line 159">
            <a:extLst>
              <a:ext uri="{FF2B5EF4-FFF2-40B4-BE49-F238E27FC236}">
                <a16:creationId xmlns:a16="http://schemas.microsoft.com/office/drawing/2014/main" id="{C7124F59-9F81-41BE-8038-98BAD441A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611438"/>
            <a:ext cx="1828800" cy="609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9F72D642-CF3D-47D7-A754-060D04F45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273425"/>
            <a:ext cx="1828800" cy="481013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161">
            <a:extLst>
              <a:ext uri="{FF2B5EF4-FFF2-40B4-BE49-F238E27FC236}">
                <a16:creationId xmlns:a16="http://schemas.microsoft.com/office/drawing/2014/main" id="{EF1019E7-3171-4AFB-B85D-4696BACE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763838"/>
            <a:ext cx="1828800" cy="19812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162">
            <a:extLst>
              <a:ext uri="{FF2B5EF4-FFF2-40B4-BE49-F238E27FC236}">
                <a16:creationId xmlns:a16="http://schemas.microsoft.com/office/drawing/2014/main" id="{FBB038E4-BC14-49AC-9B56-4DCE8271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3830638"/>
            <a:ext cx="1828800" cy="990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C18B0-9316-4836-AC68-225488F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 no MIPS</a:t>
            </a:r>
            <a:endParaRPr lang="pt-PT" altLang="pt-PT" b="1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FE5DB04F-32E0-41A8-8729-F7D5E807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000"/>
              <a:t>Registos </a:t>
            </a:r>
            <a:r>
              <a:rPr lang="pt-PT" altLang="en-US" sz="2000" b="1"/>
              <a:t>Cause</a:t>
            </a:r>
            <a:r>
              <a:rPr lang="pt-PT" altLang="en-US" sz="2000"/>
              <a:t> e </a:t>
            </a:r>
            <a:r>
              <a:rPr lang="pt-PT" altLang="en-US" sz="2000" b="1"/>
              <a:t>EPS</a:t>
            </a:r>
          </a:p>
          <a:p>
            <a:r>
              <a:rPr lang="pt-PT" altLang="en-US" sz="2000"/>
              <a:t>Salto para </a:t>
            </a:r>
            <a:r>
              <a:rPr lang="pt-PT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0x80000180</a:t>
            </a:r>
            <a:r>
              <a:rPr lang="pt-PT" altLang="en-US" sz="2000"/>
              <a:t> se </a:t>
            </a:r>
            <a:r>
              <a:rPr lang="pt-PT" altLang="en-US" sz="2000" b="1"/>
              <a:t>PCSource</a:t>
            </a:r>
            <a:r>
              <a:rPr lang="pt-PT" altLang="en-US" sz="2000"/>
              <a:t>=3</a:t>
            </a:r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6321E6D9-44CD-476D-B9BC-1A629C50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67691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26293" imgH="7321677" progId="Visio.Drawing.11">
                  <p:embed/>
                </p:oleObj>
              </mc:Choice>
              <mc:Fallback>
                <p:oleObj name="Visio" r:id="rId2" imgW="10726293" imgH="7321677" progId="Visio.Drawing.11">
                  <p:embed/>
                  <p:pic>
                    <p:nvPicPr>
                      <p:cNvPr id="8196" name="Object 2">
                        <a:extLst>
                          <a:ext uri="{FF2B5EF4-FFF2-40B4-BE49-F238E27FC236}">
                            <a16:creationId xmlns:a16="http://schemas.microsoft.com/office/drawing/2014/main" id="{6321E6D9-44CD-476D-B9BC-1A629C50D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7691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95A16B-021D-4588-8CA2-6919AC11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uma interrupção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723E011B-B9A7-463C-B020-2F06B0B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52988"/>
            <a:ext cx="8229600" cy="1096962"/>
          </a:xfrm>
        </p:spPr>
        <p:txBody>
          <a:bodyPr/>
          <a:lstStyle/>
          <a:p>
            <a:r>
              <a:rPr lang="pt-PT" altLang="en-US" sz="2000"/>
              <a:t>Dispositivo de I/O envia interrupção ao CPU quando “</a:t>
            </a:r>
            <a:r>
              <a:rPr lang="pt-PT" altLang="en-US" sz="2000" i="1"/>
              <a:t>transfer done</a:t>
            </a:r>
            <a:r>
              <a:rPr lang="pt-PT" altLang="en-US" sz="2000"/>
              <a:t>”</a:t>
            </a:r>
          </a:p>
          <a:p>
            <a:r>
              <a:rPr lang="pt-PT" altLang="en-US" sz="2000"/>
              <a:t>CPU executa rotina de atendimento à interrupção, no âmbito do SO, e volta a executar processo do utilizador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093F4C9-AB8D-4ECD-9337-614D6058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285875" y="1484313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dirty="0"/>
              <a:t>Interrupções de I/O</a:t>
            </a:r>
            <a:endParaRPr lang="pt-PT" altLang="pt-PT" sz="2000" b="1" dirty="0"/>
          </a:p>
          <a:p>
            <a:pPr lvl="1"/>
            <a:r>
              <a:rPr lang="pt-PT" altLang="pt-PT" sz="1800" dirty="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 dirty="0"/>
              <a:t>Teclado, rato, placa de rede, disco, etc.</a:t>
            </a:r>
            <a:endParaRPr lang="pt-PT" altLang="pt-PT" sz="1600" dirty="0"/>
          </a:p>
          <a:p>
            <a:r>
              <a:rPr lang="pt-PT" altLang="pt-PT" sz="2000" dirty="0"/>
              <a:t>Interrupções de </a:t>
            </a:r>
            <a:r>
              <a:rPr lang="pt-PT" altLang="pt-PT" sz="2000" i="1" dirty="0"/>
              <a:t>timers</a:t>
            </a:r>
          </a:p>
          <a:p>
            <a:pPr lvl="1"/>
            <a:r>
              <a:rPr lang="pt-PT" altLang="pt-PT" sz="1800" dirty="0"/>
              <a:t>Dizem ao processador que um certo intervalo de tempo já decorreu.</a:t>
            </a:r>
          </a:p>
          <a:p>
            <a:pPr lvl="1"/>
            <a:r>
              <a:rPr lang="pt-PT" altLang="pt-PT" sz="1800" dirty="0"/>
              <a:t>Timer local ou timer externo</a:t>
            </a:r>
          </a:p>
          <a:p>
            <a:r>
              <a:rPr lang="pt-PT" altLang="pt-PT" sz="2000" dirty="0"/>
              <a:t>Interrupções entre processadores</a:t>
            </a:r>
          </a:p>
          <a:p>
            <a:pPr lvl="1"/>
            <a:r>
              <a:rPr lang="pt-PT" altLang="pt-PT" sz="1800" dirty="0"/>
              <a:t>Um processador emite uma interrupção para outro processador num sistema </a:t>
            </a:r>
            <a:r>
              <a:rPr lang="pt-PT" altLang="pt-PT" sz="1800" dirty="0" err="1"/>
              <a:t>multi-processador</a:t>
            </a:r>
            <a:endParaRPr lang="pt-PT" altLang="pt-P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538A00-203C-49F4-ACB3-8802ECFD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de I/O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2BD7FC61-2212-4AAD-8FE3-CBE68972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244600" y="2625725"/>
            <a:ext cx="6799263" cy="30178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9DD4D970-1476-4BD0-BCCA-0E29FEED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0263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Síncrona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405638-5AEF-4C46-B151-C7FCB53B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10026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Assíncrona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CFBCB3-E782-4B61-8A6F-5C4819FC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Hierarquia de armazenamento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77BD22C-A8F9-427E-8978-15BA4E57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078038" y="1689100"/>
            <a:ext cx="4906962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D7ABC4-87CA-4A5D-88D2-A7002A96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sp>
        <p:nvSpPr>
          <p:cNvPr id="12291" name="Marcador de Posição de Conteúdo 4">
            <a:extLst>
              <a:ext uri="{FF2B5EF4-FFF2-40B4-BE49-F238E27FC236}">
                <a16:creationId xmlns:a16="http://schemas.microsoft.com/office/drawing/2014/main" id="{2219517D-F34C-4812-A2F2-AD65C96BE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Permite que mais do que 1 processo (programa em execução) esteja ativo em simultâneo</a:t>
            </a:r>
          </a:p>
          <a:p>
            <a:r>
              <a:rPr lang="pt-PT" altLang="pt-PT" sz="2400"/>
              <a:t>A utilização de apenas 1 processo não permite manter o CPU constantemente ativo</a:t>
            </a:r>
          </a:p>
          <a:p>
            <a:r>
              <a:rPr lang="pt-PT" altLang="pt-PT" sz="2400"/>
              <a:t>Multiprogramação escolhe um novo processo para ocupar o CPU quando o processo que estava a ser executado tem de esperar (ex: chamada de I/O)</a:t>
            </a:r>
          </a:p>
          <a:p>
            <a:r>
              <a:rPr lang="pt-PT" altLang="pt-PT" sz="2400"/>
              <a:t>Os processos ativos são mantidos em memória</a:t>
            </a:r>
          </a:p>
          <a:p>
            <a:r>
              <a:rPr lang="pt-PT" altLang="pt-PT" sz="2400"/>
              <a:t>Escalonamento de processos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8BB8C0-C044-45AA-85EE-F8EF5D7E9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2B1E391C-456A-4C51-B676-92C9655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52513"/>
            <a:ext cx="48418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7FAC46-5526-42BE-BCD6-011F26519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Timesharing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F62852B0-1467-410D-B3BA-0BCAE109C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 altera o processo em execução mesmo que este não necessite de esperar</a:t>
            </a:r>
          </a:p>
          <a:p>
            <a:r>
              <a:rPr lang="pt-PT" altLang="pt-PT" sz="2400"/>
              <a:t>A cada processo é atribuído um tempo máximo de ocupação consecutiva do processador</a:t>
            </a:r>
          </a:p>
          <a:p>
            <a:r>
              <a:rPr lang="pt-PT" altLang="pt-PT" sz="2400"/>
              <a:t>Se esse tempo é esgotado o SO </a:t>
            </a:r>
            <a:r>
              <a:rPr lang="pt-PT" altLang="pt-PT" sz="2400" b="1"/>
              <a:t>muda o contexto </a:t>
            </a:r>
            <a:r>
              <a:rPr lang="pt-PT" altLang="pt-PT" sz="2400"/>
              <a:t>do processador para outro processo</a:t>
            </a:r>
          </a:p>
          <a:p>
            <a:r>
              <a:rPr lang="pt-PT" altLang="pt-PT" sz="2400"/>
              <a:t>Diminui muito o tempo de resposta de aplicações interactivas</a:t>
            </a:r>
          </a:p>
          <a:p>
            <a:r>
              <a:rPr lang="pt-PT" altLang="pt-PT" sz="2400"/>
              <a:t>Permite que vários utilizadores usem o mesmo sistema computacional como se dispusessem do sistema em exclusivo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CAD3D3-15E5-47A4-8392-530EBF43E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Topico prático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2C630F8-5B3B-49BF-BED9-0DCFC6E0A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Lista de interrupções</a:t>
            </a:r>
          </a:p>
          <a:p>
            <a:pPr>
              <a:defRPr/>
            </a:pPr>
            <a:r>
              <a:rPr lang="pt-PT" altLang="en-US" sz="2800" dirty="0"/>
              <a:t>Para visualizar configuração de interrupções</a:t>
            </a:r>
          </a:p>
          <a:p>
            <a:pPr lvl="1">
              <a:defRPr/>
            </a:pPr>
            <a:r>
              <a:rPr lang="pt-PT" altLang="en-US" sz="2400" dirty="0"/>
              <a:t>Windows</a:t>
            </a:r>
          </a:p>
          <a:p>
            <a:pPr lvl="2">
              <a:defRPr/>
            </a:pPr>
            <a:r>
              <a:rPr lang="pt-PT" altLang="en-US" sz="2000" dirty="0"/>
              <a:t>Aplicação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MSInfo32.exe</a:t>
            </a:r>
          </a:p>
          <a:p>
            <a:pPr lvl="3">
              <a:defRPr/>
            </a:pPr>
            <a:r>
              <a:rPr lang="pt-PT" altLang="en-US" sz="1800" dirty="0"/>
              <a:t>Hardware </a:t>
            </a:r>
            <a:r>
              <a:rPr lang="pt-PT" altLang="en-US" sz="1800" dirty="0" err="1"/>
              <a:t>Resources</a:t>
            </a:r>
            <a:r>
              <a:rPr lang="pt-PT" altLang="en-US" sz="1800" dirty="0"/>
              <a:t> -&gt; </a:t>
            </a:r>
            <a:r>
              <a:rPr lang="pt-PT" altLang="en-US" sz="1800" dirty="0" err="1"/>
              <a:t>IRQs</a:t>
            </a:r>
            <a:endParaRPr lang="pt-PT" altLang="en-US" sz="1800" dirty="0"/>
          </a:p>
          <a:p>
            <a:pPr lvl="1">
              <a:defRPr/>
            </a:pPr>
            <a:r>
              <a:rPr lang="pt-PT" altLang="en-US" sz="2400" dirty="0"/>
              <a:t>Linux</a:t>
            </a:r>
          </a:p>
          <a:p>
            <a:pPr lvl="2">
              <a:defRPr/>
            </a:pPr>
            <a:r>
              <a:rPr lang="pt-PT" altLang="en-US" sz="2000" dirty="0"/>
              <a:t>Ficheiro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endParaRPr lang="pt-P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CEE139-2D28-4D4C-8626-24A59406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D8651DA-2E5A-4DE9-9909-E0543444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85813" y="2428875"/>
            <a:ext cx="7610475" cy="2286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C3CE3A-EACE-48B2-802D-A2E0422CA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81AFB5A7-80CB-4E51-96B4-B3BD47BC0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Interface para acesso aos serviços do SO</a:t>
            </a:r>
          </a:p>
          <a:p>
            <a:r>
              <a:rPr lang="pt-PT" altLang="pt-PT" sz="2400" dirty="0"/>
              <a:t>Tipicamente escrita numa linguagem de alto nível</a:t>
            </a:r>
          </a:p>
          <a:p>
            <a:r>
              <a:rPr lang="pt-PT" altLang="pt-PT" sz="2400" dirty="0"/>
              <a:t>Programas usam, em geral, uma API para acesso a </a:t>
            </a:r>
            <a:r>
              <a:rPr lang="pt-PT" altLang="pt-PT" sz="2400" i="1" dirty="0" err="1"/>
              <a:t>system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calls</a:t>
            </a:r>
            <a:r>
              <a:rPr lang="pt-PT" altLang="pt-PT" sz="2400" i="1" dirty="0"/>
              <a:t> </a:t>
            </a:r>
            <a:r>
              <a:rPr lang="pt-PT" altLang="pt-PT" sz="2400" dirty="0"/>
              <a:t>em vez de utilização direta</a:t>
            </a:r>
          </a:p>
          <a:p>
            <a:r>
              <a:rPr lang="pt-PT" altLang="pt-PT" sz="2400" dirty="0"/>
              <a:t>As 3 </a:t>
            </a:r>
            <a:r>
              <a:rPr lang="pt-PT" altLang="pt-PT" sz="2400" dirty="0" err="1"/>
              <a:t>APIs</a:t>
            </a:r>
            <a:r>
              <a:rPr lang="pt-PT" altLang="pt-PT" sz="2400" dirty="0"/>
              <a:t> mais comuns são: </a:t>
            </a:r>
          </a:p>
          <a:p>
            <a:pPr lvl="1"/>
            <a:r>
              <a:rPr lang="pt-PT" altLang="pt-PT" sz="2000" b="1" dirty="0"/>
              <a:t>Win64 </a:t>
            </a:r>
            <a:r>
              <a:rPr lang="pt-PT" altLang="pt-PT" sz="2000" b="1"/>
              <a:t>(Win32) API </a:t>
            </a:r>
            <a:r>
              <a:rPr lang="pt-PT" altLang="pt-PT" sz="2000" dirty="0"/>
              <a:t>para Windows</a:t>
            </a:r>
          </a:p>
          <a:p>
            <a:pPr lvl="1"/>
            <a:r>
              <a:rPr lang="pt-PT" altLang="pt-PT" sz="2000" b="1" dirty="0"/>
              <a:t>POSIX API </a:t>
            </a:r>
            <a:r>
              <a:rPr lang="pt-PT" altLang="pt-PT" sz="2000" dirty="0"/>
              <a:t>para sistemas baseados em POSIX (</a:t>
            </a:r>
            <a:r>
              <a:rPr lang="pt-PT" altLang="pt-PT" sz="2000" dirty="0" err="1"/>
              <a:t>UNIXs</a:t>
            </a:r>
            <a:r>
              <a:rPr lang="pt-PT" altLang="pt-PT" sz="2000" dirty="0"/>
              <a:t>, </a:t>
            </a:r>
            <a:br>
              <a:rPr lang="pt-PT" altLang="pt-PT" sz="2000" dirty="0"/>
            </a:br>
            <a:r>
              <a:rPr lang="pt-PT" altLang="pt-PT" sz="2000" dirty="0"/>
              <a:t>Mac OS X) </a:t>
            </a:r>
          </a:p>
          <a:p>
            <a:pPr lvl="1"/>
            <a:r>
              <a:rPr lang="pt-PT" altLang="pt-PT" sz="2000" b="1" dirty="0"/>
              <a:t>Java API </a:t>
            </a:r>
            <a:r>
              <a:rPr lang="pt-PT" altLang="pt-PT" sz="2000" dirty="0"/>
              <a:t>para a </a:t>
            </a:r>
            <a:r>
              <a:rPr lang="pt-PT" altLang="pt-PT" sz="2000" i="1" dirty="0"/>
              <a:t>Java Virtual </a:t>
            </a:r>
            <a:r>
              <a:rPr lang="pt-PT" altLang="pt-PT" sz="2000" i="1" dirty="0" err="1"/>
              <a:t>Machine</a:t>
            </a:r>
            <a:endParaRPr lang="pt-PT" altLang="pt-PT" sz="2000" i="1" dirty="0"/>
          </a:p>
          <a:p>
            <a:r>
              <a:rPr lang="pt-PT" altLang="pt-PT" sz="2400" dirty="0"/>
              <a:t>Qual a razão de usar API em vez de usar a </a:t>
            </a:r>
            <a:r>
              <a:rPr lang="pt-PT" altLang="pt-PT" sz="2400" i="1" dirty="0" err="1"/>
              <a:t>system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call</a:t>
            </a:r>
            <a:r>
              <a:rPr lang="pt-PT" altLang="pt-PT" sz="2400" i="1" dirty="0"/>
              <a:t> </a:t>
            </a:r>
            <a:r>
              <a:rPr lang="pt-PT" altLang="pt-PT" sz="2400" dirty="0"/>
              <a:t>diretamente?</a:t>
            </a:r>
          </a:p>
          <a:p>
            <a:endParaRPr lang="pt-PT" altLang="pt-PT" sz="2400" dirty="0"/>
          </a:p>
          <a:p>
            <a:endParaRPr lang="pt-PT" altLang="pt-PT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8F7C4-8E51-435E-BF42-034A2E4B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EFA4FB71-82EE-4FEF-A3B1-CE0A12D7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2386013" y="2149475"/>
            <a:ext cx="4660900" cy="3121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9D144-28B3-4110-A327-F40D95903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36D3EE7E-BE4D-4942-85C4-05E59A8FF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Exemplo: Java read()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11A7F32F-6575-43C3-A38F-B6D8ADBD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787650"/>
            <a:ext cx="538797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762491-4EA3-4DCB-B2E1-EED536485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493DCCC-69B8-4CC2-91B2-B2C2ADE1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1309688" y="1741488"/>
            <a:ext cx="6526212" cy="3990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7D0622-7857-45A5-81DA-85910E96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B760F0EA-1020-41F7-BC01-8D93845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2309</TotalTime>
  <Words>817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Tahoma</vt:lpstr>
      <vt:lpstr>Times New Roman</vt:lpstr>
      <vt:lpstr>Modelo de apresentação predefinido</vt:lpstr>
      <vt:lpstr>Visio</vt:lpstr>
      <vt:lpstr>Sistemas Operativos  Licenciatura Engenharia Informática Licenciatura Engenharia Computacional</vt:lpstr>
      <vt:lpstr>Modos de operação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Interrupções/Excepções</vt:lpstr>
      <vt:lpstr>Interrupções/Excepções</vt:lpstr>
      <vt:lpstr>Interrupções/Excepções</vt:lpstr>
      <vt:lpstr>Interrupções/Excepções no MIPS</vt:lpstr>
      <vt:lpstr>Atendimento de uma interrupção</vt:lpstr>
      <vt:lpstr>Tipos de Interrupções</vt:lpstr>
      <vt:lpstr>Organização de I/O</vt:lpstr>
      <vt:lpstr>Hierarquia de armazenamento</vt:lpstr>
      <vt:lpstr>Multiprogramação</vt:lpstr>
      <vt:lpstr>Multiprogramação</vt:lpstr>
      <vt:lpstr>Timesharing</vt:lpstr>
      <vt:lpstr>Topico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196</cp:revision>
  <dcterms:created xsi:type="dcterms:W3CDTF">1601-01-01T00:00:00Z</dcterms:created>
  <dcterms:modified xsi:type="dcterms:W3CDTF">2024-10-10T11:17:24Z</dcterms:modified>
</cp:coreProperties>
</file>