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43" r:id="rId3"/>
    <p:sldId id="387" r:id="rId4"/>
    <p:sldId id="362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408" r:id="rId13"/>
    <p:sldId id="409" r:id="rId14"/>
    <p:sldId id="410" r:id="rId15"/>
    <p:sldId id="377" r:id="rId16"/>
    <p:sldId id="378" r:id="rId17"/>
    <p:sldId id="379" r:id="rId18"/>
    <p:sldId id="383" r:id="rId19"/>
    <p:sldId id="388" r:id="rId20"/>
    <p:sldId id="386" r:id="rId21"/>
    <p:sldId id="389" r:id="rId22"/>
    <p:sldId id="390" r:id="rId23"/>
    <p:sldId id="391" r:id="rId24"/>
    <p:sldId id="392" r:id="rId25"/>
    <p:sldId id="41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75" d="100"/>
          <a:sy n="75" d="100"/>
        </p:scale>
        <p:origin x="110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2024/2025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B17529D-FB8C-4A41-8CFD-86D8DE585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Microkernel (MINIX)</a:t>
            </a:r>
          </a:p>
        </p:txBody>
      </p:sp>
      <p:sp>
        <p:nvSpPr>
          <p:cNvPr id="23555" name="Content Placeholder 1">
            <a:extLst>
              <a:ext uri="{FF2B5EF4-FFF2-40B4-BE49-F238E27FC236}">
                <a16:creationId xmlns:a16="http://schemas.microsoft.com/office/drawing/2014/main" id="{14CDC50F-04D0-4BC0-BB28-4D7B83AF6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5229225"/>
            <a:ext cx="8229600" cy="1079500"/>
          </a:xfrm>
        </p:spPr>
        <p:txBody>
          <a:bodyPr/>
          <a:lstStyle/>
          <a:p>
            <a:r>
              <a:rPr lang="en-US" altLang="en-US" sz="2400"/>
              <a:t>Open Source project (MINIX 3 – www.minix3.org)</a:t>
            </a:r>
          </a:p>
          <a:p>
            <a:r>
              <a:rPr lang="en-US" altLang="en-US" sz="2400" i="1"/>
              <a:t>Kernel</a:t>
            </a:r>
            <a:r>
              <a:rPr lang="en-US" altLang="en-US" sz="2400"/>
              <a:t> has ~4k lines of code</a:t>
            </a:r>
          </a:p>
          <a:p>
            <a:pPr lvl="1"/>
            <a:r>
              <a:rPr lang="en-US" altLang="en-US" sz="2000"/>
              <a:t>Linux has 5M lines of code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4762F18F-2D33-492F-9844-B6D1E0D3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981075"/>
            <a:ext cx="89122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Máquinas Virtuais</a:t>
            </a:r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As máquinas virtuais levam a organização em camadas até ao limite</a:t>
            </a:r>
          </a:p>
          <a:p>
            <a:r>
              <a:rPr lang="pt-PT" altLang="pt-PT" sz="2400"/>
              <a:t>Ambientes de execução virtuais, possivelmente a executar SO distintos, em que os recursos do computador (CPU, memória, discos, etc) parecem ser exclusivos apesar de serem partilhados</a:t>
            </a:r>
          </a:p>
          <a:p>
            <a:r>
              <a:rPr lang="pt-PT" altLang="pt-PT" sz="2400"/>
              <a:t>O SO cria a ilusão de que cada processo corre no seu processador com a sua memória</a:t>
            </a:r>
          </a:p>
          <a:p>
            <a:r>
              <a:rPr lang="pt-PT" altLang="pt-PT" sz="2400"/>
              <a:t>Vários sistemas operativos podem executar concorrentemente em máquinas virtuais distintas tendo cada um o seu conjunto de processos em execução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 err="1"/>
              <a:t>Full</a:t>
            </a:r>
            <a:r>
              <a:rPr lang="pt-PT" altLang="pt-PT" dirty="0"/>
              <a:t> </a:t>
            </a:r>
            <a:r>
              <a:rPr lang="pt-PT" altLang="pt-PT" dirty="0" err="1"/>
              <a:t>Virtualization</a:t>
            </a:r>
            <a:endParaRPr lang="pt-PT" altLang="pt-PT" dirty="0"/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Emulação do hardware</a:t>
            </a:r>
          </a:p>
          <a:p>
            <a:pPr lvl="1"/>
            <a:r>
              <a:rPr lang="pt-PT" altLang="pt-PT" sz="2000" dirty="0"/>
              <a:t>Através do </a:t>
            </a:r>
            <a:r>
              <a:rPr lang="pt-PT" altLang="pt-PT" sz="2000" i="1" dirty="0" err="1"/>
              <a:t>host</a:t>
            </a:r>
            <a:r>
              <a:rPr lang="pt-PT" altLang="pt-PT" sz="2000" dirty="0"/>
              <a:t> OS</a:t>
            </a:r>
          </a:p>
          <a:p>
            <a:r>
              <a:rPr lang="pt-PT" altLang="pt-PT" sz="2400" dirty="0"/>
              <a:t>Transparente para o(s) </a:t>
            </a:r>
            <a:r>
              <a:rPr lang="pt-PT" altLang="pt-PT" sz="2400" i="1" dirty="0" err="1"/>
              <a:t>guest</a:t>
            </a:r>
            <a:r>
              <a:rPr lang="pt-PT" altLang="pt-PT" sz="2400" dirty="0"/>
              <a:t> SO(s)</a:t>
            </a:r>
          </a:p>
          <a:p>
            <a:r>
              <a:rPr lang="pt-PT" altLang="pt-PT" sz="2400" dirty="0"/>
              <a:t>Exemplos: Virtual Box, </a:t>
            </a:r>
            <a:r>
              <a:rPr lang="pt-PT" altLang="pt-PT" sz="2400" dirty="0" err="1"/>
              <a:t>VMWare</a:t>
            </a:r>
            <a:endParaRPr lang="pt-PT" altLang="pt-PT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021D5-5F41-FF2B-7794-7194EF4C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068960"/>
            <a:ext cx="5616624" cy="33286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8A2C4-BC26-4A20-6F54-8909DCFD9C66}"/>
              </a:ext>
            </a:extLst>
          </p:cNvPr>
          <p:cNvSpPr txBox="1"/>
          <p:nvPr/>
        </p:nvSpPr>
        <p:spPr>
          <a:xfrm>
            <a:off x="6511269" y="6354763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UPC, ASO, </a:t>
            </a:r>
            <a:r>
              <a:rPr lang="en-US" sz="800" dirty="0" err="1">
                <a:latin typeface="+mn-lt"/>
              </a:rPr>
              <a:t>Serral</a:t>
            </a:r>
            <a:r>
              <a:rPr lang="en-US" sz="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089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 err="1"/>
              <a:t>Paravirtualization</a:t>
            </a:r>
            <a:endParaRPr lang="pt-PT" altLang="pt-PT" dirty="0"/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Execução concorrente de vários </a:t>
            </a:r>
            <a:r>
              <a:rPr lang="pt-PT" altLang="pt-PT" sz="2400" dirty="0" err="1"/>
              <a:t>SOs</a:t>
            </a:r>
            <a:endParaRPr lang="pt-PT" altLang="pt-PT" sz="2400" dirty="0"/>
          </a:p>
          <a:p>
            <a:r>
              <a:rPr lang="pt-PT" altLang="pt-PT" sz="2400" dirty="0"/>
              <a:t>Necessita de suporte de hardware e dos </a:t>
            </a:r>
            <a:r>
              <a:rPr lang="pt-PT" altLang="pt-PT" sz="2400" dirty="0" err="1"/>
              <a:t>SOs</a:t>
            </a:r>
            <a:endParaRPr lang="pt-PT" altLang="pt-PT" sz="2400" dirty="0"/>
          </a:p>
          <a:p>
            <a:r>
              <a:rPr lang="pt-PT" altLang="pt-PT" sz="2400" dirty="0"/>
              <a:t>Exemplos: </a:t>
            </a:r>
            <a:r>
              <a:rPr lang="pt-PT" altLang="pt-PT" sz="2400" dirty="0" err="1"/>
              <a:t>Xen</a:t>
            </a:r>
            <a:r>
              <a:rPr lang="pt-PT" altLang="pt-PT" sz="2400" dirty="0"/>
              <a:t>, UML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ABFC7-B6B1-E835-1EAF-046BFF3DA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96952"/>
            <a:ext cx="5596352" cy="3357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EF7FEC-87DC-7162-FD41-F48887372390}"/>
              </a:ext>
            </a:extLst>
          </p:cNvPr>
          <p:cNvSpPr txBox="1"/>
          <p:nvPr/>
        </p:nvSpPr>
        <p:spPr>
          <a:xfrm>
            <a:off x="6437087" y="6247041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UPC, ASO, </a:t>
            </a:r>
            <a:r>
              <a:rPr lang="en-US" sz="800" dirty="0" err="1">
                <a:latin typeface="+mn-lt"/>
              </a:rPr>
              <a:t>Serral</a:t>
            </a:r>
            <a:r>
              <a:rPr lang="en-US" sz="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334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87C11-0B5D-46C3-93BF-625EF040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/>
              <a:t>OS </a:t>
            </a:r>
            <a:r>
              <a:rPr lang="pt-PT" altLang="pt-PT" dirty="0" err="1"/>
              <a:t>Virtualization</a:t>
            </a:r>
            <a:endParaRPr lang="pt-PT" altLang="pt-PT" dirty="0"/>
          </a:p>
        </p:txBody>
      </p:sp>
      <p:sp>
        <p:nvSpPr>
          <p:cNvPr id="24579" name="Marcador de Posição de Conteúdo 4">
            <a:extLst>
              <a:ext uri="{FF2B5EF4-FFF2-40B4-BE49-F238E27FC236}">
                <a16:creationId xmlns:a16="http://schemas.microsoft.com/office/drawing/2014/main" id="{D35F0BB0-38FC-4D1B-9A82-A045CF6C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Colaboração entre </a:t>
            </a:r>
            <a:r>
              <a:rPr lang="pt-PT" altLang="pt-PT" sz="2400" i="1" dirty="0" err="1"/>
              <a:t>host</a:t>
            </a:r>
            <a:r>
              <a:rPr lang="pt-PT" altLang="pt-PT" sz="2400" dirty="0"/>
              <a:t> e </a:t>
            </a:r>
            <a:r>
              <a:rPr lang="pt-PT" altLang="pt-PT" sz="2400" i="1" dirty="0" err="1"/>
              <a:t>guests</a:t>
            </a:r>
            <a:endParaRPr lang="pt-PT" altLang="pt-PT" sz="2400" i="1" dirty="0"/>
          </a:p>
          <a:p>
            <a:pPr lvl="1"/>
            <a:r>
              <a:rPr lang="pt-PT" altLang="pt-PT" sz="2000" dirty="0"/>
              <a:t>Acesso direto ao hardware dos</a:t>
            </a:r>
            <a:r>
              <a:rPr lang="pt-PT" altLang="pt-PT" sz="2000" i="1" dirty="0"/>
              <a:t> </a:t>
            </a:r>
            <a:r>
              <a:rPr lang="pt-PT" altLang="pt-PT" sz="2000" i="1" dirty="0" err="1"/>
              <a:t>guests</a:t>
            </a:r>
            <a:endParaRPr lang="pt-PT" altLang="pt-PT" sz="2000" i="1" dirty="0"/>
          </a:p>
          <a:p>
            <a:pPr lvl="1"/>
            <a:r>
              <a:rPr lang="pt-PT" altLang="pt-PT" sz="2000" dirty="0"/>
              <a:t>Pode executar em </a:t>
            </a:r>
            <a:r>
              <a:rPr lang="pt-PT" altLang="pt-PT" sz="2000" i="1" dirty="0" err="1"/>
              <a:t>userspace</a:t>
            </a:r>
            <a:endParaRPr lang="pt-PT" altLang="pt-PT" sz="2000" i="1" dirty="0"/>
          </a:p>
          <a:p>
            <a:r>
              <a:rPr lang="pt-PT" altLang="pt-PT" sz="2400" dirty="0"/>
              <a:t>Necessita de suporte do SO</a:t>
            </a:r>
          </a:p>
          <a:p>
            <a:pPr lvl="1"/>
            <a:r>
              <a:rPr lang="pt-PT" altLang="pt-PT" sz="2000" i="1" dirty="0" err="1"/>
              <a:t>Host</a:t>
            </a:r>
            <a:r>
              <a:rPr lang="pt-PT" altLang="pt-PT" sz="2000" dirty="0"/>
              <a:t> e </a:t>
            </a:r>
            <a:r>
              <a:rPr lang="pt-PT" altLang="pt-PT" sz="2000" i="1" dirty="0" err="1"/>
              <a:t>guests</a:t>
            </a:r>
            <a:r>
              <a:rPr lang="pt-PT" altLang="pt-PT" sz="2000" dirty="0"/>
              <a:t> usam o mesmo SO</a:t>
            </a:r>
          </a:p>
          <a:p>
            <a:r>
              <a:rPr lang="pt-PT" altLang="pt-PT" sz="2400" dirty="0"/>
              <a:t>Exemplos: Docker.io, </a:t>
            </a:r>
            <a:r>
              <a:rPr lang="pt-PT" altLang="pt-PT" sz="2400" dirty="0" err="1"/>
              <a:t>Solaris</a:t>
            </a:r>
            <a:r>
              <a:rPr lang="pt-PT" altLang="pt-PT" sz="2400" dirty="0"/>
              <a:t> 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9E128-938C-B529-D476-DAF2813B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789040"/>
            <a:ext cx="5019252" cy="2708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F5175A-EEBA-96F3-1C2D-AA41A081DBED}"/>
              </a:ext>
            </a:extLst>
          </p:cNvPr>
          <p:cNvSpPr txBox="1"/>
          <p:nvPr/>
        </p:nvSpPr>
        <p:spPr>
          <a:xfrm>
            <a:off x="5964130" y="6390238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n-lt"/>
              </a:rPr>
              <a:t>UPC, ASO, </a:t>
            </a:r>
            <a:r>
              <a:rPr lang="en-US" sz="800" dirty="0" err="1">
                <a:latin typeface="+mn-lt"/>
              </a:rPr>
              <a:t>Serral</a:t>
            </a:r>
            <a:r>
              <a:rPr lang="en-US" sz="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298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9C7B84D-112A-4D2F-87AC-81FF8FF3A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VMware</a:t>
            </a:r>
          </a:p>
        </p:txBody>
      </p:sp>
      <p:sp>
        <p:nvSpPr>
          <p:cNvPr id="25603" name="Marcador de Posição de Conteúdo 3">
            <a:extLst>
              <a:ext uri="{FF2B5EF4-FFF2-40B4-BE49-F238E27FC236}">
                <a16:creationId xmlns:a16="http://schemas.microsoft.com/office/drawing/2014/main" id="{7A76DBB1-D35A-4665-9215-29F8C5C73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BA9A7D05-E81C-4229-839B-274046CA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1714500" y="1722438"/>
            <a:ext cx="5803900" cy="4064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80EB4E9-AD8D-46D5-83DF-E76E410FE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Java Virtual Machine</a:t>
            </a:r>
          </a:p>
        </p:txBody>
      </p:sp>
      <p:sp>
        <p:nvSpPr>
          <p:cNvPr id="26627" name="Marcador de Posição de Conteúdo 3">
            <a:extLst>
              <a:ext uri="{FF2B5EF4-FFF2-40B4-BE49-F238E27FC236}">
                <a16:creationId xmlns:a16="http://schemas.microsoft.com/office/drawing/2014/main" id="{A02D13EE-BA33-4CF2-B913-AB1B93816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E6322CE0-1F8A-469B-8E60-5FD144FA0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1643063" y="2286000"/>
            <a:ext cx="5953125" cy="27955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9FB3A99-3C19-469F-85DC-8BD9EE143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Desenvolvimento em Java</a:t>
            </a:r>
          </a:p>
        </p:txBody>
      </p:sp>
      <p:sp>
        <p:nvSpPr>
          <p:cNvPr id="27651" name="Marcador de Posição de Conteúdo 3">
            <a:extLst>
              <a:ext uri="{FF2B5EF4-FFF2-40B4-BE49-F238E27FC236}">
                <a16:creationId xmlns:a16="http://schemas.microsoft.com/office/drawing/2014/main" id="{6DEC949F-E45D-4315-BCC6-7A87E8F2A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FA080F09-2EC5-4711-8E16-3B66ABBB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571625"/>
            <a:ext cx="5132387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5E1C6F4-43FD-4293-BB4E-34CA3906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Tópico prático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AF75FCB-8183-4F0A-A128-5833C8C88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Tx/>
              <a:buNone/>
              <a:defRPr/>
            </a:pPr>
            <a:r>
              <a:rPr lang="pt-PT" altLang="en-US" b="1" dirty="0"/>
              <a:t>Módulos em Linux</a:t>
            </a:r>
          </a:p>
          <a:p>
            <a:pPr>
              <a:defRPr/>
            </a:pPr>
            <a:r>
              <a:rPr lang="pt-PT" altLang="en-US" sz="2800" dirty="0"/>
              <a:t>O Linux pode carregar e remover módulos do </a:t>
            </a:r>
            <a:r>
              <a:rPr lang="pt-PT" altLang="en-US" sz="2800" i="1" dirty="0" err="1"/>
              <a:t>kernel</a:t>
            </a:r>
            <a:r>
              <a:rPr lang="pt-PT" altLang="en-US" sz="2800" dirty="0"/>
              <a:t> durante a sua execução</a:t>
            </a:r>
          </a:p>
          <a:p>
            <a:pPr lvl="1">
              <a:defRPr/>
            </a:pPr>
            <a:r>
              <a:rPr lang="pt-PT" altLang="en-US" sz="2400" dirty="0"/>
              <a:t>São necessárias permissões de </a:t>
            </a:r>
            <a:r>
              <a:rPr lang="pt-PT" altLang="en-US" sz="2400" i="1" dirty="0" err="1"/>
              <a:t>superuser</a:t>
            </a:r>
            <a:endParaRPr lang="pt-PT" altLang="en-US" sz="2400" i="1" dirty="0"/>
          </a:p>
          <a:p>
            <a:pPr lvl="1">
              <a:defRPr/>
            </a:pPr>
            <a:r>
              <a:rPr lang="pt-PT" altLang="en-US" sz="2400" dirty="0"/>
              <a:t>Comandos principais:</a:t>
            </a:r>
          </a:p>
          <a:p>
            <a:pPr lvl="2">
              <a:defRPr/>
            </a:pP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lsmod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modinfo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modprobe</a:t>
            </a:r>
            <a:r>
              <a:rPr lang="pt-PT" altLang="en-US" sz="2000" dirty="0"/>
              <a:t>, </a:t>
            </a:r>
            <a:r>
              <a:rPr lang="pt-PT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rmmod</a:t>
            </a:r>
            <a:endParaRPr lang="pt-PT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505420D-ECC3-43BA-AC42-7DB465113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D312FD3-1DF6-4ECC-A8F8-7F17DDA489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en-US" sz="2800"/>
              <a:t>Programa em execução</a:t>
            </a:r>
          </a:p>
          <a:p>
            <a:r>
              <a:rPr lang="pt-PT" altLang="en-US" sz="2800"/>
              <a:t>Criar um processo</a:t>
            </a:r>
          </a:p>
          <a:p>
            <a:pPr lvl="1"/>
            <a:r>
              <a:rPr lang="pt-PT" altLang="en-US" sz="2400"/>
              <a:t>Inicialização do Sistema</a:t>
            </a:r>
          </a:p>
          <a:p>
            <a:pPr lvl="1"/>
            <a:r>
              <a:rPr lang="pt-PT" altLang="en-US" sz="2400"/>
              <a:t>Execução de chamada ao sistema por processo em execução</a:t>
            </a:r>
          </a:p>
          <a:p>
            <a:pPr lvl="1"/>
            <a:r>
              <a:rPr lang="pt-PT" altLang="en-US" sz="2400"/>
              <a:t>Pedido do utilizador para criar novo processo</a:t>
            </a:r>
          </a:p>
          <a:p>
            <a:pPr lvl="1"/>
            <a:r>
              <a:rPr lang="pt-PT" altLang="en-US" sz="2400"/>
              <a:t>Início de um </a:t>
            </a:r>
            <a:r>
              <a:rPr lang="pt-PT" altLang="en-US" sz="2400" i="1"/>
              <a:t>batch script</a:t>
            </a:r>
          </a:p>
          <a:p>
            <a:r>
              <a:rPr lang="pt-PT" altLang="en-US" sz="2800"/>
              <a:t>Processos podem correr em:</a:t>
            </a:r>
          </a:p>
          <a:p>
            <a:pPr lvl="1"/>
            <a:r>
              <a:rPr lang="pt-PT" altLang="en-US" sz="2400" i="1"/>
              <a:t>foreground</a:t>
            </a:r>
            <a:r>
              <a:rPr lang="pt-PT" altLang="en-US" sz="2400"/>
              <a:t>: interage com utilizador</a:t>
            </a:r>
          </a:p>
          <a:p>
            <a:pPr lvl="1"/>
            <a:r>
              <a:rPr lang="pt-PT" altLang="en-US" sz="2400" i="1"/>
              <a:t>background</a:t>
            </a:r>
            <a:r>
              <a:rPr lang="pt-PT" altLang="en-US" sz="2400"/>
              <a:t>: executa sem interação, </a:t>
            </a:r>
            <a:r>
              <a:rPr lang="pt-PT" altLang="en-US" sz="2400" i="1"/>
              <a:t>daemon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C776CC-957F-476E-B73E-AE4188F9B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29699" name="Marcador de Posição de Conteúdo 15">
            <a:extLst>
              <a:ext uri="{FF2B5EF4-FFF2-40B4-BE49-F238E27FC236}">
                <a16:creationId xmlns:a16="http://schemas.microsoft.com/office/drawing/2014/main" id="{8B9515D1-9B25-40CF-9823-7C2A1D21D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altLang="pt-PT" sz="2000" dirty="0"/>
              <a:t>Considerar um computador com apenas 1 CPU que está a executar o seguinte código:</a:t>
            </a:r>
          </a:p>
          <a:p>
            <a:pPr>
              <a:defRPr/>
            </a:pPr>
            <a:endParaRPr lang="pt-PT" altLang="pt-PT" sz="2000" b="1" dirty="0"/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alt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{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0" indent="0">
              <a:buFontTx/>
              <a:buNone/>
              <a:defRPr/>
            </a:pPr>
            <a:r>
              <a:rPr lang="pt-PT" alt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endParaRPr lang="pt-PT" altLang="pt-P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PT" altLang="pt-PT" sz="2000" dirty="0">
                <a:cs typeface="Courier New" panose="02070309020205020404" pitchFamily="49" charset="0"/>
              </a:rPr>
              <a:t>Como pode o Sistema Operativo obter o controlo do computador?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F45AC29-A383-4C2E-B075-414C2852E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DE9DD10-9DE6-4E77-9227-87691C37A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	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	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ADC4D1E-C0D5-4938-B6A8-2975AE04C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de um processo</a:t>
            </a:r>
          </a:p>
        </p:txBody>
      </p:sp>
      <p:sp>
        <p:nvSpPr>
          <p:cNvPr id="4099" name="Marcador de Posição de Conteúdo 3">
            <a:extLst>
              <a:ext uri="{FF2B5EF4-FFF2-40B4-BE49-F238E27FC236}">
                <a16:creationId xmlns:a16="http://schemas.microsoft.com/office/drawing/2014/main" id="{92F325BC-BBF4-4BD4-B07F-769A0430E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D45F8B21-C2F9-47D9-ACEB-53A593BE9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466850"/>
            <a:ext cx="57721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95FFE8-2074-4ABD-B9AF-3270DB1F3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Memória processo/OS</a:t>
            </a:r>
          </a:p>
        </p:txBody>
      </p:sp>
      <p:sp>
        <p:nvSpPr>
          <p:cNvPr id="5123" name="Marcador de Posição de Conteúdo 3">
            <a:extLst>
              <a:ext uri="{FF2B5EF4-FFF2-40B4-BE49-F238E27FC236}">
                <a16:creationId xmlns:a16="http://schemas.microsoft.com/office/drawing/2014/main" id="{8022BCA9-C1C5-4F41-AC33-950068323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104188" cy="4114800"/>
          </a:xfrm>
        </p:spPr>
        <p:txBody>
          <a:bodyPr/>
          <a:lstStyle/>
          <a:p>
            <a:endParaRPr lang="pt-PT" altLang="pt-PT" sz="2000"/>
          </a:p>
          <a:p>
            <a:endParaRPr lang="pt-PT" altLang="pt-PT" sz="2000"/>
          </a:p>
          <a:p>
            <a:endParaRPr lang="pt-PT" altLang="pt-PT" sz="2000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8624736D-EA57-4F6A-9263-46AB6B6B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412875"/>
            <a:ext cx="7799387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C0CB044-3844-4BAF-94D7-A3748A73D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sp>
        <p:nvSpPr>
          <p:cNvPr id="6147" name="Marcador de Posição de Conteúdo 6">
            <a:extLst>
              <a:ext uri="{FF2B5EF4-FFF2-40B4-BE49-F238E27FC236}">
                <a16:creationId xmlns:a16="http://schemas.microsoft.com/office/drawing/2014/main" id="{7B13F4CE-0829-4945-9EAB-CF67AA436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Um processo em execução pode estar nos seguintes estados</a:t>
            </a:r>
          </a:p>
          <a:p>
            <a:pPr lvl="1"/>
            <a:r>
              <a:rPr lang="pt-PT" altLang="pt-PT" i="1"/>
              <a:t>New</a:t>
            </a:r>
          </a:p>
          <a:p>
            <a:pPr lvl="1"/>
            <a:r>
              <a:rPr lang="pt-PT" altLang="pt-PT" i="1"/>
              <a:t>Running</a:t>
            </a:r>
          </a:p>
          <a:p>
            <a:pPr lvl="1"/>
            <a:r>
              <a:rPr lang="pt-PT" altLang="pt-PT" i="1"/>
              <a:t>Waiting</a:t>
            </a:r>
          </a:p>
          <a:p>
            <a:pPr lvl="1"/>
            <a:r>
              <a:rPr lang="pt-PT" altLang="pt-PT" i="1"/>
              <a:t>Ready</a:t>
            </a:r>
          </a:p>
          <a:p>
            <a:pPr lvl="1"/>
            <a:r>
              <a:rPr lang="pt-PT" altLang="pt-PT" i="1"/>
              <a:t>Terminated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E75ED0-6A8A-4B85-8FD1-2886288B1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pic>
        <p:nvPicPr>
          <p:cNvPr id="7171" name="Picture 8">
            <a:extLst>
              <a:ext uri="{FF2B5EF4-FFF2-40B4-BE49-F238E27FC236}">
                <a16:creationId xmlns:a16="http://schemas.microsoft.com/office/drawing/2014/main" id="{1E8A653D-8D06-4BEA-AFAA-5E3773FE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627188" y="2363788"/>
            <a:ext cx="5902325" cy="2303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E75ED0-6A8A-4B85-8FD1-2886288B1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Estados de um processo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30361C-A48E-98DF-A319-32DC50E0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39" y="1196752"/>
            <a:ext cx="4687121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2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991AEE-58B3-403C-87A8-8BB6B5AAD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Interrupções/Excepções</a:t>
            </a:r>
            <a:endParaRPr lang="pt-PT" altLang="pt-PT" b="1"/>
          </a:p>
        </p:txBody>
      </p:sp>
      <p:sp>
        <p:nvSpPr>
          <p:cNvPr id="5123" name="Marcador de Posição de Conteúdo 15">
            <a:extLst>
              <a:ext uri="{FF2B5EF4-FFF2-40B4-BE49-F238E27FC236}">
                <a16:creationId xmlns:a16="http://schemas.microsoft.com/office/drawing/2014/main" id="{BE92F805-F46E-4131-980B-F94E68A0C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Quando o CPU deteta uma interrupção </a:t>
            </a:r>
            <a:r>
              <a:rPr lang="pt-PT" altLang="pt-PT" sz="2000" b="1"/>
              <a:t>abandona o código </a:t>
            </a:r>
            <a:r>
              <a:rPr lang="pt-PT" altLang="pt-PT" sz="2000"/>
              <a:t>que está a executar e </a:t>
            </a:r>
            <a:r>
              <a:rPr lang="pt-PT" altLang="pt-PT" sz="2000" b="1"/>
              <a:t>transfere o controlo </a:t>
            </a:r>
            <a:r>
              <a:rPr lang="pt-PT" altLang="pt-PT" sz="2000"/>
              <a:t>para a </a:t>
            </a:r>
            <a:r>
              <a:rPr lang="pt-PT" altLang="pt-PT" sz="2000" b="1"/>
              <a:t>rotina de atendimento da interrupção</a:t>
            </a:r>
          </a:p>
          <a:p>
            <a:r>
              <a:rPr lang="pt-PT" altLang="pt-PT" sz="2000"/>
              <a:t>O endereço da instrução interrompida deve ser salvaguardado</a:t>
            </a:r>
          </a:p>
          <a:p>
            <a:pPr lvl="1"/>
            <a:r>
              <a:rPr lang="pt-PT" altLang="pt-PT" sz="1600"/>
              <a:t>Porquê?</a:t>
            </a:r>
          </a:p>
          <a:p>
            <a:r>
              <a:rPr lang="pt-PT" altLang="pt-PT" sz="2000"/>
              <a:t>Durante a execução da rotina de atendimento as interrupções estão desativadas</a:t>
            </a:r>
          </a:p>
          <a:p>
            <a:pPr lvl="1"/>
            <a:r>
              <a:rPr lang="pt-PT" altLang="pt-PT" sz="1800"/>
              <a:t>Problema da interrupção perdida</a:t>
            </a:r>
          </a:p>
          <a:p>
            <a:r>
              <a:rPr lang="pt-PT" altLang="pt-PT" sz="2000"/>
              <a:t>Um </a:t>
            </a:r>
            <a:r>
              <a:rPr lang="pt-PT" altLang="pt-PT" sz="2000" i="1"/>
              <a:t>trap</a:t>
            </a:r>
            <a:r>
              <a:rPr lang="pt-PT" altLang="pt-PT" sz="2000"/>
              <a:t> ou exceção é uma interrupção </a:t>
            </a:r>
            <a:br>
              <a:rPr lang="pt-PT" altLang="pt-PT" sz="2000"/>
            </a:br>
            <a:r>
              <a:rPr lang="pt-PT" altLang="pt-PT" sz="2000"/>
              <a:t>gerada por software</a:t>
            </a:r>
          </a:p>
          <a:p>
            <a:pPr lvl="1"/>
            <a:r>
              <a:rPr lang="pt-PT" altLang="pt-PT" sz="1600" i="1"/>
              <a:t>Access violation</a:t>
            </a:r>
            <a:r>
              <a:rPr lang="pt-PT" altLang="pt-PT" sz="1600"/>
              <a:t>, </a:t>
            </a:r>
            <a:r>
              <a:rPr lang="pt-PT" altLang="pt-PT" sz="1600" i="1"/>
              <a:t>breakpoint</a:t>
            </a:r>
            <a:r>
              <a:rPr lang="pt-PT" altLang="pt-PT" sz="1600"/>
              <a:t>, </a:t>
            </a:r>
            <a:r>
              <a:rPr lang="pt-PT" altLang="pt-PT" sz="1600" i="1"/>
              <a:t>misaligned access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divide by 0</a:t>
            </a:r>
            <a:r>
              <a:rPr lang="pt-PT" altLang="pt-PT" sz="1600"/>
              <a:t>, </a:t>
            </a:r>
            <a:r>
              <a:rPr lang="pt-PT" altLang="pt-PT" sz="1600" i="1"/>
              <a:t>overflow</a:t>
            </a:r>
            <a:r>
              <a:rPr lang="pt-PT" altLang="pt-PT" sz="1600"/>
              <a:t>, </a:t>
            </a:r>
            <a:r>
              <a:rPr lang="pt-PT" altLang="pt-PT" sz="1600" i="1"/>
              <a:t>illegal instruction</a:t>
            </a:r>
            <a:r>
              <a:rPr lang="pt-PT" altLang="pt-PT" sz="1600"/>
              <a:t>, </a:t>
            </a:r>
            <a:br>
              <a:rPr lang="pt-PT" altLang="pt-PT" sz="1600" i="1"/>
            </a:br>
            <a:r>
              <a:rPr lang="pt-PT" altLang="pt-PT" sz="1600" i="1"/>
              <a:t>previleged instruction</a:t>
            </a:r>
          </a:p>
          <a:p>
            <a:r>
              <a:rPr lang="pt-PT" altLang="pt-PT" sz="2000"/>
              <a:t>Nos Sistemas operativos as interrupções </a:t>
            </a:r>
            <a:br>
              <a:rPr lang="pt-PT" altLang="pt-PT" sz="2000"/>
            </a:br>
            <a:r>
              <a:rPr lang="pt-PT" altLang="pt-PT" sz="2000"/>
              <a:t>são fundamentais</a:t>
            </a:r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76753C2B-10F7-48EC-B24C-32D596CA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3" b="3349"/>
          <a:stretch>
            <a:fillRect/>
          </a:stretch>
        </p:blipFill>
        <p:spPr bwMode="auto">
          <a:xfrm>
            <a:off x="6156325" y="3500438"/>
            <a:ext cx="195421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161989D-C309-4517-A637-5DF3AE7B0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Estrutura do SO</a:t>
            </a:r>
          </a:p>
        </p:txBody>
      </p:sp>
      <p:sp>
        <p:nvSpPr>
          <p:cNvPr id="17411" name="Marcador de Posição de Conteúdo 4">
            <a:extLst>
              <a:ext uri="{FF2B5EF4-FFF2-40B4-BE49-F238E27FC236}">
                <a16:creationId xmlns:a16="http://schemas.microsoft.com/office/drawing/2014/main" id="{5870B543-63A0-48B1-9B08-804CD6897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 b="1"/>
              <a:t>Monolítico</a:t>
            </a:r>
          </a:p>
          <a:p>
            <a:pPr lvl="1"/>
            <a:r>
              <a:rPr lang="pt-PT" altLang="pt-PT" sz="1800"/>
              <a:t>Sistema operativo contém todas as funcionalidades de forma estática</a:t>
            </a:r>
          </a:p>
          <a:p>
            <a:pPr lvl="1"/>
            <a:r>
              <a:rPr lang="pt-PT" altLang="pt-PT" sz="1800"/>
              <a:t>Permite código otimizado, pouco flexível, ocupa mais memória</a:t>
            </a:r>
          </a:p>
          <a:p>
            <a:pPr lvl="1"/>
            <a:r>
              <a:rPr lang="pt-PT" altLang="pt-PT" sz="1800"/>
              <a:t>Ex: MS-DOS; UNIX</a:t>
            </a:r>
          </a:p>
          <a:p>
            <a:r>
              <a:rPr lang="pt-PT" altLang="pt-PT" sz="2000" b="1"/>
              <a:t>Modular</a:t>
            </a:r>
          </a:p>
          <a:p>
            <a:pPr lvl="1"/>
            <a:r>
              <a:rPr lang="pt-PT" altLang="pt-PT" sz="1800"/>
              <a:t>Sistema operativo permite adição/configuração de funcionalidades através de integração de módulos</a:t>
            </a:r>
          </a:p>
          <a:p>
            <a:pPr lvl="1"/>
            <a:r>
              <a:rPr lang="pt-PT" altLang="pt-PT" sz="1800"/>
              <a:t>Custo/</a:t>
            </a:r>
            <a:r>
              <a:rPr lang="pt-PT" altLang="pt-PT" sz="1800" i="1"/>
              <a:t>Overhead </a:t>
            </a:r>
            <a:r>
              <a:rPr lang="pt-PT" altLang="pt-PT" sz="1800"/>
              <a:t>da API, mais flexível, menos memória</a:t>
            </a:r>
          </a:p>
          <a:p>
            <a:pPr lvl="1"/>
            <a:r>
              <a:rPr lang="pt-PT" altLang="pt-PT" sz="1800"/>
              <a:t>Ex: Solaris, Linux</a:t>
            </a:r>
          </a:p>
          <a:p>
            <a:r>
              <a:rPr lang="pt-PT" altLang="pt-PT" sz="2000" b="1" i="1"/>
              <a:t>Microkernel</a:t>
            </a:r>
          </a:p>
          <a:p>
            <a:pPr lvl="1"/>
            <a:r>
              <a:rPr lang="pt-PT" altLang="pt-PT" sz="1800" i="1"/>
              <a:t>Kernel </a:t>
            </a:r>
            <a:r>
              <a:rPr lang="pt-PT" altLang="pt-PT" sz="1800"/>
              <a:t>apenas com serviços básicos: </a:t>
            </a:r>
            <a:r>
              <a:rPr lang="pt-PT" altLang="pt-PT" sz="1800" i="1"/>
              <a:t>thread</a:t>
            </a:r>
            <a:r>
              <a:rPr lang="pt-PT" altLang="pt-PT" sz="1800"/>
              <a:t>, </a:t>
            </a:r>
            <a:r>
              <a:rPr lang="pt-PT" altLang="pt-PT" sz="1800" i="1"/>
              <a:t>address space</a:t>
            </a:r>
            <a:r>
              <a:rPr lang="pt-PT" altLang="pt-PT" sz="1800"/>
              <a:t>, </a:t>
            </a:r>
            <a:r>
              <a:rPr lang="pt-PT" altLang="pt-PT" sz="1800" i="1"/>
              <a:t>ipc</a:t>
            </a:r>
          </a:p>
          <a:p>
            <a:pPr lvl="1"/>
            <a:r>
              <a:rPr lang="pt-PT" altLang="pt-PT" sz="1800"/>
              <a:t>Várias funcionalidades associadas ao SO correm em modo utilizador</a:t>
            </a:r>
          </a:p>
          <a:p>
            <a:pPr lvl="1"/>
            <a:r>
              <a:rPr lang="pt-PT" altLang="pt-PT" sz="1800"/>
              <a:t>Pouca memória, verificável, mudanças de </a:t>
            </a:r>
            <a:r>
              <a:rPr lang="pt-PT" altLang="pt-PT" sz="1800" i="1"/>
              <a:t>kernel mode</a:t>
            </a:r>
            <a:r>
              <a:rPr lang="pt-PT" altLang="pt-PT" sz="1800"/>
              <a:t> para </a:t>
            </a:r>
            <a:r>
              <a:rPr lang="pt-PT" altLang="pt-PT" sz="1800" i="1"/>
              <a:t>user mode</a:t>
            </a:r>
            <a:r>
              <a:rPr lang="pt-PT" altLang="pt-PT" sz="1800"/>
              <a:t> são frequentes</a:t>
            </a:r>
          </a:p>
          <a:p>
            <a:pPr lvl="1"/>
            <a:r>
              <a:rPr lang="pt-PT" altLang="pt-PT" sz="1800"/>
              <a:t>Ex: MACH, MINIX, QNX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E6AECB-DCE9-4DC9-905D-6E18960E9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MS-DOS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04C76AB4-E961-497B-B7B1-A80CE5E3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2786063" y="1714500"/>
            <a:ext cx="4197350" cy="40401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7361B1B-7D7B-43DB-A716-3CB859766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Organização em camadas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35085FB8-6B64-429F-B90A-09B3CE7C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786063" y="1768475"/>
            <a:ext cx="4083050" cy="408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2B5A7BC-06C9-4560-9227-002316AD8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UNIX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D8DC0F22-9346-49CB-B3D1-0DD1CA42B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1714500" y="1935163"/>
            <a:ext cx="6035675" cy="3636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8CCBBDB-ECE4-443C-9AD7-0E592999B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Abordagem Modular (Solaris)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F7AEB8D6-6701-4B3A-9882-4FF3446C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8747" r="351" b="19215"/>
          <a:stretch>
            <a:fillRect/>
          </a:stretch>
        </p:blipFill>
        <p:spPr bwMode="auto">
          <a:xfrm>
            <a:off x="1643063" y="2012950"/>
            <a:ext cx="6364287" cy="29876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6FF9925-49BF-4D71-B5B0-1622A7611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Linux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54BCDB13-D327-42CC-BADF-E3B69C90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268413"/>
            <a:ext cx="73231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2355</TotalTime>
  <Words>650</Words>
  <Application>Microsoft Office PowerPoint</Application>
  <PresentationFormat>On-screen Show (4:3)</PresentationFormat>
  <Paragraphs>112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Interrupções/Excepções</vt:lpstr>
      <vt:lpstr>Interrupções/Excepções</vt:lpstr>
      <vt:lpstr>Estrutura do SO</vt:lpstr>
      <vt:lpstr>MS-DOS</vt:lpstr>
      <vt:lpstr>Organização em camadas</vt:lpstr>
      <vt:lpstr>UNIX</vt:lpstr>
      <vt:lpstr>Abordagem Modular (Solaris)</vt:lpstr>
      <vt:lpstr>Linux</vt:lpstr>
      <vt:lpstr>Microkernel (MINIX)</vt:lpstr>
      <vt:lpstr>Máquinas Virtuais</vt:lpstr>
      <vt:lpstr>Full Virtualization</vt:lpstr>
      <vt:lpstr>Paravirtualization</vt:lpstr>
      <vt:lpstr>OS Virtualization</vt:lpstr>
      <vt:lpstr>VMware</vt:lpstr>
      <vt:lpstr>Java Virtual Machine</vt:lpstr>
      <vt:lpstr>Desenvolvimento em Java</vt:lpstr>
      <vt:lpstr>Tópico prático</vt:lpstr>
      <vt:lpstr>Processo</vt:lpstr>
      <vt:lpstr>Processo</vt:lpstr>
      <vt:lpstr>Memória de um processo</vt:lpstr>
      <vt:lpstr>Memória processo/OS</vt:lpstr>
      <vt:lpstr>Estados de um processo</vt:lpstr>
      <vt:lpstr>Estados de um processo</vt:lpstr>
      <vt:lpstr>Estados de um processo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197</cp:revision>
  <dcterms:created xsi:type="dcterms:W3CDTF">1601-01-01T00:00:00Z</dcterms:created>
  <dcterms:modified xsi:type="dcterms:W3CDTF">2024-10-22T13:06:00Z</dcterms:modified>
</cp:coreProperties>
</file>