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389" r:id="rId4"/>
    <p:sldId id="390" r:id="rId5"/>
    <p:sldId id="391" r:id="rId6"/>
    <p:sldId id="392" r:id="rId7"/>
    <p:sldId id="448" r:id="rId8"/>
    <p:sldId id="393" r:id="rId9"/>
    <p:sldId id="394" r:id="rId10"/>
    <p:sldId id="395" r:id="rId11"/>
    <p:sldId id="380" r:id="rId12"/>
    <p:sldId id="381" r:id="rId13"/>
    <p:sldId id="396" r:id="rId14"/>
    <p:sldId id="397" r:id="rId15"/>
    <p:sldId id="398" r:id="rId16"/>
    <p:sldId id="399" r:id="rId17"/>
    <p:sldId id="401" r:id="rId18"/>
    <p:sldId id="447" r:id="rId19"/>
    <p:sldId id="402" r:id="rId20"/>
    <p:sldId id="403" r:id="rId21"/>
    <p:sldId id="412" r:id="rId22"/>
    <p:sldId id="405" r:id="rId23"/>
    <p:sldId id="413" r:id="rId24"/>
    <p:sldId id="414" r:id="rId25"/>
    <p:sldId id="415" r:id="rId26"/>
    <p:sldId id="446" r:id="rId27"/>
    <p:sldId id="416" r:id="rId28"/>
    <p:sldId id="441" r:id="rId29"/>
    <p:sldId id="442" r:id="rId30"/>
    <p:sldId id="443" r:id="rId31"/>
    <p:sldId id="444" r:id="rId32"/>
    <p:sldId id="44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</a:t>
            </a:r>
            <a:r>
              <a:rPr lang="pt-PT" altLang="pt-PT">
                <a:solidFill>
                  <a:srgbClr val="008000"/>
                </a:solidFill>
              </a:rPr>
              <a:t>letivo 2024/2025</a:t>
            </a:r>
            <a:endParaRPr lang="pt-PT" altLang="pt-PT" dirty="0">
              <a:solidFill>
                <a:srgbClr val="008000"/>
              </a:solidFill>
            </a:endParaRP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1BBC31-FA74-4413-8A0D-072D2443A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10243" name="Picture 22">
            <a:extLst>
              <a:ext uri="{FF2B5EF4-FFF2-40B4-BE49-F238E27FC236}">
                <a16:creationId xmlns:a16="http://schemas.microsoft.com/office/drawing/2014/main" id="{E39365CC-791E-440A-A213-ADE481A44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6713"/>
            <a:ext cx="7089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918F9E-DBCD-4FA9-BD8D-69B4D3DDC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Mudança de contexto</a:t>
            </a:r>
          </a:p>
        </p:txBody>
      </p:sp>
      <p:sp>
        <p:nvSpPr>
          <p:cNvPr id="11267" name="Marcador de Posição de Conteúdo 1">
            <a:extLst>
              <a:ext uri="{FF2B5EF4-FFF2-40B4-BE49-F238E27FC236}">
                <a16:creationId xmlns:a16="http://schemas.microsoft.com/office/drawing/2014/main" id="{7C67EBE5-AE1C-4314-B698-80D773377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Quando o SO troca o processo que está no estado </a:t>
            </a:r>
            <a:r>
              <a:rPr lang="pt-PT" altLang="pt-PT" i="1"/>
              <a:t>Running</a:t>
            </a: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EB98611D-7892-4168-B6F4-525EED6A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95513" y="2482850"/>
            <a:ext cx="4929187" cy="4041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25D9118-C35E-4A52-B2AE-4AF0D14E0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Estruturas de suporte ao escalonamento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id="{9A582469-B0B9-4593-A68C-A5C7DA6F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2182813" y="1708150"/>
            <a:ext cx="4818062" cy="414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B923E7-77F5-4CE7-8352-73D960C7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4E6C4AA3-46F3-431B-9CA5-88B2D1B5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690688" y="2036763"/>
            <a:ext cx="5588000" cy="3248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9C21AE-2863-49D7-83C0-EEF8E1240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4339" name="Picture 10">
            <a:extLst>
              <a:ext uri="{FF2B5EF4-FFF2-40B4-BE49-F238E27FC236}">
                <a16:creationId xmlns:a16="http://schemas.microsoft.com/office/drawing/2014/main" id="{D025D786-57E0-422A-8FBD-37031C5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685" r="1010" b="26685"/>
          <a:stretch>
            <a:fillRect/>
          </a:stretch>
        </p:blipFill>
        <p:spPr bwMode="auto">
          <a:xfrm>
            <a:off x="1238250" y="2303463"/>
            <a:ext cx="6627813" cy="2360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FDE0B67-EF29-4C48-8F7F-868C453A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925F-F144-4F59-9A5B-C1ED5EA9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 err="1"/>
              <a:t>Directoria</a:t>
            </a:r>
            <a:r>
              <a:rPr lang="en-US" sz="2800" b="1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/proc</a:t>
            </a:r>
          </a:p>
          <a:p>
            <a:pPr>
              <a:defRPr/>
            </a:pPr>
            <a:r>
              <a:rPr lang="en-US" sz="2400" dirty="0" err="1"/>
              <a:t>directoria</a:t>
            </a:r>
            <a:r>
              <a:rPr lang="en-US" sz="2400" dirty="0"/>
              <a:t> virtual (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existem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consultadas</a:t>
            </a:r>
            <a:r>
              <a:rPr lang="en-US" sz="2400" dirty="0"/>
              <a:t> </a:t>
            </a: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Sistema</a:t>
            </a:r>
          </a:p>
          <a:p>
            <a:pPr lvl="1">
              <a:defRPr/>
            </a:pP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parâmetros</a:t>
            </a:r>
            <a:r>
              <a:rPr lang="en-US" sz="2000" dirty="0"/>
              <a:t> do kernel </a:t>
            </a:r>
          </a:p>
          <a:p>
            <a:pPr>
              <a:defRPr/>
            </a:pPr>
            <a:r>
              <a:rPr lang="en-US" sz="2400" dirty="0" err="1"/>
              <a:t>Contém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gerais</a:t>
            </a:r>
            <a:r>
              <a:rPr lang="en-US" sz="2400" dirty="0"/>
              <a:t>:</a:t>
            </a:r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meminfo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Uma </a:t>
            </a:r>
            <a:r>
              <a:rPr lang="en-US" sz="2400" dirty="0" err="1"/>
              <a:t>directoria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/>
              <a:t>; </a:t>
            </a:r>
            <a:r>
              <a:rPr lang="en-US" sz="2000" dirty="0" err="1"/>
              <a:t>ficheiros</a:t>
            </a:r>
            <a:r>
              <a:rPr lang="en-US" sz="2000" dirty="0"/>
              <a:t> </a:t>
            </a:r>
            <a:r>
              <a:rPr lang="en-US" sz="2000" dirty="0" err="1"/>
              <a:t>abertos</a:t>
            </a:r>
            <a:r>
              <a:rPr lang="en-US" sz="2000" dirty="0"/>
              <a:t>; </a:t>
            </a:r>
            <a:r>
              <a:rPr lang="en-US" sz="2000" dirty="0" err="1"/>
              <a:t>mapa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http://www.tldp.org/LDP/Linux-Filesystem-Hierarchy/html/proc.html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BFFCE7D-DAC3-4BCD-9820-0713CA666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FE0E8F29-8E4A-48AC-BFA7-9F3A16DCF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Quando</a:t>
            </a:r>
            <a:r>
              <a:rPr lang="en-US" altLang="en-US" sz="2400" dirty="0"/>
              <a:t> um </a:t>
            </a:r>
            <a:r>
              <a:rPr lang="en-US" altLang="en-US" sz="2400" dirty="0" err="1"/>
              <a:t>processo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cria</a:t>
            </a:r>
            <a:r>
              <a:rPr lang="en-US" altLang="en-US" sz="2400" dirty="0"/>
              <a:t> um novo </a:t>
            </a:r>
            <a:r>
              <a:rPr lang="en-US" altLang="en-US" sz="2400" dirty="0" err="1"/>
              <a:t>processo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Processo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criador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designado</a:t>
            </a:r>
            <a:r>
              <a:rPr lang="en-US" altLang="en-US" sz="2000" dirty="0"/>
              <a:t> de </a:t>
            </a:r>
            <a:r>
              <a:rPr lang="en-US" altLang="en-US" sz="2000" b="1" dirty="0" err="1"/>
              <a:t>processo</a:t>
            </a:r>
            <a:r>
              <a:rPr lang="en-US" altLang="en-US" sz="2000" b="1" dirty="0"/>
              <a:t> pai</a:t>
            </a:r>
          </a:p>
          <a:p>
            <a:pPr lvl="1"/>
            <a:r>
              <a:rPr lang="en-US" altLang="en-US" sz="2000" dirty="0"/>
              <a:t>Novo </a:t>
            </a:r>
            <a:r>
              <a:rPr lang="en-US" altLang="en-US" sz="2000" dirty="0" err="1"/>
              <a:t>processo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designado</a:t>
            </a:r>
            <a:r>
              <a:rPr lang="en-US" altLang="en-US" sz="2000" dirty="0"/>
              <a:t> de </a:t>
            </a:r>
            <a:r>
              <a:rPr lang="en-US" altLang="en-US" sz="2000" b="1" dirty="0" err="1"/>
              <a:t>processo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filho</a:t>
            </a:r>
            <a:endParaRPr lang="en-US" altLang="en-US" sz="2000" b="1" dirty="0"/>
          </a:p>
          <a:p>
            <a:r>
              <a:rPr lang="en-US" altLang="en-US" sz="2400" dirty="0" err="1"/>
              <a:t>Pode</a:t>
            </a:r>
            <a:r>
              <a:rPr lang="en-US" altLang="en-US" sz="2400" dirty="0"/>
              <a:t> ser </a:t>
            </a:r>
            <a:r>
              <a:rPr lang="en-US" altLang="en-US" sz="2400" dirty="0" err="1"/>
              <a:t>formada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hierarquia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processos</a:t>
            </a:r>
            <a:endParaRPr lang="en-US" altLang="en-US" sz="2400" dirty="0"/>
          </a:p>
          <a:p>
            <a:r>
              <a:rPr lang="en-US" altLang="en-US" sz="2400" dirty="0" err="1"/>
              <a:t>Hierarquia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processos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Processo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pode</a:t>
            </a:r>
            <a:r>
              <a:rPr lang="en-US" altLang="en-US" sz="2000" dirty="0"/>
              <a:t> saber </a:t>
            </a:r>
            <a:r>
              <a:rPr lang="en-US" altLang="en-US" sz="2000" b="1" i="1" dirty="0" err="1"/>
              <a:t>pid</a:t>
            </a:r>
            <a:r>
              <a:rPr lang="en-US" altLang="en-US" sz="2000" dirty="0"/>
              <a:t> do pai</a:t>
            </a:r>
          </a:p>
          <a:p>
            <a:pPr lvl="1"/>
            <a:r>
              <a:rPr lang="en-US" altLang="en-US" sz="2000" dirty="0" err="1"/>
              <a:t>Quando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filho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morre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enviado</a:t>
            </a:r>
            <a:r>
              <a:rPr lang="en-US" altLang="en-US" sz="2000" dirty="0"/>
              <a:t> o </a:t>
            </a:r>
            <a:r>
              <a:rPr lang="en-US" altLang="en-US" sz="2000" dirty="0" err="1"/>
              <a:t>sinal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ao</a:t>
            </a:r>
            <a:r>
              <a:rPr lang="en-US" altLang="en-US" sz="2000" dirty="0"/>
              <a:t> pai</a:t>
            </a:r>
          </a:p>
          <a:p>
            <a:pPr lvl="1"/>
            <a:r>
              <a:rPr lang="en-US" altLang="en-US" sz="2000" dirty="0"/>
              <a:t>Pai </a:t>
            </a:r>
            <a:r>
              <a:rPr lang="en-US" altLang="en-US" sz="2000" dirty="0" err="1"/>
              <a:t>recolhe</a:t>
            </a:r>
            <a:r>
              <a:rPr lang="en-US" altLang="en-US" sz="2000" dirty="0"/>
              <a:t> </a:t>
            </a:r>
            <a:r>
              <a:rPr lang="en-US" altLang="en-US" sz="2000" i="1" dirty="0"/>
              <a:t>exit code</a:t>
            </a:r>
            <a:r>
              <a:rPr lang="en-US" altLang="en-US" sz="2000" dirty="0"/>
              <a:t> dos </a:t>
            </a:r>
            <a:r>
              <a:rPr lang="en-US" altLang="en-US" sz="2000" dirty="0" err="1"/>
              <a:t>filhos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Quando</a:t>
            </a:r>
            <a:r>
              <a:rPr lang="en-US" altLang="en-US" sz="2000" dirty="0"/>
              <a:t> pai </a:t>
            </a:r>
            <a:r>
              <a:rPr lang="en-US" altLang="en-US" sz="2000" dirty="0" err="1"/>
              <a:t>morre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filho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herdado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pelo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processo</a:t>
            </a:r>
            <a:r>
              <a:rPr lang="en-US" altLang="en-US" sz="2000" dirty="0"/>
              <a:t> 1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cs typeface="Courier New" panose="02070309020205020404" pitchFamily="49" charset="0"/>
              </a:rPr>
              <a:t>ou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endParaRPr lang="en-US" altLang="en-US" sz="2000" dirty="0"/>
          </a:p>
          <a:p>
            <a:pPr lvl="2"/>
            <a:r>
              <a:rPr lang="en-US" altLang="en-US" sz="1800" dirty="0"/>
              <a:t>A </a:t>
            </a:r>
            <a:r>
              <a:rPr lang="en-US" altLang="en-US" sz="1800" dirty="0" err="1"/>
              <a:t>partir</a:t>
            </a:r>
            <a:r>
              <a:rPr lang="en-US" altLang="en-US" sz="1800" dirty="0"/>
              <a:t> do kernel 3.4, um </a:t>
            </a:r>
            <a:r>
              <a:rPr lang="en-US" altLang="en-US" sz="1800" dirty="0" err="1"/>
              <a:t>processo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pode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nomear</a:t>
            </a:r>
            <a:r>
              <a:rPr lang="en-US" altLang="en-US" sz="1800" dirty="0"/>
              <a:t>-se </a:t>
            </a:r>
            <a:r>
              <a:rPr lang="en-US" altLang="en-US" sz="1800" dirty="0" err="1"/>
              <a:t>como</a:t>
            </a:r>
            <a:r>
              <a:rPr lang="en-US" altLang="en-US" sz="1800" dirty="0"/>
              <a:t> pai dos </a:t>
            </a:r>
            <a:r>
              <a:rPr lang="en-US" altLang="en-US" sz="1800" dirty="0" err="1"/>
              <a:t>processos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orfãos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descendentes</a:t>
            </a:r>
            <a:r>
              <a:rPr lang="en-US" altLang="en-US" sz="1800" dirty="0"/>
              <a:t> (ex: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en-US" sz="1800" dirty="0"/>
              <a:t>,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upstart</a:t>
            </a:r>
            <a:r>
              <a:rPr lang="en-US" altLang="en-US" sz="1800" dirty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E8CB-89E9-06BC-03DD-6C0ED142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57375"/>
            <a:ext cx="71818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E237C-F81E-D20A-AD57-F2B830AF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24744"/>
            <a:ext cx="3888432" cy="53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2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F37EAF-493D-4AA4-BD88-6AF21513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processos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D21C042B-88BA-48F8-98F7-68D65CEEF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I/O intensivos</a:t>
            </a:r>
          </a:p>
          <a:p>
            <a:pPr lvl="1"/>
            <a:r>
              <a:rPr lang="pt-PT" altLang="pt-PT" sz="2000"/>
              <a:t>Fazem muitas chamadas ao sistema relacionadas com I/O</a:t>
            </a:r>
          </a:p>
          <a:p>
            <a:pPr lvl="1"/>
            <a:r>
              <a:rPr lang="pt-PT" altLang="pt-PT" sz="2000"/>
              <a:t>Muitos pequenos períodos</a:t>
            </a:r>
            <a:r>
              <a:rPr lang="pt-PT" altLang="pt-PT" sz="2000" i="1"/>
              <a:t> </a:t>
            </a:r>
            <a:r>
              <a:rPr lang="pt-PT" altLang="pt-PT" sz="2000"/>
              <a:t>de utilização do CPU</a:t>
            </a:r>
          </a:p>
          <a:p>
            <a:r>
              <a:rPr lang="pt-PT" altLang="pt-PT" sz="2400"/>
              <a:t>CPU intensivos</a:t>
            </a:r>
          </a:p>
          <a:p>
            <a:pPr lvl="1"/>
            <a:r>
              <a:rPr lang="pt-PT" altLang="pt-PT" sz="2000"/>
              <a:t>Fazem poucas chamadas I/O</a:t>
            </a:r>
          </a:p>
          <a:p>
            <a:pPr lvl="1"/>
            <a:r>
              <a:rPr lang="pt-PT" altLang="pt-PT" sz="2000"/>
              <a:t>Poucos e longos períodos de utilização do CPU</a:t>
            </a:r>
          </a:p>
          <a:p>
            <a:r>
              <a:rPr lang="pt-PT" altLang="pt-PT" sz="2400"/>
              <a:t>Num sistema com </a:t>
            </a:r>
            <a:r>
              <a:rPr lang="pt-PT" altLang="pt-PT" sz="2400" i="1"/>
              <a:t>timesharing</a:t>
            </a:r>
            <a:r>
              <a:rPr lang="pt-PT" altLang="pt-PT" sz="2400"/>
              <a:t> e de modo a otimizar a utilização do CPU é positivo que a lista de processos em execução seja equilibrada entre os 2 tipos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1874BC-F259-41C1-8691-DEA113B7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5EFAAB0E-6B9B-4846-AEF7-B43D06D51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processo pode criar novos processos</a:t>
            </a:r>
          </a:p>
          <a:p>
            <a:pPr lvl="1"/>
            <a:r>
              <a:rPr lang="pt-PT" altLang="pt-PT" sz="2000"/>
              <a:t>O processo criador designa-se de processo pai e os criados de processos filhos</a:t>
            </a:r>
          </a:p>
          <a:p>
            <a:pPr lvl="1"/>
            <a:r>
              <a:rPr lang="pt-PT" altLang="pt-PT" sz="2000"/>
              <a:t>Os filhos podem, por sua vez, criar novos processos</a:t>
            </a:r>
          </a:p>
          <a:p>
            <a:r>
              <a:rPr lang="pt-PT" altLang="pt-PT" sz="2400"/>
              <a:t>Partilha de recursos</a:t>
            </a:r>
          </a:p>
          <a:p>
            <a:pPr lvl="1"/>
            <a:r>
              <a:rPr lang="pt-PT" altLang="pt-PT" sz="2000"/>
              <a:t>Pai e filhos partilham recursos</a:t>
            </a:r>
          </a:p>
          <a:p>
            <a:pPr lvl="1"/>
            <a:r>
              <a:rPr lang="pt-PT" altLang="pt-PT" sz="2000"/>
              <a:t>Filhos partilham um subconjunto dos recursos do pai</a:t>
            </a:r>
          </a:p>
          <a:p>
            <a:pPr lvl="1"/>
            <a:r>
              <a:rPr lang="pt-PT" altLang="pt-PT" sz="2000"/>
              <a:t>Pai e filhos não partilham recursos</a:t>
            </a:r>
          </a:p>
          <a:p>
            <a:r>
              <a:rPr lang="pt-PT" altLang="pt-PT" sz="2400"/>
              <a:t>Execução</a:t>
            </a:r>
          </a:p>
          <a:p>
            <a:pPr lvl="1"/>
            <a:r>
              <a:rPr lang="pt-PT" altLang="pt-PT" sz="2000"/>
              <a:t>Pai e filhos executam em paralelo</a:t>
            </a:r>
          </a:p>
          <a:p>
            <a:pPr lvl="1"/>
            <a:r>
              <a:rPr lang="pt-PT" altLang="pt-PT" sz="2000"/>
              <a:t>Pai espera que filho(s) terminem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DEA179-3A62-4814-86EF-0299AB246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35A84373-E24A-4910-BEB8-7E10928C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363663"/>
            <a:ext cx="78962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4AC699-F8B5-4EE7-B486-612D43D00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- POSIX</a:t>
            </a:r>
          </a:p>
        </p:txBody>
      </p:sp>
      <p:pic>
        <p:nvPicPr>
          <p:cNvPr id="6147" name="Picture 1">
            <a:extLst>
              <a:ext uri="{FF2B5EF4-FFF2-40B4-BE49-F238E27FC236}">
                <a16:creationId xmlns:a16="http://schemas.microsoft.com/office/drawing/2014/main" id="{DF138A50-A2DA-46C8-BBB0-365472DE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485900"/>
            <a:ext cx="5648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8FCA5E-4954-43AC-8E99-AF2A1F1CC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Win32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90E438DC-1EEC-4FFA-8624-9662F352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008063"/>
            <a:ext cx="507523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B8828-CBD7-4EB4-AEF1-5D75222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Java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4863B76A-5F4F-4C0B-AF52-FE498C7B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89613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B8828-CBD7-4EB4-AEF1-5D75222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Criação de processos – </a:t>
            </a:r>
            <a:r>
              <a:rPr lang="pt-PT" altLang="pt-PT" dirty="0" err="1"/>
              <a:t>Python</a:t>
            </a:r>
            <a:endParaRPr lang="pt-PT" alt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C4E77-544C-7C28-61F6-DCC7CF11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6792"/>
            <a:ext cx="5724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7655E3A-CD6F-4365-BC8E-F565DD6B5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i="1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28D5BC9-EA04-44C3-92A1-35ADA829F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b="1" dirty="0" err="1"/>
              <a:t>Processos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i="1" dirty="0"/>
              <a:t>scripts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  <a:p>
            <a:pPr>
              <a:defRPr/>
            </a:pPr>
            <a:r>
              <a:rPr lang="en-US" altLang="en-US" dirty="0" err="1"/>
              <a:t>Processos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i="1" dirty="0"/>
              <a:t>background</a:t>
            </a:r>
          </a:p>
          <a:p>
            <a:pPr>
              <a:defRPr/>
            </a:pPr>
            <a:r>
              <a:rPr lang="en-US" altLang="en-US" i="1" dirty="0"/>
              <a:t>Process group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parent.sh parent2.sh child.sh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7356454B-1C6F-4AE6-9BDF-9808E7C4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32463"/>
            <a:ext cx="815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Adaptado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https://gist.github.com/CMCDragonkai/f58afb7e39fcc422097849b853caa140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33FBF9A-0670-4040-9039-E6BDB80E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Input </a:t>
            </a:r>
            <a:r>
              <a:rPr lang="pt-PT" altLang="pt-PT"/>
              <a:t>/ </a:t>
            </a:r>
            <a:r>
              <a:rPr lang="pt-PT" altLang="pt-PT" i="1"/>
              <a:t>Output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91C48-784F-4D21-AA5D-89C70BD2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Abrir</a:t>
            </a:r>
            <a:r>
              <a:rPr lang="en-US" altLang="en-US" sz="2400" dirty="0">
                <a:cs typeface="Courier New" panose="02070309020205020404" pitchFamily="49" charset="0"/>
              </a:rPr>
              <a:t> e </a:t>
            </a:r>
            <a:r>
              <a:rPr lang="en-US" altLang="en-US" sz="2400" dirty="0" err="1">
                <a:cs typeface="Courier New" panose="02070309020205020404" pitchFamily="49" charset="0"/>
              </a:rPr>
              <a:t>fechar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cs typeface="Courier New" panose="02070309020205020404" pitchFamily="49" charset="0"/>
              </a:rPr>
              <a:t>ficheiros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/*,</a:t>
            </a:r>
            <a:r>
              <a:rPr lang="en-US" altLang="en-US" sz="18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 */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Ler</a:t>
            </a:r>
            <a:r>
              <a:rPr lang="en-US" altLang="en-US" sz="2400" dirty="0">
                <a:cs typeface="Courier New" panose="02070309020205020404" pitchFamily="49" charset="0"/>
              </a:rPr>
              <a:t> / </a:t>
            </a:r>
            <a:r>
              <a:rPr lang="en-US" altLang="en-US" sz="2400" dirty="0" err="1">
                <a:cs typeface="Courier New" panose="02070309020205020404" pitchFamily="49" charset="0"/>
              </a:rPr>
              <a:t>Escrever</a:t>
            </a:r>
            <a:endParaRPr lang="en-US" altLang="en-US" sz="24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Duplicar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cs typeface="Courier New" panose="02070309020205020404" pitchFamily="49" charset="0"/>
              </a:rPr>
              <a:t>file descriptors</a:t>
            </a:r>
            <a:endParaRPr lang="en-US" altLang="en-US" sz="2400" i="1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90EDB4-503A-47F4-9052-3D03619C2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Leitura</a:t>
            </a:r>
            <a:endParaRPr lang="pt-PT" altLang="pt-PT" i="1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AA251A0-B3AC-4DC8-82EC-A6760AE9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84313"/>
            <a:ext cx="69532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DC4D1E-C0D5-4938-B6A8-2975AE04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de um processo</a:t>
            </a:r>
          </a:p>
        </p:txBody>
      </p:sp>
      <p:sp>
        <p:nvSpPr>
          <p:cNvPr id="4099" name="Marcador de Posição de Conteúdo 3">
            <a:extLst>
              <a:ext uri="{FF2B5EF4-FFF2-40B4-BE49-F238E27FC236}">
                <a16:creationId xmlns:a16="http://schemas.microsoft.com/office/drawing/2014/main" id="{92F325BC-BBF4-4BD4-B07F-769A0430E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D45F8B21-C2F9-47D9-ACEB-53A593BE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66850"/>
            <a:ext cx="57721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A3FDF7-0D97-4BA3-9B57-86494F05F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Escrita</a:t>
            </a:r>
            <a:endParaRPr lang="pt-PT" altLang="pt-PT" i="1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00CC5230-2557-488F-AC0F-F3F3D538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398588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F7396C-C315-4771-8792-0B2E82E4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Redirecionamento </a:t>
            </a:r>
            <a:r>
              <a:rPr lang="pt-PT" altLang="pt-PT" i="1"/>
              <a:t>output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8DAF798B-5DFB-4AEA-BB42-A129C694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368425"/>
            <a:ext cx="8724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3C8510-528F-4DF8-BD5D-521855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 </a:t>
            </a:r>
            <a:r>
              <a:rPr lang="pt-PT" altLang="pt-PT" i="1"/>
              <a:t>output </a:t>
            </a:r>
            <a:r>
              <a:rPr lang="pt-PT" altLang="pt-PT"/>
              <a:t>no processo filho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0A0F84AF-330C-4E3A-A14A-AEEF4C0E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81075"/>
            <a:ext cx="77962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95FFE8-2074-4ABD-B9AF-3270DB1F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processo/OS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8022BCA9-C1C5-4F41-AC33-950068323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8624736D-EA57-4F6A-9263-46AB6B6B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412875"/>
            <a:ext cx="779938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0CB044-3844-4BAF-94D7-A3748A73D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sp>
        <p:nvSpPr>
          <p:cNvPr id="6147" name="Marcador de Posição de Conteúdo 6">
            <a:extLst>
              <a:ext uri="{FF2B5EF4-FFF2-40B4-BE49-F238E27FC236}">
                <a16:creationId xmlns:a16="http://schemas.microsoft.com/office/drawing/2014/main" id="{7B13F4CE-0829-4945-9EAB-CF67AA436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Um processo em execução pode estar nos seguintes estados</a:t>
            </a:r>
          </a:p>
          <a:p>
            <a:pPr lvl="1"/>
            <a:r>
              <a:rPr lang="pt-PT" altLang="pt-PT" i="1"/>
              <a:t>New</a:t>
            </a:r>
          </a:p>
          <a:p>
            <a:pPr lvl="1"/>
            <a:r>
              <a:rPr lang="pt-PT" altLang="pt-PT" i="1"/>
              <a:t>Running</a:t>
            </a:r>
          </a:p>
          <a:p>
            <a:pPr lvl="1"/>
            <a:r>
              <a:rPr lang="pt-PT" altLang="pt-PT" i="1"/>
              <a:t>Waiting</a:t>
            </a:r>
          </a:p>
          <a:p>
            <a:pPr lvl="1"/>
            <a:r>
              <a:rPr lang="pt-PT" altLang="pt-PT" i="1"/>
              <a:t>Ready</a:t>
            </a:r>
          </a:p>
          <a:p>
            <a:pPr lvl="1"/>
            <a:r>
              <a:rPr lang="pt-PT" altLang="pt-PT" i="1"/>
              <a:t>Terminated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7171" name="Picture 8">
            <a:extLst>
              <a:ext uri="{FF2B5EF4-FFF2-40B4-BE49-F238E27FC236}">
                <a16:creationId xmlns:a16="http://schemas.microsoft.com/office/drawing/2014/main" id="{1E8A653D-8D06-4BEA-AFAA-5E3773FE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627188" y="2363788"/>
            <a:ext cx="5902325" cy="2303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0361C-A48E-98DF-A319-32DC50E0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39" y="1196752"/>
            <a:ext cx="468712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2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227EF0F-08B4-4235-A178-DE7ADB44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C4FBAA55-991B-4C51-8584-8E00F9176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O </a:t>
            </a:r>
            <a:r>
              <a:rPr lang="pt-PT" altLang="pt-PT" sz="2400" i="1"/>
              <a:t>Process Control Block </a:t>
            </a:r>
            <a:r>
              <a:rPr lang="pt-PT" altLang="pt-PT" sz="2400"/>
              <a:t>(PCB) é a estrutura que, no SO, armazena a informação sobre um processo</a:t>
            </a:r>
          </a:p>
          <a:p>
            <a:r>
              <a:rPr lang="pt-PT" altLang="pt-PT" sz="2400"/>
              <a:t>Inclui os seguintes dados:</a:t>
            </a:r>
          </a:p>
          <a:p>
            <a:pPr lvl="1"/>
            <a:r>
              <a:rPr lang="pt-PT" altLang="pt-PT" sz="2000"/>
              <a:t>Estado do processo</a:t>
            </a:r>
          </a:p>
          <a:p>
            <a:pPr lvl="1"/>
            <a:r>
              <a:rPr lang="pt-PT" altLang="pt-PT" sz="2000" i="1"/>
              <a:t>Program Counter</a:t>
            </a:r>
          </a:p>
          <a:p>
            <a:pPr lvl="1"/>
            <a:r>
              <a:rPr lang="pt-PT" altLang="pt-PT" sz="2000"/>
              <a:t>Registos do CPU</a:t>
            </a:r>
          </a:p>
          <a:p>
            <a:pPr lvl="1"/>
            <a:r>
              <a:rPr lang="pt-PT" altLang="pt-PT" sz="2000"/>
              <a:t>Tipo de escalonamento</a:t>
            </a:r>
          </a:p>
          <a:p>
            <a:pPr lvl="1"/>
            <a:r>
              <a:rPr lang="pt-PT" altLang="pt-PT" sz="2000"/>
              <a:t>Informação sobre a memória do processo</a:t>
            </a:r>
          </a:p>
          <a:p>
            <a:pPr lvl="1"/>
            <a:r>
              <a:rPr lang="pt-PT" altLang="pt-PT" sz="2000"/>
              <a:t>Informação sobre I/O</a:t>
            </a:r>
          </a:p>
          <a:p>
            <a:pPr lvl="1"/>
            <a:r>
              <a:rPr lang="pt-PT" altLang="pt-PT" sz="2000" i="1"/>
              <a:t>Accounting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F4818D-1F92-4193-92DC-FCE7DF13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9219" name="Picture 7">
            <a:extLst>
              <a:ext uri="{FF2B5EF4-FFF2-40B4-BE49-F238E27FC236}">
                <a16:creationId xmlns:a16="http://schemas.microsoft.com/office/drawing/2014/main" id="{1A3FCCD7-E885-4308-B4E4-5410F6D4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3332163" y="1809750"/>
            <a:ext cx="2387600" cy="38782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2336</TotalTime>
  <Words>663</Words>
  <Application>Microsoft Office PowerPoint</Application>
  <PresentationFormat>On-screen Show (4:3)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Memória de um processo</vt:lpstr>
      <vt:lpstr>Memória processo/OS</vt:lpstr>
      <vt:lpstr>Estados de um processo</vt:lpstr>
      <vt:lpstr>Estados de um processo</vt:lpstr>
      <vt:lpstr>Estados de um processo</vt:lpstr>
      <vt:lpstr>Process Control Block</vt:lpstr>
      <vt:lpstr>Process Control Block</vt:lpstr>
      <vt:lpstr>Process Control Block</vt:lpstr>
      <vt:lpstr>Mudança de contexto</vt:lpstr>
      <vt:lpstr>Estruturas de suporte ao escalonamento</vt:lpstr>
      <vt:lpstr>Representação do escalonamento</vt:lpstr>
      <vt:lpstr>Representação do escalonamento</vt:lpstr>
      <vt:lpstr>Tópico prático</vt:lpstr>
      <vt:lpstr>Árvore de processos</vt:lpstr>
      <vt:lpstr>Árvore de processos</vt:lpstr>
      <vt:lpstr>Árvore de processos</vt:lpstr>
      <vt:lpstr>Tipos de processos</vt:lpstr>
      <vt:lpstr>Criação de processos</vt:lpstr>
      <vt:lpstr>Criação de processos</vt:lpstr>
      <vt:lpstr>Criação de processos</vt:lpstr>
      <vt:lpstr>Criação de processos - POSIX</vt:lpstr>
      <vt:lpstr>Criação de processos – Win32</vt:lpstr>
      <vt:lpstr>Criação de processos – Java</vt:lpstr>
      <vt:lpstr>Criação de processos – Python</vt:lpstr>
      <vt:lpstr>Tópico prático</vt:lpstr>
      <vt:lpstr>POSIX Input / Output</vt:lpstr>
      <vt:lpstr>Leitura</vt:lpstr>
      <vt:lpstr>Escrita</vt:lpstr>
      <vt:lpstr>Redirecionamento output</vt:lpstr>
      <vt:lpstr>Redir output no processo filho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199</cp:revision>
  <dcterms:created xsi:type="dcterms:W3CDTF">1601-01-01T00:00:00Z</dcterms:created>
  <dcterms:modified xsi:type="dcterms:W3CDTF">2024-10-22T15:00:06Z</dcterms:modified>
</cp:coreProperties>
</file>