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5843" y="-45942"/>
            <a:ext cx="2909012" cy="105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5622" y="2725522"/>
            <a:ext cx="14389455" cy="618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772" y="3996131"/>
            <a:ext cx="7194550" cy="166941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800"/>
              </a:lnSpc>
              <a:spcBef>
                <a:spcPts val="105"/>
              </a:spcBef>
            </a:pPr>
            <a:r>
              <a:rPr dirty="0" sz="3600" spc="-90">
                <a:solidFill>
                  <a:srgbClr val="FFFFFF"/>
                </a:solidFill>
              </a:rPr>
              <a:t>Análise </a:t>
            </a:r>
            <a:r>
              <a:rPr dirty="0" sz="3600" spc="-70">
                <a:solidFill>
                  <a:srgbClr val="FFFFFF"/>
                </a:solidFill>
              </a:rPr>
              <a:t>Crítica </a:t>
            </a:r>
            <a:r>
              <a:rPr dirty="0" sz="3600" spc="-105">
                <a:solidFill>
                  <a:srgbClr val="FFFFFF"/>
                </a:solidFill>
              </a:rPr>
              <a:t>das </a:t>
            </a:r>
            <a:r>
              <a:rPr dirty="0" sz="3600" spc="-100">
                <a:solidFill>
                  <a:srgbClr val="FFFFFF"/>
                </a:solidFill>
              </a:rPr>
              <a:t>Memórias </a:t>
            </a:r>
            <a:r>
              <a:rPr dirty="0" sz="3600" spc="-1220">
                <a:solidFill>
                  <a:srgbClr val="FFFFFF"/>
                </a:solidFill>
              </a:rPr>
              <a:t> </a:t>
            </a:r>
            <a:r>
              <a:rPr dirty="0" sz="3600" spc="-65">
                <a:solidFill>
                  <a:srgbClr val="FFFFFF"/>
                </a:solidFill>
              </a:rPr>
              <a:t>DD</a:t>
            </a:r>
            <a:r>
              <a:rPr dirty="0" sz="3600" spc="-75">
                <a:solidFill>
                  <a:srgbClr val="FFFFFF"/>
                </a:solidFill>
              </a:rPr>
              <a:t>R</a:t>
            </a:r>
            <a:r>
              <a:rPr dirty="0" sz="3600" spc="-330">
                <a:solidFill>
                  <a:srgbClr val="FFFFFF"/>
                </a:solidFill>
              </a:rPr>
              <a:t>-5,</a:t>
            </a:r>
            <a:r>
              <a:rPr dirty="0" sz="3600" spc="-185">
                <a:solidFill>
                  <a:srgbClr val="FFFFFF"/>
                </a:solidFill>
              </a:rPr>
              <a:t> </a:t>
            </a:r>
            <a:r>
              <a:rPr dirty="0" sz="3600" spc="-160">
                <a:solidFill>
                  <a:srgbClr val="FFFFFF"/>
                </a:solidFill>
              </a:rPr>
              <a:t>N</a:t>
            </a:r>
            <a:r>
              <a:rPr dirty="0" sz="3600" spc="-50">
                <a:solidFill>
                  <a:srgbClr val="FFFFFF"/>
                </a:solidFill>
              </a:rPr>
              <a:t>V</a:t>
            </a:r>
            <a:r>
              <a:rPr dirty="0" sz="3600" spc="-114">
                <a:solidFill>
                  <a:srgbClr val="FFFFFF"/>
                </a:solidFill>
              </a:rPr>
              <a:t>Me,</a:t>
            </a:r>
            <a:r>
              <a:rPr dirty="0" sz="3600" spc="-185">
                <a:solidFill>
                  <a:srgbClr val="FFFFFF"/>
                </a:solidFill>
              </a:rPr>
              <a:t> </a:t>
            </a:r>
            <a:r>
              <a:rPr dirty="0" sz="3600" spc="-25">
                <a:solidFill>
                  <a:srgbClr val="FFFFFF"/>
                </a:solidFill>
              </a:rPr>
              <a:t>HBM</a:t>
            </a:r>
            <a:r>
              <a:rPr dirty="0" sz="3600" spc="-185">
                <a:solidFill>
                  <a:srgbClr val="FFFFFF"/>
                </a:solidFill>
              </a:rPr>
              <a:t> </a:t>
            </a:r>
            <a:r>
              <a:rPr dirty="0" sz="3600" spc="-80">
                <a:solidFill>
                  <a:srgbClr val="FFFFFF"/>
                </a:solidFill>
              </a:rPr>
              <a:t>e</a:t>
            </a:r>
            <a:r>
              <a:rPr dirty="0" sz="3600" spc="-185">
                <a:solidFill>
                  <a:srgbClr val="FFFFFF"/>
                </a:solidFill>
              </a:rPr>
              <a:t> </a:t>
            </a:r>
            <a:r>
              <a:rPr dirty="0" sz="3600" spc="-55">
                <a:solidFill>
                  <a:srgbClr val="FFFFFF"/>
                </a:solidFill>
              </a:rPr>
              <a:t>Opta</a:t>
            </a:r>
            <a:r>
              <a:rPr dirty="0" sz="3600" spc="-35">
                <a:solidFill>
                  <a:srgbClr val="FFFFFF"/>
                </a:solidFill>
              </a:rPr>
              <a:t>n</a:t>
            </a:r>
            <a:r>
              <a:rPr dirty="0" sz="3600" spc="-210">
                <a:solidFill>
                  <a:srgbClr val="FFFFFF"/>
                </a:solidFill>
              </a:rPr>
              <a:t>e:  </a:t>
            </a:r>
            <a:r>
              <a:rPr dirty="0" sz="3600" spc="-114">
                <a:solidFill>
                  <a:srgbClr val="FFFFFF"/>
                </a:solidFill>
              </a:rPr>
              <a:t>Características,</a:t>
            </a:r>
            <a:r>
              <a:rPr dirty="0" sz="3600" spc="-190">
                <a:solidFill>
                  <a:srgbClr val="FFFFFF"/>
                </a:solidFill>
              </a:rPr>
              <a:t> </a:t>
            </a:r>
            <a:r>
              <a:rPr dirty="0" sz="3600" spc="-80">
                <a:solidFill>
                  <a:srgbClr val="FFFFFF"/>
                </a:solidFill>
              </a:rPr>
              <a:t>e</a:t>
            </a:r>
            <a:r>
              <a:rPr dirty="0" sz="3600" spc="-185">
                <a:solidFill>
                  <a:srgbClr val="FFFFFF"/>
                </a:solidFill>
              </a:rPr>
              <a:t> </a:t>
            </a:r>
            <a:r>
              <a:rPr dirty="0" sz="3600" spc="-170">
                <a:solidFill>
                  <a:srgbClr val="FFFFFF"/>
                </a:solidFill>
              </a:rPr>
              <a:t>Inovações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109" y="552895"/>
            <a:ext cx="7602220" cy="1572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150" spc="-385"/>
              <a:t>Introdução</a:t>
            </a:r>
            <a:endParaRPr sz="10150"/>
          </a:p>
        </p:txBody>
      </p:sp>
      <p:sp>
        <p:nvSpPr>
          <p:cNvPr id="4" name="object 4"/>
          <p:cNvSpPr txBox="1"/>
          <p:nvPr/>
        </p:nvSpPr>
        <p:spPr>
          <a:xfrm>
            <a:off x="1230109" y="2941060"/>
            <a:ext cx="15758160" cy="2681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95"/>
              </a:spcBef>
            </a:pPr>
            <a:r>
              <a:rPr dirty="0" sz="3450" spc="-70" b="1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r>
              <a:rPr dirty="0" sz="345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5" b="1">
                <a:solidFill>
                  <a:srgbClr val="FFFFFF"/>
                </a:solidFill>
                <a:latin typeface="Verdana"/>
                <a:cs typeface="Verdana"/>
              </a:rPr>
              <a:t>Crítica</a:t>
            </a:r>
            <a:r>
              <a:rPr dirty="0" sz="345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das</a:t>
            </a:r>
            <a:r>
              <a:rPr dirty="0" sz="34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70">
                <a:solidFill>
                  <a:srgbClr val="FFFFFF"/>
                </a:solidFill>
                <a:latin typeface="Verdana"/>
                <a:cs typeface="Verdana"/>
              </a:rPr>
              <a:t>memórias</a:t>
            </a:r>
            <a:r>
              <a:rPr dirty="0" sz="345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DDR-5,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5">
                <a:solidFill>
                  <a:srgbClr val="FFFFFF"/>
                </a:solidFill>
                <a:latin typeface="Verdana"/>
                <a:cs typeface="Verdana"/>
              </a:rPr>
              <a:t>NVMe,</a:t>
            </a:r>
            <a:r>
              <a:rPr dirty="0" sz="34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05">
                <a:solidFill>
                  <a:srgbClr val="FFFFFF"/>
                </a:solidFill>
                <a:latin typeface="Verdana"/>
                <a:cs typeface="Verdana"/>
              </a:rPr>
              <a:t>HBM 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Optane</a:t>
            </a:r>
            <a:r>
              <a:rPr dirty="0" sz="345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é </a:t>
            </a:r>
            <a:r>
              <a:rPr dirty="0" sz="3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5">
                <a:solidFill>
                  <a:srgbClr val="FFFFFF"/>
                </a:solidFill>
                <a:latin typeface="Verdana"/>
                <a:cs typeface="Verdana"/>
              </a:rPr>
              <a:t>essencial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para </a:t>
            </a:r>
            <a:r>
              <a:rPr dirty="0" sz="3450" spc="75">
                <a:solidFill>
                  <a:srgbClr val="FFFFFF"/>
                </a:solidFill>
                <a:latin typeface="Verdana"/>
                <a:cs typeface="Verdana"/>
              </a:rPr>
              <a:t>entender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450" spc="15">
                <a:solidFill>
                  <a:srgbClr val="FFFFFF"/>
                </a:solidFill>
                <a:latin typeface="Verdana"/>
                <a:cs typeface="Verdana"/>
              </a:rPr>
              <a:t>inovações </a:t>
            </a:r>
            <a:r>
              <a:rPr dirty="0" sz="3450" spc="65">
                <a:solidFill>
                  <a:srgbClr val="FFFFFF"/>
                </a:solidFill>
                <a:latin typeface="Verdana"/>
                <a:cs typeface="Verdana"/>
              </a:rPr>
              <a:t>tecnológicas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atuais. </a:t>
            </a:r>
            <a:r>
              <a:rPr dirty="0" sz="3450" spc="15">
                <a:solidFill>
                  <a:srgbClr val="FFFFFF"/>
                </a:solidFill>
                <a:latin typeface="Verdana"/>
                <a:cs typeface="Verdana"/>
              </a:rPr>
              <a:t>Este </a:t>
            </a:r>
            <a:r>
              <a:rPr dirty="0" sz="3450" spc="75">
                <a:solidFill>
                  <a:srgbClr val="FFFFFF"/>
                </a:solidFill>
                <a:latin typeface="Verdana"/>
                <a:cs typeface="Verdana"/>
              </a:rPr>
              <a:t>estudo </a:t>
            </a:r>
            <a:r>
              <a:rPr dirty="0" sz="3450" spc="-1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0">
                <a:solidFill>
                  <a:srgbClr val="FFFFFF"/>
                </a:solidFill>
                <a:latin typeface="Verdana"/>
                <a:cs typeface="Verdana"/>
              </a:rPr>
              <a:t>abordará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450" spc="-80" b="1">
                <a:solidFill>
                  <a:srgbClr val="FFFFFF"/>
                </a:solidFill>
                <a:latin typeface="Verdana"/>
                <a:cs typeface="Verdana"/>
              </a:rPr>
              <a:t>características 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dirty="0" sz="3450" spc="-55" b="1">
                <a:solidFill>
                  <a:srgbClr val="FFFFFF"/>
                </a:solidFill>
                <a:latin typeface="Verdana"/>
                <a:cs typeface="Verdana"/>
              </a:rPr>
              <a:t>aplicações </a:t>
            </a:r>
            <a:r>
              <a:rPr dirty="0" sz="3450" spc="13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3450" spc="80">
                <a:solidFill>
                  <a:srgbClr val="FFFFFF"/>
                </a:solidFill>
                <a:latin typeface="Verdana"/>
                <a:cs typeface="Verdana"/>
              </a:rPr>
              <a:t>cada </a:t>
            </a:r>
            <a:r>
              <a:rPr dirty="0" sz="3450" spc="85">
                <a:solidFill>
                  <a:srgbClr val="FFFFFF"/>
                </a:solidFill>
                <a:latin typeface="Verdana"/>
                <a:cs typeface="Verdana"/>
              </a:rPr>
              <a:t>tipo </a:t>
            </a:r>
            <a:r>
              <a:rPr dirty="0" sz="3450" spc="13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3450" spc="20">
                <a:solidFill>
                  <a:srgbClr val="FFFFFF"/>
                </a:solidFill>
                <a:latin typeface="Verdana"/>
                <a:cs typeface="Verdana"/>
              </a:rPr>
              <a:t>memória, </a:t>
            </a:r>
            <a:r>
              <a:rPr dirty="0" sz="34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85">
                <a:solidFill>
                  <a:srgbClr val="FFFFFF"/>
                </a:solidFill>
                <a:latin typeface="Verdana"/>
                <a:cs typeface="Verdana"/>
              </a:rPr>
              <a:t>além </a:t>
            </a:r>
            <a:r>
              <a:rPr dirty="0" sz="3450" spc="13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3450" spc="45">
                <a:solidFill>
                  <a:srgbClr val="FFFFFF"/>
                </a:solidFill>
                <a:latin typeface="Verdana"/>
                <a:cs typeface="Verdana"/>
              </a:rPr>
              <a:t>discutir </a:t>
            </a:r>
            <a:r>
              <a:rPr dirty="0" sz="3450" spc="-15">
                <a:solidFill>
                  <a:srgbClr val="FFFFFF"/>
                </a:solidFill>
                <a:latin typeface="Verdana"/>
                <a:cs typeface="Verdana"/>
              </a:rPr>
              <a:t>suas </a:t>
            </a:r>
            <a:r>
              <a:rPr dirty="0" sz="3450" spc="70">
                <a:solidFill>
                  <a:srgbClr val="FFFFFF"/>
                </a:solidFill>
                <a:latin typeface="Verdana"/>
                <a:cs typeface="Verdana"/>
              </a:rPr>
              <a:t>implicações </a:t>
            </a:r>
            <a:r>
              <a:rPr dirty="0" sz="3450" spc="13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dirty="0" sz="3450" spc="120">
                <a:solidFill>
                  <a:srgbClr val="FFFFFF"/>
                </a:solidFill>
                <a:latin typeface="Verdana"/>
                <a:cs typeface="Verdana"/>
              </a:rPr>
              <a:t>desempenho </a:t>
            </a:r>
            <a:r>
              <a:rPr dirty="0" sz="3450" spc="100">
                <a:solidFill>
                  <a:srgbClr val="FFFFFF"/>
                </a:solidFill>
                <a:latin typeface="Verdana"/>
                <a:cs typeface="Verdana"/>
              </a:rPr>
              <a:t>computacional </a:t>
            </a:r>
            <a:r>
              <a:rPr dirty="0" sz="3450" spc="5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dirty="0" sz="34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3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45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45">
                <a:solidFill>
                  <a:srgbClr val="FFFFFF"/>
                </a:solidFill>
                <a:latin typeface="Verdana"/>
                <a:cs typeface="Verdana"/>
              </a:rPr>
              <a:t>futuro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9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5">
                <a:solidFill>
                  <a:srgbClr val="FFFFFF"/>
                </a:solidFill>
                <a:latin typeface="Verdana"/>
                <a:cs typeface="Verdana"/>
              </a:rPr>
              <a:t>tecnologia.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071" y="175336"/>
            <a:ext cx="6497955" cy="12077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84620" algn="l"/>
              </a:tabLst>
            </a:pPr>
            <a:r>
              <a:rPr dirty="0" sz="7750" spc="-390"/>
              <a:t>DD</a:t>
            </a:r>
            <a:r>
              <a:rPr dirty="0" sz="7750" spc="-390" strike="sngStrike"/>
              <a:t>R-5	</a:t>
            </a:r>
            <a:endParaRPr sz="7750"/>
          </a:p>
        </p:txBody>
      </p:sp>
      <p:sp>
        <p:nvSpPr>
          <p:cNvPr id="4" name="object 4"/>
          <p:cNvSpPr txBox="1"/>
          <p:nvPr/>
        </p:nvSpPr>
        <p:spPr>
          <a:xfrm>
            <a:off x="382930" y="2603640"/>
            <a:ext cx="8236584" cy="45593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20"/>
              </a:spcBef>
            </a:pPr>
            <a:r>
              <a:rPr dirty="0" sz="3300" spc="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z="33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5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3300" spc="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229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3300" spc="-50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140">
                <a:solidFill>
                  <a:srgbClr val="FFFFFF"/>
                </a:solidFill>
                <a:latin typeface="Verdana"/>
                <a:cs typeface="Verdana"/>
              </a:rPr>
              <a:t>ç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3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229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300" spc="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300" spc="-229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300" spc="5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300" spc="-49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3300">
                <a:solidFill>
                  <a:srgbClr val="FFFFFF"/>
                </a:solidFill>
                <a:latin typeface="Verdana"/>
                <a:cs typeface="Verdana"/>
              </a:rPr>
              <a:t>trazem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melhorias </a:t>
            </a:r>
            <a:r>
              <a:rPr dirty="0" sz="3300" spc="135">
                <a:solidFill>
                  <a:srgbClr val="FFFFFF"/>
                </a:solidFill>
                <a:latin typeface="Verdana"/>
                <a:cs typeface="Verdana"/>
              </a:rPr>
              <a:t>como </a:t>
            </a:r>
            <a:r>
              <a:rPr dirty="0" sz="3300" spc="45">
                <a:solidFill>
                  <a:srgbClr val="FFFFFF"/>
                </a:solidFill>
                <a:latin typeface="Verdana"/>
                <a:cs typeface="Verdana"/>
              </a:rPr>
              <a:t>maior 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largura </a:t>
            </a:r>
            <a:r>
              <a:rPr dirty="0" sz="3300" spc="-1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50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55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0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ê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20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3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9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3300" spc="9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300" spc="229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0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50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  <a:p>
            <a:pPr marL="12700" marR="553085">
              <a:lnSpc>
                <a:spcPct val="100400"/>
              </a:lnSpc>
            </a:pPr>
            <a:r>
              <a:rPr dirty="0" sz="330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3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2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33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3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20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-7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300" spc="1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3300" spc="8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3300" spc="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300" spc="9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3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0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-62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50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ã</a:t>
            </a:r>
            <a:r>
              <a:rPr dirty="0" sz="330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0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-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55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33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3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145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330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-19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00" spc="-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00" spc="3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3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1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3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00" spc="-8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300" spc="5">
                <a:solidFill>
                  <a:srgbClr val="FFFFFF"/>
                </a:solidFill>
                <a:latin typeface="Verdana"/>
                <a:cs typeface="Verdana"/>
              </a:rPr>
              <a:t>máquinas.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5690" y="2410688"/>
            <a:ext cx="7915275" cy="5753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35"/>
              </a:spcBef>
            </a:pPr>
            <a:r>
              <a:rPr dirty="0" spc="-260"/>
              <a:t>N</a:t>
            </a:r>
            <a:r>
              <a:rPr dirty="0" spc="-65"/>
              <a:t>V</a:t>
            </a:r>
            <a:r>
              <a:rPr dirty="0" spc="70"/>
              <a:t>M</a:t>
            </a:r>
            <a:r>
              <a:rPr dirty="0" spc="-13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3159" y="2078659"/>
            <a:ext cx="12471400" cy="3616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 indent="92710">
              <a:lnSpc>
                <a:spcPct val="100099"/>
              </a:lnSpc>
              <a:spcBef>
                <a:spcPts val="120"/>
              </a:spcBef>
            </a:pPr>
            <a:r>
              <a:rPr dirty="0" sz="3350" spc="1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65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(Non-Volatile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Express),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lançado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490">
                <a:solidFill>
                  <a:srgbClr val="FFFFFF"/>
                </a:solidFill>
                <a:latin typeface="Verdana"/>
                <a:cs typeface="Verdana"/>
              </a:rPr>
              <a:t>2011, </a:t>
            </a:r>
            <a:r>
              <a:rPr dirty="0" sz="3350" spc="-48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35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olo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ojetado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otimizar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desempenho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dirty="0" sz="3350" spc="-165">
                <a:solidFill>
                  <a:srgbClr val="FFFFFF"/>
                </a:solidFill>
                <a:latin typeface="Verdana"/>
                <a:cs typeface="Verdana"/>
              </a:rPr>
              <a:t>SSDs.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Verdana"/>
                <a:cs typeface="Verdana"/>
              </a:rPr>
              <a:t>Suas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ísticas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luem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350" spc="-65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ên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ia,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dirty="0" sz="3350" spc="-9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transferência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suporte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múltiplas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ﬁlas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comandos.</a:t>
            </a:r>
            <a:endParaRPr sz="3350">
              <a:latin typeface="Verdana"/>
              <a:cs typeface="Verdana"/>
            </a:endParaRPr>
          </a:p>
          <a:p>
            <a:pPr algn="ctr" marL="584200" marR="576580">
              <a:lnSpc>
                <a:spcPct val="100699"/>
              </a:lnSpc>
            </a:pPr>
            <a:r>
              <a:rPr dirty="0" sz="3350" spc="1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vidades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luem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melho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ias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iên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ia  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energética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maior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capacidade</a:t>
            </a:r>
            <a:r>
              <a:rPr dirty="0" sz="33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armazenamento, 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endendo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às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demandas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dados.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4059" y="5969746"/>
            <a:ext cx="9010637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9560" y="3509238"/>
            <a:ext cx="8568055" cy="567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0">
                <a:solidFill>
                  <a:srgbClr val="FFFFFF"/>
                </a:solidFill>
                <a:latin typeface="Verdana"/>
                <a:cs typeface="Verdana"/>
              </a:rPr>
              <a:t>memó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ias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90">
                <a:solidFill>
                  <a:srgbClr val="FFFFFF"/>
                </a:solidFill>
                <a:latin typeface="Verdana"/>
                <a:cs typeface="Verdana"/>
              </a:rPr>
              <a:t>HBM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(High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40">
                <a:solidFill>
                  <a:srgbClr val="FFFFFF"/>
                </a:solidFill>
                <a:latin typeface="Verdana"/>
                <a:cs typeface="Verdana"/>
              </a:rPr>
              <a:t>Bandwi</a:t>
            </a:r>
            <a:r>
              <a:rPr dirty="0" sz="33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th  </a:t>
            </a:r>
            <a:r>
              <a:rPr dirty="0" sz="3350" spc="165">
                <a:solidFill>
                  <a:srgbClr val="FFFFFF"/>
                </a:solidFill>
                <a:latin typeface="Verdana"/>
                <a:cs typeface="Verdana"/>
              </a:rPr>
              <a:t>Memo</a:t>
            </a:r>
            <a:r>
              <a:rPr dirty="0" sz="3350" spc="1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y)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possuem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ísticas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omo 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335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gu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anda,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350" spc="-65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ên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e  e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iên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ene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gética.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Lançadas  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inicialmente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 </a:t>
            </a:r>
            <a:r>
              <a:rPr dirty="0" sz="3350" spc="-355">
                <a:solidFill>
                  <a:srgbClr val="FFFFFF"/>
                </a:solidFill>
                <a:latin typeface="Verdana"/>
                <a:cs typeface="Verdana"/>
              </a:rPr>
              <a:t>2015, 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350" spc="-50">
                <a:solidFill>
                  <a:srgbClr val="FFFFFF"/>
                </a:solidFill>
                <a:latin typeface="Verdana"/>
                <a:cs typeface="Verdana"/>
              </a:rPr>
              <a:t>versões 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mais 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190">
                <a:solidFill>
                  <a:srgbClr val="FFFFFF"/>
                </a:solidFill>
                <a:latin typeface="Verdana"/>
                <a:cs typeface="Verdana"/>
              </a:rPr>
              <a:t>es,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60">
                <a:solidFill>
                  <a:srgbClr val="FFFFFF"/>
                </a:solidFill>
                <a:latin typeface="Verdana"/>
                <a:cs typeface="Verdana"/>
              </a:rPr>
              <a:t>omo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60">
                <a:solidFill>
                  <a:srgbClr val="FFFFFF"/>
                </a:solidFill>
                <a:latin typeface="Verdana"/>
                <a:cs typeface="Verdana"/>
              </a:rPr>
              <a:t>HBM2</a:t>
            </a:r>
            <a:r>
              <a:rPr dirty="0" sz="335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em 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melho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ias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signi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cati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em 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desempenho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3350" spc="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idade,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endendo 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demandas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z="33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omo 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endizado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máquina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avançados.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0999" y="667817"/>
            <a:ext cx="2150745" cy="10337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600" spc="-70"/>
              <a:t>H</a:t>
            </a:r>
            <a:r>
              <a:rPr dirty="0" sz="6600" spc="-70"/>
              <a:t>B</a:t>
            </a:r>
            <a:r>
              <a:rPr dirty="0" sz="6600" spc="55"/>
              <a:t>M</a:t>
            </a:r>
            <a:endParaRPr sz="6600"/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0157" y="1668450"/>
            <a:ext cx="7581900" cy="6343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4746" y="390105"/>
            <a:ext cx="4758055" cy="1459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400" spc="-140"/>
              <a:t>Optane</a:t>
            </a:r>
            <a:endParaRPr sz="9400"/>
          </a:p>
        </p:txBody>
      </p:sp>
      <p:sp>
        <p:nvSpPr>
          <p:cNvPr id="4" name="object 4"/>
          <p:cNvSpPr txBox="1"/>
          <p:nvPr/>
        </p:nvSpPr>
        <p:spPr>
          <a:xfrm>
            <a:off x="1804746" y="2602839"/>
            <a:ext cx="14608175" cy="3101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105"/>
              </a:spcBef>
            </a:pP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tecnologia 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Optane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da 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utiliza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memória 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3D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XPoint,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que </a:t>
            </a:r>
            <a:r>
              <a:rPr dirty="0" sz="335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oferece</a:t>
            </a:r>
            <a:r>
              <a:rPr dirty="0" sz="3350" spc="1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velocidades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1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leitura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gravação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superiores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 </a:t>
            </a:r>
            <a:r>
              <a:rPr dirty="0" sz="33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comparação </a:t>
            </a:r>
            <a:r>
              <a:rPr dirty="0" sz="3350" spc="175">
                <a:solidFill>
                  <a:srgbClr val="FFFFFF"/>
                </a:solidFill>
                <a:latin typeface="Verdana"/>
                <a:cs typeface="Verdana"/>
              </a:rPr>
              <a:t>com </a:t>
            </a:r>
            <a:r>
              <a:rPr dirty="0" sz="3350" spc="-85">
                <a:solidFill>
                  <a:srgbClr val="FFFFFF"/>
                </a:solidFill>
                <a:latin typeface="Verdana"/>
                <a:cs typeface="Verdana"/>
              </a:rPr>
              <a:t>SSDs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tradicionais.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Lançada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 </a:t>
            </a:r>
            <a:r>
              <a:rPr dirty="0" sz="3350" spc="-375">
                <a:solidFill>
                  <a:srgbClr val="FFFFFF"/>
                </a:solidFill>
                <a:latin typeface="Verdana"/>
                <a:cs typeface="Verdana"/>
              </a:rPr>
              <a:t>2017,</a:t>
            </a:r>
            <a:r>
              <a:rPr dirty="0" sz="33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continua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recebendo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melhorias,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dirty="0" sz="3350" spc="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maior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capacidade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 eﬁciência 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energética,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tornando-a 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excelente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para 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gamers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proﬁssionais 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que </a:t>
            </a:r>
            <a:r>
              <a:rPr dirty="0" sz="335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precisam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Verdana"/>
                <a:cs typeface="Verdana"/>
              </a:rPr>
              <a:t>desempenho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elevado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multitarefas.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9143" y="5966036"/>
            <a:ext cx="9477374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22" y="968172"/>
            <a:ext cx="34061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5"/>
              <a:t>Conclusão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22" y="2725522"/>
            <a:ext cx="14112875" cy="6188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110"/>
              </a:spcBef>
            </a:pP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análise 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das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memórias </a:t>
            </a:r>
            <a:r>
              <a:rPr dirty="0" sz="3350" spc="-75">
                <a:solidFill>
                  <a:srgbClr val="FFFFFF"/>
                </a:solidFill>
                <a:latin typeface="Verdana"/>
                <a:cs typeface="Verdana"/>
              </a:rPr>
              <a:t>DDR-5,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NVMe, </a:t>
            </a:r>
            <a:r>
              <a:rPr dirty="0" sz="3350" spc="290">
                <a:solidFill>
                  <a:srgbClr val="FFFFFF"/>
                </a:solidFill>
                <a:latin typeface="Verdana"/>
                <a:cs typeface="Verdana"/>
              </a:rPr>
              <a:t>HBM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Optane 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revela </a:t>
            </a:r>
            <a:r>
              <a:rPr dirty="0" sz="33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inovações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transformam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cenário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tecnologia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memória. </a:t>
            </a:r>
            <a:r>
              <a:rPr dirty="0" sz="3350" spc="-1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Compreender 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suas 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características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 aplicações é crucial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para a 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evolução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das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 soluções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computacionais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futuro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da </a:t>
            </a:r>
            <a:r>
              <a:rPr dirty="0" sz="335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tecnologia.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Referências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bibliográﬁcas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incluem: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3120"/>
              </a:spcBef>
              <a:buAutoNum type="arabicPeriod"/>
              <a:tabLst>
                <a:tab pos="516890" algn="l"/>
                <a:tab pos="517525" algn="l"/>
                <a:tab pos="2421255" algn="l"/>
                <a:tab pos="3043555" algn="l"/>
                <a:tab pos="3695065" algn="l"/>
                <a:tab pos="4241165" algn="l"/>
                <a:tab pos="6145530" algn="l"/>
                <a:tab pos="6706234" algn="l"/>
                <a:tab pos="8262620" algn="l"/>
                <a:tab pos="10324465" algn="l"/>
                <a:tab pos="13502640" algn="l"/>
              </a:tabLst>
            </a:pPr>
            <a:r>
              <a:rPr dirty="0" sz="3350" spc="21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ang,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1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21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350" spc="1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ang,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26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350" spc="-37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350" spc="-390">
                <a:solidFill>
                  <a:srgbClr val="FFFFFF"/>
                </a:solidFill>
                <a:latin typeface="Verdana"/>
                <a:cs typeface="Verdana"/>
              </a:rPr>
              <a:t>021).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65">
                <a:solidFill>
                  <a:srgbClr val="FFFFFF"/>
                </a:solidFill>
                <a:latin typeface="Verdana"/>
                <a:cs typeface="Verdana"/>
              </a:rPr>
              <a:t>Memo</a:t>
            </a:r>
            <a:r>
              <a:rPr dirty="0" sz="3350" spc="1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3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hnologies: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dirty="0" sz="3350" spc="-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Jou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75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235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Verdana"/>
              <a:buAutoNum type="arabicPeriod"/>
            </a:pP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buAutoNum type="arabicPeriod"/>
              <a:tabLst>
                <a:tab pos="607060" algn="l"/>
                <a:tab pos="608330" algn="l"/>
                <a:tab pos="1721485" algn="l"/>
                <a:tab pos="2370455" algn="l"/>
                <a:tab pos="2913380" algn="l"/>
                <a:tab pos="4135754" algn="l"/>
                <a:tab pos="4739640" algn="l"/>
                <a:tab pos="6421755" algn="l"/>
                <a:tab pos="7983855" algn="l"/>
                <a:tab pos="9073515" algn="l"/>
                <a:tab pos="9828530" algn="l"/>
                <a:tab pos="11629390" algn="l"/>
                <a:tab pos="12444095" algn="l"/>
              </a:tabLst>
            </a:pP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350" spc="-140">
                <a:solidFill>
                  <a:srgbClr val="FFFFFF"/>
                </a:solidFill>
                <a:latin typeface="Verdana"/>
                <a:cs typeface="Verdana"/>
              </a:rPr>
              <a:t>ee,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Kim,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350" spc="-5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26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350" spc="-37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3350" spc="-6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350" spc="-270">
                <a:solidFill>
                  <a:srgbClr val="FFFFFF"/>
                </a:solidFill>
                <a:latin typeface="Verdana"/>
                <a:cs typeface="Verdana"/>
              </a:rPr>
              <a:t>0).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20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50" spc="22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35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35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65">
                <a:solidFill>
                  <a:srgbClr val="FFFFFF"/>
                </a:solidFill>
                <a:latin typeface="Verdana"/>
                <a:cs typeface="Verdana"/>
              </a:rPr>
              <a:t>age  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Solutions.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IEEE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ansa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tions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75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305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2024-11-19T18:02:25Z</dcterms:created>
  <dcterms:modified xsi:type="dcterms:W3CDTF">2024-11-19T18:02:25Z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2024-11-19T00:00:00Z</vt:filetime>
  </property>
</Properties>
</file>