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95" r:id="rId2"/>
    <p:sldId id="358" r:id="rId3"/>
    <p:sldId id="349" r:id="rId4"/>
    <p:sldId id="312" r:id="rId5"/>
    <p:sldId id="343" r:id="rId6"/>
    <p:sldId id="313" r:id="rId7"/>
  </p:sldIdLst>
  <p:sldSz cx="24384000" cy="13716000"/>
  <p:notesSz cx="7010400" cy="9223375"/>
  <p:custShowLst>
    <p:custShow name="Diseño" id="0">
      <p:sldLst/>
    </p:custShow>
    <p:custShow name="Release 1" id="1">
      <p:sldLst/>
    </p:custShow>
  </p:custShowLst>
  <p:defaultTextStyle>
    <a:lvl1pPr algn="ctr" defTabSz="825500">
      <a:defRPr sz="5000">
        <a:latin typeface="+mn-lt"/>
        <a:ea typeface="+mn-ea"/>
        <a:cs typeface="+mn-cs"/>
        <a:sym typeface="Helvetica Neue Light"/>
      </a:defRPr>
    </a:lvl1pPr>
    <a:lvl2pPr indent="228600" algn="ctr" defTabSz="825500">
      <a:defRPr sz="5000">
        <a:latin typeface="+mn-lt"/>
        <a:ea typeface="+mn-ea"/>
        <a:cs typeface="+mn-cs"/>
        <a:sym typeface="Helvetica Neue Light"/>
      </a:defRPr>
    </a:lvl2pPr>
    <a:lvl3pPr indent="457200" algn="ctr" defTabSz="825500">
      <a:defRPr sz="5000">
        <a:latin typeface="+mn-lt"/>
        <a:ea typeface="+mn-ea"/>
        <a:cs typeface="+mn-cs"/>
        <a:sym typeface="Helvetica Neue Light"/>
      </a:defRPr>
    </a:lvl3pPr>
    <a:lvl4pPr indent="685800" algn="ctr" defTabSz="825500">
      <a:defRPr sz="5000">
        <a:latin typeface="+mn-lt"/>
        <a:ea typeface="+mn-ea"/>
        <a:cs typeface="+mn-cs"/>
        <a:sym typeface="Helvetica Neue Light"/>
      </a:defRPr>
    </a:lvl4pPr>
    <a:lvl5pPr indent="914400" algn="ctr" defTabSz="825500">
      <a:defRPr sz="5000">
        <a:latin typeface="+mn-lt"/>
        <a:ea typeface="+mn-ea"/>
        <a:cs typeface="+mn-cs"/>
        <a:sym typeface="Helvetica Neue Light"/>
      </a:defRPr>
    </a:lvl5pPr>
    <a:lvl6pPr indent="1143000" algn="ctr" defTabSz="825500">
      <a:defRPr sz="5000">
        <a:latin typeface="+mn-lt"/>
        <a:ea typeface="+mn-ea"/>
        <a:cs typeface="+mn-cs"/>
        <a:sym typeface="Helvetica Neue Light"/>
      </a:defRPr>
    </a:lvl6pPr>
    <a:lvl7pPr indent="1371600" algn="ctr" defTabSz="825500">
      <a:defRPr sz="5000">
        <a:latin typeface="+mn-lt"/>
        <a:ea typeface="+mn-ea"/>
        <a:cs typeface="+mn-cs"/>
        <a:sym typeface="Helvetica Neue Light"/>
      </a:defRPr>
    </a:lvl7pPr>
    <a:lvl8pPr indent="1600200" algn="ctr" defTabSz="825500">
      <a:defRPr sz="5000">
        <a:latin typeface="+mn-lt"/>
        <a:ea typeface="+mn-ea"/>
        <a:cs typeface="+mn-cs"/>
        <a:sym typeface="Helvetica Neue Light"/>
      </a:defRPr>
    </a:lvl8pPr>
    <a:lvl9pPr indent="1828800" algn="ctr" defTabSz="825500">
      <a:defRPr sz="5000"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78AAD6"/>
    <a:srgbClr val="78A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304" autoAdjust="0"/>
  </p:normalViewPr>
  <p:slideViewPr>
    <p:cSldViewPr>
      <p:cViewPr>
        <p:scale>
          <a:sx n="30" d="100"/>
          <a:sy n="30" d="100"/>
        </p:scale>
        <p:origin x="-996" y="-28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431800" y="692150"/>
            <a:ext cx="6146800" cy="3459163"/>
          </a:xfrm>
          <a:prstGeom prst="rect">
            <a:avLst/>
          </a:prstGeom>
        </p:spPr>
        <p:txBody>
          <a:bodyPr lIns="92757" tIns="46378" rIns="92757" bIns="46378"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34720" y="4381103"/>
            <a:ext cx="5140960" cy="4150519"/>
          </a:xfrm>
          <a:prstGeom prst="rect">
            <a:avLst/>
          </a:prstGeom>
        </p:spPr>
        <p:txBody>
          <a:bodyPr lIns="92757" tIns="46378" rIns="92757" bIns="46378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3402615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1066800" y="6680200"/>
            <a:ext cx="22252676" cy="18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066800" y="1854200"/>
            <a:ext cx="22237700" cy="4470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Texto del título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066800" y="7048500"/>
            <a:ext cx="22237700" cy="1435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5</a:t>
            </a:r>
          </a:p>
        </p:txBody>
      </p:sp>
      <p:pic>
        <p:nvPicPr>
          <p:cNvPr id="10" name="Logo Banco azul.png"/>
          <p:cNvPicPr/>
          <p:nvPr/>
        </p:nvPicPr>
        <p:blipFill>
          <a:blip r:embed="rId2">
            <a:extLst/>
          </a:blip>
          <a:srcRect t="1854" b="1854"/>
          <a:stretch>
            <a:fillRect/>
          </a:stretch>
        </p:blipFill>
        <p:spPr>
          <a:xfrm>
            <a:off x="10122241" y="364511"/>
            <a:ext cx="4139518" cy="940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Logo Banco blanc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37307" y="517261"/>
            <a:ext cx="3503414" cy="826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1066800" y="2768600"/>
            <a:ext cx="9512612" cy="18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066800" y="469900"/>
            <a:ext cx="9525000" cy="196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Texto del título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066800" y="3124200"/>
            <a:ext cx="9525000" cy="93726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buFontTx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457200">
              <a:spcBef>
                <a:spcPts val="2000"/>
              </a:spcBef>
              <a:buFontTx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457200">
              <a:spcBef>
                <a:spcPts val="2000"/>
              </a:spcBef>
              <a:buFontTx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457200">
              <a:spcBef>
                <a:spcPts val="2000"/>
              </a:spcBef>
              <a:buFontTx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457200">
              <a:spcBef>
                <a:spcPts val="2000"/>
              </a:spcBef>
              <a:buFontTx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47474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Nivel de texto 5</a:t>
            </a:r>
          </a:p>
        </p:txBody>
      </p:sp>
      <p:pic>
        <p:nvPicPr>
          <p:cNvPr id="51" name="Logo Banco azu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28" y="12650476"/>
            <a:ext cx="3503415" cy="826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066800" y="6845300"/>
            <a:ext cx="1000214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1066800" y="2019300"/>
            <a:ext cx="10007600" cy="4470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Texto del título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066800" y="7213600"/>
            <a:ext cx="10007600" cy="44704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92200" indent="-457200">
              <a:spcBef>
                <a:spcPts val="0"/>
              </a:spcBef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727200" indent="-457200">
              <a:spcBef>
                <a:spcPts val="0"/>
              </a:spcBef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362200" indent="-457200">
              <a:spcBef>
                <a:spcPts val="0"/>
              </a:spcBef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997200" indent="-457200">
              <a:spcBef>
                <a:spcPts val="0"/>
              </a:spcBef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Nivel de texto 5</a:t>
            </a:r>
          </a:p>
        </p:txBody>
      </p:sp>
      <p:pic>
        <p:nvPicPr>
          <p:cNvPr id="56" name="Logo Banco azul.png"/>
          <p:cNvPicPr/>
          <p:nvPr/>
        </p:nvPicPr>
        <p:blipFill>
          <a:blip r:embed="rId2">
            <a:extLst/>
          </a:blip>
          <a:srcRect t="1854" b="1854"/>
          <a:stretch>
            <a:fillRect/>
          </a:stretch>
        </p:blipFill>
        <p:spPr>
          <a:xfrm>
            <a:off x="877757" y="552080"/>
            <a:ext cx="4139519" cy="940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066800" y="2768600"/>
            <a:ext cx="22252698" cy="18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Texto del título</a:t>
            </a:r>
          </a:p>
        </p:txBody>
      </p:sp>
      <p:pic>
        <p:nvPicPr>
          <p:cNvPr id="61" name="Logo Banco azul.png"/>
          <p:cNvPicPr/>
          <p:nvPr/>
        </p:nvPicPr>
        <p:blipFill>
          <a:blip r:embed="rId2">
            <a:extLst/>
          </a:blip>
          <a:srcRect t="1854" b="1854"/>
          <a:stretch>
            <a:fillRect/>
          </a:stretch>
        </p:blipFill>
        <p:spPr>
          <a:xfrm>
            <a:off x="20148576" y="1605379"/>
            <a:ext cx="3277280" cy="744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584200">
              <a:defRPr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11200"/>
              <a:t>Texto del título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4400"/>
              <a:t>Nivel de texto 1</a:t>
            </a:r>
          </a:p>
          <a:p>
            <a:pPr lvl="1">
              <a:defRPr sz="1800"/>
            </a:pPr>
            <a:r>
              <a:rPr sz="4400"/>
              <a:t>Nivel de texto 2</a:t>
            </a:r>
          </a:p>
          <a:p>
            <a:pPr lvl="2">
              <a:defRPr sz="1800"/>
            </a:pPr>
            <a:r>
              <a:rPr sz="4400"/>
              <a:t>Nivel de texto 3</a:t>
            </a:r>
          </a:p>
          <a:p>
            <a:pPr lvl="3">
              <a:defRPr sz="1800"/>
            </a:pPr>
            <a:r>
              <a:rPr sz="4400"/>
              <a:t>Nivel de texto 4</a:t>
            </a:r>
          </a:p>
          <a:p>
            <a:pPr lvl="4">
              <a:defRPr sz="1800"/>
            </a:pPr>
            <a:r>
              <a:rPr sz="44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584200">
              <a:defRPr sz="1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rot="5400000">
            <a:off x="13147585" y="12214314"/>
            <a:ext cx="200043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2641600" y="10947400"/>
            <a:ext cx="10858500" cy="23876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5800"/>
              <a:t>Texto del título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4719300" y="11938000"/>
            <a:ext cx="92837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5</a:t>
            </a:r>
          </a:p>
        </p:txBody>
      </p:sp>
      <p:pic>
        <p:nvPicPr>
          <p:cNvPr id="15" name="Logo Banco azul.png"/>
          <p:cNvPicPr/>
          <p:nvPr/>
        </p:nvPicPr>
        <p:blipFill>
          <a:blip r:embed="rId2">
            <a:extLst/>
          </a:blip>
          <a:srcRect t="1854" b="1854"/>
          <a:stretch>
            <a:fillRect/>
          </a:stretch>
        </p:blipFill>
        <p:spPr>
          <a:xfrm>
            <a:off x="10330259" y="398053"/>
            <a:ext cx="3723484" cy="845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1066800" y="4622800"/>
            <a:ext cx="22237700" cy="44704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5800"/>
              <a:t>Texto del título</a:t>
            </a:r>
          </a:p>
        </p:txBody>
      </p:sp>
      <p:pic>
        <p:nvPicPr>
          <p:cNvPr id="18" name="Logo Banco azul.png"/>
          <p:cNvPicPr/>
          <p:nvPr/>
        </p:nvPicPr>
        <p:blipFill>
          <a:blip r:embed="rId2">
            <a:extLst/>
          </a:blip>
          <a:srcRect t="1854" b="1854"/>
          <a:stretch>
            <a:fillRect/>
          </a:stretch>
        </p:blipFill>
        <p:spPr>
          <a:xfrm>
            <a:off x="10122241" y="364511"/>
            <a:ext cx="4139518" cy="940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066800" y="6845300"/>
            <a:ext cx="1000214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066800" y="2019300"/>
            <a:ext cx="10007600" cy="4470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Texto del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66800" y="7213600"/>
            <a:ext cx="10007600" cy="447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5</a:t>
            </a:r>
          </a:p>
        </p:txBody>
      </p:sp>
      <p:pic>
        <p:nvPicPr>
          <p:cNvPr id="23" name="Logo Banco azul.png"/>
          <p:cNvPicPr/>
          <p:nvPr/>
        </p:nvPicPr>
        <p:blipFill>
          <a:blip r:embed="rId2">
            <a:extLst/>
          </a:blip>
          <a:srcRect t="1854" b="1854"/>
          <a:stretch>
            <a:fillRect/>
          </a:stretch>
        </p:blipFill>
        <p:spPr>
          <a:xfrm>
            <a:off x="877757" y="552080"/>
            <a:ext cx="4139519" cy="940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Texto del título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Texto del título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066800" y="2768600"/>
            <a:ext cx="9512612" cy="18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066800" y="469900"/>
            <a:ext cx="9525000" cy="196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Texto del título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066800" y="3124200"/>
            <a:ext cx="9525000" cy="93726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5</a:t>
            </a:r>
          </a:p>
        </p:txBody>
      </p:sp>
      <p:pic>
        <p:nvPicPr>
          <p:cNvPr id="33" name="Logo Banco blanc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37307" y="517261"/>
            <a:ext cx="3503414" cy="826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663700" y="1244600"/>
            <a:ext cx="21031200" cy="11201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Nivel de texto 5</a:t>
            </a:r>
          </a:p>
        </p:txBody>
      </p:sp>
      <p:pic>
        <p:nvPicPr>
          <p:cNvPr id="36" name="Logo Banco azul.png"/>
          <p:cNvPicPr/>
          <p:nvPr/>
        </p:nvPicPr>
        <p:blipFill>
          <a:blip r:embed="rId2">
            <a:extLst/>
          </a:blip>
          <a:srcRect t="1854" b="1854"/>
          <a:stretch>
            <a:fillRect/>
          </a:stretch>
        </p:blipFill>
        <p:spPr>
          <a:xfrm>
            <a:off x="20604102" y="12430802"/>
            <a:ext cx="3277280" cy="744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rot="5400000">
            <a:off x="10239936" y="6283002"/>
            <a:ext cx="1114360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15811500" y="6277570"/>
            <a:ext cx="776308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977900" y="12179300"/>
            <a:ext cx="14579600" cy="132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66800" y="2768600"/>
            <a:ext cx="22252698" cy="18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66800" y="469900"/>
            <a:ext cx="222377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/>
            </a:pPr>
            <a:r>
              <a:rPr sz="5800"/>
              <a:t>Texto del título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066800" y="3124200"/>
            <a:ext cx="22237700" cy="937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Nivel de texto 5</a:t>
            </a:r>
          </a:p>
        </p:txBody>
      </p:sp>
      <p:pic>
        <p:nvPicPr>
          <p:cNvPr id="5" name="Logo Banco azul.png"/>
          <p:cNvPicPr/>
          <p:nvPr/>
        </p:nvPicPr>
        <p:blipFill>
          <a:blip r:embed="rId17">
            <a:extLst/>
          </a:blip>
          <a:srcRect t="1854" b="1854"/>
          <a:stretch>
            <a:fillRect/>
          </a:stretch>
        </p:blipFill>
        <p:spPr>
          <a:xfrm>
            <a:off x="20148576" y="1605379"/>
            <a:ext cx="3277280" cy="744367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  <p:sldLayoutId id="2147483662" r:id="rId12"/>
    <p:sldLayoutId id="2147483664" r:id="rId13"/>
    <p:sldLayoutId id="2147483665" r:id="rId14"/>
    <p:sldLayoutId id="2147483666" r:id="rId15"/>
  </p:sldLayoutIdLst>
  <p:transition spd="med"/>
  <p:txStyles>
    <p:titleStyle>
      <a:lvl1pPr defTabSz="825500">
        <a:defRPr sz="5800">
          <a:latin typeface="+mn-lt"/>
          <a:ea typeface="+mn-ea"/>
          <a:cs typeface="+mn-cs"/>
          <a:sym typeface="Helvetica Neue Light"/>
        </a:defRPr>
      </a:lvl1pPr>
      <a:lvl2pPr indent="228600" defTabSz="825500">
        <a:defRPr sz="5800">
          <a:latin typeface="+mn-lt"/>
          <a:ea typeface="+mn-ea"/>
          <a:cs typeface="+mn-cs"/>
          <a:sym typeface="Helvetica Neue Light"/>
        </a:defRPr>
      </a:lvl2pPr>
      <a:lvl3pPr indent="457200" defTabSz="825500">
        <a:defRPr sz="5800">
          <a:latin typeface="+mn-lt"/>
          <a:ea typeface="+mn-ea"/>
          <a:cs typeface="+mn-cs"/>
          <a:sym typeface="Helvetica Neue Light"/>
        </a:defRPr>
      </a:lvl3pPr>
      <a:lvl4pPr indent="685800" defTabSz="825500">
        <a:defRPr sz="5800">
          <a:latin typeface="+mn-lt"/>
          <a:ea typeface="+mn-ea"/>
          <a:cs typeface="+mn-cs"/>
          <a:sym typeface="Helvetica Neue Light"/>
        </a:defRPr>
      </a:lvl4pPr>
      <a:lvl5pPr indent="914400" defTabSz="825500">
        <a:defRPr sz="5800">
          <a:latin typeface="+mn-lt"/>
          <a:ea typeface="+mn-ea"/>
          <a:cs typeface="+mn-cs"/>
          <a:sym typeface="Helvetica Neue Light"/>
        </a:defRPr>
      </a:lvl5pPr>
      <a:lvl6pPr indent="1143000" defTabSz="825500">
        <a:defRPr sz="5800">
          <a:latin typeface="+mn-lt"/>
          <a:ea typeface="+mn-ea"/>
          <a:cs typeface="+mn-cs"/>
          <a:sym typeface="Helvetica Neue Light"/>
        </a:defRPr>
      </a:lvl6pPr>
      <a:lvl7pPr indent="1371600" defTabSz="825500">
        <a:defRPr sz="5800">
          <a:latin typeface="+mn-lt"/>
          <a:ea typeface="+mn-ea"/>
          <a:cs typeface="+mn-cs"/>
          <a:sym typeface="Helvetica Neue Light"/>
        </a:defRPr>
      </a:lvl7pPr>
      <a:lvl8pPr indent="1600200" defTabSz="825500">
        <a:defRPr sz="5800">
          <a:latin typeface="+mn-lt"/>
          <a:ea typeface="+mn-ea"/>
          <a:cs typeface="+mn-cs"/>
          <a:sym typeface="Helvetica Neue Light"/>
        </a:defRPr>
      </a:lvl8pPr>
      <a:lvl9pPr indent="1828800" defTabSz="825500">
        <a:defRPr sz="5800">
          <a:latin typeface="+mn-lt"/>
          <a:ea typeface="+mn-ea"/>
          <a:cs typeface="+mn-cs"/>
          <a:sym typeface="Helvetica Neue Light"/>
        </a:defRPr>
      </a:lvl9pPr>
    </p:titleStyle>
    <p:bodyStyle>
      <a:lvl1pPr marL="63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1pPr>
      <a:lvl2pPr marL="127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2pPr>
      <a:lvl3pPr marL="190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3pPr>
      <a:lvl4pPr marL="254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4pPr>
      <a:lvl5pPr marL="317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5pPr>
      <a:lvl6pPr marL="381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6pPr>
      <a:lvl7pPr marL="444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7pPr>
      <a:lvl8pPr marL="508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8pPr>
      <a:lvl9pPr marL="571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9pPr>
    </p:bodyStyle>
    <p:otherStyle>
      <a:lvl1pPr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0065C1"/>
              </a:gs>
              <a:gs pos="100000">
                <a:srgbClr val="00397A"/>
              </a:gs>
            </a:gsLst>
            <a:lin ang="5400000"/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lvl="0" defTabSz="584200"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72" name="pasted-image.jpg"/>
          <p:cNvPicPr/>
          <p:nvPr/>
        </p:nvPicPr>
        <p:blipFill>
          <a:blip r:embed="rId2">
            <a:extLst/>
          </a:blip>
          <a:srcRect t="12808" b="12808"/>
          <a:stretch>
            <a:fillRect/>
          </a:stretch>
        </p:blipFill>
        <p:spPr>
          <a:xfrm>
            <a:off x="0" y="1611901"/>
            <a:ext cx="24384000" cy="9068799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2641600" y="10947400"/>
            <a:ext cx="10858500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r">
              <a:defRPr sz="1800"/>
            </a:pPr>
            <a:r>
              <a:rPr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PROYECTO CANALES DIGITALES</a:t>
            </a:r>
          </a:p>
          <a:p>
            <a:pPr lvl="0" algn="r">
              <a:defRPr sz="1800"/>
            </a:pPr>
            <a:r>
              <a:rPr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PERSONAS Y  EMPRESAS</a:t>
            </a:r>
          </a:p>
        </p:txBody>
      </p:sp>
      <p:pic>
        <p:nvPicPr>
          <p:cNvPr id="74" name="logo_banc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5500" y="203200"/>
            <a:ext cx="5230091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14421445" y="10947400"/>
            <a:ext cx="4844455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s-CL" sz="4000" dirty="0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Presentación Módulo Cartas de Instrucción</a:t>
            </a:r>
            <a:endParaRPr sz="4000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Shape 76"/>
          <p:cNvSpPr/>
          <p:nvPr/>
        </p:nvSpPr>
        <p:spPr>
          <a:xfrm flipV="1">
            <a:off x="13982700" y="11417299"/>
            <a:ext cx="0" cy="144780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072350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-25401" y="541"/>
            <a:ext cx="24434801" cy="1612901"/>
          </a:xfrm>
          <a:prstGeom prst="roundRect">
            <a:avLst>
              <a:gd name="adj" fmla="val 0"/>
            </a:avLst>
          </a:prstGeom>
          <a:solidFill>
            <a:srgbClr val="005493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342900" lvl="0" indent="-342900" defTabSz="457200">
              <a:lnSpc>
                <a:spcPct val="75000"/>
              </a:lnSpc>
              <a:spcBef>
                <a:spcPts val="1200"/>
              </a:spcBef>
              <a:defRPr sz="5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-25400" y="1623958"/>
            <a:ext cx="24434800" cy="101601"/>
          </a:xfrm>
          <a:prstGeom prst="roundRect">
            <a:avLst>
              <a:gd name="adj" fmla="val 0"/>
            </a:avLst>
          </a:prstGeom>
          <a:solidFill>
            <a:srgbClr val="78AAD6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342900" lvl="0" indent="-342900" defTabSz="457200">
              <a:lnSpc>
                <a:spcPct val="75000"/>
              </a:lnSpc>
              <a:spcBef>
                <a:spcPts val="1200"/>
              </a:spcBef>
              <a:defRPr sz="5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898648" y="498921"/>
            <a:ext cx="841176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solidFill>
                  <a:srgbClr val="CBCBC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CL" sz="3000" dirty="0" smtClean="0">
                <a:solidFill>
                  <a:srgbClr val="CBCBCB"/>
                </a:solidFill>
              </a:rPr>
              <a:t>PROYECTO</a:t>
            </a:r>
            <a:endParaRPr sz="3000" dirty="0">
              <a:solidFill>
                <a:srgbClr val="CBCBCB"/>
              </a:solidFill>
            </a:endParaRPr>
          </a:p>
        </p:txBody>
      </p:sp>
      <p:sp>
        <p:nvSpPr>
          <p:cNvPr id="415" name="Shape 415">
            <a:hlinkClick r:id="" action="ppaction://customshow?id=1&amp;return=true"/>
          </p:cNvPr>
          <p:cNvSpPr/>
          <p:nvPr/>
        </p:nvSpPr>
        <p:spPr>
          <a:xfrm>
            <a:off x="447798" y="330200"/>
            <a:ext cx="901701" cy="90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39700">
            <a:solidFill>
              <a:srgbClr val="FFFFFF">
                <a:alpha val="1019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2974976" y="370976"/>
            <a:ext cx="2191308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CL" sz="5000" dirty="0" smtClean="0">
                <a:solidFill>
                  <a:schemeClr val="bg1"/>
                </a:solidFill>
              </a:rPr>
              <a:t>¿Le </a:t>
            </a:r>
            <a:r>
              <a:rPr lang="es-CL" sz="5000" dirty="0" smtClean="0">
                <a:solidFill>
                  <a:schemeClr val="bg1"/>
                </a:solidFill>
              </a:rPr>
              <a:t>Gustaría vivir una Nueva Experiencia digital para cartas de Instrucción</a:t>
            </a:r>
            <a:r>
              <a:rPr lang="es-CL" sz="5000" dirty="0" smtClean="0">
                <a:solidFill>
                  <a:srgbClr val="FFFFFF"/>
                </a:solidFill>
              </a:rPr>
              <a:t>?</a:t>
            </a:r>
            <a:endParaRPr sz="5000" dirty="0">
              <a:solidFill>
                <a:srgbClr val="FFFF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130" y="-1134888"/>
            <a:ext cx="24409401" cy="163224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endParaRPr lang="es-CL" sz="3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 rtl="0" latinLnBrk="1" hangingPunct="0"/>
            <a:endParaRPr lang="es-CL" sz="3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 rtl="0" latinLnBrk="1" hangingPunct="0"/>
            <a:endParaRPr lang="es-CL" sz="3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 rtl="0" latinLnBrk="1" hangingPunct="0"/>
            <a:endParaRPr lang="es-CL" sz="3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 rtl="0" latinLnBrk="1" hangingPunct="0"/>
            <a:endParaRPr lang="es-CL" sz="3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 rtl="0" latinLnBrk="1" hangingPunct="0"/>
            <a:endParaRPr lang="es-CL" sz="3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 rtl="0" latinLnBrk="1" hangingPunct="0"/>
            <a:r>
              <a:rPr lang="es-CL" sz="3400" b="1" dirty="0" smtClean="0">
                <a:solidFill>
                  <a:schemeClr val="accent1">
                    <a:lumMod val="50000"/>
                  </a:schemeClr>
                </a:solidFill>
              </a:rPr>
              <a:t>Lo invitamos</a:t>
            </a:r>
            <a:r>
              <a:rPr lang="es-CL" sz="3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L" sz="3400" b="1" dirty="0" smtClean="0">
                <a:solidFill>
                  <a:schemeClr val="accent1">
                    <a:lumMod val="50000"/>
                  </a:schemeClr>
                </a:solidFill>
              </a:rPr>
              <a:t>a vivir junto a nosotros una Experiencia de Servicio innovadora, simple y agradable, pensada para </a:t>
            </a:r>
          </a:p>
          <a:p>
            <a:pPr algn="l" rtl="0" latinLnBrk="1" hangingPunct="0"/>
            <a:r>
              <a:rPr lang="es-CL" sz="3400" b="1" dirty="0" smtClean="0">
                <a:solidFill>
                  <a:schemeClr val="accent1">
                    <a:lumMod val="50000"/>
                  </a:schemeClr>
                </a:solidFill>
              </a:rPr>
              <a:t>mejorar el proceso actual de Cartas de Instrucción mediante el uso de una nueva plataforma digital “Empresa”</a:t>
            </a:r>
          </a:p>
          <a:p>
            <a:pPr algn="l" rtl="0" latinLnBrk="1" hangingPunct="0"/>
            <a:endParaRPr lang="es-CL" sz="3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 rtl="0" latinLnBrk="1" hangingPunct="0"/>
            <a:r>
              <a:rPr lang="es-CL" sz="3400" b="1" dirty="0" smtClean="0">
                <a:solidFill>
                  <a:schemeClr val="accent1">
                    <a:lumMod val="50000"/>
                  </a:schemeClr>
                </a:solidFill>
              </a:rPr>
              <a:t>Con esta nueva plataforma digital, de fácil uso y configuración, como Banco:</a:t>
            </a:r>
          </a:p>
          <a:p>
            <a:pPr algn="l" rtl="0" latinLnBrk="1" hangingPunct="0"/>
            <a:endParaRPr lang="es-CL" sz="3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 algn="l" rtl="0" latinLnBrk="1" hangingPunct="0">
              <a:buFontTx/>
              <a:buChar char="-"/>
            </a:pPr>
            <a:r>
              <a:rPr lang="es-CL" sz="3400" b="1" dirty="0" smtClean="0">
                <a:solidFill>
                  <a:schemeClr val="accent1">
                    <a:lumMod val="50000"/>
                  </a:schemeClr>
                </a:solidFill>
              </a:rPr>
              <a:t>Entregaremos una completa retroalimentación del estado actual ( y pasado) de todas las cartas de instrucción que nuestros clientes ingresen y ejecuten a través de nuestra nueva Plataforma.</a:t>
            </a:r>
          </a:p>
          <a:p>
            <a:pPr marL="571500" indent="-571500" algn="l" rtl="0" latinLnBrk="1" hangingPunct="0">
              <a:buFontTx/>
              <a:buChar char="-"/>
            </a:pPr>
            <a:endParaRPr lang="es-CL" sz="3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 algn="l" rtl="0" latinLnBrk="1" hangingPunct="0">
              <a:buFontTx/>
              <a:buChar char="-"/>
            </a:pPr>
            <a:r>
              <a:rPr lang="es-CL" sz="3400" b="1" dirty="0" smtClean="0">
                <a:solidFill>
                  <a:schemeClr val="accent1">
                    <a:lumMod val="50000"/>
                  </a:schemeClr>
                </a:solidFill>
              </a:rPr>
              <a:t>Liberaremos a nuestros clientes de tener que venir presencialmente al Banco para ingresar y/o ejecutar una Carta de Instrucción (vía Mesón de atención)</a:t>
            </a:r>
          </a:p>
          <a:p>
            <a:pPr marL="571500" indent="-571500" algn="l" rtl="0" latinLnBrk="1" hangingPunct="0">
              <a:buFontTx/>
              <a:buChar char="-"/>
            </a:pPr>
            <a:endParaRPr lang="es-CL" sz="3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 algn="l" rtl="0" latinLnBrk="1" hangingPunct="0">
              <a:buFontTx/>
              <a:buChar char="-"/>
            </a:pPr>
            <a:r>
              <a:rPr lang="es-CL" sz="3400" b="1" dirty="0" smtClean="0">
                <a:solidFill>
                  <a:schemeClr val="accent1">
                    <a:lumMod val="50000"/>
                  </a:schemeClr>
                </a:solidFill>
              </a:rPr>
              <a:t>Entregaremos una poderosa herramienta de trazabilidad que permitirá poder realizar auditorías o seguimientos a   cada Instrucción, con un amplio detalle de cada una de ellas, en cualquier momento y lugar.</a:t>
            </a:r>
          </a:p>
          <a:p>
            <a:pPr marL="571500" indent="-571500" algn="l" rtl="0" latinLnBrk="1" hangingPunct="0">
              <a:buFontTx/>
              <a:buChar char="-"/>
            </a:pPr>
            <a:endParaRPr lang="es-CL" sz="3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 algn="l" rtl="0" latinLnBrk="1" hangingPunct="0">
              <a:buFontTx/>
              <a:buChar char="-"/>
            </a:pPr>
            <a:r>
              <a:rPr lang="es-CL" sz="3400" b="1" dirty="0" smtClean="0">
                <a:solidFill>
                  <a:schemeClr val="accent1">
                    <a:lumMod val="50000"/>
                  </a:schemeClr>
                </a:solidFill>
              </a:rPr>
              <a:t>Entregaremos los más altos estándares de seguridad del Mercado, lo que permitirá a nuestros clientes trabajar de manera  tranquila, segura y confiable.</a:t>
            </a:r>
          </a:p>
          <a:p>
            <a:pPr marL="571500" indent="-571500" algn="l" rtl="0" latinLnBrk="1" hangingPunct="0">
              <a:buFontTx/>
              <a:buChar char="-"/>
            </a:pPr>
            <a:endParaRPr lang="es-CL" sz="3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 algn="l" rtl="0" latinLnBrk="1" hangingPunct="0">
              <a:buFontTx/>
              <a:buChar char="-"/>
            </a:pPr>
            <a:endParaRPr lang="es-CL" sz="3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 rtl="0" latinLnBrk="1" hangingPunct="0"/>
            <a:r>
              <a:rPr lang="es-CL" sz="3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L" sz="3400" b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s-CL" sz="3400" b="1" dirty="0" smtClean="0">
                <a:solidFill>
                  <a:schemeClr val="accent1">
                    <a:lumMod val="50000"/>
                  </a:schemeClr>
                </a:solidFill>
              </a:rPr>
              <a:t>….Vivamos</a:t>
            </a:r>
            <a:r>
              <a:rPr lang="es-CL" sz="3400" b="1" dirty="0" smtClean="0">
                <a:solidFill>
                  <a:schemeClr val="accent1">
                    <a:lumMod val="50000"/>
                  </a:schemeClr>
                </a:solidFill>
              </a:rPr>
              <a:t> en conjunto </a:t>
            </a:r>
            <a:r>
              <a:rPr lang="es-CL" sz="3400" b="1" dirty="0" smtClean="0">
                <a:solidFill>
                  <a:schemeClr val="accent1">
                    <a:lumMod val="50000"/>
                  </a:schemeClr>
                </a:solidFill>
              </a:rPr>
              <a:t>esta </a:t>
            </a:r>
            <a:r>
              <a:rPr lang="es-CL" sz="3400" b="1" dirty="0" smtClean="0">
                <a:solidFill>
                  <a:schemeClr val="accent1">
                    <a:lumMod val="50000"/>
                  </a:schemeClr>
                </a:solidFill>
              </a:rPr>
              <a:t>nueva Experiencia de Servicio!</a:t>
            </a:r>
            <a:endParaRPr lang="es-CL" sz="3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 algn="l" rtl="0" latinLnBrk="1" hangingPunct="0">
              <a:buFontTx/>
              <a:buChar char="-"/>
            </a:pPr>
            <a:endParaRPr lang="es-CL" sz="3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 algn="l" rtl="0" latinLnBrk="1" hangingPunct="0">
              <a:buFontTx/>
              <a:buChar char="-"/>
            </a:pPr>
            <a:endParaRPr lang="es-CL" sz="3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 rtl="0" latinLnBrk="1" hangingPunct="0"/>
            <a:endParaRPr lang="es-CL" sz="3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 rtl="0" latinLnBrk="1" hangingPunct="0"/>
            <a:endParaRPr lang="es-CL" sz="3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 rtl="0" latinLnBrk="1" hangingPunct="0"/>
            <a:endParaRPr lang="es-CL" sz="3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 rtl="0" latinLnBrk="1" hangingPunct="0"/>
            <a:r>
              <a:rPr lang="es-CL" sz="34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L" sz="4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2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xmlns:p14="http://schemas.microsoft.com/office/powerpoint/2010/main" spd="slow" advClick="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-25401" y="541"/>
            <a:ext cx="24434801" cy="1612901"/>
          </a:xfrm>
          <a:prstGeom prst="roundRect">
            <a:avLst>
              <a:gd name="adj" fmla="val 0"/>
            </a:avLst>
          </a:prstGeom>
          <a:solidFill>
            <a:srgbClr val="005493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342900" lvl="0" indent="-342900" defTabSz="457200">
              <a:lnSpc>
                <a:spcPct val="75000"/>
              </a:lnSpc>
              <a:spcBef>
                <a:spcPts val="1200"/>
              </a:spcBef>
              <a:defRPr sz="5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-25400" y="1623958"/>
            <a:ext cx="24434800" cy="101601"/>
          </a:xfrm>
          <a:prstGeom prst="roundRect">
            <a:avLst>
              <a:gd name="adj" fmla="val 0"/>
            </a:avLst>
          </a:prstGeom>
          <a:solidFill>
            <a:srgbClr val="78AAD6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342900" lvl="0" indent="-342900" defTabSz="457200">
              <a:lnSpc>
                <a:spcPct val="75000"/>
              </a:lnSpc>
              <a:spcBef>
                <a:spcPts val="1200"/>
              </a:spcBef>
              <a:defRPr sz="5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1587500" y="524863"/>
            <a:ext cx="841176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solidFill>
                  <a:srgbClr val="CBCBC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CL" sz="3000" dirty="0" smtClean="0">
                <a:solidFill>
                  <a:srgbClr val="CBCBCB"/>
                </a:solidFill>
              </a:rPr>
              <a:t>PROYECTO</a:t>
            </a:r>
            <a:endParaRPr sz="3000" dirty="0">
              <a:solidFill>
                <a:srgbClr val="CBCBCB"/>
              </a:solidFill>
            </a:endParaRPr>
          </a:p>
        </p:txBody>
      </p:sp>
      <p:sp>
        <p:nvSpPr>
          <p:cNvPr id="415" name="Shape 415">
            <a:hlinkClick r:id="" action="ppaction://customshow?id=1&amp;return=true"/>
          </p:cNvPr>
          <p:cNvSpPr/>
          <p:nvPr/>
        </p:nvSpPr>
        <p:spPr>
          <a:xfrm>
            <a:off x="447798" y="330200"/>
            <a:ext cx="901701" cy="90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39700">
            <a:solidFill>
              <a:srgbClr val="FFFFFF">
                <a:alpha val="1019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9581508" y="373919"/>
            <a:ext cx="522098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s-CL" sz="5400" dirty="0" smtClean="0">
                <a:solidFill>
                  <a:srgbClr val="FFFFFF"/>
                </a:solidFill>
              </a:rPr>
              <a:t>¿Cómo funciona?</a:t>
            </a:r>
            <a:endParaRPr sz="54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r="12896"/>
          <a:stretch/>
        </p:blipFill>
        <p:spPr bwMode="auto">
          <a:xfrm>
            <a:off x="2439" y="1882944"/>
            <a:ext cx="14061769" cy="11388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72897" y="5849888"/>
            <a:ext cx="13231271" cy="2592288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365924" y="1689336"/>
            <a:ext cx="9793087" cy="84125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L" sz="3600" u="sng" dirty="0" smtClean="0">
                <a:solidFill>
                  <a:srgbClr val="000000"/>
                </a:solidFill>
              </a:rPr>
              <a:t>L</a:t>
            </a:r>
            <a:r>
              <a:rPr lang="es-CL" sz="3200" u="sng" dirty="0" smtClean="0">
                <a:solidFill>
                  <a:srgbClr val="000000"/>
                </a:solidFill>
              </a:rPr>
              <a:t>a nueva Plataforma funciona bajo un modelo de</a:t>
            </a:r>
            <a:r>
              <a:rPr kumimoji="0" lang="es-C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rPr>
              <a:t>:</a:t>
            </a:r>
          </a:p>
          <a:p>
            <a:pPr marL="0" marR="0" indent="0" algn="just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CL" sz="3200" dirty="0">
              <a:solidFill>
                <a:srgbClr val="000000"/>
              </a:solidFill>
            </a:endParaRPr>
          </a:p>
          <a:p>
            <a:pPr marL="685800" marR="0" indent="-685800" algn="just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rPr>
              <a:t>Inscriptor  (</a:t>
            </a:r>
            <a:r>
              <a:rPr kumimoji="0" lang="es-C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rPr>
              <a:t> Apoderado facultado que opera en la  plataforma ingresando carta de instrucción)**</a:t>
            </a:r>
            <a:endParaRPr kumimoji="0" lang="es-CL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  <a:p>
            <a:pPr marL="685800" marR="0" indent="-685800" algn="just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sz="3200" dirty="0">
              <a:solidFill>
                <a:srgbClr val="000000"/>
              </a:solidFill>
            </a:endParaRPr>
          </a:p>
          <a:p>
            <a:pPr marL="685800" marR="0" indent="-685800" algn="just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rPr>
              <a:t>Autorizador (Apoderado facultado</a:t>
            </a:r>
            <a:r>
              <a:rPr kumimoji="0" lang="es-C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rPr>
              <a:t> que autoriza la carta de instrucción</a:t>
            </a:r>
            <a:r>
              <a:rPr kumimoji="0" lang="es-C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rPr>
              <a:t>)**</a:t>
            </a:r>
          </a:p>
          <a:p>
            <a:pPr marL="685800" marR="0" indent="-685800" algn="just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sz="3200" dirty="0">
              <a:solidFill>
                <a:srgbClr val="000000"/>
              </a:solidFill>
            </a:endParaRPr>
          </a:p>
          <a:p>
            <a:pPr marL="685800" marR="0" indent="-685800" algn="just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rPr>
              <a:t>Proceso Banco (El Banco toma la instrucción que</a:t>
            </a:r>
            <a:r>
              <a:rPr kumimoji="0" lang="es-C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rPr>
              <a:t> </a:t>
            </a:r>
          </a:p>
          <a:p>
            <a:pPr marR="0" algn="just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CL" sz="3200" dirty="0" smtClean="0">
                <a:solidFill>
                  <a:srgbClr val="000000"/>
                </a:solidFill>
              </a:rPr>
              <a:t>Se sube por el portal y la procesa con todos los </a:t>
            </a:r>
          </a:p>
          <a:p>
            <a:pPr marR="0" algn="just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s-CL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rPr>
              <a:t>Controles</a:t>
            </a:r>
            <a:r>
              <a:rPr kumimoji="0" lang="es-CL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rPr>
              <a:t> ya establecidos y conocidos</a:t>
            </a:r>
          </a:p>
          <a:p>
            <a:pPr marR="0" algn="just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s-CL" sz="3200" baseline="0" dirty="0">
              <a:solidFill>
                <a:srgbClr val="000000"/>
              </a:solidFill>
            </a:endParaRPr>
          </a:p>
          <a:p>
            <a:pPr marR="0" algn="just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s-CL" sz="3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  <a:p>
            <a:pPr marR="0" algn="just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CL" sz="3200" baseline="0" dirty="0" smtClean="0">
                <a:solidFill>
                  <a:srgbClr val="000000"/>
                </a:solidFill>
              </a:rPr>
              <a:t>** </a:t>
            </a:r>
            <a:r>
              <a:rPr lang="es-CL" sz="2800" dirty="0" smtClean="0">
                <a:solidFill>
                  <a:srgbClr val="000000"/>
                </a:solidFill>
              </a:rPr>
              <a:t>Tanto el que ingresa </a:t>
            </a:r>
            <a:r>
              <a:rPr lang="es-CL" sz="2800" dirty="0" smtClean="0">
                <a:solidFill>
                  <a:srgbClr val="000000"/>
                </a:solidFill>
              </a:rPr>
              <a:t>una carta de Instrucción como </a:t>
            </a:r>
            <a:r>
              <a:rPr lang="es-CL" sz="2800" dirty="0" smtClean="0">
                <a:solidFill>
                  <a:srgbClr val="000000"/>
                </a:solidFill>
              </a:rPr>
              <a:t>el que </a:t>
            </a:r>
            <a:r>
              <a:rPr lang="es-CL" sz="2800" dirty="0" smtClean="0">
                <a:solidFill>
                  <a:srgbClr val="000000"/>
                </a:solidFill>
              </a:rPr>
              <a:t>la autoriza </a:t>
            </a:r>
            <a:r>
              <a:rPr lang="es-CL" sz="2800" dirty="0" smtClean="0">
                <a:solidFill>
                  <a:srgbClr val="000000"/>
                </a:solidFill>
              </a:rPr>
              <a:t>deben utilizar </a:t>
            </a:r>
            <a:r>
              <a:rPr kumimoji="0" lang="es-CL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rPr>
              <a:t>Dispositivo</a:t>
            </a:r>
            <a:r>
              <a:rPr kumimoji="0" lang="es-CL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rPr>
              <a:t> </a:t>
            </a:r>
            <a:r>
              <a:rPr kumimoji="0" lang="es-CL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rPr>
              <a:t>de Seguridad </a:t>
            </a:r>
            <a:r>
              <a:rPr kumimoji="0" lang="es-CL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rPr>
              <a:t>“</a:t>
            </a:r>
            <a:r>
              <a:rPr kumimoji="0" lang="es-CL" sz="2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rPr>
              <a:t>Digipass</a:t>
            </a:r>
            <a:r>
              <a:rPr kumimoji="0" lang="es-CL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rPr>
              <a:t>”  </a:t>
            </a:r>
            <a:r>
              <a:rPr kumimoji="0" lang="es-CL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rPr>
              <a:t>entregado por el Banco**</a:t>
            </a:r>
            <a:endParaRPr kumimoji="0" lang="es-CL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  <a:p>
            <a:pPr marR="0" algn="just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s-C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0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xmlns:p14="http://schemas.microsoft.com/office/powerpoint/2010/main" spd="slow" advClick="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-25401" y="541"/>
            <a:ext cx="24434801" cy="1612901"/>
          </a:xfrm>
          <a:prstGeom prst="roundRect">
            <a:avLst>
              <a:gd name="adj" fmla="val 0"/>
            </a:avLst>
          </a:prstGeom>
          <a:solidFill>
            <a:srgbClr val="005493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342900" lvl="0" indent="-342900" defTabSz="457200">
              <a:lnSpc>
                <a:spcPct val="75000"/>
              </a:lnSpc>
              <a:spcBef>
                <a:spcPts val="1200"/>
              </a:spcBef>
              <a:defRPr sz="5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-25400" y="1623958"/>
            <a:ext cx="24434800" cy="101601"/>
          </a:xfrm>
          <a:prstGeom prst="roundRect">
            <a:avLst>
              <a:gd name="adj" fmla="val 0"/>
            </a:avLst>
          </a:prstGeom>
          <a:solidFill>
            <a:srgbClr val="78AAD6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342900" lvl="0" indent="-342900" defTabSz="457200">
              <a:lnSpc>
                <a:spcPct val="75000"/>
              </a:lnSpc>
              <a:spcBef>
                <a:spcPts val="1200"/>
              </a:spcBef>
              <a:defRPr sz="5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1587500" y="524863"/>
            <a:ext cx="841176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solidFill>
                  <a:srgbClr val="CBCBC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CL" sz="3000" dirty="0" smtClean="0">
                <a:solidFill>
                  <a:srgbClr val="CBCBCB"/>
                </a:solidFill>
              </a:rPr>
              <a:t>PROYECTO</a:t>
            </a:r>
            <a:endParaRPr sz="3000" dirty="0">
              <a:solidFill>
                <a:srgbClr val="CBCBCB"/>
              </a:solidFill>
            </a:endParaRPr>
          </a:p>
        </p:txBody>
      </p:sp>
      <p:sp>
        <p:nvSpPr>
          <p:cNvPr id="415" name="Shape 415">
            <a:hlinkClick r:id="" action="ppaction://customshow?id=1&amp;return=true"/>
          </p:cNvPr>
          <p:cNvSpPr/>
          <p:nvPr/>
        </p:nvSpPr>
        <p:spPr>
          <a:xfrm>
            <a:off x="447798" y="330200"/>
            <a:ext cx="901701" cy="90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39700">
            <a:solidFill>
              <a:srgbClr val="FFFFFF">
                <a:alpha val="1019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4919192" y="340198"/>
            <a:ext cx="1214916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CL" sz="5400" dirty="0" smtClean="0">
                <a:solidFill>
                  <a:srgbClr val="FFFFFF"/>
                </a:solidFill>
              </a:rPr>
              <a:t>Funcionalidad de Cartas de Instrucción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91814" y="1933178"/>
            <a:ext cx="23409498" cy="130292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En el portal usted podrá:</a:t>
            </a:r>
          </a:p>
          <a:p>
            <a:pPr algn="l" rtl="0" latinLnBrk="1" hangingPunct="0"/>
            <a:endParaRPr lang="es-CL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 rtl="0" latinLnBrk="1" hangingPunct="0"/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Mandar </a:t>
            </a:r>
            <a:r>
              <a:rPr lang="es-CL" sz="4000" b="1" dirty="0">
                <a:solidFill>
                  <a:schemeClr val="accent1">
                    <a:lumMod val="50000"/>
                  </a:schemeClr>
                </a:solidFill>
              </a:rPr>
              <a:t>una C</a:t>
            </a: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arta de Instrucción a través de una plantilla Digital prediseñada para:</a:t>
            </a:r>
            <a:endParaRPr lang="es-CL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 rtl="0" latinLnBrk="1" hangingPunct="0"/>
            <a:endParaRPr lang="es-CL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Orden de Pago al </a:t>
            </a:r>
            <a:r>
              <a:rPr lang="es-CL" sz="4000" dirty="0" smtClean="0">
                <a:solidFill>
                  <a:schemeClr val="accent1">
                    <a:lumMod val="50000"/>
                  </a:schemeClr>
                </a:solidFill>
              </a:rPr>
              <a:t>Exterior</a:t>
            </a:r>
          </a:p>
          <a:p>
            <a:pPr algn="l" rtl="0" latinLnBrk="1" hangingPunct="0"/>
            <a:endParaRPr lang="es-CL" sz="4000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r>
              <a:rPr lang="es-CL" sz="4000" dirty="0" smtClean="0">
                <a:solidFill>
                  <a:schemeClr val="accent1">
                    <a:lumMod val="50000"/>
                  </a:schemeClr>
                </a:solidFill>
              </a:rPr>
              <a:t>Transferencias entre cuentas de Banco de Chile</a:t>
            </a:r>
          </a:p>
          <a:p>
            <a:pPr algn="l" rtl="0" latinLnBrk="1" hangingPunct="0"/>
            <a:endParaRPr lang="es-CL" sz="4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r>
              <a:rPr lang="es-CL" sz="4000" dirty="0" smtClean="0">
                <a:solidFill>
                  <a:schemeClr val="accent1">
                    <a:lumMod val="50000"/>
                  </a:schemeClr>
                </a:solidFill>
              </a:rPr>
              <a:t>Transferencias a otros Bancos de Alto Valor vía </a:t>
            </a:r>
            <a:r>
              <a:rPr lang="es-CL" sz="4000" dirty="0" err="1" smtClean="0">
                <a:solidFill>
                  <a:schemeClr val="accent1">
                    <a:lumMod val="50000"/>
                  </a:schemeClr>
                </a:solidFill>
              </a:rPr>
              <a:t>Spav</a:t>
            </a:r>
            <a:endParaRPr lang="es-CL" sz="4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 rtl="0" latinLnBrk="1" hangingPunct="0"/>
            <a:endParaRPr lang="es-CL" sz="4000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r>
              <a:rPr lang="es-CL" sz="4000" dirty="0" smtClean="0">
                <a:solidFill>
                  <a:schemeClr val="accent1">
                    <a:lumMod val="50000"/>
                  </a:schemeClr>
                </a:solidFill>
              </a:rPr>
              <a:t>Compra y venta de Monedas Spot</a:t>
            </a:r>
            <a:endParaRPr lang="es-CL" sz="4000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sym typeface="Helvetica Neue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CL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L" sz="40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sym typeface="Helvetica Neue Light"/>
              </a:rPr>
              <a:t>Mandar una Carta de Instrucción a través del Portal (en</a:t>
            </a:r>
            <a:r>
              <a:rPr kumimoji="0" lang="es-CL" sz="4000" b="1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sym typeface="Helvetica Neue Light"/>
              </a:rPr>
              <a:t> caso que no utilice </a:t>
            </a: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del tipo de arriba</a:t>
            </a:r>
            <a:r>
              <a:rPr kumimoji="0" lang="es-CL" sz="4000" b="1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sym typeface="Helvetica Neue Light"/>
              </a:rPr>
              <a:t>)</a:t>
            </a:r>
            <a:r>
              <a:rPr kumimoji="0" lang="es-CL" sz="40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sym typeface="Helvetica Neue Light"/>
              </a:rPr>
              <a:t>:</a:t>
            </a:r>
            <a:endParaRPr kumimoji="0" lang="es-CL" sz="40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sym typeface="Helvetica Neue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CL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marR="0" indent="-5715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sz="40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sym typeface="Helvetica Neue Light"/>
              </a:rPr>
              <a:t>Escaneando</a:t>
            </a:r>
            <a:r>
              <a:rPr kumimoji="0" lang="es-CL" sz="4000" b="1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sym typeface="Helvetica Neue Light"/>
              </a:rPr>
              <a:t> la carta (máximo 1MB) y adjuntado el archivo en el </a:t>
            </a:r>
            <a:r>
              <a:rPr kumimoji="0" lang="es-CL" sz="4000" b="1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sym typeface="Helvetica Neue Light"/>
              </a:rPr>
              <a:t>nuevo Portal</a:t>
            </a:r>
            <a:endParaRPr kumimoji="0" lang="es-CL" sz="40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sym typeface="Helvetica Neue Light"/>
            </a:endParaRPr>
          </a:p>
          <a:p>
            <a:pPr algn="l" rtl="0" latinLnBrk="1" hangingPunct="0"/>
            <a:endParaRPr lang="es-CL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 rtl="0" latinLnBrk="1" hangingPunct="0"/>
            <a:endParaRPr lang="es-CL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 rtl="0" latinLnBrk="1" hangingPunct="0"/>
            <a:endParaRPr lang="es-CL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1500" lvl="6" indent="-571500" algn="l" rtl="0" latinLnBrk="1" hangingPunct="0">
              <a:buFont typeface="Arial" panose="020B0604020202020204" pitchFamily="34" charset="0"/>
              <a:buChar char="•"/>
            </a:pPr>
            <a:endParaRPr lang="es-CL" sz="4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1500" lvl="6" indent="-571500" algn="l" rtl="0" latinLnBrk="1" hangingPunct="0">
              <a:buFont typeface="Arial" panose="020B0604020202020204" pitchFamily="34" charset="0"/>
              <a:buChar char="•"/>
            </a:pPr>
            <a:endParaRPr lang="es-CL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62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xmlns:p14="http://schemas.microsoft.com/office/powerpoint/2010/main" spd="slow" advClick="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-25401" y="541"/>
            <a:ext cx="24434801" cy="1612901"/>
          </a:xfrm>
          <a:prstGeom prst="roundRect">
            <a:avLst>
              <a:gd name="adj" fmla="val 0"/>
            </a:avLst>
          </a:prstGeom>
          <a:solidFill>
            <a:srgbClr val="005493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342900" lvl="0" indent="-342900" defTabSz="457200">
              <a:lnSpc>
                <a:spcPct val="75000"/>
              </a:lnSpc>
              <a:spcBef>
                <a:spcPts val="1200"/>
              </a:spcBef>
              <a:defRPr sz="5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-25400" y="1623958"/>
            <a:ext cx="24434800" cy="101601"/>
          </a:xfrm>
          <a:prstGeom prst="roundRect">
            <a:avLst>
              <a:gd name="adj" fmla="val 0"/>
            </a:avLst>
          </a:prstGeom>
          <a:solidFill>
            <a:srgbClr val="78AAD6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342900" lvl="0" indent="-342900" defTabSz="457200">
              <a:lnSpc>
                <a:spcPct val="75000"/>
              </a:lnSpc>
              <a:spcBef>
                <a:spcPts val="1200"/>
              </a:spcBef>
              <a:defRPr sz="5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1587500" y="524863"/>
            <a:ext cx="841176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solidFill>
                  <a:srgbClr val="CBCBC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CL" sz="3000" dirty="0" smtClean="0">
                <a:solidFill>
                  <a:srgbClr val="CBCBCB"/>
                </a:solidFill>
              </a:rPr>
              <a:t>PROYECTO</a:t>
            </a:r>
            <a:endParaRPr sz="3000" dirty="0">
              <a:solidFill>
                <a:srgbClr val="CBCBCB"/>
              </a:solidFill>
            </a:endParaRPr>
          </a:p>
        </p:txBody>
      </p:sp>
      <p:sp>
        <p:nvSpPr>
          <p:cNvPr id="415" name="Shape 415">
            <a:hlinkClick r:id="" action="ppaction://customshow?id=1&amp;return=true"/>
          </p:cNvPr>
          <p:cNvSpPr/>
          <p:nvPr/>
        </p:nvSpPr>
        <p:spPr>
          <a:xfrm>
            <a:off x="447798" y="330200"/>
            <a:ext cx="901701" cy="90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39700">
            <a:solidFill>
              <a:srgbClr val="FFFFFF">
                <a:alpha val="1019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4919192" y="340198"/>
            <a:ext cx="10039608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CL" sz="5400" dirty="0" smtClean="0">
                <a:solidFill>
                  <a:srgbClr val="FFFFFF"/>
                </a:solidFill>
              </a:rPr>
              <a:t>Módulo de Cartas de Instrucción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91814" y="1417783"/>
            <a:ext cx="23409498" cy="14075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L" sz="40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sym typeface="Helvetica Neue Light"/>
              </a:rPr>
              <a:t>Beneficios</a:t>
            </a:r>
            <a:r>
              <a:rPr kumimoji="0" lang="es-CL" sz="4000" b="1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sym typeface="Helvetica Neue Light"/>
              </a:rPr>
              <a:t> para sus operaciones…</a:t>
            </a:r>
            <a:endParaRPr kumimoji="0" lang="es-CL" sz="40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sym typeface="Helvetica Neue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sym typeface="Helvetica Neue Light"/>
            </a:endParaRPr>
          </a:p>
          <a:p>
            <a:pPr marL="571500" marR="0" indent="-5715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sz="4000" dirty="0" smtClean="0">
                <a:solidFill>
                  <a:schemeClr val="accent1">
                    <a:lumMod val="50000"/>
                  </a:schemeClr>
                </a:solidFill>
              </a:rPr>
              <a:t>Usted dispondrá de una Carretera Segura por donde enviar instrucciones a un teclado de </a:t>
            </a:r>
          </a:p>
          <a:p>
            <a:pPr marR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L" sz="4000" dirty="0" smtClean="0">
                <a:solidFill>
                  <a:schemeClr val="accent1">
                    <a:lumMod val="50000"/>
                  </a:schemeClr>
                </a:solidFill>
              </a:rPr>
              <a:t>   distancia.</a:t>
            </a:r>
          </a:p>
          <a:p>
            <a:pPr marR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s-CL" sz="4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1500" marR="0" indent="-5715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sz="4000" dirty="0" smtClean="0">
                <a:solidFill>
                  <a:schemeClr val="accent1">
                    <a:lumMod val="50000"/>
                  </a:schemeClr>
                </a:solidFill>
              </a:rPr>
              <a:t>Usted dispondrá de un completo Tracking para saber en qué está cada instrucción del día.</a:t>
            </a:r>
          </a:p>
          <a:p>
            <a:pPr marL="571500" marR="0" indent="-5715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sz="4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1500" marR="0" indent="-5715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sz="4000" dirty="0" smtClean="0">
                <a:solidFill>
                  <a:schemeClr val="accent1">
                    <a:lumMod val="50000"/>
                  </a:schemeClr>
                </a:solidFill>
              </a:rPr>
              <a:t>Usted podrá contar con un seguimiento de auditoría para saber la historia y proceso de todas sus     cartas.</a:t>
            </a:r>
          </a:p>
          <a:p>
            <a:pPr marL="571500" marR="0" indent="-5715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sz="4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r>
              <a:rPr lang="es-CL" sz="4000" dirty="0" smtClean="0">
                <a:solidFill>
                  <a:schemeClr val="accent1">
                    <a:lumMod val="50000"/>
                  </a:schemeClr>
                </a:solidFill>
              </a:rPr>
              <a:t>Usted podrá </a:t>
            </a:r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ver toda la historia de sus </a:t>
            </a:r>
            <a:r>
              <a:rPr lang="es-CL" sz="4000" dirty="0" smtClean="0">
                <a:solidFill>
                  <a:schemeClr val="accent1">
                    <a:lumMod val="50000"/>
                  </a:schemeClr>
                </a:solidFill>
              </a:rPr>
              <a:t>instrucciones enviadas </a:t>
            </a:r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al Banco </a:t>
            </a:r>
            <a:r>
              <a:rPr lang="es-CL" sz="4000" dirty="0" smtClean="0">
                <a:solidFill>
                  <a:schemeClr val="accent1">
                    <a:lumMod val="50000"/>
                  </a:schemeClr>
                </a:solidFill>
              </a:rPr>
              <a:t>(y obtener respaldos).</a:t>
            </a:r>
          </a:p>
          <a:p>
            <a:pPr marL="571500" indent="-571500" algn="l" rtl="0" latinLnBrk="1" hangingPunct="0">
              <a:buFont typeface="Arial" panose="020B0604020202020204" pitchFamily="34" charset="0"/>
              <a:buChar char="•"/>
            </a:pPr>
            <a:endParaRPr lang="es-CL" sz="4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1500" marR="0" indent="-5715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sz="4000" dirty="0" smtClean="0">
                <a:solidFill>
                  <a:schemeClr val="accent1">
                    <a:lumMod val="50000"/>
                  </a:schemeClr>
                </a:solidFill>
              </a:rPr>
              <a:t>Usted dispondrá de Plantillas prediseñadas, con las cuales podrá ingresar las Cartas de Instrucción, evitando errores involuntarios.</a:t>
            </a:r>
          </a:p>
          <a:p>
            <a:pPr marL="571500" marR="0" indent="-5715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sz="4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1500" marR="0" indent="-5715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sz="4000" dirty="0" smtClean="0">
                <a:solidFill>
                  <a:schemeClr val="accent1">
                    <a:lumMod val="50000"/>
                  </a:schemeClr>
                </a:solidFill>
              </a:rPr>
              <a:t>Usted dispondrá además, de Plantillas favoritas, donde sólo deberá cambiar parte de la información sin tener que re-digitar nuevamente los datos de la Carta de Instrucción</a:t>
            </a:r>
          </a:p>
          <a:p>
            <a:pPr marL="571500" marR="0" indent="-5715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sz="4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1500" marR="0" indent="-5715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L" sz="4000" dirty="0" smtClean="0">
                <a:solidFill>
                  <a:schemeClr val="accent1">
                    <a:lumMod val="50000"/>
                  </a:schemeClr>
                </a:solidFill>
              </a:rPr>
              <a:t>Hemos dispuesto para usted una aplicación Mobile, en donde se  podrán aprobar las instrucciones </a:t>
            </a:r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L" sz="4000" dirty="0" smtClean="0">
                <a:solidFill>
                  <a:schemeClr val="accent1">
                    <a:lumMod val="50000"/>
                  </a:schemeClr>
                </a:solidFill>
              </a:rPr>
              <a:t>   desde la comodidad de su Smartphone o Tablet, en cualquier momento y lugar.</a:t>
            </a:r>
          </a:p>
          <a:p>
            <a:pPr marL="571500" marR="0" indent="-5715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sz="4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R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s-CL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1500" lvl="6" indent="-571500" algn="l" rtl="0" latinLnBrk="1" hangingPunct="0">
              <a:buFontTx/>
              <a:buChar char="-"/>
            </a:pPr>
            <a:endParaRPr lang="es-CL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92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xmlns:p14="http://schemas.microsoft.com/office/powerpoint/2010/main" spd="slow" advClick="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0065C1"/>
              </a:gs>
              <a:gs pos="100000">
                <a:srgbClr val="00397A"/>
              </a:gs>
            </a:gsLst>
            <a:lin ang="5400000"/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lvl="0" defTabSz="584200"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72" name="pasted-image.jpg"/>
          <p:cNvPicPr/>
          <p:nvPr/>
        </p:nvPicPr>
        <p:blipFill>
          <a:blip r:embed="rId2">
            <a:extLst/>
          </a:blip>
          <a:srcRect t="12808" b="12808"/>
          <a:stretch>
            <a:fillRect/>
          </a:stretch>
        </p:blipFill>
        <p:spPr>
          <a:xfrm>
            <a:off x="0" y="1611901"/>
            <a:ext cx="24384000" cy="9068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logo_banc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5500" y="203200"/>
            <a:ext cx="5230091" cy="1143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2159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21138</TotalTime>
  <Words>539</Words>
  <Application>Microsoft Office PowerPoint</Application>
  <PresentationFormat>Personalizado</PresentationFormat>
  <Paragraphs>86</Paragraphs>
  <Slides>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  <vt:variant>
        <vt:lpstr>Presentaciones personalizadas</vt:lpstr>
      </vt:variant>
      <vt:variant>
        <vt:i4>2</vt:i4>
      </vt:variant>
    </vt:vector>
  </HeadingPairs>
  <TitlesOfParts>
    <vt:vector size="9" baseType="lpstr">
      <vt:lpstr>ModernPortfolio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Diseño</vt:lpstr>
      <vt:lpstr>Release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Felipe Yevenes Bienzobas</dc:creator>
  <cp:lastModifiedBy>Mauricio Pino Quintanilla</cp:lastModifiedBy>
  <cp:revision>376</cp:revision>
  <cp:lastPrinted>2015-06-22T17:43:11Z</cp:lastPrinted>
  <dcterms:modified xsi:type="dcterms:W3CDTF">2015-10-06T12:36:17Z</dcterms:modified>
</cp:coreProperties>
</file>