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6" r:id="rId4"/>
    <p:sldId id="277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83" r:id="rId13"/>
    <p:sldId id="284" r:id="rId14"/>
    <p:sldId id="285" r:id="rId15"/>
    <p:sldId id="286" r:id="rId16"/>
    <p:sldId id="287" r:id="rId17"/>
    <p:sldId id="280" r:id="rId18"/>
    <p:sldId id="281" r:id="rId19"/>
    <p:sldId id="282" r:id="rId20"/>
    <p:sldId id="278" r:id="rId21"/>
    <p:sldId id="279" r:id="rId22"/>
    <p:sldId id="288" r:id="rId23"/>
    <p:sldId id="289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739" autoAdjust="0"/>
    <p:restoredTop sz="94667" autoAdjust="0"/>
  </p:normalViewPr>
  <p:slideViewPr>
    <p:cSldViewPr>
      <p:cViewPr varScale="1">
        <p:scale>
          <a:sx n="75" d="100"/>
          <a:sy n="75" d="100"/>
        </p:scale>
        <p:origin x="-4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C7233F-0E42-4A12-93F9-A7C021B5A09D}" type="doc">
      <dgm:prSet loTypeId="urn:microsoft.com/office/officeart/2005/8/layout/radial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C252F8E-6B31-43C6-BEDE-682F930FC838}">
      <dgm:prSet phldrT="[Texto]"/>
      <dgm:spPr>
        <a:solidFill>
          <a:schemeClr val="bg1"/>
        </a:solidFill>
      </dgm:spPr>
      <dgm:t>
        <a:bodyPr/>
        <a:lstStyle/>
        <a:p>
          <a:endParaRPr lang="pt-BR" dirty="0"/>
        </a:p>
      </dgm:t>
    </dgm:pt>
    <dgm:pt modelId="{EDEDF054-51CE-42F2-A0EC-48F23A7D6008}" type="parTrans" cxnId="{34D4C454-A378-4197-B557-0E7D04C1CCFB}">
      <dgm:prSet/>
      <dgm:spPr/>
      <dgm:t>
        <a:bodyPr/>
        <a:lstStyle/>
        <a:p>
          <a:endParaRPr lang="pt-BR" dirty="0"/>
        </a:p>
      </dgm:t>
    </dgm:pt>
    <dgm:pt modelId="{232EA697-E035-4790-A54A-E0EA5717509C}" type="sibTrans" cxnId="{34D4C454-A378-4197-B557-0E7D04C1CCFB}">
      <dgm:prSet/>
      <dgm:spPr/>
      <dgm:t>
        <a:bodyPr/>
        <a:lstStyle/>
        <a:p>
          <a:endParaRPr lang="pt-BR"/>
        </a:p>
      </dgm:t>
    </dgm:pt>
    <dgm:pt modelId="{05AD42C9-7311-44B2-8452-B01095452AD6}">
      <dgm:prSet phldrT="[Texto]"/>
      <dgm:spPr/>
      <dgm:t>
        <a:bodyPr/>
        <a:lstStyle/>
        <a:p>
          <a:endParaRPr lang="pt-BR" baseline="-25000" dirty="0"/>
        </a:p>
      </dgm:t>
    </dgm:pt>
    <dgm:pt modelId="{2306C5B0-D949-4631-AD3C-7901CBD45ED8}" type="parTrans" cxnId="{454CB15B-F6F0-4E5D-8A93-FFF9AAC4DF49}">
      <dgm:prSet/>
      <dgm:spPr/>
      <dgm:t>
        <a:bodyPr/>
        <a:lstStyle/>
        <a:p>
          <a:endParaRPr lang="pt-BR"/>
        </a:p>
      </dgm:t>
    </dgm:pt>
    <dgm:pt modelId="{B724AB73-C240-4C92-8F36-01A9B81993B3}" type="sibTrans" cxnId="{454CB15B-F6F0-4E5D-8A93-FFF9AAC4DF49}">
      <dgm:prSet/>
      <dgm:spPr/>
      <dgm:t>
        <a:bodyPr/>
        <a:lstStyle/>
        <a:p>
          <a:endParaRPr lang="pt-BR"/>
        </a:p>
      </dgm:t>
    </dgm:pt>
    <dgm:pt modelId="{BFF17A1A-6015-46E8-AF11-130BDD17070E}">
      <dgm:prSet phldrT="[Texto]"/>
      <dgm:spPr>
        <a:solidFill>
          <a:schemeClr val="bg1"/>
        </a:solidFill>
      </dgm:spPr>
      <dgm:t>
        <a:bodyPr/>
        <a:lstStyle/>
        <a:p>
          <a:endParaRPr lang="pt-BR" dirty="0"/>
        </a:p>
      </dgm:t>
    </dgm:pt>
    <dgm:pt modelId="{7159CE6A-0B34-40BA-A9AE-91483AEDC919}" type="parTrans" cxnId="{BEED2656-D5AA-496E-812C-D4267A14825B}">
      <dgm:prSet/>
      <dgm:spPr/>
      <dgm:t>
        <a:bodyPr/>
        <a:lstStyle/>
        <a:p>
          <a:endParaRPr lang="pt-BR" dirty="0"/>
        </a:p>
      </dgm:t>
    </dgm:pt>
    <dgm:pt modelId="{E2B6A791-6C23-4C34-BE9D-20A77079D3AB}" type="sibTrans" cxnId="{BEED2656-D5AA-496E-812C-D4267A14825B}">
      <dgm:prSet/>
      <dgm:spPr/>
      <dgm:t>
        <a:bodyPr/>
        <a:lstStyle/>
        <a:p>
          <a:endParaRPr lang="pt-BR"/>
        </a:p>
      </dgm:t>
    </dgm:pt>
    <dgm:pt modelId="{40507F1D-CEE7-4A47-848C-F3C93C37F680}">
      <dgm:prSet phldrT="[Texto]"/>
      <dgm:spPr/>
      <dgm:t>
        <a:bodyPr/>
        <a:lstStyle/>
        <a:p>
          <a:endParaRPr lang="pt-BR" dirty="0"/>
        </a:p>
      </dgm:t>
    </dgm:pt>
    <dgm:pt modelId="{3264E12F-9CC4-49ED-8070-7A0A0D55CAC7}" type="parTrans" cxnId="{F196A686-A9F6-48EB-8DDE-FA14DCA3058B}">
      <dgm:prSet/>
      <dgm:spPr/>
      <dgm:t>
        <a:bodyPr/>
        <a:lstStyle/>
        <a:p>
          <a:endParaRPr lang="pt-BR"/>
        </a:p>
      </dgm:t>
    </dgm:pt>
    <dgm:pt modelId="{1D29D836-EEED-446D-B129-E472173FEA2C}" type="sibTrans" cxnId="{F196A686-A9F6-48EB-8DDE-FA14DCA3058B}">
      <dgm:prSet/>
      <dgm:spPr/>
      <dgm:t>
        <a:bodyPr/>
        <a:lstStyle/>
        <a:p>
          <a:endParaRPr lang="pt-BR"/>
        </a:p>
      </dgm:t>
    </dgm:pt>
    <dgm:pt modelId="{38782FB0-F304-45B6-AC65-592D6A921B53}">
      <dgm:prSet phldrT="[Texto]"/>
      <dgm:spPr>
        <a:solidFill>
          <a:schemeClr val="bg1"/>
        </a:solidFill>
      </dgm:spPr>
      <dgm:t>
        <a:bodyPr/>
        <a:lstStyle/>
        <a:p>
          <a:endParaRPr lang="pt-BR" dirty="0">
            <a:solidFill>
              <a:schemeClr val="bg1"/>
            </a:solidFill>
          </a:endParaRPr>
        </a:p>
      </dgm:t>
    </dgm:pt>
    <dgm:pt modelId="{EF81F799-9F5A-4FFD-A04E-3F82C98A58A1}" type="parTrans" cxnId="{484E2CB3-0632-4742-ADC8-B36F656FB1D5}">
      <dgm:prSet/>
      <dgm:spPr/>
      <dgm:t>
        <a:bodyPr/>
        <a:lstStyle/>
        <a:p>
          <a:endParaRPr lang="pt-BR" dirty="0"/>
        </a:p>
      </dgm:t>
    </dgm:pt>
    <dgm:pt modelId="{55EDFF3D-05F2-4913-9440-42E9282F2056}" type="sibTrans" cxnId="{484E2CB3-0632-4742-ADC8-B36F656FB1D5}">
      <dgm:prSet/>
      <dgm:spPr/>
      <dgm:t>
        <a:bodyPr/>
        <a:lstStyle/>
        <a:p>
          <a:endParaRPr lang="pt-BR"/>
        </a:p>
      </dgm:t>
    </dgm:pt>
    <dgm:pt modelId="{36352EE1-3F50-4BA9-BCF9-CE49CC5201CC}">
      <dgm:prSet phldrT="[Texto]"/>
      <dgm:spPr/>
      <dgm:t>
        <a:bodyPr/>
        <a:lstStyle/>
        <a:p>
          <a:endParaRPr lang="pt-BR" dirty="0"/>
        </a:p>
      </dgm:t>
    </dgm:pt>
    <dgm:pt modelId="{A9A69397-8530-4DC2-90A5-675282B44911}" type="parTrans" cxnId="{6F638842-FE77-4904-98C9-8F4DCAF3BE90}">
      <dgm:prSet/>
      <dgm:spPr/>
      <dgm:t>
        <a:bodyPr/>
        <a:lstStyle/>
        <a:p>
          <a:endParaRPr lang="pt-BR"/>
        </a:p>
      </dgm:t>
    </dgm:pt>
    <dgm:pt modelId="{4002C4B6-1597-45B0-BE87-B97D622CD7D5}" type="sibTrans" cxnId="{6F638842-FE77-4904-98C9-8F4DCAF3BE90}">
      <dgm:prSet/>
      <dgm:spPr/>
      <dgm:t>
        <a:bodyPr/>
        <a:lstStyle/>
        <a:p>
          <a:endParaRPr lang="pt-BR"/>
        </a:p>
      </dgm:t>
    </dgm:pt>
    <dgm:pt modelId="{C22827A7-A10D-49AA-9E17-5F8ECE14AAEA}" type="pres">
      <dgm:prSet presAssocID="{B7C7233F-0E42-4A12-93F9-A7C021B5A09D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F7CE3D2-01CD-4900-AAE1-592DF8CA3996}" type="pres">
      <dgm:prSet presAssocID="{B7C7233F-0E42-4A12-93F9-A7C021B5A09D}" presName="cycle" presStyleCnt="0"/>
      <dgm:spPr/>
    </dgm:pt>
    <dgm:pt modelId="{E360E0E8-B905-4B17-A5B8-6CDDF8C7189E}" type="pres">
      <dgm:prSet presAssocID="{B7C7233F-0E42-4A12-93F9-A7C021B5A09D}" presName="centerShape" presStyleCnt="0"/>
      <dgm:spPr/>
    </dgm:pt>
    <dgm:pt modelId="{03DCD971-ED21-4B74-B056-BF805B820AC3}" type="pres">
      <dgm:prSet presAssocID="{B7C7233F-0E42-4A12-93F9-A7C021B5A09D}" presName="connSite" presStyleLbl="node1" presStyleIdx="0" presStyleCnt="4"/>
      <dgm:spPr/>
    </dgm:pt>
    <dgm:pt modelId="{3525F35D-703A-45B1-AE9D-13054BA0599B}" type="pres">
      <dgm:prSet presAssocID="{B7C7233F-0E42-4A12-93F9-A7C021B5A09D}" presName="visible" presStyleLbl="node1" presStyleIdx="0" presStyleCnt="4" custScaleX="58272" custScaleY="62394"/>
      <dgm:spPr/>
      <dgm:t>
        <a:bodyPr/>
        <a:lstStyle/>
        <a:p>
          <a:endParaRPr lang="pt-BR"/>
        </a:p>
      </dgm:t>
    </dgm:pt>
    <dgm:pt modelId="{B62620D0-DA53-48BA-887C-B4DBDA9B736C}" type="pres">
      <dgm:prSet presAssocID="{EDEDF054-51CE-42F2-A0EC-48F23A7D6008}" presName="Name25" presStyleLbl="parChTrans1D1" presStyleIdx="0" presStyleCnt="3"/>
      <dgm:spPr/>
      <dgm:t>
        <a:bodyPr/>
        <a:lstStyle/>
        <a:p>
          <a:endParaRPr lang="pt-BR"/>
        </a:p>
      </dgm:t>
    </dgm:pt>
    <dgm:pt modelId="{F21CA25D-DC55-438E-B254-7F5F05EFE078}" type="pres">
      <dgm:prSet presAssocID="{CC252F8E-6B31-43C6-BEDE-682F930FC838}" presName="node" presStyleCnt="0"/>
      <dgm:spPr/>
    </dgm:pt>
    <dgm:pt modelId="{34CAF555-6666-40D0-9DE6-96CC4D3D2D98}" type="pres">
      <dgm:prSet presAssocID="{CC252F8E-6B31-43C6-BEDE-682F930FC838}" presName="parentNode" presStyleLbl="node1" presStyleIdx="1" presStyleCnt="4" custScaleX="54083" custScaleY="62645" custLinFactNeighborX="97574" custLinFactNeighborY="2439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D9067D4-AF7E-4C6A-82AC-85E52A657096}" type="pres">
      <dgm:prSet presAssocID="{CC252F8E-6B31-43C6-BEDE-682F930FC838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898BD3-5069-415D-83F3-AE2030AAD9E1}" type="pres">
      <dgm:prSet presAssocID="{7159CE6A-0B34-40BA-A9AE-91483AEDC919}" presName="Name25" presStyleLbl="parChTrans1D1" presStyleIdx="1" presStyleCnt="3"/>
      <dgm:spPr/>
      <dgm:t>
        <a:bodyPr/>
        <a:lstStyle/>
        <a:p>
          <a:endParaRPr lang="pt-BR"/>
        </a:p>
      </dgm:t>
    </dgm:pt>
    <dgm:pt modelId="{450A570F-8D82-4A27-A9B7-9A0A06AFDED1}" type="pres">
      <dgm:prSet presAssocID="{BFF17A1A-6015-46E8-AF11-130BDD17070E}" presName="node" presStyleCnt="0"/>
      <dgm:spPr/>
    </dgm:pt>
    <dgm:pt modelId="{71DC28E6-FC74-49C7-BC58-1C83B96486D9}" type="pres">
      <dgm:prSet presAssocID="{BFF17A1A-6015-46E8-AF11-130BDD17070E}" presName="parentNode" presStyleLbl="node1" presStyleIdx="2" presStyleCnt="4" custScaleX="61133" custScaleY="62925" custLinFactX="39590" custLinFactNeighborX="100000" custLinFactNeighborY="701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7801053-F8C3-4B30-8B83-128D7AE45A1A}" type="pres">
      <dgm:prSet presAssocID="{BFF17A1A-6015-46E8-AF11-130BDD17070E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B07122C-3DA0-4F65-86B2-8F296D6FCB4F}" type="pres">
      <dgm:prSet presAssocID="{EF81F799-9F5A-4FFD-A04E-3F82C98A58A1}" presName="Name25" presStyleLbl="parChTrans1D1" presStyleIdx="2" presStyleCnt="3"/>
      <dgm:spPr/>
      <dgm:t>
        <a:bodyPr/>
        <a:lstStyle/>
        <a:p>
          <a:endParaRPr lang="pt-BR"/>
        </a:p>
      </dgm:t>
    </dgm:pt>
    <dgm:pt modelId="{91925C84-17D3-4FD0-B2E4-F96EAC2DAD37}" type="pres">
      <dgm:prSet presAssocID="{38782FB0-F304-45B6-AC65-592D6A921B53}" presName="node" presStyleCnt="0"/>
      <dgm:spPr/>
    </dgm:pt>
    <dgm:pt modelId="{6285AA96-9B4C-4D25-9227-DD1D9DBBEC7C}" type="pres">
      <dgm:prSet presAssocID="{38782FB0-F304-45B6-AC65-592D6A921B53}" presName="parentNode" presStyleLbl="node1" presStyleIdx="3" presStyleCnt="4" custScaleX="57918" custScaleY="64542" custLinFactNeighborX="93876" custLinFactNeighborY="-970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818C2BC-D64D-4E10-A76E-6358C32FBF5B}" type="pres">
      <dgm:prSet presAssocID="{38782FB0-F304-45B6-AC65-592D6A921B53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8A37D5E-0D1B-4444-A390-32C5FCDD0A71}" type="presOf" srcId="{36352EE1-3F50-4BA9-BCF9-CE49CC5201CC}" destId="{4818C2BC-D64D-4E10-A76E-6358C32FBF5B}" srcOrd="0" destOrd="0" presId="urn:microsoft.com/office/officeart/2005/8/layout/radial2"/>
    <dgm:cxn modelId="{34D4C454-A378-4197-B557-0E7D04C1CCFB}" srcId="{B7C7233F-0E42-4A12-93F9-A7C021B5A09D}" destId="{CC252F8E-6B31-43C6-BEDE-682F930FC838}" srcOrd="0" destOrd="0" parTransId="{EDEDF054-51CE-42F2-A0EC-48F23A7D6008}" sibTransId="{232EA697-E035-4790-A54A-E0EA5717509C}"/>
    <dgm:cxn modelId="{5019B38B-7E6F-4AF5-922B-1C107BB78607}" type="presOf" srcId="{05AD42C9-7311-44B2-8452-B01095452AD6}" destId="{CD9067D4-AF7E-4C6A-82AC-85E52A657096}" srcOrd="0" destOrd="0" presId="urn:microsoft.com/office/officeart/2005/8/layout/radial2"/>
    <dgm:cxn modelId="{3B24A3EA-3E69-491C-902F-342BAE1A3FC8}" type="presOf" srcId="{40507F1D-CEE7-4A47-848C-F3C93C37F680}" destId="{77801053-F8C3-4B30-8B83-128D7AE45A1A}" srcOrd="0" destOrd="0" presId="urn:microsoft.com/office/officeart/2005/8/layout/radial2"/>
    <dgm:cxn modelId="{EA96D6F3-C1AD-4B4B-A915-FE74DF0AABE4}" type="presOf" srcId="{CC252F8E-6B31-43C6-BEDE-682F930FC838}" destId="{34CAF555-6666-40D0-9DE6-96CC4D3D2D98}" srcOrd="0" destOrd="0" presId="urn:microsoft.com/office/officeart/2005/8/layout/radial2"/>
    <dgm:cxn modelId="{484E2CB3-0632-4742-ADC8-B36F656FB1D5}" srcId="{B7C7233F-0E42-4A12-93F9-A7C021B5A09D}" destId="{38782FB0-F304-45B6-AC65-592D6A921B53}" srcOrd="2" destOrd="0" parTransId="{EF81F799-9F5A-4FFD-A04E-3F82C98A58A1}" sibTransId="{55EDFF3D-05F2-4913-9440-42E9282F2056}"/>
    <dgm:cxn modelId="{BEED2656-D5AA-496E-812C-D4267A14825B}" srcId="{B7C7233F-0E42-4A12-93F9-A7C021B5A09D}" destId="{BFF17A1A-6015-46E8-AF11-130BDD17070E}" srcOrd="1" destOrd="0" parTransId="{7159CE6A-0B34-40BA-A9AE-91483AEDC919}" sibTransId="{E2B6A791-6C23-4C34-BE9D-20A77079D3AB}"/>
    <dgm:cxn modelId="{51A286FC-DD59-47E0-84EE-43C26B8EC9B6}" type="presOf" srcId="{38782FB0-F304-45B6-AC65-592D6A921B53}" destId="{6285AA96-9B4C-4D25-9227-DD1D9DBBEC7C}" srcOrd="0" destOrd="0" presId="urn:microsoft.com/office/officeart/2005/8/layout/radial2"/>
    <dgm:cxn modelId="{6F638842-FE77-4904-98C9-8F4DCAF3BE90}" srcId="{38782FB0-F304-45B6-AC65-592D6A921B53}" destId="{36352EE1-3F50-4BA9-BCF9-CE49CC5201CC}" srcOrd="0" destOrd="0" parTransId="{A9A69397-8530-4DC2-90A5-675282B44911}" sibTransId="{4002C4B6-1597-45B0-BE87-B97D622CD7D5}"/>
    <dgm:cxn modelId="{21D83952-B7B0-4319-921D-815F53961F33}" type="presOf" srcId="{BFF17A1A-6015-46E8-AF11-130BDD17070E}" destId="{71DC28E6-FC74-49C7-BC58-1C83B96486D9}" srcOrd="0" destOrd="0" presId="urn:microsoft.com/office/officeart/2005/8/layout/radial2"/>
    <dgm:cxn modelId="{D74C4471-D8E4-456F-86AB-9A829CE9FF6E}" type="presOf" srcId="{7159CE6A-0B34-40BA-A9AE-91483AEDC919}" destId="{CA898BD3-5069-415D-83F3-AE2030AAD9E1}" srcOrd="0" destOrd="0" presId="urn:microsoft.com/office/officeart/2005/8/layout/radial2"/>
    <dgm:cxn modelId="{8541ED8B-685B-4D6B-A8FD-5A5DEE825D76}" type="presOf" srcId="{B7C7233F-0E42-4A12-93F9-A7C021B5A09D}" destId="{C22827A7-A10D-49AA-9E17-5F8ECE14AAEA}" srcOrd="0" destOrd="0" presId="urn:microsoft.com/office/officeart/2005/8/layout/radial2"/>
    <dgm:cxn modelId="{F196A686-A9F6-48EB-8DDE-FA14DCA3058B}" srcId="{BFF17A1A-6015-46E8-AF11-130BDD17070E}" destId="{40507F1D-CEE7-4A47-848C-F3C93C37F680}" srcOrd="0" destOrd="0" parTransId="{3264E12F-9CC4-49ED-8070-7A0A0D55CAC7}" sibTransId="{1D29D836-EEED-446D-B129-E472173FEA2C}"/>
    <dgm:cxn modelId="{454CB15B-F6F0-4E5D-8A93-FFF9AAC4DF49}" srcId="{CC252F8E-6B31-43C6-BEDE-682F930FC838}" destId="{05AD42C9-7311-44B2-8452-B01095452AD6}" srcOrd="0" destOrd="0" parTransId="{2306C5B0-D949-4631-AD3C-7901CBD45ED8}" sibTransId="{B724AB73-C240-4C92-8F36-01A9B81993B3}"/>
    <dgm:cxn modelId="{4C98AE79-4D5A-47EA-993D-D1E875183B79}" type="presOf" srcId="{EF81F799-9F5A-4FFD-A04E-3F82C98A58A1}" destId="{0B07122C-3DA0-4F65-86B2-8F296D6FCB4F}" srcOrd="0" destOrd="0" presId="urn:microsoft.com/office/officeart/2005/8/layout/radial2"/>
    <dgm:cxn modelId="{755A1848-8F3D-4B5F-89E9-E26BAF7CBA04}" type="presOf" srcId="{EDEDF054-51CE-42F2-A0EC-48F23A7D6008}" destId="{B62620D0-DA53-48BA-887C-B4DBDA9B736C}" srcOrd="0" destOrd="0" presId="urn:microsoft.com/office/officeart/2005/8/layout/radial2"/>
    <dgm:cxn modelId="{C137C316-DE2B-4EB8-931A-8148FA24C536}" type="presParOf" srcId="{C22827A7-A10D-49AA-9E17-5F8ECE14AAEA}" destId="{5F7CE3D2-01CD-4900-AAE1-592DF8CA3996}" srcOrd="0" destOrd="0" presId="urn:microsoft.com/office/officeart/2005/8/layout/radial2"/>
    <dgm:cxn modelId="{0F1AF8F4-808B-44F2-946F-1AC3B3BCA051}" type="presParOf" srcId="{5F7CE3D2-01CD-4900-AAE1-592DF8CA3996}" destId="{E360E0E8-B905-4B17-A5B8-6CDDF8C7189E}" srcOrd="0" destOrd="0" presId="urn:microsoft.com/office/officeart/2005/8/layout/radial2"/>
    <dgm:cxn modelId="{B0BF567C-BE9C-4108-BF54-9D1FD826EAF0}" type="presParOf" srcId="{E360E0E8-B905-4B17-A5B8-6CDDF8C7189E}" destId="{03DCD971-ED21-4B74-B056-BF805B820AC3}" srcOrd="0" destOrd="0" presId="urn:microsoft.com/office/officeart/2005/8/layout/radial2"/>
    <dgm:cxn modelId="{9E18D2F9-9DA3-446A-889E-423B265CA1B8}" type="presParOf" srcId="{E360E0E8-B905-4B17-A5B8-6CDDF8C7189E}" destId="{3525F35D-703A-45B1-AE9D-13054BA0599B}" srcOrd="1" destOrd="0" presId="urn:microsoft.com/office/officeart/2005/8/layout/radial2"/>
    <dgm:cxn modelId="{8E333CD1-6168-451F-A1F2-5705AC2CC3A1}" type="presParOf" srcId="{5F7CE3D2-01CD-4900-AAE1-592DF8CA3996}" destId="{B62620D0-DA53-48BA-887C-B4DBDA9B736C}" srcOrd="1" destOrd="0" presId="urn:microsoft.com/office/officeart/2005/8/layout/radial2"/>
    <dgm:cxn modelId="{1E53BAEE-62EB-4FC7-8CD3-F27E64AFB11D}" type="presParOf" srcId="{5F7CE3D2-01CD-4900-AAE1-592DF8CA3996}" destId="{F21CA25D-DC55-438E-B254-7F5F05EFE078}" srcOrd="2" destOrd="0" presId="urn:microsoft.com/office/officeart/2005/8/layout/radial2"/>
    <dgm:cxn modelId="{2057B001-566B-4F88-B115-899894BEA695}" type="presParOf" srcId="{F21CA25D-DC55-438E-B254-7F5F05EFE078}" destId="{34CAF555-6666-40D0-9DE6-96CC4D3D2D98}" srcOrd="0" destOrd="0" presId="urn:microsoft.com/office/officeart/2005/8/layout/radial2"/>
    <dgm:cxn modelId="{70F1AD2B-CA8B-4754-8114-53CA69B3847E}" type="presParOf" srcId="{F21CA25D-DC55-438E-B254-7F5F05EFE078}" destId="{CD9067D4-AF7E-4C6A-82AC-85E52A657096}" srcOrd="1" destOrd="0" presId="urn:microsoft.com/office/officeart/2005/8/layout/radial2"/>
    <dgm:cxn modelId="{A06BA09F-F77E-484D-819D-1B8433752EAD}" type="presParOf" srcId="{5F7CE3D2-01CD-4900-AAE1-592DF8CA3996}" destId="{CA898BD3-5069-415D-83F3-AE2030AAD9E1}" srcOrd="3" destOrd="0" presId="urn:microsoft.com/office/officeart/2005/8/layout/radial2"/>
    <dgm:cxn modelId="{6BCBD15B-4468-4484-A8C8-F236038BFB7E}" type="presParOf" srcId="{5F7CE3D2-01CD-4900-AAE1-592DF8CA3996}" destId="{450A570F-8D82-4A27-A9B7-9A0A06AFDED1}" srcOrd="4" destOrd="0" presId="urn:microsoft.com/office/officeart/2005/8/layout/radial2"/>
    <dgm:cxn modelId="{0DC7B024-61ED-4F1F-AC02-CFAFCD75CDA2}" type="presParOf" srcId="{450A570F-8D82-4A27-A9B7-9A0A06AFDED1}" destId="{71DC28E6-FC74-49C7-BC58-1C83B96486D9}" srcOrd="0" destOrd="0" presId="urn:microsoft.com/office/officeart/2005/8/layout/radial2"/>
    <dgm:cxn modelId="{DDB686A1-FCC5-49C4-B71A-77B226EDF8E7}" type="presParOf" srcId="{450A570F-8D82-4A27-A9B7-9A0A06AFDED1}" destId="{77801053-F8C3-4B30-8B83-128D7AE45A1A}" srcOrd="1" destOrd="0" presId="urn:microsoft.com/office/officeart/2005/8/layout/radial2"/>
    <dgm:cxn modelId="{B39E2F7A-5721-487D-9821-F80197FB0900}" type="presParOf" srcId="{5F7CE3D2-01CD-4900-AAE1-592DF8CA3996}" destId="{0B07122C-3DA0-4F65-86B2-8F296D6FCB4F}" srcOrd="5" destOrd="0" presId="urn:microsoft.com/office/officeart/2005/8/layout/radial2"/>
    <dgm:cxn modelId="{74AE8CE9-4A8D-4C54-8542-672C81626F17}" type="presParOf" srcId="{5F7CE3D2-01CD-4900-AAE1-592DF8CA3996}" destId="{91925C84-17D3-4FD0-B2E4-F96EAC2DAD37}" srcOrd="6" destOrd="0" presId="urn:microsoft.com/office/officeart/2005/8/layout/radial2"/>
    <dgm:cxn modelId="{7D8CED99-8AC0-4322-A5DB-8FE1E83EA05E}" type="presParOf" srcId="{91925C84-17D3-4FD0-B2E4-F96EAC2DAD37}" destId="{6285AA96-9B4C-4D25-9227-DD1D9DBBEC7C}" srcOrd="0" destOrd="0" presId="urn:microsoft.com/office/officeart/2005/8/layout/radial2"/>
    <dgm:cxn modelId="{45083B41-9C1A-4935-B470-54EE48C5E1E8}" type="presParOf" srcId="{91925C84-17D3-4FD0-B2E4-F96EAC2DAD37}" destId="{4818C2BC-D64D-4E10-A76E-6358C32FBF5B}" srcOrd="1" destOrd="0" presId="urn:microsoft.com/office/officeart/2005/8/layout/radial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CF73EC-194D-46C3-9017-7A9B889B44D4}" type="doc">
      <dgm:prSet loTypeId="urn:microsoft.com/office/officeart/2005/8/layout/hList9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DFAEE7DB-DEB3-4E7F-8192-EC850001F03D}">
      <dgm:prSet phldrT="[Texto]"/>
      <dgm:spPr/>
      <dgm:t>
        <a:bodyPr/>
        <a:lstStyle/>
        <a:p>
          <a:r>
            <a:rPr lang="el-GR" dirty="0" smtClean="0">
              <a:latin typeface="Times New Roman"/>
              <a:cs typeface="Times New Roman"/>
            </a:rPr>
            <a:t>τ</a:t>
          </a:r>
          <a:r>
            <a:rPr lang="pt-BR" baseline="-25000" dirty="0" smtClean="0">
              <a:latin typeface="Times New Roman"/>
              <a:cs typeface="Times New Roman"/>
            </a:rPr>
            <a:t>min</a:t>
          </a:r>
          <a:endParaRPr lang="pt-BR" baseline="-25000" dirty="0"/>
        </a:p>
      </dgm:t>
    </dgm:pt>
    <dgm:pt modelId="{4084AA03-9937-4F25-A07C-115832F6941D}" type="parTrans" cxnId="{9598DEEF-394C-4A75-9DD0-38AB6391D87A}">
      <dgm:prSet/>
      <dgm:spPr/>
      <dgm:t>
        <a:bodyPr/>
        <a:lstStyle/>
        <a:p>
          <a:endParaRPr lang="pt-BR"/>
        </a:p>
      </dgm:t>
    </dgm:pt>
    <dgm:pt modelId="{6BAF0877-DB2F-4182-A89A-D67BD8F9A963}" type="sibTrans" cxnId="{9598DEEF-394C-4A75-9DD0-38AB6391D87A}">
      <dgm:prSet/>
      <dgm:spPr/>
      <dgm:t>
        <a:bodyPr/>
        <a:lstStyle/>
        <a:p>
          <a:endParaRPr lang="pt-BR"/>
        </a:p>
      </dgm:t>
    </dgm:pt>
    <dgm:pt modelId="{91EEF250-9701-417F-B941-C04972CFC2F8}">
      <dgm:prSet phldrT="[Texto]" custT="1"/>
      <dgm:spPr/>
      <dgm:t>
        <a:bodyPr/>
        <a:lstStyle/>
        <a:p>
          <a:r>
            <a:rPr lang="pt-BR" sz="1050" dirty="0" smtClean="0"/>
            <a:t>Determinado empiricamente</a:t>
          </a:r>
          <a:endParaRPr lang="pt-BR" sz="1050" dirty="0"/>
        </a:p>
      </dgm:t>
    </dgm:pt>
    <dgm:pt modelId="{632D7ADA-C4B5-4466-B35B-8F8E84B36423}" type="parTrans" cxnId="{2CFF41B8-91C8-4E93-92AB-98F9B07BB879}">
      <dgm:prSet/>
      <dgm:spPr/>
      <dgm:t>
        <a:bodyPr/>
        <a:lstStyle/>
        <a:p>
          <a:endParaRPr lang="pt-BR"/>
        </a:p>
      </dgm:t>
    </dgm:pt>
    <dgm:pt modelId="{6475C0E6-F233-466D-953D-7EF5AF3B4DF8}" type="sibTrans" cxnId="{2CFF41B8-91C8-4E93-92AB-98F9B07BB879}">
      <dgm:prSet/>
      <dgm:spPr/>
      <dgm:t>
        <a:bodyPr/>
        <a:lstStyle/>
        <a:p>
          <a:endParaRPr lang="pt-BR"/>
        </a:p>
      </dgm:t>
    </dgm:pt>
    <dgm:pt modelId="{6F4D8684-8B65-4EDD-B721-9133964C8164}">
      <dgm:prSet phldrT="[Texto]"/>
      <dgm:spPr/>
      <dgm:t>
        <a:bodyPr/>
        <a:lstStyle/>
        <a:p>
          <a:r>
            <a:rPr lang="el-GR" dirty="0" smtClean="0">
              <a:latin typeface="Times New Roman"/>
              <a:cs typeface="Times New Roman"/>
            </a:rPr>
            <a:t>τ</a:t>
          </a:r>
          <a:r>
            <a:rPr lang="pt-BR" baseline="-25000" dirty="0" smtClean="0">
              <a:latin typeface="Times New Roman"/>
              <a:cs typeface="Times New Roman"/>
            </a:rPr>
            <a:t>max</a:t>
          </a:r>
          <a:endParaRPr lang="pt-BR" dirty="0"/>
        </a:p>
      </dgm:t>
    </dgm:pt>
    <dgm:pt modelId="{D20C598C-5D79-4B51-9443-2A2B06E99FBA}" type="parTrans" cxnId="{92D77751-C27C-43D8-ABF1-E0754D02C1B0}">
      <dgm:prSet/>
      <dgm:spPr/>
      <dgm:t>
        <a:bodyPr/>
        <a:lstStyle/>
        <a:p>
          <a:endParaRPr lang="pt-BR"/>
        </a:p>
      </dgm:t>
    </dgm:pt>
    <dgm:pt modelId="{658A1717-A5C9-4663-8B0F-96BECC2C4145}" type="sibTrans" cxnId="{92D77751-C27C-43D8-ABF1-E0754D02C1B0}">
      <dgm:prSet/>
      <dgm:spPr/>
      <dgm:t>
        <a:bodyPr/>
        <a:lstStyle/>
        <a:p>
          <a:endParaRPr lang="pt-BR"/>
        </a:p>
      </dgm:t>
    </dgm:pt>
    <dgm:pt modelId="{7570D354-69C0-4959-9D53-FE7037E6E870}">
      <dgm:prSet phldrT="[Texto]" custT="1"/>
      <dgm:spPr/>
      <dgm:t>
        <a:bodyPr/>
        <a:lstStyle/>
        <a:p>
          <a:r>
            <a:rPr lang="pt-BR" sz="1200" dirty="0" smtClean="0"/>
            <a:t>  </a:t>
          </a:r>
        </a:p>
        <a:p>
          <a:r>
            <a:rPr lang="pt-BR" sz="1600" dirty="0" smtClean="0"/>
            <a:t>            (1/r.L*)</a:t>
          </a:r>
        </a:p>
        <a:p>
          <a:endParaRPr lang="pt-BR" sz="800" dirty="0" smtClean="0"/>
        </a:p>
        <a:p>
          <a:endParaRPr lang="pt-BR" sz="800" dirty="0"/>
        </a:p>
      </dgm:t>
    </dgm:pt>
    <dgm:pt modelId="{1CF008E3-6ACA-4900-9037-5D0830D7B19B}" type="parTrans" cxnId="{BB33D26F-B4C9-45CC-82E1-273E5EEC8086}">
      <dgm:prSet/>
      <dgm:spPr/>
      <dgm:t>
        <a:bodyPr/>
        <a:lstStyle/>
        <a:p>
          <a:endParaRPr lang="pt-BR"/>
        </a:p>
      </dgm:t>
    </dgm:pt>
    <dgm:pt modelId="{CF5C2F5C-7863-4615-B2F8-4E4AC8A776A0}" type="sibTrans" cxnId="{BB33D26F-B4C9-45CC-82E1-273E5EEC8086}">
      <dgm:prSet/>
      <dgm:spPr/>
      <dgm:t>
        <a:bodyPr/>
        <a:lstStyle/>
        <a:p>
          <a:endParaRPr lang="pt-BR"/>
        </a:p>
      </dgm:t>
    </dgm:pt>
    <dgm:pt modelId="{43FCCC21-1270-42E4-93D7-1DB818ED3492}" type="pres">
      <dgm:prSet presAssocID="{7ACF73EC-194D-46C3-9017-7A9B889B44D4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5B1258F7-1F0C-4B00-B7D8-1935671C4F58}" type="pres">
      <dgm:prSet presAssocID="{DFAEE7DB-DEB3-4E7F-8192-EC850001F03D}" presName="posSpace" presStyleCnt="0"/>
      <dgm:spPr/>
    </dgm:pt>
    <dgm:pt modelId="{0D5C3AA0-39F6-4677-9F9C-064DED160CC4}" type="pres">
      <dgm:prSet presAssocID="{DFAEE7DB-DEB3-4E7F-8192-EC850001F03D}" presName="vertFlow" presStyleCnt="0"/>
      <dgm:spPr/>
    </dgm:pt>
    <dgm:pt modelId="{38AF6001-BAEE-41F4-84DB-ACFB19B1620E}" type="pres">
      <dgm:prSet presAssocID="{DFAEE7DB-DEB3-4E7F-8192-EC850001F03D}" presName="topSpace" presStyleCnt="0"/>
      <dgm:spPr/>
    </dgm:pt>
    <dgm:pt modelId="{06DC3A58-BA7E-41F5-A153-6FA799B8A87E}" type="pres">
      <dgm:prSet presAssocID="{DFAEE7DB-DEB3-4E7F-8192-EC850001F03D}" presName="firstComp" presStyleCnt="0"/>
      <dgm:spPr/>
    </dgm:pt>
    <dgm:pt modelId="{D1A8D911-62A0-4C3C-86AE-F0094557E576}" type="pres">
      <dgm:prSet presAssocID="{DFAEE7DB-DEB3-4E7F-8192-EC850001F03D}" presName="firstChild" presStyleLbl="bgAccFollowNode1" presStyleIdx="0" presStyleCnt="2"/>
      <dgm:spPr/>
      <dgm:t>
        <a:bodyPr/>
        <a:lstStyle/>
        <a:p>
          <a:endParaRPr lang="pt-BR"/>
        </a:p>
      </dgm:t>
    </dgm:pt>
    <dgm:pt modelId="{09D9A425-A152-4935-AF33-0AFD2415A8F8}" type="pres">
      <dgm:prSet presAssocID="{DFAEE7DB-DEB3-4E7F-8192-EC850001F03D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2FD33FA-15A1-45AA-8AC7-C2487029C1DA}" type="pres">
      <dgm:prSet presAssocID="{DFAEE7DB-DEB3-4E7F-8192-EC850001F03D}" presName="negSpace" presStyleCnt="0"/>
      <dgm:spPr/>
    </dgm:pt>
    <dgm:pt modelId="{293B5F80-37BE-4B50-981F-C814308A7639}" type="pres">
      <dgm:prSet presAssocID="{DFAEE7DB-DEB3-4E7F-8192-EC850001F03D}" presName="circle" presStyleLbl="node1" presStyleIdx="0" presStyleCnt="2"/>
      <dgm:spPr/>
      <dgm:t>
        <a:bodyPr/>
        <a:lstStyle/>
        <a:p>
          <a:endParaRPr lang="pt-BR"/>
        </a:p>
      </dgm:t>
    </dgm:pt>
    <dgm:pt modelId="{9A71C2EB-213D-4629-9619-7451B929F281}" type="pres">
      <dgm:prSet presAssocID="{6BAF0877-DB2F-4182-A89A-D67BD8F9A963}" presName="transSpace" presStyleCnt="0"/>
      <dgm:spPr/>
    </dgm:pt>
    <dgm:pt modelId="{25D8591D-4074-4CF3-AD80-1A592BD319DA}" type="pres">
      <dgm:prSet presAssocID="{6F4D8684-8B65-4EDD-B721-9133964C8164}" presName="posSpace" presStyleCnt="0"/>
      <dgm:spPr/>
    </dgm:pt>
    <dgm:pt modelId="{89605335-F8FE-4E2F-A07B-7FCB8DD25AF2}" type="pres">
      <dgm:prSet presAssocID="{6F4D8684-8B65-4EDD-B721-9133964C8164}" presName="vertFlow" presStyleCnt="0"/>
      <dgm:spPr/>
    </dgm:pt>
    <dgm:pt modelId="{F429982A-E91D-4BC0-B347-F582793C52EC}" type="pres">
      <dgm:prSet presAssocID="{6F4D8684-8B65-4EDD-B721-9133964C8164}" presName="topSpace" presStyleCnt="0"/>
      <dgm:spPr/>
    </dgm:pt>
    <dgm:pt modelId="{D334C223-C6E0-4AEC-BA96-CA037648B591}" type="pres">
      <dgm:prSet presAssocID="{6F4D8684-8B65-4EDD-B721-9133964C8164}" presName="firstComp" presStyleCnt="0"/>
      <dgm:spPr/>
    </dgm:pt>
    <dgm:pt modelId="{2812FE78-7A6E-4C76-BD5F-50B6521AD525}" type="pres">
      <dgm:prSet presAssocID="{6F4D8684-8B65-4EDD-B721-9133964C8164}" presName="firstChild" presStyleLbl="bgAccFollowNode1" presStyleIdx="1" presStyleCnt="2"/>
      <dgm:spPr/>
      <dgm:t>
        <a:bodyPr/>
        <a:lstStyle/>
        <a:p>
          <a:endParaRPr lang="pt-BR"/>
        </a:p>
      </dgm:t>
    </dgm:pt>
    <dgm:pt modelId="{29BC9E75-DE7F-4617-A8DA-DB82E306206E}" type="pres">
      <dgm:prSet presAssocID="{6F4D8684-8B65-4EDD-B721-9133964C8164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44FD62-5A69-4FC7-8EA8-AC57364D7D3C}" type="pres">
      <dgm:prSet presAssocID="{6F4D8684-8B65-4EDD-B721-9133964C8164}" presName="negSpace" presStyleCnt="0"/>
      <dgm:spPr/>
    </dgm:pt>
    <dgm:pt modelId="{B5C053E6-D0C3-4A9F-A437-78EFF1C9E391}" type="pres">
      <dgm:prSet presAssocID="{6F4D8684-8B65-4EDD-B721-9133964C8164}" presName="circle" presStyleLbl="node1" presStyleIdx="1" presStyleCnt="2"/>
      <dgm:spPr/>
      <dgm:t>
        <a:bodyPr/>
        <a:lstStyle/>
        <a:p>
          <a:endParaRPr lang="pt-BR"/>
        </a:p>
      </dgm:t>
    </dgm:pt>
  </dgm:ptLst>
  <dgm:cxnLst>
    <dgm:cxn modelId="{6B3DB09B-6AA8-49B7-BD8E-500B7A457809}" type="presOf" srcId="{6F4D8684-8B65-4EDD-B721-9133964C8164}" destId="{B5C053E6-D0C3-4A9F-A437-78EFF1C9E391}" srcOrd="0" destOrd="0" presId="urn:microsoft.com/office/officeart/2005/8/layout/hList9"/>
    <dgm:cxn modelId="{BB33D26F-B4C9-45CC-82E1-273E5EEC8086}" srcId="{6F4D8684-8B65-4EDD-B721-9133964C8164}" destId="{7570D354-69C0-4959-9D53-FE7037E6E870}" srcOrd="0" destOrd="0" parTransId="{1CF008E3-6ACA-4900-9037-5D0830D7B19B}" sibTransId="{CF5C2F5C-7863-4615-B2F8-4E4AC8A776A0}"/>
    <dgm:cxn modelId="{92D77751-C27C-43D8-ABF1-E0754D02C1B0}" srcId="{7ACF73EC-194D-46C3-9017-7A9B889B44D4}" destId="{6F4D8684-8B65-4EDD-B721-9133964C8164}" srcOrd="1" destOrd="0" parTransId="{D20C598C-5D79-4B51-9443-2A2B06E99FBA}" sibTransId="{658A1717-A5C9-4663-8B0F-96BECC2C4145}"/>
    <dgm:cxn modelId="{5A94B9D6-9C2E-4F97-BE14-F6DDBD13131D}" type="presOf" srcId="{7570D354-69C0-4959-9D53-FE7037E6E870}" destId="{2812FE78-7A6E-4C76-BD5F-50B6521AD525}" srcOrd="0" destOrd="0" presId="urn:microsoft.com/office/officeart/2005/8/layout/hList9"/>
    <dgm:cxn modelId="{2CFF41B8-91C8-4E93-92AB-98F9B07BB879}" srcId="{DFAEE7DB-DEB3-4E7F-8192-EC850001F03D}" destId="{91EEF250-9701-417F-B941-C04972CFC2F8}" srcOrd="0" destOrd="0" parTransId="{632D7ADA-C4B5-4466-B35B-8F8E84B36423}" sibTransId="{6475C0E6-F233-466D-953D-7EF5AF3B4DF8}"/>
    <dgm:cxn modelId="{F69D0EFB-DEFD-44A6-839D-F10410495599}" type="presOf" srcId="{DFAEE7DB-DEB3-4E7F-8192-EC850001F03D}" destId="{293B5F80-37BE-4B50-981F-C814308A7639}" srcOrd="0" destOrd="0" presId="urn:microsoft.com/office/officeart/2005/8/layout/hList9"/>
    <dgm:cxn modelId="{B73B8173-5F14-4663-8EB7-FC21BB45B301}" type="presOf" srcId="{91EEF250-9701-417F-B941-C04972CFC2F8}" destId="{09D9A425-A152-4935-AF33-0AFD2415A8F8}" srcOrd="1" destOrd="0" presId="urn:microsoft.com/office/officeart/2005/8/layout/hList9"/>
    <dgm:cxn modelId="{773A68E4-5329-42F9-B51E-A79390EE43BF}" type="presOf" srcId="{7ACF73EC-194D-46C3-9017-7A9B889B44D4}" destId="{43FCCC21-1270-42E4-93D7-1DB818ED3492}" srcOrd="0" destOrd="0" presId="urn:microsoft.com/office/officeart/2005/8/layout/hList9"/>
    <dgm:cxn modelId="{56848361-D179-47DC-A683-0CF1A61B4CB1}" type="presOf" srcId="{91EEF250-9701-417F-B941-C04972CFC2F8}" destId="{D1A8D911-62A0-4C3C-86AE-F0094557E576}" srcOrd="0" destOrd="0" presId="urn:microsoft.com/office/officeart/2005/8/layout/hList9"/>
    <dgm:cxn modelId="{9598DEEF-394C-4A75-9DD0-38AB6391D87A}" srcId="{7ACF73EC-194D-46C3-9017-7A9B889B44D4}" destId="{DFAEE7DB-DEB3-4E7F-8192-EC850001F03D}" srcOrd="0" destOrd="0" parTransId="{4084AA03-9937-4F25-A07C-115832F6941D}" sibTransId="{6BAF0877-DB2F-4182-A89A-D67BD8F9A963}"/>
    <dgm:cxn modelId="{2DF6DEAF-C97C-4CB6-83B9-0E1CAF8E4D4E}" type="presOf" srcId="{7570D354-69C0-4959-9D53-FE7037E6E870}" destId="{29BC9E75-DE7F-4617-A8DA-DB82E306206E}" srcOrd="1" destOrd="0" presId="urn:microsoft.com/office/officeart/2005/8/layout/hList9"/>
    <dgm:cxn modelId="{F1C05735-560B-405B-9E8F-0D83D59D9695}" type="presParOf" srcId="{43FCCC21-1270-42E4-93D7-1DB818ED3492}" destId="{5B1258F7-1F0C-4B00-B7D8-1935671C4F58}" srcOrd="0" destOrd="0" presId="urn:microsoft.com/office/officeart/2005/8/layout/hList9"/>
    <dgm:cxn modelId="{C28A7E41-B1D8-4077-AABD-50426902FA8C}" type="presParOf" srcId="{43FCCC21-1270-42E4-93D7-1DB818ED3492}" destId="{0D5C3AA0-39F6-4677-9F9C-064DED160CC4}" srcOrd="1" destOrd="0" presId="urn:microsoft.com/office/officeart/2005/8/layout/hList9"/>
    <dgm:cxn modelId="{B8AD14AF-98C3-486C-B412-5F0BF99CE03B}" type="presParOf" srcId="{0D5C3AA0-39F6-4677-9F9C-064DED160CC4}" destId="{38AF6001-BAEE-41F4-84DB-ACFB19B1620E}" srcOrd="0" destOrd="0" presId="urn:microsoft.com/office/officeart/2005/8/layout/hList9"/>
    <dgm:cxn modelId="{BB86DC0A-2E64-44C5-AA78-9DFDF7AEA220}" type="presParOf" srcId="{0D5C3AA0-39F6-4677-9F9C-064DED160CC4}" destId="{06DC3A58-BA7E-41F5-A153-6FA799B8A87E}" srcOrd="1" destOrd="0" presId="urn:microsoft.com/office/officeart/2005/8/layout/hList9"/>
    <dgm:cxn modelId="{D7B68F23-6237-4FA3-A20D-08381D362D0B}" type="presParOf" srcId="{06DC3A58-BA7E-41F5-A153-6FA799B8A87E}" destId="{D1A8D911-62A0-4C3C-86AE-F0094557E576}" srcOrd="0" destOrd="0" presId="urn:microsoft.com/office/officeart/2005/8/layout/hList9"/>
    <dgm:cxn modelId="{C9047AAA-51DE-4D79-A145-A5FD9AC0188E}" type="presParOf" srcId="{06DC3A58-BA7E-41F5-A153-6FA799B8A87E}" destId="{09D9A425-A152-4935-AF33-0AFD2415A8F8}" srcOrd="1" destOrd="0" presId="urn:microsoft.com/office/officeart/2005/8/layout/hList9"/>
    <dgm:cxn modelId="{9CD4E624-E9DE-4CCE-BAE3-32FE83821FDF}" type="presParOf" srcId="{43FCCC21-1270-42E4-93D7-1DB818ED3492}" destId="{22FD33FA-15A1-45AA-8AC7-C2487029C1DA}" srcOrd="2" destOrd="0" presId="urn:microsoft.com/office/officeart/2005/8/layout/hList9"/>
    <dgm:cxn modelId="{8D8D7870-31EB-40E8-BA2C-42A2EFD67721}" type="presParOf" srcId="{43FCCC21-1270-42E4-93D7-1DB818ED3492}" destId="{293B5F80-37BE-4B50-981F-C814308A7639}" srcOrd="3" destOrd="0" presId="urn:microsoft.com/office/officeart/2005/8/layout/hList9"/>
    <dgm:cxn modelId="{DDDB33EE-3503-4974-AC81-83E210971B69}" type="presParOf" srcId="{43FCCC21-1270-42E4-93D7-1DB818ED3492}" destId="{9A71C2EB-213D-4629-9619-7451B929F281}" srcOrd="4" destOrd="0" presId="urn:microsoft.com/office/officeart/2005/8/layout/hList9"/>
    <dgm:cxn modelId="{A9851AD5-C50A-491E-B414-DAAFC570DA44}" type="presParOf" srcId="{43FCCC21-1270-42E4-93D7-1DB818ED3492}" destId="{25D8591D-4074-4CF3-AD80-1A592BD319DA}" srcOrd="5" destOrd="0" presId="urn:microsoft.com/office/officeart/2005/8/layout/hList9"/>
    <dgm:cxn modelId="{858501B8-E2F6-458C-A31D-18C23ED68418}" type="presParOf" srcId="{43FCCC21-1270-42E4-93D7-1DB818ED3492}" destId="{89605335-F8FE-4E2F-A07B-7FCB8DD25AF2}" srcOrd="6" destOrd="0" presId="urn:microsoft.com/office/officeart/2005/8/layout/hList9"/>
    <dgm:cxn modelId="{8320DA94-F506-4B84-8F6A-4C10CCD599E2}" type="presParOf" srcId="{89605335-F8FE-4E2F-A07B-7FCB8DD25AF2}" destId="{F429982A-E91D-4BC0-B347-F582793C52EC}" srcOrd="0" destOrd="0" presId="urn:microsoft.com/office/officeart/2005/8/layout/hList9"/>
    <dgm:cxn modelId="{E9E4A1A6-FD86-46BB-AC04-9AEBD2BB762E}" type="presParOf" srcId="{89605335-F8FE-4E2F-A07B-7FCB8DD25AF2}" destId="{D334C223-C6E0-4AEC-BA96-CA037648B591}" srcOrd="1" destOrd="0" presId="urn:microsoft.com/office/officeart/2005/8/layout/hList9"/>
    <dgm:cxn modelId="{ED2D49F3-E376-4544-B816-C65A7E4C5DA2}" type="presParOf" srcId="{D334C223-C6E0-4AEC-BA96-CA037648B591}" destId="{2812FE78-7A6E-4C76-BD5F-50B6521AD525}" srcOrd="0" destOrd="0" presId="urn:microsoft.com/office/officeart/2005/8/layout/hList9"/>
    <dgm:cxn modelId="{DFE51C5B-9ED3-41D9-9CB2-7178940DFE19}" type="presParOf" srcId="{D334C223-C6E0-4AEC-BA96-CA037648B591}" destId="{29BC9E75-DE7F-4617-A8DA-DB82E306206E}" srcOrd="1" destOrd="0" presId="urn:microsoft.com/office/officeart/2005/8/layout/hList9"/>
    <dgm:cxn modelId="{17485B3B-152C-4671-9A1F-AB007BF25258}" type="presParOf" srcId="{43FCCC21-1270-42E4-93D7-1DB818ED3492}" destId="{4244FD62-5A69-4FC7-8EA8-AC57364D7D3C}" srcOrd="7" destOrd="0" presId="urn:microsoft.com/office/officeart/2005/8/layout/hList9"/>
    <dgm:cxn modelId="{8D5B5E8D-30CF-4083-A3AE-87C92C30DB8B}" type="presParOf" srcId="{43FCCC21-1270-42E4-93D7-1DB818ED3492}" destId="{B5C053E6-D0C3-4A9F-A437-78EFF1C9E391}" srcOrd="8" destOrd="0" presId="urn:microsoft.com/office/officeart/2005/8/layout/hList9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0BDC4-9612-48FF-A37B-E942D89EEFF3}" type="datetimeFigureOut">
              <a:rPr lang="pt-BR" smtClean="0"/>
              <a:pPr/>
              <a:t>22/06/2009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CC580-D0DD-470C-9ED3-5A467A9546D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AE28C-60A5-4151-A091-C31D593FA3DC}" type="datetimeFigureOut">
              <a:rPr lang="pt-BR" smtClean="0"/>
              <a:pPr/>
              <a:t>22/06/2009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51A35-7828-4C77-85B7-AD449D21C06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51A35-7828-4C77-85B7-AD449D21C06A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01F64EF-664B-48FF-8985-2AFAD9E9F167}" type="datetime1">
              <a:rPr lang="pt-BR" smtClean="0"/>
              <a:pPr/>
              <a:t>22/06/2009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39AF24-3791-495F-97B5-C0EFF20C4B36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8B3A-0A20-4E8E-BF37-3CD4D74E2009}" type="datetime1">
              <a:rPr lang="pt-BR" smtClean="0"/>
              <a:pPr/>
              <a:t>22/06/2009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AF24-3791-495F-97B5-C0EFF20C4B36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B0B178F-C7C9-4907-9F50-E68BCD2F62F4}" type="datetime1">
              <a:rPr lang="pt-BR" smtClean="0"/>
              <a:pPr/>
              <a:t>22/06/2009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E39AF24-3791-495F-97B5-C0EFF20C4B36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E5A0-A133-4C7D-A2F8-53DE18FC438E}" type="datetime1">
              <a:rPr lang="pt-BR" smtClean="0"/>
              <a:pPr/>
              <a:t>22/06/2009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39AF24-3791-495F-97B5-C0EFF20C4B3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50E9-C6B3-467E-B861-4280CE7E8DE1}" type="datetime1">
              <a:rPr lang="pt-BR" smtClean="0"/>
              <a:pPr/>
              <a:t>22/06/2009</a:t>
            </a:fld>
            <a:endParaRPr lang="pt-BR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E39AF24-3791-495F-97B5-C0EFF20C4B3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5290894-7913-4E3D-A02E-231792969F56}" type="datetime1">
              <a:rPr lang="pt-BR" smtClean="0"/>
              <a:pPr/>
              <a:t>22/06/2009</a:t>
            </a:fld>
            <a:endParaRPr lang="pt-BR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E39AF24-3791-495F-97B5-C0EFF20C4B3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28CC793-F077-462E-9D2A-7E125FA1B144}" type="datetime1">
              <a:rPr lang="pt-BR" smtClean="0"/>
              <a:pPr/>
              <a:t>22/06/2009</a:t>
            </a:fld>
            <a:endParaRPr lang="pt-BR" dirty="0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E39AF24-3791-495F-97B5-C0EFF20C4B3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 dirty="0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C72E-D76D-4CD1-A3D7-554D7ABF0042}" type="datetime1">
              <a:rPr lang="pt-BR" smtClean="0"/>
              <a:pPr/>
              <a:t>22/06/2009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39AF24-3791-495F-97B5-C0EFF20C4B36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4A8E-DD03-4978-82A6-7991FFB4DA56}" type="datetime1">
              <a:rPr lang="pt-BR" smtClean="0"/>
              <a:pPr/>
              <a:t>22/06/2009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39AF24-3791-495F-97B5-C0EFF20C4B36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DF8F-4819-49F3-B4AB-429E7E5D0CF3}" type="datetime1">
              <a:rPr lang="pt-BR" smtClean="0"/>
              <a:pPr/>
              <a:t>22/06/2009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39AF24-3791-495F-97B5-C0EFF20C4B3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AACD215-1077-4A1A-9772-8E2D13BB4469}" type="datetime1">
              <a:rPr lang="pt-BR" smtClean="0"/>
              <a:pPr/>
              <a:t>22/06/2009</a:t>
            </a:fld>
            <a:endParaRPr lang="pt-BR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E39AF24-3791-495F-97B5-C0EFF20C4B3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F1B53F-AF4C-464E-B711-A7572EBC261A}" type="datetime1">
              <a:rPr lang="pt-BR" smtClean="0"/>
              <a:pPr/>
              <a:t>22/06/2009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E39AF24-3791-495F-97B5-C0EFF20C4B36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142976" y="5286388"/>
            <a:ext cx="4843463" cy="5000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800" dirty="0" smtClean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Rafael da Veiga Cabral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990600" y="3000375"/>
            <a:ext cx="8153400" cy="990600"/>
          </a:xfrm>
        </p:spPr>
        <p:txBody>
          <a:bodyPr>
            <a:noAutofit/>
          </a:bodyPr>
          <a:lstStyle/>
          <a:p>
            <a:r>
              <a:rPr lang="pt-BR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PARETO ANT –COLONY </a:t>
            </a:r>
            <a:r>
              <a:rPr lang="pt-BR" sz="3000" cap="none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para a otimização </a:t>
            </a:r>
            <a:r>
              <a:rPr lang="pt-BR" sz="3000" cap="none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bi-objetivo </a:t>
            </a:r>
            <a:r>
              <a:rPr lang="pt-BR" sz="3000" cap="none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do custo em teste de integração de </a:t>
            </a:r>
            <a:r>
              <a:rPr lang="pt-BR" sz="3000" cap="none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softwear</a:t>
            </a:r>
            <a:r>
              <a:rPr lang="pt-BR" sz="3000" cap="none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sz="3000" cap="none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orientado a objetos.</a:t>
            </a:r>
            <a:endParaRPr lang="pt-BR" sz="3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500166" y="571480"/>
            <a:ext cx="6572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Universidade Federal do Paraná</a:t>
            </a:r>
          </a:p>
          <a:p>
            <a:pPr algn="ctr"/>
            <a:r>
              <a:rPr lang="pt-BR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Departamento de Ciências da Computação</a:t>
            </a:r>
          </a:p>
          <a:p>
            <a:pPr algn="ctr"/>
            <a:r>
              <a:rPr lang="pt-BR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TOCI08-Tópicos em IA</a:t>
            </a:r>
          </a:p>
          <a:p>
            <a:pPr algn="ctr"/>
            <a:endParaRPr lang="pt-BR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1142976" y="5000636"/>
            <a:ext cx="6357982" cy="1588"/>
          </a:xfrm>
          <a:prstGeom prst="line">
            <a:avLst/>
          </a:prstGeom>
          <a:effectLst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p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78" y="500042"/>
            <a:ext cx="1650831" cy="1106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E39AF24-3791-495F-97B5-C0EFF20C4B36}" type="slidenum">
              <a:rPr lang="pt-BR" smtClean="0"/>
              <a:pPr/>
              <a:t>10</a:t>
            </a:fld>
            <a:endParaRPr lang="pt-B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1643050"/>
            <a:ext cx="5214942" cy="45720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15" name="CaixaDeTexto 14"/>
          <p:cNvSpPr txBox="1"/>
          <p:nvPr/>
        </p:nvSpPr>
        <p:spPr>
          <a:xfrm>
            <a:off x="214282" y="1857364"/>
            <a:ext cx="392909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	</a:t>
            </a:r>
          </a:p>
          <a:p>
            <a:endParaRPr lang="pt-BR" dirty="0"/>
          </a:p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pt-BR" dirty="0"/>
              <a:t> </a:t>
            </a:r>
            <a:r>
              <a:rPr lang="pt-BR" dirty="0" smtClean="0"/>
              <a:t> TSP (</a:t>
            </a:r>
            <a:r>
              <a:rPr lang="pt-BR" dirty="0" smtClean="0"/>
              <a:t>Travelling</a:t>
            </a:r>
            <a:r>
              <a:rPr lang="pt-BR" dirty="0" smtClean="0"/>
              <a:t> Sales </a:t>
            </a:r>
            <a:r>
              <a:rPr lang="pt-BR" dirty="0" smtClean="0"/>
              <a:t>Problem</a:t>
            </a:r>
            <a:r>
              <a:rPr lang="pt-BR" dirty="0" smtClean="0"/>
              <a:t>)- minimizar </a:t>
            </a:r>
            <a:r>
              <a:rPr lang="pt-BR" dirty="0" smtClean="0"/>
              <a:t>dist</a:t>
            </a:r>
            <a:r>
              <a:rPr lang="pt-BR" dirty="0" smtClean="0"/>
              <a:t>â</a:t>
            </a:r>
            <a:r>
              <a:rPr lang="pt-BR" dirty="0" smtClean="0"/>
              <a:t>ncia </a:t>
            </a:r>
            <a:r>
              <a:rPr lang="pt-BR" dirty="0" smtClean="0"/>
              <a:t>e custo</a:t>
            </a:r>
            <a:r>
              <a:rPr lang="pt-BR" dirty="0" smtClean="0"/>
              <a:t>.  </a:t>
            </a:r>
            <a:endParaRPr lang="pt-BR" dirty="0" smtClean="0"/>
          </a:p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endParaRPr lang="pt-BR" dirty="0"/>
          </a:p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 smtClean="0"/>
              <a:t>Ordenação </a:t>
            </a:r>
            <a:r>
              <a:rPr lang="pt-BR" dirty="0" smtClean="0"/>
              <a:t>lexicográfica, </a:t>
            </a:r>
            <a:r>
              <a:rPr lang="pt-BR" dirty="0" smtClean="0"/>
              <a:t>agregação </a:t>
            </a:r>
            <a:r>
              <a:rPr lang="pt-BR" dirty="0" smtClean="0"/>
              <a:t>e </a:t>
            </a:r>
            <a:r>
              <a:rPr lang="pt-BR" sz="2000" b="1" i="1" dirty="0" smtClean="0"/>
              <a:t>Pareto</a:t>
            </a:r>
            <a:r>
              <a:rPr lang="pt-BR" b="1" i="1" dirty="0" smtClean="0"/>
              <a:t> 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endParaRPr lang="pt-BR" dirty="0"/>
          </a:p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 smtClean="0"/>
              <a:t>Porém</a:t>
            </a:r>
            <a:r>
              <a:rPr lang="pt-BR" dirty="0" smtClean="0"/>
              <a:t>, minimizar a </a:t>
            </a:r>
            <a:r>
              <a:rPr lang="pt-BR" dirty="0" smtClean="0"/>
              <a:t>distância </a:t>
            </a:r>
            <a:r>
              <a:rPr lang="pt-BR" dirty="0" smtClean="0"/>
              <a:t>não significa minimizar também o custo- São objetivos concorrentes.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Algoritmos</a:t>
            </a:r>
            <a:r>
              <a:rPr lang="pt-BR" sz="4000" dirty="0" smtClean="0"/>
              <a:t>- </a:t>
            </a:r>
            <a:r>
              <a:rPr lang="pt-BR" sz="3100" dirty="0" smtClean="0"/>
              <a:t>Colônia </a:t>
            </a:r>
            <a:r>
              <a:rPr lang="pt-BR" sz="3100" dirty="0" smtClean="0"/>
              <a:t>de </a:t>
            </a:r>
            <a:r>
              <a:rPr lang="pt-BR" sz="3100" dirty="0" smtClean="0"/>
              <a:t>formigas </a:t>
            </a:r>
            <a:r>
              <a:rPr lang="pt-BR" sz="3100" dirty="0" smtClean="0"/>
              <a:t>multi-objetivo</a:t>
            </a:r>
            <a:r>
              <a:rPr lang="pt-BR" sz="3100" dirty="0" smtClean="0"/>
              <a:t> </a:t>
            </a:r>
            <a:endParaRPr lang="pt-BR" sz="31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42844" y="5143512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pt-BR" dirty="0" smtClean="0"/>
              <a:t> Estudo empírico = </a:t>
            </a:r>
            <a:r>
              <a:rPr lang="pt-BR" dirty="0" err="1" smtClean="0"/>
              <a:t>BicreterionAnt</a:t>
            </a:r>
            <a:r>
              <a:rPr lang="pt-BR" dirty="0" smtClean="0"/>
              <a:t> / </a:t>
            </a:r>
            <a:r>
              <a:rPr lang="pt-BR" b="1" i="1" dirty="0" smtClean="0"/>
              <a:t>PAC</a:t>
            </a:r>
            <a:endParaRPr lang="pt-BR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E39AF24-3791-495F-97B5-C0EFF20C4B36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Algoritmos</a:t>
            </a:r>
            <a:r>
              <a:rPr lang="pt-BR" sz="4000" dirty="0" smtClean="0"/>
              <a:t>- </a:t>
            </a:r>
            <a:r>
              <a:rPr lang="pt-BR" sz="3100" dirty="0" smtClean="0"/>
              <a:t>Colônia  de formigas </a:t>
            </a:r>
            <a:r>
              <a:rPr lang="pt-BR" sz="3100" dirty="0" smtClean="0"/>
              <a:t>multi-objetivo</a:t>
            </a:r>
            <a:r>
              <a:rPr lang="pt-BR" sz="3100" dirty="0" smtClean="0"/>
              <a:t> </a:t>
            </a:r>
            <a:endParaRPr lang="pt-BR" sz="3100" dirty="0"/>
          </a:p>
        </p:txBody>
      </p:sp>
      <p:sp>
        <p:nvSpPr>
          <p:cNvPr id="7" name="Retângulo 6"/>
          <p:cNvSpPr/>
          <p:nvPr/>
        </p:nvSpPr>
        <p:spPr>
          <a:xfrm>
            <a:off x="642910" y="1643051"/>
            <a:ext cx="7000924" cy="1610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pt-BR" sz="2900" dirty="0" smtClean="0"/>
              <a:t> </a:t>
            </a:r>
            <a:r>
              <a:rPr lang="pt-BR" sz="2900" dirty="0" smtClean="0"/>
              <a:t>BicreterionAnt</a:t>
            </a:r>
            <a:endParaRPr lang="pt-BR" sz="29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pt-BR" sz="29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endParaRPr lang="pt-BR" sz="2900" u="sng" dirty="0"/>
          </a:p>
        </p:txBody>
      </p:sp>
      <p:grpSp>
        <p:nvGrpSpPr>
          <p:cNvPr id="14" name="Grupo 13"/>
          <p:cNvGrpSpPr/>
          <p:nvPr/>
        </p:nvGrpSpPr>
        <p:grpSpPr>
          <a:xfrm>
            <a:off x="928662" y="2428868"/>
            <a:ext cx="7215238" cy="3830863"/>
            <a:chOff x="1285852" y="2428868"/>
            <a:chExt cx="6572296" cy="3830863"/>
          </a:xfrm>
        </p:grpSpPr>
        <p:sp>
          <p:nvSpPr>
            <p:cNvPr id="8" name="CaixaDeTexto 7"/>
            <p:cNvSpPr txBox="1"/>
            <p:nvPr/>
          </p:nvSpPr>
          <p:spPr>
            <a:xfrm>
              <a:off x="1285852" y="2428868"/>
              <a:ext cx="6572296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2">
                    <a:lumMod val="25000"/>
                  </a:schemeClr>
                </a:buClr>
                <a:buSzPct val="100000"/>
                <a:buFont typeface="Wingdings" pitchFamily="2" charset="2"/>
                <a:buChar char="§"/>
              </a:pPr>
              <a:r>
                <a:rPr lang="pt-BR" dirty="0" smtClean="0"/>
                <a:t> Problema de </a:t>
              </a:r>
              <a:r>
                <a:rPr lang="pt-BR" dirty="0" smtClean="0"/>
                <a:t>Roteamento</a:t>
              </a:r>
              <a:r>
                <a:rPr lang="pt-BR" dirty="0" smtClean="0"/>
                <a:t> de Veículos</a:t>
              </a:r>
            </a:p>
            <a:p>
              <a:pPr>
                <a:buClr>
                  <a:schemeClr val="bg2">
                    <a:lumMod val="25000"/>
                  </a:schemeClr>
                </a:buClr>
                <a:buSzPct val="100000"/>
                <a:buFont typeface="Wingdings" pitchFamily="2" charset="2"/>
                <a:buChar char="§"/>
              </a:pPr>
              <a:endParaRPr lang="pt-BR" dirty="0" smtClean="0"/>
            </a:p>
            <a:p>
              <a:pPr>
                <a:buClr>
                  <a:schemeClr val="bg2">
                    <a:lumMod val="25000"/>
                  </a:schemeClr>
                </a:buClr>
                <a:buSzPct val="100000"/>
                <a:buFont typeface="Wingdings" pitchFamily="2" charset="2"/>
                <a:buChar char="§"/>
              </a:pPr>
              <a:r>
                <a:rPr lang="pt-BR" dirty="0" smtClean="0"/>
                <a:t> Utiliza duas matrizes de </a:t>
              </a:r>
              <a:r>
                <a:rPr lang="pt-BR" dirty="0" err="1" smtClean="0"/>
                <a:t>ferom</a:t>
              </a:r>
              <a:r>
                <a:rPr lang="pt-BR" dirty="0" err="1" smtClean="0">
                  <a:cs typeface="Times New Roman" pitchFamily="18" charset="0"/>
                </a:rPr>
                <a:t>ô</a:t>
              </a:r>
              <a:r>
                <a:rPr lang="pt-BR" dirty="0" err="1" smtClean="0"/>
                <a:t>nio</a:t>
              </a:r>
              <a:r>
                <a:rPr lang="pt-BR" dirty="0" smtClean="0"/>
                <a:t> (</a:t>
              </a:r>
              <a:r>
                <a:rPr lang="el-GR" sz="2000" i="1" dirty="0" smtClean="0">
                  <a:latin typeface="Times New Roman"/>
                  <a:cs typeface="Times New Roman"/>
                </a:rPr>
                <a:t>τ</a:t>
              </a:r>
              <a:r>
                <a:rPr lang="pt-BR" dirty="0" smtClean="0"/>
                <a:t>,</a:t>
              </a:r>
              <a:r>
                <a:rPr lang="el-GR" dirty="0" smtClean="0">
                  <a:latin typeface="Times New Roman"/>
                  <a:cs typeface="Times New Roman"/>
                </a:rPr>
                <a:t> </a:t>
              </a:r>
              <a:r>
                <a:rPr lang="el-GR" sz="2000" i="1" dirty="0" smtClean="0">
                  <a:latin typeface="Times New Roman"/>
                  <a:cs typeface="Times New Roman"/>
                </a:rPr>
                <a:t>τ</a:t>
              </a:r>
              <a:r>
                <a:rPr lang="pt-BR" sz="2000" i="1" dirty="0" smtClean="0">
                  <a:latin typeface="Times New Roman"/>
                  <a:cs typeface="Times New Roman"/>
                </a:rPr>
                <a:t>' </a:t>
              </a:r>
              <a:r>
                <a:rPr lang="pt-BR" dirty="0" smtClean="0"/>
                <a:t>) e duas funções heurísticas (</a:t>
              </a:r>
              <a:r>
                <a:rPr lang="el-GR" sz="2000" i="1" dirty="0" smtClean="0">
                  <a:latin typeface="Times New Roman"/>
                  <a:cs typeface="Times New Roman"/>
                </a:rPr>
                <a:t>η</a:t>
              </a:r>
              <a:r>
                <a:rPr lang="pt-BR" dirty="0" smtClean="0"/>
                <a:t>,</a:t>
              </a:r>
              <a:r>
                <a:rPr lang="el-GR" dirty="0" smtClean="0">
                  <a:latin typeface="Times New Roman"/>
                  <a:cs typeface="Times New Roman"/>
                </a:rPr>
                <a:t> </a:t>
              </a:r>
              <a:r>
                <a:rPr lang="el-GR" sz="2000" i="1" dirty="0" smtClean="0">
                  <a:latin typeface="Times New Roman"/>
                  <a:cs typeface="Times New Roman"/>
                </a:rPr>
                <a:t>η'</a:t>
              </a:r>
              <a:r>
                <a:rPr lang="pt-BR" dirty="0" smtClean="0"/>
                <a:t>)</a:t>
              </a:r>
            </a:p>
            <a:p>
              <a:pPr>
                <a:buClr>
                  <a:schemeClr val="bg2">
                    <a:lumMod val="25000"/>
                  </a:schemeClr>
                </a:buClr>
                <a:buSzPct val="100000"/>
                <a:buFont typeface="Wingdings" pitchFamily="2" charset="2"/>
                <a:buChar char="§"/>
              </a:pPr>
              <a:endParaRPr lang="pt-BR" dirty="0" smtClean="0"/>
            </a:p>
            <a:p>
              <a:pPr>
                <a:buClr>
                  <a:schemeClr val="bg2">
                    <a:lumMod val="25000"/>
                  </a:schemeClr>
                </a:buClr>
                <a:buSzPct val="100000"/>
                <a:buFont typeface="Wingdings" pitchFamily="2" charset="2"/>
                <a:buChar char="§"/>
              </a:pPr>
              <a:r>
                <a:rPr lang="pt-BR" dirty="0" smtClean="0"/>
                <a:t> Construção do Caminho:</a:t>
              </a:r>
              <a:endParaRPr lang="pt-BR" dirty="0"/>
            </a:p>
          </p:txBody>
        </p:sp>
        <p:graphicFrame>
          <p:nvGraphicFramePr>
            <p:cNvPr id="27650" name="Object 2"/>
            <p:cNvGraphicFramePr>
              <a:graphicFrameLocks noChangeAspect="1"/>
            </p:cNvGraphicFramePr>
            <p:nvPr/>
          </p:nvGraphicFramePr>
          <p:xfrm>
            <a:off x="1428728" y="4572008"/>
            <a:ext cx="3786214" cy="1066348"/>
          </p:xfrm>
          <a:graphic>
            <a:graphicData uri="http://schemas.openxmlformats.org/presentationml/2006/ole">
              <p:oleObj spid="_x0000_s27650" name="Equation" r:id="rId3" imgW="1892160" imgH="596880" progId="Equation.DSMT4">
                <p:embed/>
              </p:oleObj>
            </a:graphicData>
          </a:graphic>
        </p:graphicFrame>
        <p:graphicFrame>
          <p:nvGraphicFramePr>
            <p:cNvPr id="27651" name="Object 3"/>
            <p:cNvGraphicFramePr>
              <a:graphicFrameLocks noChangeAspect="1"/>
            </p:cNvGraphicFramePr>
            <p:nvPr/>
          </p:nvGraphicFramePr>
          <p:xfrm>
            <a:off x="5643570" y="4929198"/>
            <a:ext cx="857256" cy="370179"/>
          </p:xfrm>
          <a:graphic>
            <a:graphicData uri="http://schemas.openxmlformats.org/presentationml/2006/ole">
              <p:oleObj spid="_x0000_s27651" name="Equation" r:id="rId4" imgW="558720" imgH="241200" progId="Equation.DSMT4">
                <p:embed/>
              </p:oleObj>
            </a:graphicData>
          </a:graphic>
        </p:graphicFrame>
        <p:graphicFrame>
          <p:nvGraphicFramePr>
            <p:cNvPr id="27652" name="Object 4"/>
            <p:cNvGraphicFramePr>
              <a:graphicFrameLocks noChangeAspect="1"/>
            </p:cNvGraphicFramePr>
            <p:nvPr/>
          </p:nvGraphicFramePr>
          <p:xfrm>
            <a:off x="1500167" y="5857892"/>
            <a:ext cx="1928826" cy="401839"/>
          </p:xfrm>
          <a:graphic>
            <a:graphicData uri="http://schemas.openxmlformats.org/presentationml/2006/ole">
              <p:oleObj spid="_x0000_s27652" name="Equation" r:id="rId5" imgW="1218960" imgH="253800" progId="Equation.DSMT4">
                <p:embed/>
              </p:oleObj>
            </a:graphicData>
          </a:graphic>
        </p:graphicFrame>
        <p:graphicFrame>
          <p:nvGraphicFramePr>
            <p:cNvPr id="27653" name="Object 5"/>
            <p:cNvGraphicFramePr>
              <a:graphicFrameLocks noChangeAspect="1"/>
            </p:cNvGraphicFramePr>
            <p:nvPr/>
          </p:nvGraphicFramePr>
          <p:xfrm>
            <a:off x="3929058" y="5929330"/>
            <a:ext cx="1285885" cy="307077"/>
          </p:xfrm>
          <a:graphic>
            <a:graphicData uri="http://schemas.openxmlformats.org/presentationml/2006/ole">
              <p:oleObj spid="_x0000_s27653" name="Equation" r:id="rId6" imgW="850680" imgH="20304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E39AF24-3791-495F-97B5-C0EFF20C4B36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BicreterionAnt</a:t>
            </a:r>
            <a:endParaRPr lang="pt-BR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</a:t>
            </a:r>
            <a:r>
              <a:rPr lang="pt-BR" sz="4000" dirty="0" smtClean="0"/>
              <a:t>- </a:t>
            </a:r>
            <a:r>
              <a:rPr lang="pt-BR" sz="3100" dirty="0" smtClean="0"/>
              <a:t>Colônia de </a:t>
            </a:r>
            <a:r>
              <a:rPr lang="pt-BR" sz="3100" dirty="0" smtClean="0"/>
              <a:t>formigas </a:t>
            </a:r>
            <a:r>
              <a:rPr lang="pt-BR" sz="3100" dirty="0" smtClean="0"/>
              <a:t>multi-objetivo</a:t>
            </a:r>
            <a:r>
              <a:rPr lang="pt-BR" sz="3100" dirty="0" smtClean="0"/>
              <a:t> </a:t>
            </a:r>
            <a:endParaRPr lang="pt-BR" sz="3100" dirty="0"/>
          </a:p>
        </p:txBody>
      </p:sp>
      <p:grpSp>
        <p:nvGrpSpPr>
          <p:cNvPr id="11" name="Grupo 10"/>
          <p:cNvGrpSpPr/>
          <p:nvPr/>
        </p:nvGrpSpPr>
        <p:grpSpPr>
          <a:xfrm>
            <a:off x="714348" y="2571744"/>
            <a:ext cx="8001056" cy="2893100"/>
            <a:chOff x="714348" y="2928934"/>
            <a:chExt cx="7000924" cy="2893100"/>
          </a:xfrm>
        </p:grpSpPr>
        <p:graphicFrame>
          <p:nvGraphicFramePr>
            <p:cNvPr id="5" name="Object 6"/>
            <p:cNvGraphicFramePr>
              <a:graphicFrameLocks noChangeAspect="1"/>
            </p:cNvGraphicFramePr>
            <p:nvPr/>
          </p:nvGraphicFramePr>
          <p:xfrm>
            <a:off x="4429124" y="2928934"/>
            <a:ext cx="3286148" cy="447095"/>
          </p:xfrm>
          <a:graphic>
            <a:graphicData uri="http://schemas.openxmlformats.org/presentationml/2006/ole">
              <p:oleObj spid="_x0000_s28674" name="Equation" r:id="rId3" imgW="1866600" imgH="253800" progId="Equation.DSMT4">
                <p:embed/>
              </p:oleObj>
            </a:graphicData>
          </a:graphic>
        </p:graphicFrame>
        <p:sp>
          <p:nvSpPr>
            <p:cNvPr id="6" name="CaixaDeTexto 5"/>
            <p:cNvSpPr txBox="1"/>
            <p:nvPr/>
          </p:nvSpPr>
          <p:spPr>
            <a:xfrm>
              <a:off x="714348" y="2928934"/>
              <a:ext cx="6438350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2">
                    <a:lumMod val="25000"/>
                  </a:schemeClr>
                </a:buClr>
                <a:buFont typeface="Wingdings" pitchFamily="2" charset="2"/>
                <a:buChar char="§"/>
              </a:pPr>
              <a:r>
                <a:rPr lang="pt-BR" dirty="0" smtClean="0"/>
                <a:t> Atualização do </a:t>
              </a:r>
              <a:r>
                <a:rPr lang="pt-BR" dirty="0" err="1" smtClean="0"/>
                <a:t>ferom</a:t>
              </a:r>
              <a:r>
                <a:rPr lang="pt-BR" dirty="0" err="1" smtClean="0">
                  <a:cs typeface="Times New Roman" pitchFamily="18" charset="0"/>
                </a:rPr>
                <a:t>ô</a:t>
              </a:r>
              <a:r>
                <a:rPr lang="pt-BR" dirty="0" err="1" smtClean="0"/>
                <a:t>nio</a:t>
              </a:r>
              <a:r>
                <a:rPr lang="pt-BR" dirty="0" smtClean="0"/>
                <a:t>: local</a:t>
              </a:r>
            </a:p>
            <a:p>
              <a:pPr>
                <a:buClr>
                  <a:schemeClr val="bg2">
                    <a:lumMod val="25000"/>
                  </a:schemeClr>
                </a:buClr>
                <a:buFont typeface="Wingdings" pitchFamily="2" charset="2"/>
                <a:buChar char="§"/>
              </a:pPr>
              <a:endParaRPr lang="pt-BR" dirty="0" smtClean="0"/>
            </a:p>
            <a:p>
              <a:pPr>
                <a:buClr>
                  <a:schemeClr val="bg2">
                    <a:lumMod val="25000"/>
                  </a:schemeClr>
                </a:buClr>
                <a:buFont typeface="Wingdings" pitchFamily="2" charset="2"/>
                <a:buChar char="§"/>
              </a:pPr>
              <a:endParaRPr lang="pt-BR" dirty="0" smtClean="0"/>
            </a:p>
            <a:p>
              <a:pPr>
                <a:buClr>
                  <a:schemeClr val="bg2">
                    <a:lumMod val="25000"/>
                  </a:schemeClr>
                </a:buClr>
                <a:buFont typeface="Wingdings" pitchFamily="2" charset="2"/>
                <a:buChar char="§"/>
              </a:pPr>
              <a:r>
                <a:rPr lang="pt-BR" dirty="0" smtClean="0"/>
                <a:t> Atualização do </a:t>
              </a:r>
              <a:r>
                <a:rPr lang="pt-BR" dirty="0" err="1" smtClean="0"/>
                <a:t>ferom</a:t>
              </a:r>
              <a:r>
                <a:rPr lang="pt-BR" dirty="0" err="1" smtClean="0">
                  <a:cs typeface="Times New Roman" pitchFamily="18" charset="0"/>
                </a:rPr>
                <a:t>ô</a:t>
              </a:r>
              <a:r>
                <a:rPr lang="pt-BR" dirty="0" err="1" smtClean="0"/>
                <a:t>nio</a:t>
              </a:r>
              <a:r>
                <a:rPr lang="pt-BR" dirty="0" smtClean="0"/>
                <a:t>: global</a:t>
              </a:r>
            </a:p>
            <a:p>
              <a:pPr>
                <a:buClr>
                  <a:schemeClr val="bg2">
                    <a:lumMod val="25000"/>
                  </a:schemeClr>
                </a:buClr>
                <a:buFont typeface="Wingdings" pitchFamily="2" charset="2"/>
                <a:buChar char="§"/>
              </a:pPr>
              <a:endParaRPr lang="pt-BR" dirty="0" smtClean="0"/>
            </a:p>
            <a:p>
              <a:pPr>
                <a:buClr>
                  <a:schemeClr val="bg2">
                    <a:lumMod val="25000"/>
                  </a:schemeClr>
                </a:buClr>
                <a:buFont typeface="Wingdings" pitchFamily="2" charset="2"/>
                <a:buChar char="§"/>
              </a:pPr>
              <a:endParaRPr lang="pt-BR" dirty="0" smtClean="0"/>
            </a:p>
            <a:p>
              <a:pPr>
                <a:buClr>
                  <a:schemeClr val="bg2">
                    <a:lumMod val="25000"/>
                  </a:schemeClr>
                </a:buClr>
                <a:buFont typeface="Wingdings" pitchFamily="2" charset="2"/>
                <a:buChar char="§"/>
              </a:pPr>
              <a:r>
                <a:rPr lang="pt-BR" dirty="0" smtClean="0"/>
                <a:t> A cada iteração o conjunto </a:t>
              </a:r>
              <a:r>
                <a:rPr lang="pt-BR" dirty="0" smtClean="0"/>
                <a:t>Pareto</a:t>
              </a:r>
              <a:r>
                <a:rPr lang="pt-BR" dirty="0" smtClean="0"/>
                <a:t> é atualizado com a solução encontrada</a:t>
              </a:r>
            </a:p>
            <a:p>
              <a:pPr>
                <a:buClr>
                  <a:schemeClr val="bg2">
                    <a:lumMod val="25000"/>
                  </a:schemeClr>
                </a:buClr>
                <a:buFont typeface="Wingdings" pitchFamily="2" charset="2"/>
                <a:buChar char="§"/>
              </a:pPr>
              <a:endParaRPr lang="pt-BR" dirty="0" smtClean="0"/>
            </a:p>
            <a:p>
              <a:pPr>
                <a:buClr>
                  <a:schemeClr val="bg2">
                    <a:lumMod val="25000"/>
                  </a:schemeClr>
                </a:buClr>
                <a:buFont typeface="Wingdings" pitchFamily="2" charset="2"/>
                <a:buChar char="§"/>
              </a:pPr>
              <a:endParaRPr lang="pt-BR" dirty="0" smtClean="0"/>
            </a:p>
            <a:p>
              <a:pPr>
                <a:buClr>
                  <a:schemeClr val="bg2">
                    <a:lumMod val="25000"/>
                  </a:schemeClr>
                </a:buClr>
                <a:buFont typeface="Wingdings" pitchFamily="2" charset="2"/>
                <a:buChar char="§"/>
              </a:pPr>
              <a:r>
                <a:rPr lang="pt-BR" dirty="0" smtClean="0"/>
                <a:t> </a:t>
              </a:r>
              <a:r>
                <a:rPr lang="pt-BR" dirty="0" smtClean="0"/>
                <a:t>BicreterionMC</a:t>
              </a:r>
              <a:r>
                <a:rPr lang="pt-BR" dirty="0" smtClean="0"/>
                <a:t> - Utiliza várias colônias de formigas</a:t>
              </a:r>
              <a:endParaRPr lang="pt-BR" dirty="0"/>
            </a:p>
          </p:txBody>
        </p:sp>
        <p:graphicFrame>
          <p:nvGraphicFramePr>
            <p:cNvPr id="28676" name="Object 4"/>
            <p:cNvGraphicFramePr>
              <a:graphicFrameLocks noChangeAspect="1"/>
            </p:cNvGraphicFramePr>
            <p:nvPr/>
          </p:nvGraphicFramePr>
          <p:xfrm>
            <a:off x="4429124" y="3643314"/>
            <a:ext cx="1785950" cy="506463"/>
          </p:xfrm>
          <a:graphic>
            <a:graphicData uri="http://schemas.openxmlformats.org/presentationml/2006/ole">
              <p:oleObj spid="_x0000_s28676" name="Equation" r:id="rId4" imgW="850680" imgH="2412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E39AF24-3791-495F-97B5-C0EFF20C4B36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</a:t>
            </a:r>
            <a:r>
              <a:rPr lang="pt-BR" sz="4000" dirty="0" smtClean="0"/>
              <a:t>- </a:t>
            </a:r>
            <a:r>
              <a:rPr lang="pt-BR" sz="3100" dirty="0" smtClean="0"/>
              <a:t>Colônia de </a:t>
            </a:r>
            <a:r>
              <a:rPr lang="pt-BR" sz="3100" dirty="0" smtClean="0"/>
              <a:t>formigas </a:t>
            </a:r>
            <a:r>
              <a:rPr lang="pt-BR" sz="3100" dirty="0" smtClean="0"/>
              <a:t>multi-objetivo</a:t>
            </a:r>
            <a:r>
              <a:rPr lang="pt-BR" sz="3100" dirty="0" smtClean="0"/>
              <a:t> </a:t>
            </a:r>
            <a:endParaRPr lang="pt-BR" sz="3100" dirty="0"/>
          </a:p>
        </p:txBody>
      </p:sp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612648" y="1600200"/>
            <a:ext cx="8153400" cy="828668"/>
          </a:xfrm>
          <a:prstGeom prst="rect">
            <a:avLst/>
          </a:prstGeom>
        </p:spPr>
        <p:txBody>
          <a:bodyPr/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pt-BR" sz="2900" dirty="0" smtClean="0"/>
              <a:t>Pareto</a:t>
            </a:r>
            <a:r>
              <a:rPr lang="pt-BR" sz="2900" dirty="0" smtClean="0"/>
              <a:t> </a:t>
            </a:r>
            <a:r>
              <a:rPr lang="pt-BR" sz="2900" dirty="0" smtClean="0"/>
              <a:t>Ant</a:t>
            </a:r>
            <a:r>
              <a:rPr lang="pt-BR" sz="2900" dirty="0" smtClean="0"/>
              <a:t> </a:t>
            </a:r>
            <a:r>
              <a:rPr lang="pt-BR" sz="2900" dirty="0" smtClean="0"/>
              <a:t>Colony</a:t>
            </a:r>
            <a:endParaRPr kumimoji="0" lang="pt-BR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714348" y="2571744"/>
            <a:ext cx="7858180" cy="3724096"/>
            <a:chOff x="714348" y="2571744"/>
            <a:chExt cx="7858180" cy="3724096"/>
          </a:xfrm>
        </p:grpSpPr>
        <p:sp>
          <p:nvSpPr>
            <p:cNvPr id="8" name="CaixaDeTexto 7"/>
            <p:cNvSpPr txBox="1"/>
            <p:nvPr/>
          </p:nvSpPr>
          <p:spPr>
            <a:xfrm>
              <a:off x="714348" y="2571744"/>
              <a:ext cx="7858180" cy="3724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2">
                    <a:lumMod val="25000"/>
                  </a:schemeClr>
                </a:buClr>
                <a:buFont typeface="Wingdings" pitchFamily="2" charset="2"/>
                <a:buChar char="§"/>
              </a:pPr>
              <a:r>
                <a:rPr lang="pt-BR" dirty="0" smtClean="0"/>
                <a:t> Baseado no ACS</a:t>
              </a:r>
            </a:p>
            <a:p>
              <a:pPr>
                <a:buClr>
                  <a:schemeClr val="bg2">
                    <a:lumMod val="25000"/>
                  </a:schemeClr>
                </a:buClr>
                <a:buFont typeface="Wingdings" pitchFamily="2" charset="2"/>
                <a:buChar char="§"/>
              </a:pPr>
              <a:endParaRPr lang="pt-BR" dirty="0" smtClean="0"/>
            </a:p>
            <a:p>
              <a:pPr>
                <a:buClr>
                  <a:schemeClr val="bg2">
                    <a:lumMod val="25000"/>
                  </a:schemeClr>
                </a:buClr>
                <a:buFont typeface="Wingdings" pitchFamily="2" charset="2"/>
                <a:buChar char="§"/>
              </a:pPr>
              <a:r>
                <a:rPr lang="pt-BR" dirty="0" smtClean="0"/>
                <a:t> Resolver o problema de seleção de portfólio</a:t>
              </a:r>
            </a:p>
            <a:p>
              <a:pPr>
                <a:buClr>
                  <a:schemeClr val="bg2">
                    <a:lumMod val="25000"/>
                  </a:schemeClr>
                </a:buClr>
                <a:buFont typeface="Wingdings" pitchFamily="2" charset="2"/>
                <a:buChar char="§"/>
              </a:pPr>
              <a:endParaRPr lang="pt-BR" dirty="0" smtClean="0"/>
            </a:p>
            <a:p>
              <a:pPr>
                <a:buClr>
                  <a:schemeClr val="bg2">
                    <a:lumMod val="25000"/>
                  </a:schemeClr>
                </a:buClr>
                <a:buFont typeface="Wingdings" pitchFamily="2" charset="2"/>
                <a:buChar char="§"/>
              </a:pPr>
              <a:r>
                <a:rPr lang="pt-BR" dirty="0" smtClean="0"/>
                <a:t> Utiliza duas matrizes de </a:t>
              </a:r>
              <a:r>
                <a:rPr lang="pt-BR" dirty="0" smtClean="0"/>
                <a:t>feromonio</a:t>
              </a:r>
              <a:r>
                <a:rPr lang="pt-BR" dirty="0" smtClean="0"/>
                <a:t> </a:t>
              </a:r>
              <a:r>
                <a:rPr lang="pt-BR" dirty="0" smtClean="0"/>
                <a:t>(</a:t>
              </a:r>
              <a:r>
                <a:rPr lang="el-GR" sz="2000" i="1" dirty="0" smtClean="0">
                  <a:latin typeface="Times New Roman"/>
                  <a:cs typeface="Times New Roman"/>
                </a:rPr>
                <a:t>τ</a:t>
              </a:r>
              <a:r>
                <a:rPr lang="pt-BR" dirty="0" smtClean="0"/>
                <a:t>,</a:t>
              </a:r>
              <a:r>
                <a:rPr lang="el-GR" dirty="0" smtClean="0">
                  <a:latin typeface="Times New Roman"/>
                  <a:cs typeface="Times New Roman"/>
                </a:rPr>
                <a:t> </a:t>
              </a:r>
              <a:r>
                <a:rPr lang="el-GR" sz="2000" i="1" dirty="0" smtClean="0">
                  <a:latin typeface="Times New Roman"/>
                  <a:cs typeface="Times New Roman"/>
                </a:rPr>
                <a:t>τ</a:t>
              </a:r>
              <a:r>
                <a:rPr lang="pt-BR" sz="2000" i="1" dirty="0" smtClean="0">
                  <a:latin typeface="Times New Roman"/>
                  <a:cs typeface="Times New Roman"/>
                </a:rPr>
                <a:t>' </a:t>
              </a:r>
              <a:r>
                <a:rPr lang="pt-BR" dirty="0" smtClean="0"/>
                <a:t>) e duas </a:t>
              </a:r>
              <a:r>
                <a:rPr lang="pt-BR" dirty="0" smtClean="0"/>
                <a:t>funções heurísticas </a:t>
              </a:r>
              <a:r>
                <a:rPr lang="pt-BR" dirty="0" smtClean="0"/>
                <a:t>(</a:t>
              </a:r>
              <a:r>
                <a:rPr lang="el-GR" sz="2000" i="1" dirty="0" smtClean="0">
                  <a:latin typeface="Times New Roman"/>
                  <a:cs typeface="Times New Roman"/>
                </a:rPr>
                <a:t>η</a:t>
              </a:r>
              <a:r>
                <a:rPr lang="pt-BR" dirty="0" smtClean="0"/>
                <a:t>,</a:t>
              </a:r>
              <a:r>
                <a:rPr lang="el-GR" dirty="0" smtClean="0">
                  <a:latin typeface="Times New Roman"/>
                  <a:cs typeface="Times New Roman"/>
                </a:rPr>
                <a:t> </a:t>
              </a:r>
              <a:r>
                <a:rPr lang="el-GR" sz="2000" i="1" dirty="0" smtClean="0">
                  <a:latin typeface="Times New Roman"/>
                  <a:cs typeface="Times New Roman"/>
                </a:rPr>
                <a:t>η'</a:t>
              </a:r>
              <a:r>
                <a:rPr lang="pt-BR" dirty="0" smtClean="0"/>
                <a:t>) ou uma agregada</a:t>
              </a:r>
            </a:p>
            <a:p>
              <a:pPr>
                <a:buClr>
                  <a:schemeClr val="bg2">
                    <a:lumMod val="25000"/>
                  </a:schemeClr>
                </a:buClr>
                <a:buFont typeface="Wingdings" pitchFamily="2" charset="2"/>
                <a:buChar char="§"/>
              </a:pPr>
              <a:endParaRPr lang="pt-BR" dirty="0" smtClean="0"/>
            </a:p>
            <a:p>
              <a:pPr>
                <a:buClr>
                  <a:schemeClr val="bg2">
                    <a:lumMod val="25000"/>
                  </a:schemeClr>
                </a:buClr>
                <a:buFont typeface="Wingdings" pitchFamily="2" charset="2"/>
                <a:buChar char="§"/>
              </a:pPr>
              <a:r>
                <a:rPr lang="pt-BR" dirty="0" smtClean="0"/>
                <a:t> Construção do caminho</a:t>
              </a:r>
            </a:p>
            <a:p>
              <a:endParaRPr lang="pt-BR" dirty="0" smtClean="0"/>
            </a:p>
            <a:p>
              <a:r>
                <a:rPr lang="pt-BR" dirty="0" smtClean="0"/>
                <a:t>		Senão:  </a:t>
              </a:r>
              <a:endParaRPr lang="pt-BR" dirty="0" smtClean="0"/>
            </a:p>
            <a:p>
              <a:endParaRPr lang="pt-BR" dirty="0" smtClean="0"/>
            </a:p>
            <a:p>
              <a:endParaRPr lang="pt-BR" dirty="0" smtClean="0"/>
            </a:p>
            <a:p>
              <a:endParaRPr lang="pt-BR" dirty="0"/>
            </a:p>
          </p:txBody>
        </p:sp>
        <p:graphicFrame>
          <p:nvGraphicFramePr>
            <p:cNvPr id="29698" name="Object 2"/>
            <p:cNvGraphicFramePr>
              <a:graphicFrameLocks noChangeAspect="1"/>
            </p:cNvGraphicFramePr>
            <p:nvPr/>
          </p:nvGraphicFramePr>
          <p:xfrm>
            <a:off x="3766179" y="4500570"/>
            <a:ext cx="3020399" cy="500066"/>
          </p:xfrm>
          <a:graphic>
            <a:graphicData uri="http://schemas.openxmlformats.org/presentationml/2006/ole">
              <p:oleObj spid="_x0000_s29698" name="Equation" r:id="rId3" imgW="1917360" imgH="317160" progId="Equation.DSMT4">
                <p:embed/>
              </p:oleObj>
            </a:graphicData>
          </a:graphic>
        </p:graphicFrame>
        <p:graphicFrame>
          <p:nvGraphicFramePr>
            <p:cNvPr id="29699" name="Object 3"/>
            <p:cNvGraphicFramePr>
              <a:graphicFrameLocks noChangeAspect="1"/>
            </p:cNvGraphicFramePr>
            <p:nvPr/>
          </p:nvGraphicFramePr>
          <p:xfrm>
            <a:off x="7215206" y="4643446"/>
            <a:ext cx="500066" cy="290361"/>
          </p:xfrm>
          <a:graphic>
            <a:graphicData uri="http://schemas.openxmlformats.org/presentationml/2006/ole">
              <p:oleObj spid="_x0000_s29699" name="Equation" r:id="rId4" imgW="393480" imgH="228600" progId="Equation.DSMT4">
                <p:embed/>
              </p:oleObj>
            </a:graphicData>
          </a:graphic>
        </p:graphicFrame>
        <p:graphicFrame>
          <p:nvGraphicFramePr>
            <p:cNvPr id="29700" name="Object 4"/>
            <p:cNvGraphicFramePr>
              <a:graphicFrameLocks noChangeAspect="1"/>
            </p:cNvGraphicFramePr>
            <p:nvPr/>
          </p:nvGraphicFramePr>
          <p:xfrm>
            <a:off x="3714744" y="5286388"/>
            <a:ext cx="2428892" cy="971556"/>
          </p:xfrm>
          <a:graphic>
            <a:graphicData uri="http://schemas.openxmlformats.org/presentationml/2006/ole">
              <p:oleObj spid="_x0000_s29700" name="Equation" r:id="rId5" imgW="1523880" imgH="609480" progId="Equation.DSMT4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E39AF24-3791-495F-97B5-C0EFF20C4B36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Algoritmos</a:t>
            </a:r>
            <a:r>
              <a:rPr lang="pt-BR" sz="4000" dirty="0" smtClean="0"/>
              <a:t>- </a:t>
            </a:r>
            <a:r>
              <a:rPr lang="pt-BR" sz="3100" dirty="0" smtClean="0"/>
              <a:t>Colônia de </a:t>
            </a:r>
            <a:r>
              <a:rPr lang="pt-BR" sz="3100" dirty="0" smtClean="0"/>
              <a:t>formigas </a:t>
            </a:r>
            <a:r>
              <a:rPr lang="pt-BR" sz="3100" dirty="0" smtClean="0"/>
              <a:t>multi-objetivo</a:t>
            </a:r>
            <a:r>
              <a:rPr lang="pt-BR" sz="3100" dirty="0" smtClean="0"/>
              <a:t> </a:t>
            </a:r>
            <a:endParaRPr lang="pt-BR" sz="3100" dirty="0"/>
          </a:p>
        </p:txBody>
      </p:sp>
      <p:sp>
        <p:nvSpPr>
          <p:cNvPr id="5" name="Espaço Reservado para Conteúdo 3"/>
          <p:cNvSpPr txBox="1">
            <a:spLocks/>
          </p:cNvSpPr>
          <p:nvPr/>
        </p:nvSpPr>
        <p:spPr>
          <a:xfrm>
            <a:off x="612648" y="1600200"/>
            <a:ext cx="8153400" cy="828668"/>
          </a:xfrm>
          <a:prstGeom prst="rect">
            <a:avLst/>
          </a:prstGeom>
        </p:spPr>
        <p:txBody>
          <a:bodyPr/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pt-BR" sz="2900" dirty="0" smtClean="0"/>
              <a:t>Pareto</a:t>
            </a:r>
            <a:r>
              <a:rPr lang="pt-BR" sz="2900" dirty="0" smtClean="0"/>
              <a:t> </a:t>
            </a:r>
            <a:r>
              <a:rPr lang="pt-BR" sz="2900" dirty="0" smtClean="0"/>
              <a:t>Ant</a:t>
            </a:r>
            <a:r>
              <a:rPr lang="pt-BR" sz="2900" dirty="0" smtClean="0"/>
              <a:t> </a:t>
            </a:r>
            <a:r>
              <a:rPr lang="pt-BR" sz="2900" dirty="0" smtClean="0"/>
              <a:t>Colony</a:t>
            </a:r>
            <a:endParaRPr kumimoji="0" lang="pt-BR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642910" y="2285992"/>
            <a:ext cx="7429552" cy="4801314"/>
            <a:chOff x="642910" y="2285992"/>
            <a:chExt cx="7429552" cy="4801314"/>
          </a:xfrm>
        </p:grpSpPr>
        <p:sp>
          <p:nvSpPr>
            <p:cNvPr id="10" name="CaixaDeTexto 9"/>
            <p:cNvSpPr txBox="1"/>
            <p:nvPr/>
          </p:nvSpPr>
          <p:spPr>
            <a:xfrm>
              <a:off x="714348" y="2285992"/>
              <a:ext cx="7358114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2">
                    <a:lumMod val="25000"/>
                  </a:schemeClr>
                </a:buClr>
                <a:buFont typeface="Wingdings" pitchFamily="2" charset="2"/>
                <a:buChar char="§"/>
              </a:pPr>
              <a:r>
                <a:rPr lang="pt-BR" dirty="0" smtClean="0"/>
                <a:t> Atualização do </a:t>
              </a:r>
              <a:r>
                <a:rPr lang="pt-BR" dirty="0" err="1" smtClean="0"/>
                <a:t>ferom</a:t>
              </a:r>
              <a:r>
                <a:rPr lang="pt-BR" dirty="0" err="1" smtClean="0">
                  <a:cs typeface="Times New Roman" pitchFamily="18" charset="0"/>
                </a:rPr>
                <a:t>ô</a:t>
              </a:r>
              <a:r>
                <a:rPr lang="pt-BR" dirty="0" err="1" smtClean="0"/>
                <a:t>nio</a:t>
              </a:r>
              <a:r>
                <a:rPr lang="pt-BR" dirty="0" smtClean="0"/>
                <a:t>: local</a:t>
              </a:r>
            </a:p>
            <a:p>
              <a:pPr>
                <a:buClr>
                  <a:schemeClr val="bg2">
                    <a:lumMod val="25000"/>
                  </a:schemeClr>
                </a:buClr>
              </a:pPr>
              <a:endParaRPr lang="pt-BR" dirty="0" smtClean="0"/>
            </a:p>
            <a:p>
              <a:pPr>
                <a:buClr>
                  <a:schemeClr val="bg2">
                    <a:lumMod val="25000"/>
                  </a:schemeClr>
                </a:buClr>
              </a:pPr>
              <a:endParaRPr lang="pt-BR" dirty="0" smtClean="0"/>
            </a:p>
            <a:p>
              <a:pPr>
                <a:buClr>
                  <a:schemeClr val="bg2">
                    <a:lumMod val="25000"/>
                  </a:schemeClr>
                </a:buClr>
                <a:buFont typeface="Wingdings" pitchFamily="2" charset="2"/>
                <a:buChar char="§"/>
              </a:pPr>
              <a:r>
                <a:rPr lang="pt-BR" dirty="0" smtClean="0"/>
                <a:t> Atualização do </a:t>
              </a:r>
              <a:r>
                <a:rPr lang="pt-BR" dirty="0" err="1" smtClean="0"/>
                <a:t>ferom</a:t>
              </a:r>
              <a:r>
                <a:rPr lang="pt-BR" dirty="0" err="1" smtClean="0">
                  <a:cs typeface="Times New Roman" pitchFamily="18" charset="0"/>
                </a:rPr>
                <a:t>ô</a:t>
              </a:r>
              <a:r>
                <a:rPr lang="pt-BR" dirty="0" err="1" smtClean="0"/>
                <a:t>nio</a:t>
              </a:r>
              <a:r>
                <a:rPr lang="pt-BR" dirty="0" smtClean="0"/>
                <a:t>: global</a:t>
              </a:r>
            </a:p>
            <a:p>
              <a:pPr>
                <a:buClr>
                  <a:schemeClr val="bg2">
                    <a:lumMod val="25000"/>
                  </a:schemeClr>
                </a:buClr>
              </a:pPr>
              <a:endParaRPr lang="pt-BR" dirty="0" smtClean="0"/>
            </a:p>
            <a:p>
              <a:pPr>
                <a:buClr>
                  <a:schemeClr val="bg2">
                    <a:lumMod val="25000"/>
                  </a:schemeClr>
                </a:buClr>
              </a:pPr>
              <a:r>
                <a:rPr lang="pt-BR" dirty="0" smtClean="0"/>
                <a:t> </a:t>
              </a:r>
              <a:r>
                <a:rPr lang="pt-BR" dirty="0" smtClean="0"/>
                <a:t>    	se </a:t>
              </a:r>
              <a:r>
                <a:rPr lang="pt-BR" i="1" dirty="0" smtClean="0"/>
                <a:t>(i,j) </a:t>
              </a:r>
              <a:r>
                <a:rPr lang="pt-BR" dirty="0" smtClean="0"/>
                <a:t>fizer parte do melhor caminho e do segundo melhor caminho</a:t>
              </a:r>
            </a:p>
            <a:p>
              <a:pPr>
                <a:buClr>
                  <a:schemeClr val="bg2">
                    <a:lumMod val="25000"/>
                  </a:schemeClr>
                </a:buClr>
              </a:pPr>
              <a:r>
                <a:rPr lang="pt-BR" i="1" dirty="0" smtClean="0"/>
                <a:t> </a:t>
              </a:r>
              <a:r>
                <a:rPr lang="pt-BR" i="1" dirty="0" smtClean="0"/>
                <a:t>    </a:t>
              </a:r>
            </a:p>
            <a:p>
              <a:pPr>
                <a:buClr>
                  <a:schemeClr val="bg2">
                    <a:lumMod val="25000"/>
                  </a:schemeClr>
                </a:buClr>
              </a:pPr>
              <a:r>
                <a:rPr lang="pt-BR" dirty="0" smtClean="0"/>
                <a:t>	se</a:t>
              </a:r>
              <a:r>
                <a:rPr lang="pt-BR" i="1" dirty="0" smtClean="0"/>
                <a:t> (i,j)  </a:t>
              </a:r>
              <a:r>
                <a:rPr lang="pt-BR" dirty="0" smtClean="0"/>
                <a:t>fizer parte somente do melhor caminho</a:t>
              </a:r>
            </a:p>
            <a:p>
              <a:pPr>
                <a:buClr>
                  <a:schemeClr val="bg2">
                    <a:lumMod val="25000"/>
                  </a:schemeClr>
                </a:buClr>
              </a:pPr>
              <a:endParaRPr lang="pt-BR" i="1" dirty="0" smtClean="0"/>
            </a:p>
            <a:p>
              <a:pPr>
                <a:buClr>
                  <a:schemeClr val="bg2">
                    <a:lumMod val="25000"/>
                  </a:schemeClr>
                </a:buClr>
              </a:pPr>
              <a:r>
                <a:rPr lang="pt-BR" i="1" dirty="0" smtClean="0"/>
                <a:t>     	</a:t>
              </a:r>
              <a:r>
                <a:rPr lang="pt-BR" dirty="0" smtClean="0"/>
                <a:t>se</a:t>
              </a:r>
              <a:r>
                <a:rPr lang="pt-BR" i="1" dirty="0" smtClean="0"/>
                <a:t> (i,j)  </a:t>
              </a:r>
              <a:r>
                <a:rPr lang="pt-BR" dirty="0" smtClean="0"/>
                <a:t>fizer parte somente do segundo melhor caminho</a:t>
              </a:r>
              <a:endParaRPr lang="pt-BR" dirty="0" smtClean="0"/>
            </a:p>
            <a:p>
              <a:pPr>
                <a:buClr>
                  <a:schemeClr val="bg2">
                    <a:lumMod val="25000"/>
                  </a:schemeClr>
                </a:buClr>
                <a:buFont typeface="Wingdings" pitchFamily="2" charset="2"/>
                <a:buChar char="§"/>
              </a:pPr>
              <a:endParaRPr lang="pt-BR" dirty="0" smtClean="0"/>
            </a:p>
            <a:p>
              <a:pPr lvl="1">
                <a:buClr>
                  <a:schemeClr val="bg2">
                    <a:lumMod val="25000"/>
                  </a:schemeClr>
                </a:buClr>
              </a:pPr>
              <a:r>
                <a:rPr lang="pt-BR" dirty="0" smtClean="0"/>
                <a:t> </a:t>
              </a:r>
              <a:r>
                <a:rPr lang="pt-BR" dirty="0" smtClean="0"/>
                <a:t>       caso contrário</a:t>
              </a:r>
            </a:p>
            <a:p>
              <a:pPr>
                <a:buClr>
                  <a:schemeClr val="bg2">
                    <a:lumMod val="25000"/>
                  </a:schemeClr>
                </a:buClr>
              </a:pPr>
              <a:endParaRPr lang="pt-BR" dirty="0" smtClean="0"/>
            </a:p>
            <a:p>
              <a:pPr>
                <a:buClr>
                  <a:schemeClr val="bg2">
                    <a:lumMod val="25000"/>
                  </a:schemeClr>
                </a:buClr>
                <a:buFont typeface="Wingdings" pitchFamily="2" charset="2"/>
                <a:buChar char="§"/>
              </a:pPr>
              <a:r>
                <a:rPr lang="pt-BR" dirty="0" smtClean="0"/>
                <a:t> A cada iteração o conjunto </a:t>
              </a:r>
              <a:r>
                <a:rPr lang="pt-BR" dirty="0" smtClean="0"/>
                <a:t>Pareto</a:t>
              </a:r>
              <a:r>
                <a:rPr lang="pt-BR" dirty="0" smtClean="0"/>
                <a:t> é atualizado com a solução encontrada</a:t>
              </a:r>
            </a:p>
            <a:p>
              <a:pPr>
                <a:buClr>
                  <a:schemeClr val="bg2">
                    <a:lumMod val="25000"/>
                  </a:schemeClr>
                </a:buClr>
                <a:buFont typeface="Wingdings" pitchFamily="2" charset="2"/>
                <a:buChar char="§"/>
              </a:pPr>
              <a:endParaRPr lang="pt-BR" dirty="0" smtClean="0"/>
            </a:p>
            <a:p>
              <a:pPr>
                <a:buClr>
                  <a:schemeClr val="bg2">
                    <a:lumMod val="25000"/>
                  </a:schemeClr>
                </a:buClr>
                <a:buFont typeface="Wingdings" pitchFamily="2" charset="2"/>
                <a:buChar char="§"/>
              </a:pPr>
              <a:endParaRPr lang="pt-BR" dirty="0" smtClean="0"/>
            </a:p>
            <a:p>
              <a:pPr>
                <a:buClr>
                  <a:schemeClr val="bg2">
                    <a:lumMod val="25000"/>
                  </a:schemeClr>
                </a:buClr>
              </a:pPr>
              <a:endParaRPr lang="pt-BR" dirty="0"/>
            </a:p>
          </p:txBody>
        </p:sp>
        <p:graphicFrame>
          <p:nvGraphicFramePr>
            <p:cNvPr id="30724" name="Object 4"/>
            <p:cNvGraphicFramePr>
              <a:graphicFrameLocks noChangeAspect="1"/>
            </p:cNvGraphicFramePr>
            <p:nvPr/>
          </p:nvGraphicFramePr>
          <p:xfrm>
            <a:off x="5072066" y="2326814"/>
            <a:ext cx="2143140" cy="408217"/>
          </p:xfrm>
          <a:graphic>
            <a:graphicData uri="http://schemas.openxmlformats.org/presentationml/2006/ole">
              <p:oleObj spid="_x0000_s30724" name="Equation" r:id="rId3" imgW="1333440" imgH="253800" progId="Equation.DSMT4">
                <p:embed/>
              </p:oleObj>
            </a:graphicData>
          </a:graphic>
        </p:graphicFrame>
        <p:graphicFrame>
          <p:nvGraphicFramePr>
            <p:cNvPr id="30725" name="Object 5"/>
            <p:cNvGraphicFramePr>
              <a:graphicFrameLocks noChangeAspect="1"/>
            </p:cNvGraphicFramePr>
            <p:nvPr/>
          </p:nvGraphicFramePr>
          <p:xfrm>
            <a:off x="5143504" y="3068050"/>
            <a:ext cx="2357454" cy="413589"/>
          </p:xfrm>
          <a:graphic>
            <a:graphicData uri="http://schemas.openxmlformats.org/presentationml/2006/ole">
              <p:oleObj spid="_x0000_s30725" name="Equation" r:id="rId4" imgW="1447560" imgH="253800" progId="Equation.DSMT4">
                <p:embed/>
              </p:oleObj>
            </a:graphicData>
          </a:graphic>
        </p:graphicFrame>
        <p:graphicFrame>
          <p:nvGraphicFramePr>
            <p:cNvPr id="30726" name="Object 6"/>
            <p:cNvGraphicFramePr>
              <a:graphicFrameLocks noChangeAspect="1"/>
            </p:cNvGraphicFramePr>
            <p:nvPr/>
          </p:nvGraphicFramePr>
          <p:xfrm>
            <a:off x="642910" y="3643314"/>
            <a:ext cx="789686" cy="428634"/>
          </p:xfrm>
          <a:graphic>
            <a:graphicData uri="http://schemas.openxmlformats.org/presentationml/2006/ole">
              <p:oleObj spid="_x0000_s30726" name="Equation" r:id="rId5" imgW="571320" imgH="253800" progId="Equation.DSMT4">
                <p:embed/>
              </p:oleObj>
            </a:graphicData>
          </a:graphic>
        </p:graphicFrame>
        <p:graphicFrame>
          <p:nvGraphicFramePr>
            <p:cNvPr id="30727" name="Object 7"/>
            <p:cNvGraphicFramePr>
              <a:graphicFrameLocks noChangeAspect="1"/>
            </p:cNvGraphicFramePr>
            <p:nvPr/>
          </p:nvGraphicFramePr>
          <p:xfrm>
            <a:off x="642910" y="4714884"/>
            <a:ext cx="701675" cy="428625"/>
          </p:xfrm>
          <a:graphic>
            <a:graphicData uri="http://schemas.openxmlformats.org/presentationml/2006/ole">
              <p:oleObj spid="_x0000_s30727" name="Equation" r:id="rId6" imgW="507960" imgH="253800" progId="Equation.DSMT4">
                <p:embed/>
              </p:oleObj>
            </a:graphicData>
          </a:graphic>
        </p:graphicFrame>
        <p:graphicFrame>
          <p:nvGraphicFramePr>
            <p:cNvPr id="30728" name="Object 8"/>
            <p:cNvGraphicFramePr>
              <a:graphicFrameLocks noChangeAspect="1"/>
            </p:cNvGraphicFramePr>
            <p:nvPr/>
          </p:nvGraphicFramePr>
          <p:xfrm>
            <a:off x="642910" y="4143380"/>
            <a:ext cx="788988" cy="428625"/>
          </p:xfrm>
          <a:graphic>
            <a:graphicData uri="http://schemas.openxmlformats.org/presentationml/2006/ole">
              <p:oleObj spid="_x0000_s30728" name="Equation" r:id="rId7" imgW="571320" imgH="253800" progId="Equation.DSMT4">
                <p:embed/>
              </p:oleObj>
            </a:graphicData>
          </a:graphic>
        </p:graphicFrame>
        <p:graphicFrame>
          <p:nvGraphicFramePr>
            <p:cNvPr id="30730" name="Object 10"/>
            <p:cNvGraphicFramePr>
              <a:graphicFrameLocks noChangeAspect="1"/>
            </p:cNvGraphicFramePr>
            <p:nvPr/>
          </p:nvGraphicFramePr>
          <p:xfrm>
            <a:off x="642910" y="5286388"/>
            <a:ext cx="701675" cy="428625"/>
          </p:xfrm>
          <a:graphic>
            <a:graphicData uri="http://schemas.openxmlformats.org/presentationml/2006/ole">
              <p:oleObj spid="_x0000_s30730" name="Equation" r:id="rId8" imgW="507960" imgH="253800" progId="Equation.DSMT4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Implementação</a:t>
            </a:r>
            <a:endParaRPr lang="pt-BR" sz="4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E39AF24-3791-495F-97B5-C0EFF20C4B36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28662" y="1643050"/>
            <a:ext cx="771530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b="1" dirty="0" smtClean="0"/>
          </a:p>
          <a:p>
            <a:r>
              <a:rPr lang="pt-BR" sz="2000" dirty="0" smtClean="0"/>
              <a:t>Inicializa_Feromonio</a:t>
            </a:r>
            <a:r>
              <a:rPr lang="pt-BR" sz="2000" dirty="0" smtClean="0"/>
              <a:t> </a:t>
            </a:r>
            <a:r>
              <a:rPr lang="pt-BR" sz="2000" dirty="0" smtClean="0"/>
              <a:t>(F1,F2, t0) </a:t>
            </a:r>
          </a:p>
          <a:p>
            <a:r>
              <a:rPr lang="pt-BR" sz="2000" dirty="0" smtClean="0"/>
              <a:t>    </a:t>
            </a:r>
            <a:r>
              <a:rPr lang="pt-BR" sz="2000" dirty="0" smtClean="0"/>
              <a:t>Equanto</a:t>
            </a:r>
            <a:r>
              <a:rPr lang="pt-BR" sz="2000" dirty="0" smtClean="0"/>
              <a:t> </a:t>
            </a:r>
            <a:r>
              <a:rPr lang="pt-BR" sz="2000" dirty="0" smtClean="0"/>
              <a:t>nr_iter</a:t>
            </a:r>
            <a:r>
              <a:rPr lang="pt-BR" sz="2000" dirty="0" smtClean="0"/>
              <a:t> &lt; </a:t>
            </a:r>
            <a:r>
              <a:rPr lang="pt-BR" sz="2000" dirty="0" smtClean="0"/>
              <a:t>max_iter</a:t>
            </a:r>
            <a:endParaRPr lang="pt-BR" sz="2000" dirty="0" smtClean="0"/>
          </a:p>
          <a:p>
            <a:r>
              <a:rPr lang="pt-BR" sz="2000" dirty="0" smtClean="0"/>
              <a:t>	Para cada Formiga 	</a:t>
            </a:r>
          </a:p>
          <a:p>
            <a:r>
              <a:rPr lang="pt-BR" sz="2000" dirty="0" smtClean="0"/>
              <a:t>		p1 = </a:t>
            </a:r>
            <a:r>
              <a:rPr lang="pt-BR" sz="2000" dirty="0" smtClean="0"/>
              <a:t>rand</a:t>
            </a:r>
            <a:r>
              <a:rPr lang="pt-BR" sz="2000" dirty="0" smtClean="0"/>
              <a:t>(0,1)</a:t>
            </a:r>
          </a:p>
          <a:p>
            <a:r>
              <a:rPr lang="pt-BR" sz="2000" dirty="0" smtClean="0"/>
              <a:t>		p2 = 1 - p1</a:t>
            </a:r>
          </a:p>
          <a:p>
            <a:r>
              <a:rPr lang="pt-BR" sz="2000" dirty="0" smtClean="0"/>
              <a:t>		s = </a:t>
            </a:r>
            <a:r>
              <a:rPr lang="pt-BR" sz="2000" dirty="0" smtClean="0"/>
              <a:t>Constroi_Caminho</a:t>
            </a:r>
            <a:r>
              <a:rPr lang="pt-BR" sz="2000" dirty="0" smtClean="0"/>
              <a:t>( q, q0, p1, p2, F1, F2)</a:t>
            </a:r>
          </a:p>
          <a:p>
            <a:r>
              <a:rPr lang="pt-BR" sz="2000" dirty="0" smtClean="0"/>
              <a:t>	          </a:t>
            </a:r>
            <a:r>
              <a:rPr lang="pt-BR" sz="2000" dirty="0" smtClean="0"/>
              <a:t>   </a:t>
            </a:r>
            <a:r>
              <a:rPr lang="pt-BR" sz="2000" dirty="0" smtClean="0"/>
              <a:t>Atualiza_Feromonio_Local</a:t>
            </a:r>
            <a:r>
              <a:rPr lang="pt-BR" sz="2000" dirty="0" smtClean="0"/>
              <a:t>(s, F1, F2)</a:t>
            </a:r>
          </a:p>
          <a:p>
            <a:r>
              <a:rPr lang="pt-BR" sz="2000" dirty="0" smtClean="0"/>
              <a:t>	      	s = </a:t>
            </a:r>
            <a:r>
              <a:rPr lang="pt-BR" sz="2000" dirty="0" smtClean="0"/>
              <a:t>Busca_Local</a:t>
            </a:r>
            <a:r>
              <a:rPr lang="pt-BR" sz="2000" dirty="0" smtClean="0"/>
              <a:t>(s)</a:t>
            </a:r>
          </a:p>
          <a:p>
            <a:r>
              <a:rPr lang="pt-BR" sz="2000" dirty="0" smtClean="0"/>
              <a:t>		s' = </a:t>
            </a:r>
            <a:r>
              <a:rPr lang="pt-BR" sz="2000" dirty="0" smtClean="0"/>
              <a:t>Busca_Local</a:t>
            </a:r>
            <a:r>
              <a:rPr lang="pt-BR" sz="2000" dirty="0" smtClean="0"/>
              <a:t>(s)</a:t>
            </a:r>
          </a:p>
          <a:p>
            <a:r>
              <a:rPr lang="pt-BR" sz="2000" dirty="0" smtClean="0"/>
              <a:t>	           </a:t>
            </a:r>
            <a:r>
              <a:rPr lang="pt-BR" sz="2000" dirty="0" smtClean="0"/>
              <a:t>  b  </a:t>
            </a:r>
            <a:r>
              <a:rPr lang="pt-BR" sz="2000" dirty="0" smtClean="0"/>
              <a:t>= </a:t>
            </a:r>
            <a:r>
              <a:rPr lang="pt-BR" sz="2000" dirty="0" smtClean="0"/>
              <a:t>Melhor_Iteracao</a:t>
            </a:r>
            <a:r>
              <a:rPr lang="pt-BR" sz="2000" dirty="0" smtClean="0"/>
              <a:t>()</a:t>
            </a:r>
          </a:p>
          <a:p>
            <a:r>
              <a:rPr lang="pt-BR" sz="2000" dirty="0" smtClean="0"/>
              <a:t>           		b' = </a:t>
            </a:r>
            <a:r>
              <a:rPr lang="pt-BR" sz="2000" dirty="0" smtClean="0"/>
              <a:t>Segundo_Melhor_Iter</a:t>
            </a:r>
            <a:r>
              <a:rPr lang="pt-BR" sz="2000" dirty="0" smtClean="0"/>
              <a:t>()</a:t>
            </a:r>
          </a:p>
          <a:p>
            <a:r>
              <a:rPr lang="pt-BR" sz="2000" dirty="0" smtClean="0"/>
              <a:t>	           </a:t>
            </a:r>
            <a:r>
              <a:rPr lang="pt-BR" sz="2000" dirty="0" smtClean="0"/>
              <a:t>  </a:t>
            </a:r>
            <a:r>
              <a:rPr lang="pt-BR" sz="2000" dirty="0" smtClean="0"/>
              <a:t>Atualiza_Feromonio_Global</a:t>
            </a:r>
            <a:r>
              <a:rPr lang="pt-BR" sz="2000" dirty="0" smtClean="0"/>
              <a:t>(b</a:t>
            </a:r>
            <a:r>
              <a:rPr lang="pt-BR" sz="2000" dirty="0" smtClean="0"/>
              <a:t>, b', F1, F2)</a:t>
            </a:r>
          </a:p>
          <a:p>
            <a:r>
              <a:rPr lang="pt-BR" sz="2000" dirty="0" smtClean="0"/>
              <a:t>	</a:t>
            </a:r>
            <a:r>
              <a:rPr lang="pt-BR" sz="2000" dirty="0" smtClean="0"/>
              <a:t>             </a:t>
            </a:r>
            <a:r>
              <a:rPr lang="pt-BR" sz="2000" dirty="0" smtClean="0"/>
              <a:t>Atualiza_Pareto</a:t>
            </a:r>
            <a:r>
              <a:rPr lang="pt-BR" sz="2000" dirty="0" smtClean="0"/>
              <a:t>(P</a:t>
            </a:r>
            <a:r>
              <a:rPr lang="pt-BR" sz="2000" dirty="0" smtClean="0"/>
              <a:t>, s, s')</a:t>
            </a:r>
          </a:p>
          <a:p>
            <a:r>
              <a:rPr lang="pt-BR" sz="2000" dirty="0" smtClean="0"/>
              <a:t>             </a:t>
            </a:r>
            <a:r>
              <a:rPr lang="pt-BR" sz="2000" dirty="0" smtClean="0"/>
              <a:t>nr_iter</a:t>
            </a:r>
            <a:r>
              <a:rPr lang="pt-BR" sz="2000" dirty="0" smtClean="0"/>
              <a:t> += 1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E39AF24-3791-495F-97B5-C0EFF20C4B36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Implementação</a:t>
            </a:r>
            <a:endParaRPr lang="pt-BR" sz="40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1000100" y="1857364"/>
            <a:ext cx="7286676" cy="3238517"/>
            <a:chOff x="1000100" y="1857364"/>
            <a:chExt cx="7286676" cy="3238517"/>
          </a:xfrm>
        </p:grpSpPr>
        <p:sp>
          <p:nvSpPr>
            <p:cNvPr id="6" name="CaixaDeTexto 5"/>
            <p:cNvSpPr txBox="1"/>
            <p:nvPr/>
          </p:nvSpPr>
          <p:spPr>
            <a:xfrm>
              <a:off x="1000100" y="1857364"/>
              <a:ext cx="728667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2">
                    <a:lumMod val="50000"/>
                  </a:schemeClr>
                </a:buClr>
                <a:buSzPct val="100000"/>
                <a:buFont typeface="Wingdings" pitchFamily="2" charset="2"/>
                <a:buChar char="§"/>
              </a:pPr>
              <a:r>
                <a:rPr lang="pt-BR" dirty="0" smtClean="0"/>
                <a:t> PAC modificado para a resolução do problema </a:t>
              </a:r>
              <a:r>
                <a:rPr lang="pt-BR" i="1" dirty="0" smtClean="0"/>
                <a:t>flow</a:t>
              </a:r>
              <a:r>
                <a:rPr lang="pt-BR" i="1" dirty="0" smtClean="0"/>
                <a:t> shop </a:t>
              </a:r>
              <a:r>
                <a:rPr lang="pt-BR" i="1" dirty="0" smtClean="0"/>
                <a:t>scheduling</a:t>
              </a:r>
              <a:endParaRPr lang="pt-BR" i="1" dirty="0" smtClean="0"/>
            </a:p>
            <a:p>
              <a:pPr>
                <a:buClr>
                  <a:schemeClr val="bg2">
                    <a:lumMod val="50000"/>
                  </a:schemeClr>
                </a:buClr>
                <a:buSzPct val="100000"/>
                <a:buFont typeface="Wingdings" pitchFamily="2" charset="2"/>
                <a:buChar char="§"/>
              </a:pPr>
              <a:endParaRPr lang="pt-BR" i="1" dirty="0" smtClean="0"/>
            </a:p>
            <a:p>
              <a:pPr>
                <a:buClr>
                  <a:schemeClr val="bg2">
                    <a:lumMod val="50000"/>
                  </a:schemeClr>
                </a:buClr>
                <a:buSzPct val="100000"/>
                <a:buFont typeface="Wingdings" pitchFamily="2" charset="2"/>
                <a:buChar char="§"/>
              </a:pPr>
              <a:r>
                <a:rPr lang="pt-BR" dirty="0" smtClean="0"/>
                <a:t> Construção do caminho</a:t>
              </a:r>
            </a:p>
            <a:p>
              <a:pPr>
                <a:buClr>
                  <a:schemeClr val="bg2">
                    <a:lumMod val="50000"/>
                  </a:schemeClr>
                </a:buClr>
                <a:buSzPct val="100000"/>
                <a:buFont typeface="Wingdings" pitchFamily="2" charset="2"/>
                <a:buChar char="§"/>
              </a:pPr>
              <a:endParaRPr lang="pt-BR" dirty="0" smtClean="0"/>
            </a:p>
            <a:p>
              <a:pPr>
                <a:buClr>
                  <a:schemeClr val="bg2">
                    <a:lumMod val="50000"/>
                  </a:schemeClr>
                </a:buClr>
                <a:buSzPct val="100000"/>
                <a:buFont typeface="Wingdings" pitchFamily="2" charset="2"/>
                <a:buChar char="§"/>
              </a:pPr>
              <a:endParaRPr lang="pt-BR" dirty="0" smtClean="0"/>
            </a:p>
            <a:p>
              <a:pPr>
                <a:buClr>
                  <a:schemeClr val="bg2">
                    <a:lumMod val="50000"/>
                  </a:schemeClr>
                </a:buClr>
                <a:buSzPct val="100000"/>
                <a:buFont typeface="Wingdings" pitchFamily="2" charset="2"/>
                <a:buChar char="§"/>
              </a:pPr>
              <a:endParaRPr lang="pt-BR" dirty="0" smtClean="0"/>
            </a:p>
            <a:p>
              <a:pPr>
                <a:buClr>
                  <a:schemeClr val="bg2">
                    <a:lumMod val="50000"/>
                  </a:schemeClr>
                </a:buClr>
                <a:buSzPct val="100000"/>
              </a:pPr>
              <a:endParaRPr lang="pt-BR" dirty="0" smtClean="0"/>
            </a:p>
            <a:p>
              <a:pPr>
                <a:buClr>
                  <a:schemeClr val="bg2">
                    <a:lumMod val="50000"/>
                  </a:schemeClr>
                </a:buClr>
                <a:buSzPct val="100000"/>
              </a:pPr>
              <a:r>
                <a:rPr lang="pt-BR" dirty="0" smtClean="0"/>
                <a:t> </a:t>
              </a:r>
              <a:r>
                <a:rPr lang="pt-BR" dirty="0" smtClean="0"/>
                <a:t>    Senão:</a:t>
              </a:r>
              <a:endParaRPr lang="pt-BR" dirty="0"/>
            </a:p>
          </p:txBody>
        </p:sp>
        <p:graphicFrame>
          <p:nvGraphicFramePr>
            <p:cNvPr id="7" name="Object 4"/>
            <p:cNvGraphicFramePr>
              <a:graphicFrameLocks noChangeAspect="1"/>
            </p:cNvGraphicFramePr>
            <p:nvPr/>
          </p:nvGraphicFramePr>
          <p:xfrm>
            <a:off x="2643174" y="4322891"/>
            <a:ext cx="3014661" cy="772990"/>
          </p:xfrm>
          <a:graphic>
            <a:graphicData uri="http://schemas.openxmlformats.org/presentationml/2006/ole">
              <p:oleObj spid="_x0000_s31746" name="Equation" r:id="rId3" imgW="1981080" imgH="507960" progId="Equation.DSMT4">
                <p:embed/>
              </p:oleObj>
            </a:graphicData>
          </a:graphic>
        </p:graphicFrame>
        <p:grpSp>
          <p:nvGrpSpPr>
            <p:cNvPr id="10" name="Grupo 9"/>
            <p:cNvGrpSpPr/>
            <p:nvPr/>
          </p:nvGrpSpPr>
          <p:grpSpPr>
            <a:xfrm>
              <a:off x="2071670" y="3092633"/>
              <a:ext cx="4714908" cy="507810"/>
              <a:chOff x="2002333" y="3161260"/>
              <a:chExt cx="4784245" cy="439187"/>
            </a:xfrm>
          </p:grpSpPr>
          <p:graphicFrame>
            <p:nvGraphicFramePr>
              <p:cNvPr id="31747" name="Object 3"/>
              <p:cNvGraphicFramePr>
                <a:graphicFrameLocks noChangeAspect="1"/>
              </p:cNvGraphicFramePr>
              <p:nvPr/>
            </p:nvGraphicFramePr>
            <p:xfrm>
              <a:off x="2002333" y="3161260"/>
              <a:ext cx="3534848" cy="439187"/>
            </p:xfrm>
            <a:graphic>
              <a:graphicData uri="http://schemas.openxmlformats.org/presentationml/2006/ole">
                <p:oleObj spid="_x0000_s31747" name="Equation" r:id="rId4" imgW="2044440" imgH="253800" progId="Equation.DSMT4">
                  <p:embed/>
                </p:oleObj>
              </a:graphicData>
            </a:graphic>
          </p:graphicFrame>
          <p:graphicFrame>
            <p:nvGraphicFramePr>
              <p:cNvPr id="31748" name="Object 4"/>
              <p:cNvGraphicFramePr>
                <a:graphicFrameLocks noChangeAspect="1"/>
              </p:cNvGraphicFramePr>
              <p:nvPr/>
            </p:nvGraphicFramePr>
            <p:xfrm>
              <a:off x="6143636" y="3214686"/>
              <a:ext cx="642942" cy="373321"/>
            </p:xfrm>
            <a:graphic>
              <a:graphicData uri="http://schemas.openxmlformats.org/presentationml/2006/ole">
                <p:oleObj spid="_x0000_s31748" name="Equation" r:id="rId5" imgW="393480" imgH="228600" progId="Equation.DSMT4">
                  <p:embed/>
                </p:oleObj>
              </a:graphicData>
            </a:graphic>
          </p:graphicFrame>
        </p:grpSp>
      </p:grpSp>
      <p:grpSp>
        <p:nvGrpSpPr>
          <p:cNvPr id="18" name="Grupo 17"/>
          <p:cNvGrpSpPr/>
          <p:nvPr/>
        </p:nvGrpSpPr>
        <p:grpSpPr>
          <a:xfrm>
            <a:off x="1142976" y="5643578"/>
            <a:ext cx="7213649" cy="369332"/>
            <a:chOff x="1142976" y="5774312"/>
            <a:chExt cx="7213649" cy="369332"/>
          </a:xfrm>
        </p:grpSpPr>
        <p:sp>
          <p:nvSpPr>
            <p:cNvPr id="11" name="CaixaDeTexto 10"/>
            <p:cNvSpPr txBox="1"/>
            <p:nvPr/>
          </p:nvSpPr>
          <p:spPr>
            <a:xfrm>
              <a:off x="1142976" y="5774312"/>
              <a:ext cx="5072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2">
                    <a:lumMod val="25000"/>
                  </a:schemeClr>
                </a:buClr>
                <a:buFont typeface="Wingdings" pitchFamily="2" charset="2"/>
                <a:buChar char="§"/>
              </a:pPr>
              <a:r>
                <a:rPr lang="pt-BR" dirty="0" smtClean="0"/>
                <a:t> Parâmetros: </a:t>
              </a:r>
              <a:endParaRPr lang="pt-BR" dirty="0"/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2714612" y="5786454"/>
              <a:ext cx="5642013" cy="357190"/>
              <a:chOff x="2500297" y="5786454"/>
              <a:chExt cx="5642013" cy="357190"/>
            </a:xfrm>
          </p:grpSpPr>
          <p:graphicFrame>
            <p:nvGraphicFramePr>
              <p:cNvPr id="12" name="Objeto 11"/>
              <p:cNvGraphicFramePr>
                <a:graphicFrameLocks noChangeAspect="1"/>
              </p:cNvGraphicFramePr>
              <p:nvPr/>
            </p:nvGraphicFramePr>
            <p:xfrm>
              <a:off x="2500297" y="5786454"/>
              <a:ext cx="932663" cy="357190"/>
            </p:xfrm>
            <a:graphic>
              <a:graphicData uri="http://schemas.openxmlformats.org/presentationml/2006/ole">
                <p:oleObj spid="_x0000_s31749" name="Equation" r:id="rId6" imgW="596880" imgH="228600" progId="Equation.DSMT4">
                  <p:embed/>
                </p:oleObj>
              </a:graphicData>
            </a:graphic>
          </p:graphicFrame>
          <p:graphicFrame>
            <p:nvGraphicFramePr>
              <p:cNvPr id="13" name="Objeto 12"/>
              <p:cNvGraphicFramePr>
                <a:graphicFrameLocks noChangeAspect="1"/>
              </p:cNvGraphicFramePr>
              <p:nvPr/>
            </p:nvGraphicFramePr>
            <p:xfrm>
              <a:off x="3714744" y="5786454"/>
              <a:ext cx="773912" cy="357190"/>
            </p:xfrm>
            <a:graphic>
              <a:graphicData uri="http://schemas.openxmlformats.org/presentationml/2006/ole">
                <p:oleObj spid="_x0000_s31750" name="Equation" r:id="rId7" imgW="495000" imgH="228600" progId="Equation.DSMT4">
                  <p:embed/>
                </p:oleObj>
              </a:graphicData>
            </a:graphic>
          </p:graphicFrame>
          <p:graphicFrame>
            <p:nvGraphicFramePr>
              <p:cNvPr id="14" name="Objeto 13"/>
              <p:cNvGraphicFramePr>
                <a:graphicFrameLocks noChangeAspect="1"/>
              </p:cNvGraphicFramePr>
              <p:nvPr/>
            </p:nvGraphicFramePr>
            <p:xfrm>
              <a:off x="4857752" y="5786454"/>
              <a:ext cx="1289853" cy="357190"/>
            </p:xfrm>
            <a:graphic>
              <a:graphicData uri="http://schemas.openxmlformats.org/presentationml/2006/ole">
                <p:oleObj spid="_x0000_s31751" name="Equation" r:id="rId8" imgW="825480" imgH="228600" progId="Equation.DSMT4">
                  <p:embed/>
                </p:oleObj>
              </a:graphicData>
            </a:graphic>
          </p:graphicFrame>
          <p:graphicFrame>
            <p:nvGraphicFramePr>
              <p:cNvPr id="15" name="Objeto 14"/>
              <p:cNvGraphicFramePr>
                <a:graphicFrameLocks noChangeAspect="1"/>
              </p:cNvGraphicFramePr>
              <p:nvPr/>
            </p:nvGraphicFramePr>
            <p:xfrm>
              <a:off x="6500826" y="5786454"/>
              <a:ext cx="571504" cy="285752"/>
            </p:xfrm>
            <a:graphic>
              <a:graphicData uri="http://schemas.openxmlformats.org/presentationml/2006/ole">
                <p:oleObj spid="_x0000_s31752" name="Equation" r:id="rId9" imgW="355320" imgH="177480" progId="Equation.DSMT4">
                  <p:embed/>
                </p:oleObj>
              </a:graphicData>
            </a:graphic>
          </p:graphicFrame>
          <p:graphicFrame>
            <p:nvGraphicFramePr>
              <p:cNvPr id="16" name="Objeto 15"/>
              <p:cNvGraphicFramePr>
                <a:graphicFrameLocks noChangeAspect="1"/>
              </p:cNvGraphicFramePr>
              <p:nvPr/>
            </p:nvGraphicFramePr>
            <p:xfrm>
              <a:off x="7517227" y="5786454"/>
              <a:ext cx="625083" cy="357190"/>
            </p:xfrm>
            <a:graphic>
              <a:graphicData uri="http://schemas.openxmlformats.org/presentationml/2006/ole">
                <p:oleObj spid="_x0000_s31753" name="Equation" r:id="rId10" imgW="355320" imgH="203040" progId="Equation.DSMT4">
                  <p:embed/>
                </p:oleObj>
              </a:graphicData>
            </a:graphic>
          </p:graphicFrame>
        </p:grpSp>
      </p:grpSp>
      <p:graphicFrame>
        <p:nvGraphicFramePr>
          <p:cNvPr id="20" name="Objeto 19"/>
          <p:cNvGraphicFramePr>
            <a:graphicFrameLocks noChangeAspect="1"/>
          </p:cNvGraphicFramePr>
          <p:nvPr/>
        </p:nvGraphicFramePr>
        <p:xfrm>
          <a:off x="6203950" y="4335463"/>
          <a:ext cx="1060450" cy="758825"/>
        </p:xfrm>
        <a:graphic>
          <a:graphicData uri="http://schemas.openxmlformats.org/presentationml/2006/ole">
            <p:oleObj spid="_x0000_s31754" name="Equation" r:id="rId11" imgW="622080" imgH="4442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E39AF24-3791-495F-97B5-C0EFF20C4B36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ATM (A)</a:t>
            </a:r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Resultados</a:t>
            </a:r>
            <a:endParaRPr lang="pt-BR" sz="4000" dirty="0"/>
          </a:p>
        </p:txBody>
      </p:sp>
      <p:pic>
        <p:nvPicPr>
          <p:cNvPr id="6" name="Imagem 5" descr="Sistema ATM(A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029" y="2000241"/>
            <a:ext cx="4606499" cy="414340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28596" y="2857496"/>
          <a:ext cx="292896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240"/>
                <a:gridCol w="732240"/>
                <a:gridCol w="732240"/>
                <a:gridCol w="732240"/>
              </a:tblGrid>
              <a:tr h="221011">
                <a:tc gridSpan="4"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Pontos </a:t>
                      </a:r>
                      <a:endParaRPr lang="pt-BR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/>
                    </a:p>
                  </a:txBody>
                  <a:tcPr anchor="ctr"/>
                </a:tc>
              </a:tr>
              <a:tr h="200919"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Pareto</a:t>
                      </a:r>
                      <a:endParaRPr lang="pt-BR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Ótimo</a:t>
                      </a:r>
                      <a:r>
                        <a:rPr lang="pt-BR" sz="1400" b="1" baseline="0" dirty="0" smtClean="0"/>
                        <a:t> global</a:t>
                      </a:r>
                      <a:endParaRPr lang="pt-BR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/>
                    </a:p>
                  </a:txBody>
                  <a:tcPr anchor="ctr"/>
                </a:tc>
              </a:tr>
              <a:tr h="301379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Método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Atributo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 smtClean="0"/>
                        <a:t>Método</a:t>
                      </a:r>
                    </a:p>
                    <a:p>
                      <a:pPr algn="r"/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 smtClean="0"/>
                        <a:t>Atributo</a:t>
                      </a:r>
                    </a:p>
                    <a:p>
                      <a:pPr algn="r"/>
                      <a:endParaRPr lang="pt-BR" sz="1200" b="1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13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39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13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39</a:t>
                      </a:r>
                      <a:endParaRPr lang="pt-BR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428596" y="4643446"/>
          <a:ext cx="2976562" cy="103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281"/>
                <a:gridCol w="1488281"/>
              </a:tblGrid>
              <a:tr h="343956"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Parâmetros</a:t>
                      </a:r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43956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Ants</a:t>
                      </a:r>
                      <a:endParaRPr lang="pt-B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Iterações</a:t>
                      </a:r>
                      <a:endParaRPr lang="pt-BR" sz="1400" b="1" dirty="0"/>
                    </a:p>
                  </a:txBody>
                  <a:tcPr anchor="ctr"/>
                </a:tc>
              </a:tr>
              <a:tr h="34395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20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40</a:t>
                      </a:r>
                      <a:endParaRPr lang="pt-BR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E39AF24-3791-495F-97B5-C0EFF20C4B36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Ant</a:t>
            </a:r>
            <a:r>
              <a:rPr lang="pt-BR" dirty="0" smtClean="0"/>
              <a:t> System (B)</a:t>
            </a:r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Resultados</a:t>
            </a:r>
            <a:endParaRPr lang="pt-BR" sz="4000" dirty="0"/>
          </a:p>
        </p:txBody>
      </p:sp>
      <p:pic>
        <p:nvPicPr>
          <p:cNvPr id="6" name="Imagem 5" descr="Sistema 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635" y="2071677"/>
            <a:ext cx="4676456" cy="400052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28596" y="2428868"/>
          <a:ext cx="292896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240"/>
                <a:gridCol w="732240"/>
                <a:gridCol w="732240"/>
                <a:gridCol w="732240"/>
              </a:tblGrid>
              <a:tr h="221011">
                <a:tc gridSpan="4"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Pontos </a:t>
                      </a:r>
                      <a:endParaRPr lang="pt-BR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/>
                    </a:p>
                  </a:txBody>
                  <a:tcPr anchor="ctr"/>
                </a:tc>
              </a:tr>
              <a:tr h="200919"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Pareto</a:t>
                      </a:r>
                      <a:endParaRPr lang="pt-BR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Ótimo</a:t>
                      </a:r>
                      <a:r>
                        <a:rPr lang="pt-BR" sz="1400" b="1" baseline="0" dirty="0" smtClean="0"/>
                        <a:t> global</a:t>
                      </a:r>
                      <a:endParaRPr lang="pt-BR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/>
                    </a:p>
                  </a:txBody>
                  <a:tcPr anchor="ctr"/>
                </a:tc>
              </a:tr>
              <a:tr h="301379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Método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Atributo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 smtClean="0"/>
                        <a:t>Método</a:t>
                      </a:r>
                    </a:p>
                    <a:p>
                      <a:pPr algn="r"/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 smtClean="0"/>
                        <a:t>Atributo</a:t>
                      </a:r>
                    </a:p>
                    <a:p>
                      <a:pPr algn="r"/>
                      <a:endParaRPr lang="pt-BR" sz="1200" b="1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19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178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19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131</a:t>
                      </a:r>
                      <a:endParaRPr lang="pt-BR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23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170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25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162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26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157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29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136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33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131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428596" y="5357826"/>
          <a:ext cx="2976562" cy="103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281"/>
                <a:gridCol w="1488281"/>
              </a:tblGrid>
              <a:tr h="343956"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Parâmetros</a:t>
                      </a:r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43956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Ants</a:t>
                      </a:r>
                      <a:endParaRPr lang="pt-B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Iterações</a:t>
                      </a:r>
                      <a:endParaRPr lang="pt-BR" sz="1400" b="1" dirty="0"/>
                    </a:p>
                  </a:txBody>
                  <a:tcPr anchor="ctr"/>
                </a:tc>
              </a:tr>
              <a:tr h="34395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20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40</a:t>
                      </a:r>
                      <a:endParaRPr lang="pt-BR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E39AF24-3791-495F-97B5-C0EFF20C4B36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Resultados</a:t>
            </a:r>
            <a:endParaRPr lang="pt-BR" sz="4000" dirty="0"/>
          </a:p>
        </p:txBody>
      </p:sp>
      <p:sp>
        <p:nvSpPr>
          <p:cNvPr id="6" name="Título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SPM System (C)</a:t>
            </a:r>
            <a:endParaRPr lang="pt-BR" dirty="0"/>
          </a:p>
        </p:txBody>
      </p:sp>
      <p:pic>
        <p:nvPicPr>
          <p:cNvPr id="7" name="Imagem 6" descr="SPM System (C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252" y="2143116"/>
            <a:ext cx="4663625" cy="414340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428596" y="2643182"/>
          <a:ext cx="292896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240"/>
                <a:gridCol w="732240"/>
                <a:gridCol w="732240"/>
                <a:gridCol w="732240"/>
              </a:tblGrid>
              <a:tr h="221011">
                <a:tc gridSpan="4"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Pontos </a:t>
                      </a:r>
                      <a:endParaRPr lang="pt-BR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/>
                    </a:p>
                  </a:txBody>
                  <a:tcPr anchor="ctr"/>
                </a:tc>
              </a:tr>
              <a:tr h="200919"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Pareto</a:t>
                      </a:r>
                      <a:endParaRPr lang="pt-BR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Ótimo</a:t>
                      </a:r>
                      <a:r>
                        <a:rPr lang="pt-BR" sz="1400" b="1" baseline="0" dirty="0" smtClean="0"/>
                        <a:t> global</a:t>
                      </a:r>
                      <a:endParaRPr lang="pt-BR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/>
                    </a:p>
                  </a:txBody>
                  <a:tcPr anchor="ctr"/>
                </a:tc>
              </a:tr>
              <a:tr h="301379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Método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Atributo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 smtClean="0"/>
                        <a:t>Método</a:t>
                      </a:r>
                    </a:p>
                    <a:p>
                      <a:pPr algn="r"/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 smtClean="0"/>
                        <a:t>Atributo</a:t>
                      </a:r>
                    </a:p>
                    <a:p>
                      <a:pPr algn="r"/>
                      <a:endParaRPr lang="pt-BR" sz="1200" b="1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26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148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26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146</a:t>
                      </a:r>
                      <a:endParaRPr lang="pt-BR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27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146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428596" y="4643446"/>
          <a:ext cx="2976562" cy="103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281"/>
                <a:gridCol w="1488281"/>
              </a:tblGrid>
              <a:tr h="343956"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Parâmetros</a:t>
                      </a:r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43956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Ants</a:t>
                      </a:r>
                      <a:endParaRPr lang="pt-B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Iterações</a:t>
                      </a:r>
                      <a:endParaRPr lang="pt-BR" sz="1400" b="1" dirty="0"/>
                    </a:p>
                  </a:txBody>
                  <a:tcPr anchor="ctr"/>
                </a:tc>
              </a:tr>
              <a:tr h="34395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20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40</a:t>
                      </a:r>
                      <a:endParaRPr lang="pt-BR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Agenda</a:t>
            </a:r>
            <a:endParaRPr lang="pt-BR" sz="40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E39AF24-3791-495F-97B5-C0EFF20C4B3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357290" y="2000240"/>
            <a:ext cx="635798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2000" dirty="0" smtClean="0"/>
              <a:t> Introdução – Colônia de formigas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endParaRPr lang="pt-BR" sz="2000" dirty="0"/>
          </a:p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2000" dirty="0" smtClean="0"/>
              <a:t> Algoritmos – Colônia de formigas mono-objetivo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pt-BR" sz="2000" dirty="0" smtClean="0"/>
              <a:t>                   – Colônia de formigas multi-objetivo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endParaRPr lang="pt-BR" sz="2000" dirty="0"/>
          </a:p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2000" dirty="0" smtClean="0"/>
              <a:t> </a:t>
            </a:r>
            <a:r>
              <a:rPr lang="pt-BR" sz="2000" dirty="0" smtClean="0"/>
              <a:t>Pareto</a:t>
            </a:r>
            <a:r>
              <a:rPr lang="pt-BR" sz="2000" dirty="0" smtClean="0"/>
              <a:t> ant-colony  system – Implementação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endParaRPr lang="pt-BR" sz="2000" dirty="0"/>
          </a:p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2000" dirty="0" smtClean="0"/>
              <a:t> Resultados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endParaRPr lang="pt-BR" sz="2000" dirty="0"/>
          </a:p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2000" dirty="0" smtClean="0"/>
              <a:t> Conclusão 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Resultados</a:t>
            </a:r>
            <a:endParaRPr lang="pt-BR" sz="4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E39AF24-3791-495F-97B5-C0EFF20C4B36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Sistema </a:t>
            </a:r>
            <a:r>
              <a:rPr lang="pt-BR" dirty="0" smtClean="0"/>
              <a:t>Bcel</a:t>
            </a:r>
            <a:r>
              <a:rPr lang="pt-BR" dirty="0" smtClean="0"/>
              <a:t> (D)</a:t>
            </a:r>
            <a:endParaRPr lang="pt-BR" dirty="0"/>
          </a:p>
        </p:txBody>
      </p:sp>
      <p:pic>
        <p:nvPicPr>
          <p:cNvPr id="5" name="Imagem 4" descr="Sistema Becel(D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8" y="2428868"/>
            <a:ext cx="4235773" cy="376327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57158" y="2285992"/>
          <a:ext cx="292896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240"/>
                <a:gridCol w="732240"/>
                <a:gridCol w="732240"/>
                <a:gridCol w="732240"/>
              </a:tblGrid>
              <a:tr h="221011">
                <a:tc gridSpan="4"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Pontos </a:t>
                      </a:r>
                      <a:endParaRPr lang="pt-BR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/>
                    </a:p>
                  </a:txBody>
                  <a:tcPr anchor="ctr"/>
                </a:tc>
              </a:tr>
              <a:tr h="200919"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Pareto</a:t>
                      </a:r>
                      <a:endParaRPr lang="pt-BR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Ótimo</a:t>
                      </a:r>
                      <a:r>
                        <a:rPr lang="pt-BR" sz="1400" b="1" baseline="0" dirty="0" smtClean="0"/>
                        <a:t> global</a:t>
                      </a:r>
                      <a:endParaRPr lang="pt-BR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/>
                    </a:p>
                  </a:txBody>
                  <a:tcPr anchor="ctr"/>
                </a:tc>
              </a:tr>
              <a:tr h="301379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Método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Atributo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 smtClean="0"/>
                        <a:t>Método</a:t>
                      </a:r>
                    </a:p>
                    <a:p>
                      <a:pPr algn="r"/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 smtClean="0"/>
                        <a:t>Atributo</a:t>
                      </a:r>
                    </a:p>
                    <a:p>
                      <a:pPr algn="r"/>
                      <a:endParaRPr lang="pt-BR" sz="1200" b="1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66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130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66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45</a:t>
                      </a:r>
                      <a:endParaRPr lang="pt-BR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67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129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68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53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71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52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74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48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dirty="0" smtClean="0"/>
                        <a:t>76</a:t>
                      </a:r>
                      <a:endParaRPr lang="pt-BR" sz="12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dirty="0" smtClean="0"/>
                        <a:t>45</a:t>
                      </a:r>
                      <a:endParaRPr lang="pt-BR" sz="12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5357826"/>
          <a:ext cx="2976562" cy="103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281"/>
                <a:gridCol w="1488281"/>
              </a:tblGrid>
              <a:tr h="343956"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Parâmetros</a:t>
                      </a:r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43956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Ants</a:t>
                      </a:r>
                      <a:endParaRPr lang="pt-B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Iterações</a:t>
                      </a:r>
                      <a:endParaRPr lang="pt-BR" sz="1400" b="1" dirty="0"/>
                    </a:p>
                  </a:txBody>
                  <a:tcPr anchor="ctr"/>
                </a:tc>
              </a:tr>
              <a:tr h="34395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45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80</a:t>
                      </a:r>
                      <a:endParaRPr lang="pt-BR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E39AF24-3791-495F-97B5-C0EFF20C4B36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DNS System (E) </a:t>
            </a:r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Resultados</a:t>
            </a:r>
            <a:endParaRPr lang="pt-BR" sz="4000" dirty="0"/>
          </a:p>
        </p:txBody>
      </p:sp>
      <p:pic>
        <p:nvPicPr>
          <p:cNvPr id="7" name="Imagem 6" descr="Sistema DNS system (E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6" y="2143116"/>
            <a:ext cx="4405322" cy="394012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357158" y="2786058"/>
          <a:ext cx="292896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240"/>
                <a:gridCol w="732240"/>
                <a:gridCol w="732240"/>
                <a:gridCol w="732240"/>
              </a:tblGrid>
              <a:tr h="221011">
                <a:tc gridSpan="4"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Pontos </a:t>
                      </a:r>
                      <a:endParaRPr lang="pt-BR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/>
                    </a:p>
                  </a:txBody>
                  <a:tcPr anchor="ctr"/>
                </a:tc>
              </a:tr>
              <a:tr h="200919"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Pareto</a:t>
                      </a:r>
                      <a:endParaRPr lang="pt-BR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Ótimo</a:t>
                      </a:r>
                      <a:r>
                        <a:rPr lang="pt-BR" sz="1400" b="1" baseline="0" dirty="0" smtClean="0"/>
                        <a:t> global</a:t>
                      </a:r>
                      <a:endParaRPr lang="pt-BR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/>
                    </a:p>
                  </a:txBody>
                  <a:tcPr anchor="ctr"/>
                </a:tc>
              </a:tr>
              <a:tr h="301379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Método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Atributo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 smtClean="0"/>
                        <a:t>Método</a:t>
                      </a:r>
                    </a:p>
                    <a:p>
                      <a:pPr algn="r"/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 smtClean="0"/>
                        <a:t>Atributo</a:t>
                      </a:r>
                    </a:p>
                    <a:p>
                      <a:pPr algn="r"/>
                      <a:endParaRPr lang="pt-BR" sz="1200" b="1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11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19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11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19</a:t>
                      </a:r>
                      <a:endParaRPr lang="pt-BR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357158" y="4643446"/>
          <a:ext cx="2976562" cy="103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281"/>
                <a:gridCol w="1488281"/>
              </a:tblGrid>
              <a:tr h="343956"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Parâmetros</a:t>
                      </a:r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43956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Ants</a:t>
                      </a:r>
                      <a:endParaRPr lang="pt-B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Iterações</a:t>
                      </a:r>
                      <a:endParaRPr lang="pt-BR" sz="1400" b="1" dirty="0"/>
                    </a:p>
                  </a:txBody>
                  <a:tcPr anchor="ctr"/>
                </a:tc>
              </a:tr>
              <a:tr h="34395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45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80</a:t>
                      </a:r>
                      <a:endParaRPr lang="pt-BR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Conclusão</a:t>
            </a:r>
            <a:endParaRPr lang="pt-BR" sz="4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E39AF24-3791-495F-97B5-C0EFF20C4B36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28596" y="2607602"/>
            <a:ext cx="807249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	</a:t>
            </a:r>
            <a:r>
              <a:rPr lang="pt-BR" sz="1600" dirty="0" smtClean="0"/>
              <a:t>Para </a:t>
            </a:r>
            <a:r>
              <a:rPr lang="pt-BR" sz="1600" dirty="0" smtClean="0"/>
              <a:t>os sistemas A,C,E foram encontrados os ótimos globais em ambos os objetivos. Para o sistema B e D verificou-se que dois pontos da fronteira de </a:t>
            </a:r>
            <a:r>
              <a:rPr lang="pt-BR" sz="1600" dirty="0" smtClean="0"/>
              <a:t>Pareto</a:t>
            </a:r>
            <a:r>
              <a:rPr lang="pt-BR" sz="1600" dirty="0" smtClean="0"/>
              <a:t> continha cada um o valor ótimo para cada objetivo o que demonstra a eficiência do método. Entretanto, originalmente o </a:t>
            </a:r>
            <a:r>
              <a:rPr lang="pt-BR" sz="1600" dirty="0" smtClean="0"/>
              <a:t>PAC  </a:t>
            </a:r>
            <a:r>
              <a:rPr lang="pt-BR" sz="1600" dirty="0" smtClean="0"/>
              <a:t>utiliza uma busca local baseada em </a:t>
            </a:r>
            <a:r>
              <a:rPr lang="pt-BR" sz="1600" dirty="0" smtClean="0"/>
              <a:t>Pareto</a:t>
            </a:r>
            <a:r>
              <a:rPr lang="pt-BR" sz="1600" dirty="0" smtClean="0"/>
              <a:t> e está busca foi implementada mas os resultados obtidos não foram satisfatórios – os pontos da fronteira de </a:t>
            </a:r>
            <a:r>
              <a:rPr lang="pt-BR" sz="1600" dirty="0" smtClean="0"/>
              <a:t>pareto</a:t>
            </a:r>
            <a:r>
              <a:rPr lang="pt-BR" sz="1600" dirty="0" smtClean="0"/>
              <a:t> para o sistema D não continha os valores ótimos para ambos os objetivos. </a:t>
            </a:r>
            <a:endParaRPr lang="pt-BR" sz="1600" dirty="0" smtClean="0"/>
          </a:p>
          <a:p>
            <a:pPr algn="just"/>
            <a:r>
              <a:rPr lang="pt-BR" sz="1600" dirty="0" smtClean="0"/>
              <a:t>	</a:t>
            </a:r>
            <a:r>
              <a:rPr lang="pt-BR" sz="1600" dirty="0" smtClean="0"/>
              <a:t>O </a:t>
            </a:r>
            <a:r>
              <a:rPr lang="pt-BR" sz="1600" dirty="0" smtClean="0"/>
              <a:t>resultado apresentado foi alcançado somente com substituição da busca local de </a:t>
            </a:r>
            <a:r>
              <a:rPr lang="pt-BR" sz="1600" dirty="0" smtClean="0"/>
              <a:t>Pareto</a:t>
            </a:r>
            <a:r>
              <a:rPr lang="pt-BR" sz="1600" dirty="0" smtClean="0"/>
              <a:t> com duas buscas locais para cada objetivo o que aumentou consideravelmente o custo computacional.</a:t>
            </a:r>
          </a:p>
          <a:p>
            <a:r>
              <a:rPr lang="pt-BR" b="1" dirty="0" smtClean="0"/>
              <a:t> 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Refer</a:t>
            </a:r>
            <a:r>
              <a:rPr lang="pt-BR" sz="4000" dirty="0" smtClean="0"/>
              <a:t>ê</a:t>
            </a:r>
            <a:r>
              <a:rPr lang="pt-BR" sz="4000" dirty="0" smtClean="0"/>
              <a:t>ncias </a:t>
            </a:r>
            <a:endParaRPr lang="pt-BR" sz="4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E39AF24-3791-495F-97B5-C0EFF20C4B36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2428868"/>
            <a:ext cx="8643966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[1].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Dorigo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, M.,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Maniezzo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, V.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Colorni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, A., 1996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Ant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 System: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Optimization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by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 a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Colony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of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Cooperating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Agents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. </a:t>
            </a:r>
            <a:r>
              <a:rPr kumimoji="0" lang="pt-B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IEEE Trans. </a:t>
            </a:r>
            <a:r>
              <a:rPr kumimoji="0" lang="pt-BR" sz="1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On</a:t>
            </a:r>
            <a:r>
              <a:rPr kumimoji="0" lang="pt-B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 System, </a:t>
            </a:r>
            <a:r>
              <a:rPr kumimoji="0" lang="pt-BR" sz="1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Man</a:t>
            </a:r>
            <a:r>
              <a:rPr kumimoji="0" lang="pt-B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, </a:t>
            </a:r>
            <a:r>
              <a:rPr kumimoji="0" lang="pt-BR" sz="1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and</a:t>
            </a:r>
            <a:r>
              <a:rPr kumimoji="0" lang="pt-B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 </a:t>
            </a:r>
            <a:r>
              <a:rPr kumimoji="0" lang="pt-BR" sz="1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Cybernetics</a:t>
            </a:r>
            <a:r>
              <a:rPr kumimoji="0" lang="pt-B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 </a:t>
            </a:r>
            <a:r>
              <a:rPr kumimoji="0" lang="pt-BR" sz="1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Part</a:t>
            </a:r>
            <a:r>
              <a:rPr kumimoji="0" lang="pt-B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 B 26(1), 29-41. </a:t>
            </a:r>
            <a:endParaRPr kumimoji="0" 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 smtClean="0">
              <a:latin typeface="Times"/>
              <a:ea typeface="DejaVu Sans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[2]. 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Dorigo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, M.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Gambrella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, L. M., 1997.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Ant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Colonies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 for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the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Traveling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Salesman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Problem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. </a:t>
            </a:r>
            <a:r>
              <a:rPr kumimoji="0" lang="pt-B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IEE </a:t>
            </a:r>
            <a:r>
              <a:rPr kumimoji="0" lang="pt-BR" sz="1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Transactions</a:t>
            </a:r>
            <a:r>
              <a:rPr kumimoji="0" lang="pt-B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 </a:t>
            </a:r>
            <a:r>
              <a:rPr kumimoji="0" lang="pt-BR" sz="1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on</a:t>
            </a:r>
            <a:r>
              <a:rPr kumimoji="0" lang="pt-B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 </a:t>
            </a:r>
            <a:r>
              <a:rPr kumimoji="0" lang="pt-BR" sz="1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Evolutionary</a:t>
            </a:r>
            <a:r>
              <a:rPr kumimoji="0" lang="pt-B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 Computing, 1 (1), 53-66.</a:t>
            </a:r>
            <a:endParaRPr kumimoji="0" 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	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[3]</a:t>
            </a:r>
            <a:r>
              <a:rPr kumimoji="0" lang="pt-B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DejaVu Sans"/>
                <a:cs typeface="Times New Roman" pitchFamily="18" charset="0"/>
              </a:rPr>
              <a:t>. </a:t>
            </a:r>
            <a:r>
              <a:rPr kumimoji="0" lang="pt-B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HMLDMT+CMR10"/>
                <a:cs typeface="HMLDMT+CMR10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HMLDMT+CMR10"/>
                <a:cs typeface="HMLDMT+CMR10"/>
              </a:rPr>
              <a:t>Garca-Martnez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HMLDMT+CMR10"/>
                <a:cs typeface="HMLDMT+CMR10"/>
              </a:rPr>
              <a:t>, C. 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HMLDMT+CMR10"/>
                <a:cs typeface="HMLDMT+CMR10"/>
              </a:rPr>
              <a:t>Cordon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HMLDMT+CMR10"/>
                <a:cs typeface="HMLDMT+CMR10"/>
              </a:rPr>
              <a:t>, O. Herrera F.  2004</a:t>
            </a:r>
            <a:r>
              <a:rPr kumimoji="0" lang="pt-B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HMLDMT+CMR10"/>
                <a:cs typeface="HMLDMT+CMR10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FLWRSW+CMBX12"/>
                <a:cs typeface="FLWRSW+CMBX12"/>
              </a:rPr>
              <a:t>An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FLWRSW+CMBX12"/>
                <a:cs typeface="FLWRSW+CMBX12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FLWRSW+CMBX12"/>
                <a:cs typeface="FLWRSW+CMBX12"/>
              </a:rPr>
              <a:t>Empirical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FLWRSW+CMBX12"/>
                <a:cs typeface="FLWRSW+CMBX12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FLWRSW+CMBX12"/>
                <a:cs typeface="FLWRSW+CMBX12"/>
              </a:rPr>
              <a:t>Analysis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FLWRSW+CMBX12"/>
                <a:cs typeface="FLWRSW+CMBX12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FLWRSW+CMBX12"/>
                <a:cs typeface="FLWRSW+CMBX12"/>
              </a:rPr>
              <a:t>of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FLWRSW+CMBX12"/>
                <a:cs typeface="FLWRSW+CMBX12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FLWRSW+CMBX12"/>
                <a:cs typeface="FLWRSW+CMBX12"/>
              </a:rPr>
              <a:t>Multiple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FLWRSW+CMBX12"/>
                <a:cs typeface="FLWRSW+CMBX12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FLWRSW+CMBX12"/>
                <a:cs typeface="FLWRSW+CMBX12"/>
              </a:rPr>
              <a:t>Objective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FLWRSW+CMBX12"/>
                <a:cs typeface="FLWRSW+CMBX12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FLWRSW+CMBX12"/>
                <a:cs typeface="FLWRSW+CMBX12"/>
              </a:rPr>
              <a:t>Ant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FLWRSW+CMBX12"/>
                <a:cs typeface="FLWRSW+CMBX12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FLWRSW+CMBX12"/>
                <a:cs typeface="FLWRSW+CMBX12"/>
              </a:rPr>
              <a:t>Colony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FLWRSW+CMBX12"/>
                <a:cs typeface="FLWRSW+CMBX12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FLWRSW+CMBX12"/>
                <a:cs typeface="FLWRSW+CMBX12"/>
              </a:rPr>
              <a:t>Optimization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FLWRSW+CMBX12"/>
                <a:cs typeface="FLWRSW+CMBX12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FLWRSW+CMBX12"/>
                <a:cs typeface="FLWRSW+CMBX12"/>
              </a:rPr>
              <a:t>Algorithms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FLWRSW+CMBX12"/>
                <a:cs typeface="FLWRSW+CMBX12"/>
              </a:rPr>
              <a:t> for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FLWRSW+CMBX12"/>
                <a:cs typeface="FLWRSW+CMBX12"/>
              </a:rPr>
              <a:t>the</a:t>
            </a:r>
            <a:r>
              <a:rPr kumimoji="0" lang="pt-B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FLWRSW+CMBX12"/>
                <a:cs typeface="FLWRSW+CMBX12"/>
              </a:rPr>
              <a:t>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FLWRSW+CMBX12"/>
                <a:cs typeface="FLWRSW+CMBX12"/>
              </a:rPr>
              <a:t>TSP*. </a:t>
            </a:r>
            <a:r>
              <a:rPr kumimoji="0" lang="pt-BR" sz="1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FLWRSW+CMBX12"/>
                <a:cs typeface="FLWRSW+CMBX12"/>
              </a:rPr>
              <a:t>Springer</a:t>
            </a:r>
            <a:r>
              <a:rPr kumimoji="0" lang="pt-B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FLWRSW+CMBX12"/>
                <a:cs typeface="FLWRSW+CMBX12"/>
              </a:rPr>
              <a:t> Berlin / </a:t>
            </a:r>
            <a:r>
              <a:rPr kumimoji="0" lang="pt-BR" sz="1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FLWRSW+CMBX12"/>
                <a:cs typeface="FLWRSW+CMBX12"/>
              </a:rPr>
              <a:t>Heidelberg</a:t>
            </a:r>
            <a:r>
              <a:rPr kumimoji="0" lang="pt-B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FLWRSW+CMBX12"/>
                <a:cs typeface="FLWRSW+CMBX12"/>
              </a:rPr>
              <a:t>,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FLWRSW+CMBX12"/>
                <a:cs typeface="FLWRSW+CMBX12"/>
              </a:rPr>
              <a:t> 61- 72.</a:t>
            </a:r>
            <a:endParaRPr kumimoji="0" 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FLWRSW+CMBX12"/>
                <a:cs typeface="FLWRSW+CMBX12"/>
              </a:rPr>
              <a:t>	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FLWRSW+CMBX12"/>
                <a:cs typeface="FLWRSW+CMBX12"/>
              </a:rPr>
              <a:t>[4]. 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Roman"/>
                <a:cs typeface="Times-Roman"/>
              </a:rPr>
              <a:t>Briand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Roman"/>
                <a:cs typeface="Times-Roman"/>
              </a:rPr>
              <a:t>, C., L.,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Roman"/>
                <a:cs typeface="Times-Roman"/>
              </a:rPr>
              <a:t>Feng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Roman"/>
                <a:cs typeface="Times-Roman"/>
              </a:rPr>
              <a:t>, J.,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Roman"/>
                <a:cs typeface="Times-Roman"/>
              </a:rPr>
              <a:t>Labiche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Roman"/>
                <a:cs typeface="Times-Roman"/>
              </a:rPr>
              <a:t>, Y., 2002 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Bold"/>
                <a:cs typeface="Times-Bold"/>
              </a:rPr>
              <a:t>Experimenting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Bold"/>
                <a:cs typeface="Times-Bold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Bold"/>
                <a:cs typeface="Times-Bold"/>
              </a:rPr>
              <a:t>with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Bold"/>
                <a:cs typeface="Times-Bold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Bold"/>
                <a:cs typeface="Times-Bold"/>
              </a:rPr>
              <a:t>Genetic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Bold"/>
                <a:cs typeface="Times-Bold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Bold"/>
                <a:cs typeface="Times-Bold"/>
              </a:rPr>
              <a:t>Algorithms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Bold"/>
                <a:cs typeface="Times-Bold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Bold"/>
                <a:cs typeface="Times-Bold"/>
              </a:rPr>
              <a:t>and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Bold"/>
                <a:cs typeface="Times-Bold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Bold"/>
                <a:cs typeface="Times-Bold"/>
              </a:rPr>
              <a:t>Coupling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Bold"/>
                <a:cs typeface="Times-Bold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Bold"/>
                <a:cs typeface="Times-Bold"/>
              </a:rPr>
              <a:t>Measures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Bold"/>
                <a:cs typeface="Times-Bold"/>
              </a:rPr>
              <a:t> to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Bold"/>
                <a:cs typeface="Times-Bold"/>
              </a:rPr>
              <a:t>Devise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Bold"/>
                <a:cs typeface="Times-Bold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Bold"/>
                <a:cs typeface="Times-Bold"/>
              </a:rPr>
              <a:t>Optimal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Bold"/>
                <a:cs typeface="Times-Bold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Bold"/>
                <a:cs typeface="Times-Bold"/>
              </a:rPr>
              <a:t>Integration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Bold"/>
                <a:cs typeface="Times-Bold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Bold"/>
                <a:cs typeface="Times-Bold"/>
              </a:rPr>
              <a:t>Test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Bold"/>
                <a:cs typeface="Times-Bold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Bold"/>
                <a:cs typeface="Times-Bold"/>
              </a:rPr>
              <a:t>Orders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Bold"/>
                <a:cs typeface="Times-Bold"/>
              </a:rPr>
              <a:t>. </a:t>
            </a:r>
            <a:r>
              <a:rPr kumimoji="0" lang="pt-BR" sz="1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Roman"/>
                <a:cs typeface="Times-Roman"/>
              </a:rPr>
              <a:t>Carleton</a:t>
            </a:r>
            <a:r>
              <a:rPr kumimoji="0" lang="pt-B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Roman"/>
                <a:cs typeface="Times-Roman"/>
              </a:rPr>
              <a:t> </a:t>
            </a:r>
            <a:r>
              <a:rPr kumimoji="0" lang="pt-BR" sz="1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Roman"/>
                <a:cs typeface="Times-Roman"/>
              </a:rPr>
              <a:t>University</a:t>
            </a:r>
            <a:r>
              <a:rPr kumimoji="0" lang="pt-B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Roman"/>
                <a:cs typeface="Times-Roman"/>
              </a:rPr>
              <a:t>, </a:t>
            </a:r>
            <a:r>
              <a:rPr kumimoji="0" lang="pt-BR" sz="1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Roman"/>
                <a:cs typeface="Times-Roman"/>
              </a:rPr>
              <a:t>Department</a:t>
            </a:r>
            <a:r>
              <a:rPr kumimoji="0" lang="pt-B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Roman"/>
                <a:cs typeface="Times-Roman"/>
              </a:rPr>
              <a:t> </a:t>
            </a:r>
            <a:r>
              <a:rPr kumimoji="0" lang="pt-BR" sz="1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Roman"/>
                <a:cs typeface="Times-Roman"/>
              </a:rPr>
              <a:t>of</a:t>
            </a:r>
            <a:r>
              <a:rPr kumimoji="0" lang="pt-B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Roman"/>
                <a:cs typeface="Times-Roman"/>
              </a:rPr>
              <a:t> Systems </a:t>
            </a:r>
            <a:r>
              <a:rPr kumimoji="0" lang="pt-BR" sz="1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Roman"/>
                <a:cs typeface="Times-Roman"/>
              </a:rPr>
              <a:t>and</a:t>
            </a:r>
            <a:r>
              <a:rPr kumimoji="0" lang="pt-B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Roman"/>
                <a:cs typeface="Times-Roman"/>
              </a:rPr>
              <a:t> </a:t>
            </a:r>
            <a:r>
              <a:rPr kumimoji="0" lang="pt-BR" sz="1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Roman"/>
                <a:cs typeface="Times-Roman"/>
              </a:rPr>
              <a:t>Computer</a:t>
            </a:r>
            <a:r>
              <a:rPr kumimoji="0" lang="pt-B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Roman"/>
                <a:cs typeface="Times-Roman"/>
              </a:rPr>
              <a:t> </a:t>
            </a:r>
            <a:r>
              <a:rPr kumimoji="0" lang="pt-BR" sz="1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Roman"/>
                <a:cs typeface="Times-Roman"/>
              </a:rPr>
              <a:t>Engineering</a:t>
            </a:r>
            <a:r>
              <a:rPr kumimoji="0" lang="pt-B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Roman"/>
                <a:cs typeface="Times-Roman"/>
              </a:rPr>
              <a:t>.  </a:t>
            </a:r>
            <a:r>
              <a:rPr kumimoji="0" lang="pt-BR" sz="1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Roman"/>
                <a:cs typeface="Times-Roman"/>
              </a:rPr>
              <a:t>Technical</a:t>
            </a:r>
            <a:r>
              <a:rPr kumimoji="0" lang="pt-B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Roman"/>
                <a:cs typeface="Times-Roman"/>
              </a:rPr>
              <a:t> </a:t>
            </a:r>
            <a:r>
              <a:rPr kumimoji="0" lang="pt-BR" sz="1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Roman"/>
                <a:cs typeface="Times-Roman"/>
              </a:rPr>
              <a:t>Report</a:t>
            </a:r>
            <a:r>
              <a:rPr kumimoji="0" lang="pt-B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Roman"/>
                <a:cs typeface="Times-Roman"/>
              </a:rPr>
              <a:t> SCE-02-03.</a:t>
            </a:r>
            <a:endParaRPr kumimoji="0" 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Roman"/>
                <a:cs typeface="Times-Roman"/>
              </a:rPr>
              <a:t>	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 smtClean="0">
                <a:latin typeface="Times"/>
                <a:ea typeface="Times-Roman"/>
                <a:cs typeface="Times-Roman"/>
              </a:rPr>
              <a:t>[5]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Roman"/>
                <a:cs typeface="Times-Roman"/>
              </a:rPr>
              <a:t>.</a:t>
            </a:r>
            <a:r>
              <a:rPr kumimoji="0" lang="pt-B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Roman"/>
                <a:cs typeface="Times-Roman"/>
              </a:rPr>
              <a:t> </a:t>
            </a:r>
            <a:r>
              <a:rPr kumimoji="0" lang="pt-B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CMR10"/>
                <a:cs typeface="CMR10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CMR10"/>
                <a:cs typeface="CMR10"/>
              </a:rPr>
              <a:t>Pasia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CMR10"/>
                <a:cs typeface="CMR10"/>
              </a:rPr>
              <a:t>, J., M., ,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CMR10"/>
                <a:cs typeface="CMR10"/>
              </a:rPr>
              <a:t>Hartl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CMR10"/>
                <a:cs typeface="CMR10"/>
              </a:rPr>
              <a:t>, R,. F.,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CMR10"/>
                <a:cs typeface="CMR10"/>
              </a:rPr>
              <a:t>Doerner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CMR10"/>
                <a:cs typeface="CMR10"/>
              </a:rPr>
              <a:t> K. F.,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-Roman"/>
                <a:cs typeface="Times-Roman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CMBX12"/>
                <a:cs typeface="CMBX12"/>
              </a:rPr>
              <a:t>Solving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CMBX12"/>
                <a:cs typeface="CMBX12"/>
              </a:rPr>
              <a:t> a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CMBX12"/>
                <a:cs typeface="CMBX12"/>
              </a:rPr>
              <a:t>Bi-objective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CMBX12"/>
                <a:cs typeface="CMBX12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CMBX12"/>
                <a:cs typeface="CMBX12"/>
              </a:rPr>
              <a:t>Flowshop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CMBX12"/>
                <a:cs typeface="CMBX12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CMBX12"/>
                <a:cs typeface="CMBX12"/>
              </a:rPr>
              <a:t>Scheduling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CMBX12"/>
                <a:cs typeface="CMBX12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CMBX12"/>
                <a:cs typeface="CMBX12"/>
              </a:rPr>
              <a:t>Problem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CMBX12"/>
                <a:cs typeface="CMBX12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CMBX12"/>
                <a:cs typeface="CMBX12"/>
              </a:rPr>
              <a:t>by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CMBX12"/>
                <a:cs typeface="CMBX12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CMBX12"/>
                <a:cs typeface="CMBX12"/>
              </a:rPr>
              <a:t>Pareto-Ant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CMBX12"/>
                <a:cs typeface="CMBX12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CMBX12"/>
                <a:cs typeface="CMBX12"/>
              </a:rPr>
              <a:t>Colony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CMBX12"/>
                <a:cs typeface="CMBX12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CMBX12"/>
                <a:cs typeface="CMBX12"/>
              </a:rPr>
              <a:t>Optimization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CMBX12"/>
                <a:cs typeface="CMBX12"/>
              </a:rPr>
              <a:t> 2006.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CMBX12"/>
                <a:cs typeface="CMBX12"/>
              </a:rPr>
              <a:t>Springer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CMBX12"/>
                <a:cs typeface="CMBX12"/>
              </a:rPr>
              <a:t> Berlin /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CMBX12"/>
                <a:cs typeface="CMBX12"/>
              </a:rPr>
              <a:t>Heidelberg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CMBX12"/>
                <a:cs typeface="CMBX12"/>
              </a:rPr>
              <a:t>, </a:t>
            </a:r>
            <a:endParaRPr kumimoji="0" 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E39AF24-3791-495F-97B5-C0EFF20C4B36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42910" y="0"/>
            <a:ext cx="7772400" cy="1470025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Introdução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85786" y="1857364"/>
            <a:ext cx="7000924" cy="435771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Concebido por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Dorigo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et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 al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.</a:t>
            </a:r>
          </a:p>
          <a:p>
            <a:pPr marL="320040" marR="0" lvl="0" indent="-320040" algn="l" defTabSz="914400" rtl="0" eaLnBrk="1" fontAlgn="auto" latinLnBrk="0" hangingPunct="1"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Times New Roman" pitchFamily="18" charset="0"/>
            </a:endParaRPr>
          </a:p>
          <a:p>
            <a:pPr marL="320040" marR="0" lvl="0" indent="-320040" algn="l" defTabSz="914400" rtl="0" eaLnBrk="1" fontAlgn="auto" latinLnBrk="0" hangingPunct="1"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Metaheuíistica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 colônia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de formigas  baseia-se na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inteligência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coletiva das formigas para encontrar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comida</a:t>
            </a:r>
          </a:p>
          <a:p>
            <a:pPr marL="320040" marR="0" lvl="0" indent="-320040" algn="l" defTabSz="914400" rtl="0" eaLnBrk="1" fontAlgn="auto" latinLnBrk="0" hangingPunct="1"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Times New Roman" pitchFamily="18" charset="0"/>
            </a:endParaRPr>
          </a:p>
          <a:p>
            <a:pPr marL="320040" lvl="0" indent="-320040">
              <a:buClr>
                <a:schemeClr val="bg2">
                  <a:lumMod val="50000"/>
                </a:schemeClr>
              </a:buClr>
              <a:buSzPct val="70000"/>
              <a:buFont typeface="Wingdings" pitchFamily="2" charset="2"/>
              <a:buChar char="§"/>
              <a:defRPr/>
            </a:pPr>
            <a:r>
              <a:rPr lang="pt-BR" sz="2000" dirty="0" err="1" smtClean="0">
                <a:cs typeface="Times New Roman" pitchFamily="18" charset="0"/>
              </a:rPr>
              <a:t>Feromônio</a:t>
            </a:r>
            <a:r>
              <a:rPr lang="pt-BR" sz="2000" dirty="0" smtClean="0">
                <a:cs typeface="Times New Roman" pitchFamily="18" charset="0"/>
              </a:rPr>
              <a:t>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é o recurso que as formigas utilizam para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guiar-se</a:t>
            </a:r>
          </a:p>
          <a:p>
            <a:pPr marL="320040" marR="0" lvl="0" indent="-320040" algn="l" defTabSz="914400" rtl="0" eaLnBrk="1" fontAlgn="auto" latinLnBrk="0" hangingPunct="1"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Times New Roman" pitchFamily="18" charset="0"/>
            </a:endParaRPr>
          </a:p>
          <a:p>
            <a:pPr marL="320040" marR="0" lvl="0" indent="-320040" algn="l" defTabSz="914400" rtl="0" eaLnBrk="1" fontAlgn="auto" latinLnBrk="0" hangingPunct="1"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Mesmo com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obstáculos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as formigas encontram a melhor trilha e ida e retorno</a:t>
            </a:r>
          </a:p>
        </p:txBody>
      </p:sp>
      <p:pic>
        <p:nvPicPr>
          <p:cNvPr id="7" name="Imagem 6" descr="formigado raf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30" y="4786322"/>
            <a:ext cx="163830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E39AF24-3791-495F-97B5-C0EFF20C4B3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00034" y="142852"/>
            <a:ext cx="7772400" cy="1470025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Algoritmos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571472" y="1785926"/>
            <a:ext cx="6400800" cy="7143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pt-B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Colônia  de formigas mono-objetivo</a:t>
            </a:r>
            <a:endParaRPr kumimoji="0" lang="pt-BR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143108" y="3071810"/>
            <a:ext cx="55721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pt-BR" dirty="0" smtClean="0"/>
              <a:t> </a:t>
            </a:r>
            <a:r>
              <a:rPr lang="pt-BR" sz="2000" dirty="0" smtClean="0"/>
              <a:t>Ant</a:t>
            </a:r>
            <a:r>
              <a:rPr lang="pt-BR" sz="2000" dirty="0" smtClean="0"/>
              <a:t> System -AS</a:t>
            </a:r>
          </a:p>
          <a:p>
            <a:pPr>
              <a:buClr>
                <a:schemeClr val="bg2">
                  <a:lumMod val="25000"/>
                </a:schemeClr>
              </a:buClr>
            </a:pPr>
            <a:endParaRPr lang="pt-BR" sz="2000" dirty="0"/>
          </a:p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pt-BR" sz="2000" dirty="0" smtClean="0"/>
              <a:t> </a:t>
            </a:r>
            <a:r>
              <a:rPr lang="pt-BR" sz="2000" dirty="0" smtClean="0"/>
              <a:t>Ant</a:t>
            </a:r>
            <a:r>
              <a:rPr lang="pt-BR" sz="2000" dirty="0" smtClean="0"/>
              <a:t> </a:t>
            </a:r>
            <a:r>
              <a:rPr lang="pt-BR" sz="2000" dirty="0"/>
              <a:t>C</a:t>
            </a:r>
            <a:r>
              <a:rPr lang="pt-BR" sz="2000" dirty="0" smtClean="0"/>
              <a:t>olony System - ACS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endParaRPr lang="pt-BR" sz="2000" dirty="0"/>
          </a:p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pt-BR" sz="2000" dirty="0" smtClean="0"/>
              <a:t> </a:t>
            </a:r>
            <a:r>
              <a:rPr lang="pt-BR" sz="2000" dirty="0" smtClean="0"/>
              <a:t>Max-Min</a:t>
            </a:r>
            <a:r>
              <a:rPr lang="pt-BR" sz="2000" dirty="0" smtClean="0"/>
              <a:t> Ant System - MMAX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</a:t>
            </a:r>
            <a:r>
              <a:rPr lang="pt-BR" sz="4000" dirty="0" smtClean="0"/>
              <a:t>- </a:t>
            </a:r>
            <a:r>
              <a:rPr lang="pt-BR" sz="3100" dirty="0" smtClean="0"/>
              <a:t>Colônia  de formigas mono-objetivo </a:t>
            </a:r>
            <a:endParaRPr lang="pt-BR" sz="3100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E39AF24-3791-495F-97B5-C0EFF20C4B36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857356" y="2571744"/>
            <a:ext cx="564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pt-BR" dirty="0" smtClean="0"/>
              <a:t> </a:t>
            </a:r>
            <a:r>
              <a:rPr lang="pt-BR" sz="2000" dirty="0" smtClean="0"/>
              <a:t>Introduzido por Dorigo </a:t>
            </a:r>
            <a:r>
              <a:rPr lang="pt-BR" sz="2000" dirty="0" smtClean="0"/>
              <a:t>et</a:t>
            </a:r>
            <a:r>
              <a:rPr lang="pt-BR" sz="2000" dirty="0" smtClean="0"/>
              <a:t> </a:t>
            </a:r>
            <a:r>
              <a:rPr lang="pt-BR" sz="2000" dirty="0" err="1" smtClean="0"/>
              <a:t>al</a:t>
            </a:r>
            <a:r>
              <a:rPr lang="pt-BR" sz="2000" dirty="0" smtClean="0"/>
              <a:t>  </a:t>
            </a:r>
            <a:endParaRPr lang="pt-BR" sz="2000" dirty="0"/>
          </a:p>
        </p:txBody>
      </p:sp>
      <p:grpSp>
        <p:nvGrpSpPr>
          <p:cNvPr id="17" name="Grupo 16"/>
          <p:cNvGrpSpPr/>
          <p:nvPr/>
        </p:nvGrpSpPr>
        <p:grpSpPr>
          <a:xfrm>
            <a:off x="642910" y="3143248"/>
            <a:ext cx="4643470" cy="3278182"/>
            <a:chOff x="2357422" y="2928934"/>
            <a:chExt cx="4643470" cy="3278182"/>
          </a:xfrm>
        </p:grpSpPr>
        <p:graphicFrame>
          <p:nvGraphicFramePr>
            <p:cNvPr id="7" name="Diagrama 6"/>
            <p:cNvGraphicFramePr/>
            <p:nvPr/>
          </p:nvGraphicFramePr>
          <p:xfrm>
            <a:off x="2357422" y="2928934"/>
            <a:ext cx="4643470" cy="327818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CaixaDeTexto 9"/>
            <p:cNvSpPr txBox="1"/>
            <p:nvPr/>
          </p:nvSpPr>
          <p:spPr>
            <a:xfrm rot="20207478">
              <a:off x="4306555" y="3582409"/>
              <a:ext cx="8800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pt-BR" dirty="0" smtClean="0"/>
                <a:t>F</a:t>
              </a:r>
              <a:r>
                <a:rPr lang="pt-BR" baseline="-25000" dirty="0" smtClean="0"/>
                <a:t>12</a:t>
              </a:r>
              <a:r>
                <a:rPr lang="pt-BR" dirty="0" smtClean="0"/>
                <a:t>/H</a:t>
              </a:r>
              <a:r>
                <a:rPr lang="pt-BR" baseline="-25000" dirty="0" smtClean="0"/>
                <a:t>12</a:t>
              </a:r>
              <a:endParaRPr lang="pt-BR" dirty="0" smtClean="0"/>
            </a:p>
            <a:p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786314" y="4286256"/>
              <a:ext cx="928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pt-BR" dirty="0" smtClean="0"/>
                <a:t>F</a:t>
              </a:r>
              <a:r>
                <a:rPr lang="pt-BR" baseline="-25000" dirty="0" smtClean="0"/>
                <a:t>13</a:t>
              </a:r>
              <a:r>
                <a:rPr lang="pt-BR" dirty="0" smtClean="0"/>
                <a:t>/H</a:t>
              </a:r>
              <a:r>
                <a:rPr lang="pt-BR" baseline="-25000" dirty="0" smtClean="0"/>
                <a:t>13</a:t>
              </a:r>
              <a:endParaRPr lang="pt-BR" dirty="0" smtClean="0"/>
            </a:p>
            <a:p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 rot="1577840">
              <a:off x="4376923" y="4945552"/>
              <a:ext cx="928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pt-BR" dirty="0" smtClean="0"/>
                <a:t>F</a:t>
              </a:r>
              <a:r>
                <a:rPr lang="pt-BR" baseline="-25000" dirty="0" smtClean="0"/>
                <a:t>14</a:t>
              </a:r>
              <a:r>
                <a:rPr lang="pt-BR" dirty="0" smtClean="0"/>
                <a:t>/H</a:t>
              </a:r>
              <a:r>
                <a:rPr lang="pt-BR" baseline="-25000" dirty="0" smtClean="0"/>
                <a:t>14</a:t>
              </a:r>
              <a:endParaRPr lang="pt-BR" dirty="0" smtClean="0"/>
            </a:p>
            <a:p>
              <a:endParaRPr lang="pt-BR" dirty="0"/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6143636" y="4714884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 </a:t>
            </a:r>
            <a:r>
              <a:rPr lang="pt-BR" dirty="0" err="1" smtClean="0"/>
              <a:t>ferom</a:t>
            </a:r>
            <a:r>
              <a:rPr lang="pt-BR" dirty="0" err="1" smtClean="0">
                <a:cs typeface="Times New Roman" pitchFamily="18" charset="0"/>
              </a:rPr>
              <a:t>ô</a:t>
            </a:r>
            <a:r>
              <a:rPr lang="pt-BR" dirty="0" err="1" smtClean="0"/>
              <a:t>nio</a:t>
            </a:r>
            <a:endParaRPr lang="pt-BR" dirty="0" smtClean="0"/>
          </a:p>
          <a:p>
            <a:r>
              <a:rPr lang="pt-BR" dirty="0" smtClean="0"/>
              <a:t>H</a:t>
            </a:r>
            <a:r>
              <a:rPr lang="pt-BR" dirty="0" smtClean="0"/>
              <a:t> </a:t>
            </a:r>
            <a:r>
              <a:rPr lang="pt-BR" dirty="0" smtClean="0"/>
              <a:t>valor heurístico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714348" y="1643051"/>
            <a:ext cx="8143932" cy="905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pt-BR" sz="2900" dirty="0" smtClean="0"/>
              <a:t>Ant</a:t>
            </a:r>
            <a:r>
              <a:rPr lang="pt-BR" sz="2900" dirty="0" smtClean="0"/>
              <a:t> </a:t>
            </a:r>
            <a:r>
              <a:rPr lang="pt-BR" sz="2900" dirty="0"/>
              <a:t>System -AS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endParaRPr lang="pt-BR" dirty="0"/>
          </a:p>
        </p:txBody>
      </p:sp>
      <p:pic>
        <p:nvPicPr>
          <p:cNvPr id="14" name="Imagem 13" descr="figura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580" y="4638686"/>
            <a:ext cx="342900" cy="361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E39AF24-3791-495F-97B5-C0EFF20C4B36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428728" y="2857496"/>
            <a:ext cx="6715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/>
        </p:nvGraphicFramePr>
        <p:xfrm>
          <a:off x="3879850" y="2041525"/>
          <a:ext cx="114300" cy="177800"/>
        </p:xfrm>
        <a:graphic>
          <a:graphicData uri="http://schemas.openxmlformats.org/presentationml/2006/ole">
            <p:oleObj spid="_x0000_s1026" name="Equation" r:id="rId3" imgW="114120" imgH="177480" progId="Equation.DSMT4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318000" y="1928813"/>
          <a:ext cx="3459163" cy="1162050"/>
        </p:xfrm>
        <a:graphic>
          <a:graphicData uri="http://schemas.openxmlformats.org/presentationml/2006/ole">
            <p:oleObj spid="_x0000_s1027" name="Equation" r:id="rId4" imgW="1701720" imgH="571320" progId="Equation.DSMT4">
              <p:embed/>
            </p:oleObj>
          </a:graphicData>
        </a:graphic>
      </p:graphicFrame>
      <p:sp>
        <p:nvSpPr>
          <p:cNvPr id="13" name="Retângulo 12"/>
          <p:cNvSpPr/>
          <p:nvPr/>
        </p:nvSpPr>
        <p:spPr>
          <a:xfrm>
            <a:off x="642910" y="1604507"/>
            <a:ext cx="4572000" cy="5386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pt-BR" sz="2900" dirty="0" smtClean="0"/>
              <a:t> </a:t>
            </a:r>
            <a:r>
              <a:rPr lang="pt-BR" sz="2900" dirty="0"/>
              <a:t>Ant</a:t>
            </a:r>
            <a:r>
              <a:rPr lang="pt-BR" sz="2900" dirty="0"/>
              <a:t> System -AS</a:t>
            </a:r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</a:t>
            </a:r>
            <a:r>
              <a:rPr lang="pt-BR" sz="4000" dirty="0" smtClean="0"/>
              <a:t>- </a:t>
            </a:r>
            <a:r>
              <a:rPr lang="pt-BR" sz="3100" dirty="0" smtClean="0"/>
              <a:t>Colônia </a:t>
            </a:r>
            <a:r>
              <a:rPr lang="pt-BR" sz="3100" dirty="0" smtClean="0"/>
              <a:t>de </a:t>
            </a:r>
            <a:r>
              <a:rPr lang="pt-BR" sz="3100" dirty="0" smtClean="0"/>
              <a:t>formigas mono-objetivo </a:t>
            </a:r>
            <a:endParaRPr lang="pt-BR" sz="31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85786" y="2285992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pt-BR" sz="2000" dirty="0" smtClean="0"/>
              <a:t> Construção do caminho</a:t>
            </a:r>
            <a:endParaRPr lang="pt-BR" sz="2000" dirty="0"/>
          </a:p>
        </p:txBody>
      </p:sp>
      <p:grpSp>
        <p:nvGrpSpPr>
          <p:cNvPr id="21" name="Grupo 20"/>
          <p:cNvGrpSpPr/>
          <p:nvPr/>
        </p:nvGrpSpPr>
        <p:grpSpPr>
          <a:xfrm>
            <a:off x="642910" y="3500438"/>
            <a:ext cx="7358114" cy="2851026"/>
            <a:chOff x="714348" y="3286124"/>
            <a:chExt cx="6000792" cy="2851026"/>
          </a:xfrm>
        </p:grpSpPr>
        <p:grpSp>
          <p:nvGrpSpPr>
            <p:cNvPr id="20" name="Grupo 19"/>
            <p:cNvGrpSpPr/>
            <p:nvPr/>
          </p:nvGrpSpPr>
          <p:grpSpPr>
            <a:xfrm>
              <a:off x="714348" y="3286124"/>
              <a:ext cx="4714908" cy="1968511"/>
              <a:chOff x="714348" y="3143248"/>
              <a:chExt cx="4714908" cy="1968511"/>
            </a:xfrm>
          </p:grpSpPr>
          <p:sp>
            <p:nvSpPr>
              <p:cNvPr id="11" name="CaixaDeTexto 10"/>
              <p:cNvSpPr txBox="1"/>
              <p:nvPr/>
            </p:nvSpPr>
            <p:spPr>
              <a:xfrm>
                <a:off x="714348" y="3143248"/>
                <a:ext cx="46434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bg2">
                      <a:lumMod val="25000"/>
                    </a:schemeClr>
                  </a:buClr>
                  <a:buFont typeface="Wingdings" pitchFamily="2" charset="2"/>
                  <a:buChar char="§"/>
                </a:pPr>
                <a:r>
                  <a:rPr lang="pt-BR" sz="2000" dirty="0" smtClean="0"/>
                  <a:t> Depósito e evaporação do </a:t>
                </a:r>
                <a:r>
                  <a:rPr lang="pt-BR" sz="2000" dirty="0" err="1" smtClean="0"/>
                  <a:t>ferom</a:t>
                </a:r>
                <a:r>
                  <a:rPr lang="pt-BR" sz="2000" dirty="0" err="1" smtClean="0">
                    <a:cs typeface="Times New Roman" pitchFamily="18" charset="0"/>
                  </a:rPr>
                  <a:t>ô</a:t>
                </a:r>
                <a:r>
                  <a:rPr lang="pt-BR" sz="2000" dirty="0" err="1" smtClean="0"/>
                  <a:t>nio</a:t>
                </a:r>
                <a:endParaRPr lang="pt-BR" sz="2000" dirty="0"/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>
                <a:off x="2714612" y="3882476"/>
                <a:ext cx="2714644" cy="1229283"/>
                <a:chOff x="1928794" y="3739600"/>
                <a:chExt cx="2714644" cy="1229283"/>
              </a:xfrm>
            </p:grpSpPr>
            <p:graphicFrame>
              <p:nvGraphicFramePr>
                <p:cNvPr id="15" name="Object 2"/>
                <p:cNvGraphicFramePr>
                  <a:graphicFrameLocks noChangeAspect="1"/>
                </p:cNvGraphicFramePr>
                <p:nvPr/>
              </p:nvGraphicFramePr>
              <p:xfrm>
                <a:off x="1928794" y="3739600"/>
                <a:ext cx="2714644" cy="472112"/>
              </p:xfrm>
              <a:graphic>
                <a:graphicData uri="http://schemas.openxmlformats.org/presentationml/2006/ole">
                  <p:oleObj spid="_x0000_s1028" name="Equation" r:id="rId5" imgW="1460160" imgH="253800" progId="Equation.DSMT4">
                    <p:embed/>
                  </p:oleObj>
                </a:graphicData>
              </a:graphic>
            </p:graphicFrame>
            <p:graphicFrame>
              <p:nvGraphicFramePr>
                <p:cNvPr id="16" name="Object 3"/>
                <p:cNvGraphicFramePr>
                  <a:graphicFrameLocks noChangeAspect="1"/>
                </p:cNvGraphicFramePr>
                <p:nvPr/>
              </p:nvGraphicFramePr>
              <p:xfrm>
                <a:off x="2000232" y="4500570"/>
                <a:ext cx="1243013" cy="436563"/>
              </p:xfrm>
              <a:graphic>
                <a:graphicData uri="http://schemas.openxmlformats.org/presentationml/2006/ole">
                  <p:oleObj spid="_x0000_s1029" name="Equation" r:id="rId6" imgW="723600" imgH="253800" progId="Equation.DSMT4">
                    <p:embed/>
                  </p:oleObj>
                </a:graphicData>
              </a:graphic>
            </p:graphicFrame>
            <p:graphicFrame>
              <p:nvGraphicFramePr>
                <p:cNvPr id="17" name="Object 4"/>
                <p:cNvGraphicFramePr>
                  <a:graphicFrameLocks noChangeAspect="1"/>
                </p:cNvGraphicFramePr>
                <p:nvPr/>
              </p:nvGraphicFramePr>
              <p:xfrm>
                <a:off x="3643306" y="4500570"/>
                <a:ext cx="936625" cy="468313"/>
              </p:xfrm>
              <a:graphic>
                <a:graphicData uri="http://schemas.openxmlformats.org/presentationml/2006/ole">
                  <p:oleObj spid="_x0000_s1030" name="Equation" r:id="rId7" imgW="507960" imgH="253800" progId="Equation.DSMT4">
                    <p:embed/>
                  </p:oleObj>
                </a:graphicData>
              </a:graphic>
            </p:graphicFrame>
          </p:grpSp>
        </p:grpSp>
        <p:sp>
          <p:nvSpPr>
            <p:cNvPr id="18" name="CaixaDeTexto 17"/>
            <p:cNvSpPr txBox="1"/>
            <p:nvPr/>
          </p:nvSpPr>
          <p:spPr>
            <a:xfrm>
              <a:off x="714348" y="5429264"/>
              <a:ext cx="60007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2">
                    <a:lumMod val="25000"/>
                  </a:schemeClr>
                </a:buClr>
                <a:buSzPct val="100000"/>
                <a:buFont typeface="Wingdings" pitchFamily="2" charset="2"/>
                <a:buChar char="§"/>
              </a:pPr>
              <a:r>
                <a:rPr lang="pt-BR" sz="2000" dirty="0" smtClean="0"/>
                <a:t> Realizado </a:t>
              </a:r>
              <a:r>
                <a:rPr lang="pt-BR" sz="2000" dirty="0" smtClean="0"/>
                <a:t>sempre que a formiga h constrói um caminho - solução</a:t>
              </a:r>
              <a:endParaRPr lang="pt-BR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E39AF24-3791-495F-97B5-C0EFF20C4B36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71472" y="2571744"/>
            <a:ext cx="78581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2000" dirty="0" smtClean="0"/>
              <a:t> Introduzido por Dorigo e </a:t>
            </a:r>
            <a:r>
              <a:rPr lang="pt-BR" sz="2000" dirty="0" err="1" smtClean="0"/>
              <a:t>Grambella</a:t>
            </a:r>
            <a:r>
              <a:rPr lang="pt-BR" sz="2000" dirty="0" smtClean="0"/>
              <a:t> </a:t>
            </a:r>
            <a:r>
              <a:rPr lang="pt-BR" sz="2000" dirty="0" smtClean="0"/>
              <a:t>et al.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endParaRPr lang="pt-BR" sz="2000" dirty="0" smtClean="0"/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2000" dirty="0" smtClean="0"/>
              <a:t> Visa melhorar aspectos de diversificação e intensificação 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endParaRPr lang="pt-BR" sz="2000" dirty="0"/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2000" dirty="0" smtClean="0"/>
              <a:t> Trabalha com atualização local e global de </a:t>
            </a:r>
            <a:r>
              <a:rPr lang="pt-BR" sz="2000" dirty="0" err="1" smtClean="0"/>
              <a:t>ferom</a:t>
            </a:r>
            <a:r>
              <a:rPr lang="pt-BR" sz="2000" dirty="0" err="1" smtClean="0">
                <a:cs typeface="Times New Roman" pitchFamily="18" charset="0"/>
              </a:rPr>
              <a:t>ô</a:t>
            </a:r>
            <a:r>
              <a:rPr lang="pt-BR" sz="2000" dirty="0" err="1" smtClean="0"/>
              <a:t>nio</a:t>
            </a:r>
            <a:endParaRPr lang="pt-BR" sz="2000" dirty="0" smtClean="0"/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endParaRPr lang="pt-BR" sz="2000" dirty="0" smtClean="0"/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endParaRPr lang="pt-BR" sz="2000" dirty="0" smtClean="0"/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endParaRPr lang="pt-BR" sz="2000" dirty="0" smtClean="0"/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pt-BR" sz="2000" dirty="0" smtClean="0"/>
              <a:t> </a:t>
            </a:r>
            <a:r>
              <a:rPr lang="pt-BR" sz="2000" dirty="0" smtClean="0"/>
              <a:t>         senão: </a:t>
            </a:r>
            <a:endParaRPr lang="pt-BR" sz="2000" dirty="0"/>
          </a:p>
          <a:p>
            <a:endParaRPr lang="pt-BR" dirty="0"/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643174" y="4429132"/>
          <a:ext cx="3490912" cy="571500"/>
        </p:xfrm>
        <a:graphic>
          <a:graphicData uri="http://schemas.openxmlformats.org/presentationml/2006/ole">
            <p:oleObj spid="_x0000_s18435" name="Equation" r:id="rId3" imgW="2171520" imgH="355320" progId="Equation.DSMT4">
              <p:embed/>
            </p:oleObj>
          </a:graphicData>
        </a:graphic>
      </p:graphicFrame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Algoritmos</a:t>
            </a:r>
            <a:r>
              <a:rPr lang="pt-BR" sz="4000" dirty="0" smtClean="0"/>
              <a:t>- </a:t>
            </a:r>
            <a:r>
              <a:rPr lang="pt-BR" sz="3100" dirty="0" smtClean="0"/>
              <a:t>Colônia </a:t>
            </a:r>
            <a:r>
              <a:rPr lang="pt-BR" sz="3100" dirty="0" smtClean="0"/>
              <a:t>de </a:t>
            </a:r>
            <a:r>
              <a:rPr lang="pt-BR" sz="3100" dirty="0" smtClean="0"/>
              <a:t>formigas mono-objetivo </a:t>
            </a:r>
            <a:endParaRPr lang="pt-BR" sz="3100" dirty="0"/>
          </a:p>
        </p:txBody>
      </p:sp>
      <p:sp>
        <p:nvSpPr>
          <p:cNvPr id="14" name="Retângulo 13"/>
          <p:cNvSpPr/>
          <p:nvPr/>
        </p:nvSpPr>
        <p:spPr>
          <a:xfrm>
            <a:off x="642910" y="1643050"/>
            <a:ext cx="4572000" cy="10746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pt-BR" sz="2900" dirty="0" smtClean="0"/>
              <a:t> </a:t>
            </a:r>
            <a:r>
              <a:rPr lang="pt-BR" sz="2900" dirty="0"/>
              <a:t>Ant</a:t>
            </a:r>
            <a:r>
              <a:rPr lang="pt-BR" sz="2900" dirty="0"/>
              <a:t> </a:t>
            </a:r>
            <a:r>
              <a:rPr lang="pt-BR" sz="2900" dirty="0"/>
              <a:t>Colony</a:t>
            </a:r>
            <a:r>
              <a:rPr lang="pt-BR" sz="2900" dirty="0"/>
              <a:t> System - ACS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endParaRPr lang="pt-BR" sz="2900" dirty="0"/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786050" y="5286388"/>
          <a:ext cx="3459163" cy="1162050"/>
        </p:xfrm>
        <a:graphic>
          <a:graphicData uri="http://schemas.openxmlformats.org/presentationml/2006/ole">
            <p:oleObj spid="_x0000_s18437" name="Equation" r:id="rId4" imgW="1701720" imgH="571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E39AF24-3791-495F-97B5-C0EFF20C4B36}" type="slidenum">
              <a:rPr lang="pt-BR" smtClean="0"/>
              <a:pPr/>
              <a:t>8</a:t>
            </a:fld>
            <a:endParaRPr lang="pt-BR" dirty="0"/>
          </a:p>
        </p:txBody>
      </p:sp>
      <p:grpSp>
        <p:nvGrpSpPr>
          <p:cNvPr id="12" name="Grupo 11"/>
          <p:cNvGrpSpPr/>
          <p:nvPr/>
        </p:nvGrpSpPr>
        <p:grpSpPr>
          <a:xfrm>
            <a:off x="857224" y="2714620"/>
            <a:ext cx="6643734" cy="3351092"/>
            <a:chOff x="857224" y="2714620"/>
            <a:chExt cx="6643734" cy="3351092"/>
          </a:xfrm>
        </p:grpSpPr>
        <p:graphicFrame>
          <p:nvGraphicFramePr>
            <p:cNvPr id="24578" name="Object 2"/>
            <p:cNvGraphicFramePr>
              <a:graphicFrameLocks noChangeAspect="1"/>
            </p:cNvGraphicFramePr>
            <p:nvPr/>
          </p:nvGraphicFramePr>
          <p:xfrm>
            <a:off x="1142976" y="2714620"/>
            <a:ext cx="2559857" cy="487592"/>
          </p:xfrm>
          <a:graphic>
            <a:graphicData uri="http://schemas.openxmlformats.org/presentationml/2006/ole">
              <p:oleObj spid="_x0000_s24578" name="Equation" r:id="rId3" imgW="1333440" imgH="253800" progId="Equation.DSMT4">
                <p:embed/>
              </p:oleObj>
            </a:graphicData>
          </a:graphic>
        </p:graphicFrame>
        <p:sp>
          <p:nvSpPr>
            <p:cNvPr id="9" name="CaixaDeTexto 8"/>
            <p:cNvSpPr txBox="1"/>
            <p:nvPr/>
          </p:nvSpPr>
          <p:spPr>
            <a:xfrm>
              <a:off x="4500562" y="2786058"/>
              <a:ext cx="29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Atualização local</a:t>
              </a:r>
            </a:p>
            <a:p>
              <a:r>
                <a:rPr lang="pt-BR" dirty="0" smtClean="0"/>
                <a:t>(Decaimento do </a:t>
              </a:r>
              <a:r>
                <a:rPr lang="pt-BR" dirty="0" err="1" smtClean="0"/>
                <a:t>ferom</a:t>
              </a:r>
              <a:r>
                <a:rPr lang="pt-BR" dirty="0" err="1" smtClean="0">
                  <a:cs typeface="Times New Roman" pitchFamily="18" charset="0"/>
                </a:rPr>
                <a:t>ô</a:t>
              </a:r>
              <a:r>
                <a:rPr lang="pt-BR" dirty="0" err="1" smtClean="0"/>
                <a:t>nio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graphicFrame>
          <p:nvGraphicFramePr>
            <p:cNvPr id="24579" name="Object 3"/>
            <p:cNvGraphicFramePr>
              <a:graphicFrameLocks noChangeAspect="1"/>
            </p:cNvGraphicFramePr>
            <p:nvPr/>
          </p:nvGraphicFramePr>
          <p:xfrm>
            <a:off x="1071538" y="3680264"/>
            <a:ext cx="2686069" cy="463115"/>
          </p:xfrm>
          <a:graphic>
            <a:graphicData uri="http://schemas.openxmlformats.org/presentationml/2006/ole">
              <p:oleObj spid="_x0000_s24579" name="Equation" r:id="rId4" imgW="1473120" imgH="253800" progId="Equation.DSMT4">
                <p:embed/>
              </p:oleObj>
            </a:graphicData>
          </a:graphic>
        </p:graphicFrame>
        <p:sp>
          <p:nvSpPr>
            <p:cNvPr id="11" name="CaixaDeTexto 10"/>
            <p:cNvSpPr txBox="1"/>
            <p:nvPr/>
          </p:nvSpPr>
          <p:spPr>
            <a:xfrm>
              <a:off x="4572000" y="3714752"/>
              <a:ext cx="2428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Atualização global</a:t>
              </a:r>
            </a:p>
            <a:p>
              <a:r>
                <a:rPr lang="pt-BR" dirty="0" smtClean="0"/>
                <a:t>(intensificação)</a:t>
              </a:r>
              <a:endParaRPr lang="pt-BR" dirty="0"/>
            </a:p>
          </p:txBody>
        </p:sp>
        <p:graphicFrame>
          <p:nvGraphicFramePr>
            <p:cNvPr id="24580" name="Object 4"/>
            <p:cNvGraphicFramePr>
              <a:graphicFrameLocks noChangeAspect="1"/>
            </p:cNvGraphicFramePr>
            <p:nvPr/>
          </p:nvGraphicFramePr>
          <p:xfrm>
            <a:off x="1643042" y="4537204"/>
            <a:ext cx="1528773" cy="391993"/>
          </p:xfrm>
          <a:graphic>
            <a:graphicData uri="http://schemas.openxmlformats.org/presentationml/2006/ole">
              <p:oleObj spid="_x0000_s24580" name="Equation" r:id="rId5" imgW="990360" imgH="253800" progId="Equation.DSMT4">
                <p:embed/>
              </p:oleObj>
            </a:graphicData>
          </a:graphic>
        </p:graphicFrame>
        <p:sp>
          <p:nvSpPr>
            <p:cNvPr id="13" name="CaixaDeTexto 12"/>
            <p:cNvSpPr txBox="1"/>
            <p:nvPr/>
          </p:nvSpPr>
          <p:spPr>
            <a:xfrm>
              <a:off x="857224" y="5357826"/>
              <a:ext cx="66437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2">
                    <a:lumMod val="25000"/>
                  </a:schemeClr>
                </a:buClr>
                <a:buFont typeface="Wingdings" pitchFamily="2" charset="2"/>
                <a:buChar char="§"/>
              </a:pPr>
              <a:r>
                <a:rPr lang="pt-BR" sz="2000" dirty="0" smtClean="0"/>
                <a:t> A </a:t>
              </a:r>
              <a:r>
                <a:rPr lang="pt-BR" sz="2000" dirty="0" smtClean="0"/>
                <a:t>atualização </a:t>
              </a:r>
              <a:r>
                <a:rPr lang="pt-BR" sz="2000" dirty="0" smtClean="0"/>
                <a:t>global é realizada de maneira </a:t>
              </a:r>
              <a:r>
                <a:rPr lang="pt-BR" sz="2000" i="1" dirty="0" smtClean="0"/>
                <a:t>iteration-best</a:t>
              </a:r>
              <a:r>
                <a:rPr lang="pt-BR" sz="2000" dirty="0" smtClean="0"/>
                <a:t> ou </a:t>
              </a:r>
              <a:r>
                <a:rPr lang="pt-BR" sz="2000" i="1" dirty="0" smtClean="0"/>
                <a:t>best-so-far</a:t>
              </a:r>
              <a:endParaRPr lang="pt-BR" sz="2000" i="1" dirty="0"/>
            </a:p>
          </p:txBody>
        </p:sp>
      </p:grp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Algoritmos</a:t>
            </a:r>
            <a:r>
              <a:rPr lang="pt-BR" sz="4000" dirty="0" smtClean="0"/>
              <a:t>- </a:t>
            </a:r>
            <a:r>
              <a:rPr lang="pt-BR" sz="3100" dirty="0" smtClean="0"/>
              <a:t>Colônia </a:t>
            </a:r>
            <a:r>
              <a:rPr lang="pt-BR" sz="3100" dirty="0" smtClean="0"/>
              <a:t>de </a:t>
            </a:r>
            <a:r>
              <a:rPr lang="pt-BR" sz="3100" dirty="0" smtClean="0"/>
              <a:t>formigas mono-objetivo </a:t>
            </a:r>
            <a:endParaRPr lang="pt-BR" sz="3100" dirty="0"/>
          </a:p>
        </p:txBody>
      </p:sp>
      <p:sp>
        <p:nvSpPr>
          <p:cNvPr id="15" name="Retângulo 14"/>
          <p:cNvSpPr/>
          <p:nvPr/>
        </p:nvSpPr>
        <p:spPr>
          <a:xfrm>
            <a:off x="642910" y="1643050"/>
            <a:ext cx="4572000" cy="10746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pt-BR" sz="2900" dirty="0" smtClean="0"/>
              <a:t> </a:t>
            </a:r>
            <a:r>
              <a:rPr lang="pt-BR" sz="2900" dirty="0"/>
              <a:t>Ant</a:t>
            </a:r>
            <a:r>
              <a:rPr lang="pt-BR" sz="2900" dirty="0"/>
              <a:t> </a:t>
            </a:r>
            <a:r>
              <a:rPr lang="pt-BR" sz="2900" dirty="0"/>
              <a:t>Colony</a:t>
            </a:r>
            <a:r>
              <a:rPr lang="pt-BR" sz="2900" dirty="0"/>
              <a:t> System - ACS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endParaRPr lang="pt-BR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E39AF24-3791-495F-97B5-C0EFF20C4B36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71472" y="2285993"/>
            <a:ext cx="857252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2000" dirty="0" smtClean="0"/>
              <a:t> Introduzido por </a:t>
            </a:r>
            <a:r>
              <a:rPr lang="pt-BR" sz="2000" dirty="0" smtClean="0"/>
              <a:t>Stulze</a:t>
            </a:r>
            <a:endParaRPr lang="pt-BR" sz="2000" dirty="0" smtClean="0"/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endParaRPr lang="pt-BR" sz="2000" dirty="0" smtClean="0"/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2000" dirty="0" smtClean="0"/>
              <a:t> </a:t>
            </a:r>
            <a:r>
              <a:rPr lang="pt-BR" sz="2000" dirty="0" smtClean="0"/>
              <a:t>Problema de </a:t>
            </a:r>
            <a:r>
              <a:rPr lang="pt-BR" sz="2000" dirty="0" smtClean="0"/>
              <a:t>convergência </a:t>
            </a:r>
            <a:r>
              <a:rPr lang="pt-BR" sz="2000" dirty="0" smtClean="0"/>
              <a:t>prematura </a:t>
            </a:r>
            <a:r>
              <a:rPr lang="pt-BR" sz="2000" dirty="0" smtClean="0"/>
              <a:t>do </a:t>
            </a:r>
            <a:r>
              <a:rPr lang="pt-BR" sz="2000" dirty="0" smtClean="0"/>
              <a:t>AS (formigas tendem a </a:t>
            </a:r>
            <a:r>
              <a:rPr lang="pt-BR" sz="2000" dirty="0" smtClean="0"/>
              <a:t>passar  </a:t>
            </a:r>
            <a:r>
              <a:rPr lang="pt-BR" sz="2000" dirty="0" smtClean="0"/>
              <a:t>por apenas um trajeto)</a:t>
            </a:r>
          </a:p>
          <a:p>
            <a:pPr>
              <a:buClr>
                <a:schemeClr val="bg2">
                  <a:lumMod val="50000"/>
                </a:schemeClr>
              </a:buClr>
            </a:pPr>
            <a:endParaRPr lang="pt-BR" sz="2000" dirty="0" smtClean="0"/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2000" dirty="0" smtClean="0"/>
              <a:t>Valores  </a:t>
            </a:r>
            <a:r>
              <a:rPr lang="el-GR" sz="2000" i="1" dirty="0" smtClean="0">
                <a:cs typeface="Times New Roman"/>
              </a:rPr>
              <a:t>τ</a:t>
            </a:r>
            <a:r>
              <a:rPr lang="pt-BR" sz="2000" i="1" baseline="-25000" dirty="0" smtClean="0">
                <a:cs typeface="Times New Roman"/>
              </a:rPr>
              <a:t>min</a:t>
            </a:r>
            <a:r>
              <a:rPr lang="pt-BR" sz="2000" i="1" dirty="0" smtClean="0"/>
              <a:t>  </a:t>
            </a:r>
            <a:r>
              <a:rPr lang="pt-BR" sz="2000" dirty="0" smtClean="0"/>
              <a:t>e  </a:t>
            </a:r>
            <a:r>
              <a:rPr lang="el-GR" sz="2000" i="1" dirty="0" smtClean="0">
                <a:cs typeface="Times New Roman"/>
              </a:rPr>
              <a:t>τ</a:t>
            </a:r>
            <a:r>
              <a:rPr lang="pt-BR" sz="2000" i="1" baseline="-25000" dirty="0" smtClean="0">
                <a:cs typeface="Times New Roman"/>
              </a:rPr>
              <a:t>max</a:t>
            </a:r>
            <a:r>
              <a:rPr lang="pt-BR" sz="2000" i="1" baseline="-25000" dirty="0" smtClean="0">
                <a:cs typeface="Times New Roman"/>
              </a:rPr>
              <a:t>  </a:t>
            </a:r>
            <a:r>
              <a:rPr lang="pt-BR" sz="2000" dirty="0" smtClean="0"/>
              <a:t>para a </a:t>
            </a:r>
            <a:r>
              <a:rPr lang="pt-BR" sz="2000" dirty="0" smtClean="0"/>
              <a:t>trilha de </a:t>
            </a:r>
            <a:r>
              <a:rPr lang="pt-BR" sz="2000" dirty="0" err="1" smtClean="0"/>
              <a:t>ferom</a:t>
            </a:r>
            <a:r>
              <a:rPr lang="pt-BR" sz="2000" dirty="0" err="1" smtClean="0">
                <a:cs typeface="Times New Roman" pitchFamily="18" charset="0"/>
              </a:rPr>
              <a:t>ô</a:t>
            </a:r>
            <a:r>
              <a:rPr lang="pt-BR" sz="2000" dirty="0" err="1" smtClean="0"/>
              <a:t>nio</a:t>
            </a:r>
            <a:endParaRPr lang="pt-BR" sz="2000" dirty="0" smtClean="0"/>
          </a:p>
          <a:p>
            <a:pPr>
              <a:buClr>
                <a:schemeClr val="bg2">
                  <a:lumMod val="50000"/>
                </a:schemeClr>
              </a:buClr>
            </a:pPr>
            <a:endParaRPr lang="pt-BR" sz="2000" i="1" dirty="0" smtClean="0">
              <a:cs typeface="Times New Roman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l-GR" sz="2000" i="1" dirty="0" smtClean="0">
                <a:cs typeface="Times New Roman"/>
              </a:rPr>
              <a:t>τ</a:t>
            </a:r>
            <a:r>
              <a:rPr lang="pt-BR" sz="2000" i="1" baseline="-25000" dirty="0" smtClean="0">
                <a:cs typeface="Times New Roman"/>
              </a:rPr>
              <a:t>o=</a:t>
            </a:r>
            <a:r>
              <a:rPr lang="el-GR" sz="2000" i="1" dirty="0" smtClean="0">
                <a:cs typeface="Times New Roman"/>
              </a:rPr>
              <a:t> τ</a:t>
            </a:r>
            <a:r>
              <a:rPr lang="pt-BR" sz="2000" i="1" baseline="-25000" dirty="0" smtClean="0">
                <a:cs typeface="Times New Roman"/>
              </a:rPr>
              <a:t>max</a:t>
            </a:r>
            <a:r>
              <a:rPr lang="pt-BR" sz="2000" i="1" baseline="-25000" dirty="0" smtClean="0">
                <a:cs typeface="Times New Roman"/>
              </a:rPr>
              <a:t> </a:t>
            </a:r>
            <a:r>
              <a:rPr lang="pt-BR" sz="2000" baseline="-25000" dirty="0" smtClean="0">
                <a:cs typeface="Times New Roman"/>
              </a:rPr>
              <a:t> </a:t>
            </a:r>
            <a:r>
              <a:rPr lang="pt-BR" sz="2000" dirty="0" smtClean="0">
                <a:cs typeface="Times New Roman"/>
              </a:rPr>
              <a:t>para aumentar </a:t>
            </a:r>
            <a:r>
              <a:rPr lang="pt-BR" sz="2000" dirty="0" smtClean="0">
                <a:cs typeface="Times New Roman"/>
              </a:rPr>
              <a:t>a diversificação </a:t>
            </a:r>
            <a:r>
              <a:rPr lang="pt-BR" sz="2000" dirty="0" smtClean="0">
                <a:cs typeface="Times New Roman"/>
              </a:rPr>
              <a:t>em fases iniciais</a:t>
            </a:r>
            <a:r>
              <a:rPr lang="pt-BR" sz="2000" i="1" baseline="-25000" dirty="0" smtClean="0">
                <a:cs typeface="Times New Roman"/>
              </a:rPr>
              <a:t>  </a:t>
            </a:r>
          </a:p>
          <a:p>
            <a:pPr>
              <a:buClr>
                <a:schemeClr val="bg2">
                  <a:lumMod val="50000"/>
                </a:schemeClr>
              </a:buClr>
            </a:pPr>
            <a:endParaRPr lang="pt-BR" sz="2000" i="1" dirty="0">
              <a:cs typeface="Times New Roman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2000" dirty="0" smtClean="0">
                <a:cs typeface="Times New Roman"/>
              </a:rPr>
              <a:t>Atualização </a:t>
            </a:r>
            <a:r>
              <a:rPr lang="pt-BR" sz="2000" dirty="0" smtClean="0">
                <a:cs typeface="Times New Roman"/>
              </a:rPr>
              <a:t>do </a:t>
            </a:r>
            <a:r>
              <a:rPr lang="pt-BR" sz="2000" dirty="0" err="1" smtClean="0">
                <a:cs typeface="Times New Roman"/>
              </a:rPr>
              <a:t>ferom</a:t>
            </a:r>
            <a:r>
              <a:rPr lang="pt-BR" sz="2000" dirty="0" err="1" smtClean="0">
                <a:cs typeface="Times New Roman" pitchFamily="18" charset="0"/>
              </a:rPr>
              <a:t>ô</a:t>
            </a:r>
            <a:r>
              <a:rPr lang="pt-BR" sz="2000" dirty="0" err="1" smtClean="0">
                <a:cs typeface="Times New Roman"/>
              </a:rPr>
              <a:t>nio</a:t>
            </a:r>
            <a:r>
              <a:rPr lang="pt-BR" sz="2000" dirty="0" smtClean="0">
                <a:cs typeface="Times New Roman"/>
              </a:rPr>
              <a:t>: </a:t>
            </a:r>
            <a:endParaRPr lang="pt-BR" sz="2000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baseline="-25000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19" name="Diagrama 18"/>
          <p:cNvGraphicFramePr/>
          <p:nvPr/>
        </p:nvGraphicFramePr>
        <p:xfrm>
          <a:off x="5143504" y="5072074"/>
          <a:ext cx="3286148" cy="150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714348" y="5572140"/>
          <a:ext cx="2543173" cy="438478"/>
        </p:xfrm>
        <a:graphic>
          <a:graphicData uri="http://schemas.openxmlformats.org/presentationml/2006/ole">
            <p:oleObj spid="_x0000_s25613" name="Equation" r:id="rId7" imgW="1473120" imgH="253800" progId="Equation.DSMT4">
              <p:embed/>
            </p:oleObj>
          </a:graphicData>
        </a:graphic>
      </p:graphicFrame>
      <p:sp>
        <p:nvSpPr>
          <p:cNvPr id="28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Algoritmos</a:t>
            </a:r>
            <a:r>
              <a:rPr lang="pt-BR" sz="4000" dirty="0" smtClean="0"/>
              <a:t>- </a:t>
            </a:r>
            <a:r>
              <a:rPr lang="pt-BR" sz="3100" dirty="0" smtClean="0"/>
              <a:t>Colônia </a:t>
            </a:r>
            <a:r>
              <a:rPr lang="pt-BR" sz="3100" dirty="0" smtClean="0"/>
              <a:t>de </a:t>
            </a:r>
            <a:r>
              <a:rPr lang="pt-BR" sz="3100" dirty="0" smtClean="0"/>
              <a:t>formigas mono-objetivo </a:t>
            </a:r>
            <a:endParaRPr lang="pt-BR" sz="3100" dirty="0"/>
          </a:p>
        </p:txBody>
      </p:sp>
      <p:sp>
        <p:nvSpPr>
          <p:cNvPr id="29" name="Retângulo 28"/>
          <p:cNvSpPr/>
          <p:nvPr/>
        </p:nvSpPr>
        <p:spPr>
          <a:xfrm>
            <a:off x="642910" y="1643051"/>
            <a:ext cx="7358114" cy="1610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pt-BR" sz="2900" dirty="0" smtClean="0"/>
              <a:t> </a:t>
            </a:r>
            <a:r>
              <a:rPr lang="pt-BR" sz="2900" dirty="0" err="1"/>
              <a:t>Max-Min</a:t>
            </a:r>
            <a:r>
              <a:rPr lang="pt-BR" sz="2900" dirty="0"/>
              <a:t> </a:t>
            </a:r>
            <a:r>
              <a:rPr lang="pt-BR" sz="2900" dirty="0" err="1"/>
              <a:t>Ant</a:t>
            </a:r>
            <a:r>
              <a:rPr lang="pt-BR" sz="2900" dirty="0"/>
              <a:t> System - MMAX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endParaRPr lang="pt-BR" sz="29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endParaRPr lang="pt-BR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401</TotalTime>
  <Words>764</Words>
  <Application>Microsoft Office PowerPoint</Application>
  <PresentationFormat>Apresentação na tela (4:3)</PresentationFormat>
  <Paragraphs>323</Paragraphs>
  <Slides>23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26" baseType="lpstr">
      <vt:lpstr>Mediano</vt:lpstr>
      <vt:lpstr>Equation</vt:lpstr>
      <vt:lpstr>MathType 6.0 Equation</vt:lpstr>
      <vt:lpstr>PARETO ANT –COLONY para a otimização bi-objetivo do custo em teste de integração de softwear orientado a objetos.</vt:lpstr>
      <vt:lpstr>Agenda</vt:lpstr>
      <vt:lpstr>Slide 3</vt:lpstr>
      <vt:lpstr>Slide 4</vt:lpstr>
      <vt:lpstr>Algoritmos- Colônia  de formigas mono-objetivo </vt:lpstr>
      <vt:lpstr>Algoritmos- Colônia de formigas mono-objetivo </vt:lpstr>
      <vt:lpstr>Algoritmos- Colônia de formigas mono-objetivo </vt:lpstr>
      <vt:lpstr>Algoritmos- Colônia de formigas mono-objetivo </vt:lpstr>
      <vt:lpstr>Algoritmos- Colônia de formigas mono-objetivo </vt:lpstr>
      <vt:lpstr>Algoritmos- Colônia de formigas multi-objetivo </vt:lpstr>
      <vt:lpstr>Algoritmos- Colônia  de formigas multi-objetivo </vt:lpstr>
      <vt:lpstr>Algoritmos- Colônia de formigas multi-objetivo </vt:lpstr>
      <vt:lpstr>Algoritmos- Colônia de formigas multi-objetivo </vt:lpstr>
      <vt:lpstr>Algoritmos- Colônia de formigas multi-objetivo </vt:lpstr>
      <vt:lpstr>Implementação</vt:lpstr>
      <vt:lpstr>Implementação</vt:lpstr>
      <vt:lpstr>Resultados</vt:lpstr>
      <vt:lpstr>Resultados</vt:lpstr>
      <vt:lpstr>Resultados</vt:lpstr>
      <vt:lpstr>Resultados</vt:lpstr>
      <vt:lpstr>Resultados</vt:lpstr>
      <vt:lpstr>Conclusão</vt:lpstr>
      <vt:lpstr>Referências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Pareto ant –colony para a otimizacao biobjetivo do custo em teste de integracao de softwear orientado a objetos.</dc:title>
  <dc:creator>Talita</dc:creator>
  <cp:lastModifiedBy>Talita</cp:lastModifiedBy>
  <cp:revision>67</cp:revision>
  <dcterms:created xsi:type="dcterms:W3CDTF">2009-06-22T01:50:03Z</dcterms:created>
  <dcterms:modified xsi:type="dcterms:W3CDTF">2009-06-22T15:21:48Z</dcterms:modified>
</cp:coreProperties>
</file>