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 Mono Medium"/>
      <p:regular r:id="rId10"/>
      <p:bold r:id="rId11"/>
      <p:italic r:id="rId12"/>
      <p:boldItalic r:id="rId13"/>
    </p:embeddedFon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2141">
          <p15:clr>
            <a:srgbClr val="9AA0A6"/>
          </p15:clr>
        </p15:guide>
        <p15:guide id="4" pos="2438">
          <p15:clr>
            <a:srgbClr val="9AA0A6"/>
          </p15:clr>
        </p15:guide>
        <p15:guide id="5" orient="horz" pos="255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2141"/>
        <p:guide pos="2438"/>
        <p:guide pos="2551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onoMedium-bold.fntdata"/><Relationship Id="rId10" Type="http://schemas.openxmlformats.org/officeDocument/2006/relationships/font" Target="fonts/RobotoMonoMedium-regular.fntdata"/><Relationship Id="rId13" Type="http://schemas.openxmlformats.org/officeDocument/2006/relationships/font" Target="fonts/RobotoMonoMedium-boldItalic.fntdata"/><Relationship Id="rId12" Type="http://schemas.openxmlformats.org/officeDocument/2006/relationships/font" Target="fonts/RobotoMonoMedium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61b130686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61b130686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a17024dee1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a17024dee1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a062940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2a062940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a17024d74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a17024d74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4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9090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EA2845"/>
              </a:buClr>
              <a:buSzPts val="2800"/>
              <a:buNone/>
              <a:defRPr sz="2800">
                <a:solidFill>
                  <a:srgbClr val="EA284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9" name="Google Shape;9;p1"/>
          <p:cNvGrpSpPr/>
          <p:nvPr/>
        </p:nvGrpSpPr>
        <p:grpSpPr>
          <a:xfrm>
            <a:off x="409075" y="4727438"/>
            <a:ext cx="8618150" cy="384900"/>
            <a:chOff x="409075" y="4727438"/>
            <a:chExt cx="8618150" cy="384900"/>
          </a:xfrm>
        </p:grpSpPr>
        <p:pic>
          <p:nvPicPr>
            <p:cNvPr id="10" name="Google Shape;10;p1"/>
            <p:cNvPicPr preferRelativeResize="0"/>
            <p:nvPr/>
          </p:nvPicPr>
          <p:blipFill>
            <a:blip r:embed="rId1">
              <a:alphaModFix/>
            </a:blip>
            <a:stretch>
              <a:fillRect/>
            </a:stretch>
          </p:blipFill>
          <p:spPr>
            <a:xfrm>
              <a:off x="7948375" y="4777725"/>
              <a:ext cx="1078850" cy="257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Google Shape;11;p1"/>
            <p:cNvSpPr txBox="1"/>
            <p:nvPr/>
          </p:nvSpPr>
          <p:spPr>
            <a:xfrm>
              <a:off x="409075" y="4727438"/>
              <a:ext cx="83979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>
                  <a:solidFill>
                    <a:srgbClr val="EA2845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NestJS</a:t>
              </a:r>
              <a:endParaRPr sz="1200">
                <a:solidFill>
                  <a:srgbClr val="EA2845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</p:txBody>
        </p:sp>
      </p:grpSp>
      <p:pic>
        <p:nvPicPr>
          <p:cNvPr id="12" name="Google Shape;12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4525" y="4782336"/>
            <a:ext cx="284550" cy="2751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/>
        </p:nvSpPr>
        <p:spPr>
          <a:xfrm>
            <a:off x="653263" y="3639590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700">
                <a:solidFill>
                  <a:srgbClr val="EA2845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Pipes</a:t>
            </a:r>
            <a:endParaRPr sz="1300">
              <a:solidFill>
                <a:srgbClr val="EA2845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9506" y="980177"/>
            <a:ext cx="2384979" cy="230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A2845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Pipes</a:t>
            </a:r>
            <a:endParaRPr sz="4200">
              <a:solidFill>
                <a:srgbClr val="EA2845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A2845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590100" y="1557000"/>
            <a:ext cx="7963800" cy="27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FFFFFF"/>
                </a:solidFill>
              </a:rPr>
              <a:t>No Nest os </a:t>
            </a:r>
            <a:r>
              <a:rPr i="1" lang="pt-BR" sz="1500">
                <a:solidFill>
                  <a:srgbClr val="FFFFFF"/>
                </a:solidFill>
              </a:rPr>
              <a:t>Pipes</a:t>
            </a:r>
            <a:r>
              <a:rPr lang="pt-BR" sz="1500">
                <a:solidFill>
                  <a:srgbClr val="FFFFFF"/>
                </a:solidFill>
              </a:rPr>
              <a:t> são classes com o decorator </a:t>
            </a:r>
            <a:r>
              <a:rPr i="1" lang="pt-BR" sz="1500">
                <a:solidFill>
                  <a:srgbClr val="EA2845"/>
                </a:solidFill>
              </a:rPr>
              <a:t>@Injectable()</a:t>
            </a:r>
            <a:r>
              <a:rPr lang="pt-BR" sz="1500">
                <a:solidFill>
                  <a:srgbClr val="FFFFFF"/>
                </a:solidFill>
              </a:rPr>
              <a:t> e devem implementar a interface </a:t>
            </a:r>
            <a:r>
              <a:rPr i="1" lang="pt-BR" sz="1500">
                <a:solidFill>
                  <a:srgbClr val="EA2845"/>
                </a:solidFill>
              </a:rPr>
              <a:t>PipeTransform</a:t>
            </a:r>
            <a:r>
              <a:rPr lang="pt-BR" sz="1500">
                <a:solidFill>
                  <a:srgbClr val="FFFFFF"/>
                </a:solidFill>
              </a:rPr>
              <a:t>.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FFFFFF"/>
                </a:solidFill>
              </a:rPr>
              <a:t>A interface </a:t>
            </a:r>
            <a:r>
              <a:rPr i="1" lang="pt-BR" sz="1500">
                <a:solidFill>
                  <a:srgbClr val="EA2845"/>
                </a:solidFill>
              </a:rPr>
              <a:t>PipeTransform</a:t>
            </a:r>
            <a:r>
              <a:rPr lang="pt-BR" sz="1500">
                <a:solidFill>
                  <a:srgbClr val="FFFFFF"/>
                </a:solidFill>
              </a:rPr>
              <a:t> por sua vez irá obrigar a declaração do método </a:t>
            </a:r>
            <a:r>
              <a:rPr i="1" lang="pt-BR" sz="1500">
                <a:solidFill>
                  <a:srgbClr val="EA2845"/>
                </a:solidFill>
              </a:rPr>
              <a:t>transform </a:t>
            </a:r>
            <a:r>
              <a:rPr lang="pt-BR" sz="1500">
                <a:solidFill>
                  <a:srgbClr val="FFFFFF"/>
                </a:solidFill>
              </a:rPr>
              <a:t>que receberá o valor que passará pelo </a:t>
            </a:r>
            <a:r>
              <a:rPr b="1" lang="pt-BR" sz="1500">
                <a:solidFill>
                  <a:srgbClr val="FFFFFF"/>
                </a:solidFill>
              </a:rPr>
              <a:t>“tubo”</a:t>
            </a:r>
            <a:r>
              <a:rPr lang="pt-BR" sz="1500">
                <a:solidFill>
                  <a:srgbClr val="FFFFFF"/>
                </a:solidFill>
              </a:rPr>
              <a:t> e opcionalmente dados extras.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FFFFFF"/>
                </a:solidFill>
              </a:rPr>
              <a:t>Os </a:t>
            </a:r>
            <a:r>
              <a:rPr i="1" lang="pt-BR" sz="1500">
                <a:solidFill>
                  <a:srgbClr val="FFFFFF"/>
                </a:solidFill>
              </a:rPr>
              <a:t>Pipes</a:t>
            </a:r>
            <a:r>
              <a:rPr lang="pt-BR" sz="1500">
                <a:solidFill>
                  <a:srgbClr val="FFFFFF"/>
                </a:solidFill>
              </a:rPr>
              <a:t> normalmente são usados para transformar os dados que passam por eles ou para </a:t>
            </a:r>
            <a:r>
              <a:rPr lang="pt-BR" sz="1500">
                <a:solidFill>
                  <a:srgbClr val="FFFFFF"/>
                </a:solidFill>
              </a:rPr>
              <a:t>validá-los.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A2845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Built-in Pipes</a:t>
            </a:r>
            <a:endParaRPr sz="4200">
              <a:solidFill>
                <a:srgbClr val="EA2845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A2845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590100" y="1557000"/>
            <a:ext cx="7963800" cy="27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FFFFFF"/>
                </a:solidFill>
              </a:rPr>
              <a:t>O Nest já disponibiliza alguns pipes padrão pronto para serem usados. São eles: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EA2845"/>
              </a:buClr>
              <a:buSzPts val="1500"/>
              <a:buChar char="●"/>
            </a:pPr>
            <a:r>
              <a:rPr i="1" lang="pt-BR" sz="1500">
                <a:solidFill>
                  <a:srgbClr val="EA2845"/>
                </a:solidFill>
              </a:rPr>
              <a:t>ValidationPipe</a:t>
            </a:r>
            <a:endParaRPr i="1" sz="1500">
              <a:solidFill>
                <a:srgbClr val="EA2845"/>
              </a:solidFill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EA2845"/>
              </a:buClr>
              <a:buSzPts val="1500"/>
              <a:buChar char="●"/>
            </a:pPr>
            <a:r>
              <a:rPr i="1" lang="pt-BR" sz="1500">
                <a:solidFill>
                  <a:srgbClr val="EA2845"/>
                </a:solidFill>
              </a:rPr>
              <a:t>ParseIntPipe</a:t>
            </a:r>
            <a:endParaRPr i="1" sz="1500">
              <a:solidFill>
                <a:srgbClr val="EA2845"/>
              </a:solidFill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EA2845"/>
              </a:buClr>
              <a:buSzPts val="1500"/>
              <a:buChar char="●"/>
            </a:pPr>
            <a:r>
              <a:rPr i="1" lang="pt-BR" sz="1500">
                <a:solidFill>
                  <a:srgbClr val="EA2845"/>
                </a:solidFill>
              </a:rPr>
              <a:t>ParseFloat</a:t>
            </a:r>
            <a:r>
              <a:rPr i="1" lang="pt-BR" sz="1500">
                <a:solidFill>
                  <a:srgbClr val="EA2845"/>
                </a:solidFill>
              </a:rPr>
              <a:t>Pipe</a:t>
            </a:r>
            <a:endParaRPr i="1" sz="1500">
              <a:solidFill>
                <a:srgbClr val="EA2845"/>
              </a:solidFill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EA2845"/>
              </a:buClr>
              <a:buSzPts val="1500"/>
              <a:buChar char="●"/>
            </a:pPr>
            <a:r>
              <a:rPr i="1" lang="pt-BR" sz="1500">
                <a:solidFill>
                  <a:srgbClr val="EA2845"/>
                </a:solidFill>
              </a:rPr>
              <a:t>ParseBoolPipe</a:t>
            </a:r>
            <a:endParaRPr i="1" sz="1500">
              <a:solidFill>
                <a:srgbClr val="EA2845"/>
              </a:solidFill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EA2845"/>
              </a:buClr>
              <a:buSzPts val="1500"/>
              <a:buChar char="●"/>
            </a:pPr>
            <a:r>
              <a:rPr i="1" lang="pt-BR" sz="1500">
                <a:solidFill>
                  <a:srgbClr val="EA2845"/>
                </a:solidFill>
              </a:rPr>
              <a:t>ParseArrayPipe</a:t>
            </a:r>
            <a:endParaRPr i="1" sz="1500">
              <a:solidFill>
                <a:srgbClr val="EA2845"/>
              </a:solidFill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EA2845"/>
              </a:buClr>
              <a:buSzPts val="1500"/>
              <a:buChar char="●"/>
            </a:pPr>
            <a:r>
              <a:rPr i="1" lang="pt-BR" sz="1500">
                <a:solidFill>
                  <a:srgbClr val="EA2845"/>
                </a:solidFill>
              </a:rPr>
              <a:t>ParseUUIDPipe</a:t>
            </a:r>
            <a:endParaRPr i="1" sz="1500">
              <a:solidFill>
                <a:srgbClr val="EA2845"/>
              </a:solidFill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EA2845"/>
              </a:buClr>
              <a:buSzPts val="1500"/>
              <a:buChar char="●"/>
            </a:pPr>
            <a:r>
              <a:rPr i="1" lang="pt-BR" sz="1500">
                <a:solidFill>
                  <a:srgbClr val="EA2845"/>
                </a:solidFill>
              </a:rPr>
              <a:t>ParseEnumPipe</a:t>
            </a:r>
            <a:endParaRPr i="1" sz="1500">
              <a:solidFill>
                <a:srgbClr val="EA2845"/>
              </a:solidFill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EA2845"/>
              </a:buClr>
              <a:buSzPts val="1500"/>
              <a:buChar char="●"/>
            </a:pPr>
            <a:r>
              <a:rPr i="1" lang="pt-BR" sz="1500">
                <a:solidFill>
                  <a:srgbClr val="EA2845"/>
                </a:solidFill>
              </a:rPr>
              <a:t>DefaultValuePipe</a:t>
            </a:r>
            <a:endParaRPr i="1" sz="1500">
              <a:solidFill>
                <a:srgbClr val="EA2845"/>
              </a:solidFill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EA2845"/>
              </a:buClr>
              <a:buSzPts val="1500"/>
              <a:buChar char="●"/>
            </a:pPr>
            <a:r>
              <a:rPr i="1" lang="pt-BR" sz="1500">
                <a:solidFill>
                  <a:srgbClr val="EA2845"/>
                </a:solidFill>
              </a:rPr>
              <a:t>ParseFilePipe</a:t>
            </a:r>
            <a:endParaRPr i="1" sz="1500">
              <a:solidFill>
                <a:srgbClr val="EA2845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397402" y="507125"/>
            <a:ext cx="4174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9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Saiba mais, acesse:</a:t>
            </a:r>
            <a:endParaRPr sz="39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397400" y="3147675"/>
            <a:ext cx="55278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900">
                <a:solidFill>
                  <a:srgbClr val="CCCCCC"/>
                </a:solidFill>
                <a:latin typeface="Oswald"/>
                <a:ea typeface="Oswald"/>
                <a:cs typeface="Oswald"/>
                <a:sym typeface="Oswald"/>
              </a:rPr>
              <a:t>https://</a:t>
            </a:r>
            <a:r>
              <a:rPr lang="pt-BR" sz="4500">
                <a:solidFill>
                  <a:srgbClr val="FF760C"/>
                </a:solidFill>
                <a:latin typeface="Oswald"/>
                <a:ea typeface="Oswald"/>
                <a:cs typeface="Oswald"/>
                <a:sym typeface="Oswald"/>
              </a:rPr>
              <a:t>h</a:t>
            </a:r>
            <a:r>
              <a:rPr lang="pt-BR" sz="4500">
                <a:solidFill>
                  <a:srgbClr val="79756C"/>
                </a:solidFill>
                <a:latin typeface="Oswald"/>
                <a:ea typeface="Oswald"/>
                <a:cs typeface="Oswald"/>
                <a:sym typeface="Oswald"/>
              </a:rPr>
              <a:t>code</a:t>
            </a:r>
            <a:r>
              <a:rPr lang="pt-BR" sz="3900">
                <a:solidFill>
                  <a:srgbClr val="CCCCCC"/>
                </a:solidFill>
                <a:latin typeface="Oswald"/>
                <a:ea typeface="Oswald"/>
                <a:cs typeface="Oswald"/>
                <a:sym typeface="Oswald"/>
              </a:rPr>
              <a:t>.com.br</a:t>
            </a:r>
            <a:endParaRPr sz="1500">
              <a:solidFill>
                <a:srgbClr val="CCCCC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225" y="1650800"/>
            <a:ext cx="1570875" cy="157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8775" y="1114750"/>
            <a:ext cx="2914002" cy="2914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