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141">
          <p15:clr>
            <a:srgbClr val="9AA0A6"/>
          </p15:clr>
        </p15:guide>
        <p15:guide id="4" pos="2438">
          <p15:clr>
            <a:srgbClr val="9AA0A6"/>
          </p15:clr>
        </p15:guide>
        <p15:guide id="5" orient="horz" pos="255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141"/>
        <p:guide pos="2438"/>
        <p:guide pos="255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17024dee1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17024dee1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a062940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a062940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17024d7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17024d7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9090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2800"/>
              <a:buNone/>
              <a:defRPr sz="2800">
                <a:solidFill>
                  <a:srgbClr val="EA284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09075" y="4727438"/>
            <a:ext cx="8618150" cy="384900"/>
            <a:chOff x="409075" y="4727438"/>
            <a:chExt cx="8618150" cy="384900"/>
          </a:xfrm>
        </p:grpSpPr>
        <p:pic>
          <p:nvPicPr>
            <p:cNvPr id="10" name="Google Shape;10;p1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>
              <a:off x="7948375" y="4777725"/>
              <a:ext cx="1078850" cy="2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;p1"/>
            <p:cNvSpPr txBox="1"/>
            <p:nvPr/>
          </p:nvSpPr>
          <p:spPr>
            <a:xfrm>
              <a:off x="409075" y="4727438"/>
              <a:ext cx="8397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EA2845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NestJS</a:t>
              </a:r>
              <a:endParaRPr sz="12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pic>
        <p:nvPicPr>
          <p:cNvPr id="12" name="Google Shape;12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4525" y="4782336"/>
            <a:ext cx="284550" cy="2751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653263" y="3639590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Middlewares</a:t>
            </a:r>
            <a:endParaRPr sz="13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506" y="980177"/>
            <a:ext cx="2384979" cy="230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7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Middlewares</a:t>
            </a:r>
            <a:endParaRPr sz="42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90100" y="1557000"/>
            <a:ext cx="7963800" cy="27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No Nest os </a:t>
            </a:r>
            <a:r>
              <a:rPr i="1" lang="pt-BR" sz="1500">
                <a:solidFill>
                  <a:srgbClr val="EA2845"/>
                </a:solidFill>
              </a:rPr>
              <a:t>Middlewares</a:t>
            </a:r>
            <a:r>
              <a:rPr lang="pt-BR" sz="1500">
                <a:solidFill>
                  <a:schemeClr val="lt1"/>
                </a:solidFill>
              </a:rPr>
              <a:t> são funções que são chamadas </a:t>
            </a:r>
            <a:r>
              <a:rPr b="1" lang="pt-BR" sz="1500" u="sng">
                <a:solidFill>
                  <a:schemeClr val="lt1"/>
                </a:solidFill>
              </a:rPr>
              <a:t>antes</a:t>
            </a:r>
            <a:r>
              <a:rPr lang="pt-BR" sz="1500">
                <a:solidFill>
                  <a:schemeClr val="lt1"/>
                </a:solidFill>
              </a:rPr>
              <a:t> do manipulador de rota.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Essas funções podem ser declaradas em uma classe com o decorador </a:t>
            </a:r>
            <a:r>
              <a:rPr i="1" lang="pt-BR" sz="1500">
                <a:solidFill>
                  <a:srgbClr val="EA2845"/>
                </a:solidFill>
              </a:rPr>
              <a:t>@Injectable()</a:t>
            </a:r>
            <a:r>
              <a:rPr lang="pt-BR" sz="1500">
                <a:solidFill>
                  <a:schemeClr val="lt1"/>
                </a:solidFill>
              </a:rPr>
              <a:t> e implementando a interface </a:t>
            </a:r>
            <a:r>
              <a:rPr i="1" lang="pt-BR" sz="1500">
                <a:solidFill>
                  <a:srgbClr val="EA2845"/>
                </a:solidFill>
              </a:rPr>
              <a:t>NestMiddleware </a:t>
            </a:r>
            <a:r>
              <a:rPr lang="pt-BR" sz="1500">
                <a:solidFill>
                  <a:schemeClr val="lt1"/>
                </a:solidFill>
              </a:rPr>
              <a:t>que irá obrigar a declaração da função middleware com o nome </a:t>
            </a:r>
            <a:r>
              <a:rPr i="1" lang="pt-BR" sz="1500">
                <a:solidFill>
                  <a:srgbClr val="EA2845"/>
                </a:solidFill>
              </a:rPr>
              <a:t>use</a:t>
            </a:r>
            <a:r>
              <a:rPr lang="pt-BR" sz="1500">
                <a:solidFill>
                  <a:schemeClr val="lt1"/>
                </a:solidFill>
              </a:rPr>
              <a:t>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lt1"/>
                </a:solidFill>
              </a:rPr>
              <a:t>Essas funções </a:t>
            </a:r>
            <a:r>
              <a:rPr lang="pt-BR" sz="1500">
                <a:solidFill>
                  <a:schemeClr val="lt1"/>
                </a:solidFill>
              </a:rPr>
              <a:t>têm</a:t>
            </a:r>
            <a:r>
              <a:rPr lang="pt-BR" sz="1500">
                <a:solidFill>
                  <a:schemeClr val="lt1"/>
                </a:solidFill>
              </a:rPr>
              <a:t> acesso aos objetos </a:t>
            </a:r>
            <a:r>
              <a:rPr i="1" lang="pt-BR" sz="1500">
                <a:solidFill>
                  <a:srgbClr val="EA2845"/>
                </a:solidFill>
              </a:rPr>
              <a:t>Request</a:t>
            </a:r>
            <a:r>
              <a:rPr lang="pt-BR" sz="1500">
                <a:solidFill>
                  <a:schemeClr val="lt1"/>
                </a:solidFill>
              </a:rPr>
              <a:t> e </a:t>
            </a:r>
            <a:r>
              <a:rPr i="1" lang="pt-BR" sz="1500">
                <a:solidFill>
                  <a:srgbClr val="EA2845"/>
                </a:solidFill>
              </a:rPr>
              <a:t>Response</a:t>
            </a:r>
            <a:r>
              <a:rPr lang="pt-BR" sz="1500">
                <a:solidFill>
                  <a:schemeClr val="lt1"/>
                </a:solidFill>
              </a:rPr>
              <a:t> e a função </a:t>
            </a:r>
            <a:r>
              <a:rPr i="1" lang="pt-BR" sz="1500">
                <a:solidFill>
                  <a:srgbClr val="EA2845"/>
                </a:solidFill>
              </a:rPr>
              <a:t>next()</a:t>
            </a:r>
            <a:r>
              <a:rPr lang="pt-BR" sz="1500">
                <a:solidFill>
                  <a:schemeClr val="lt1"/>
                </a:solidFill>
              </a:rPr>
              <a:t> que irá chamar a próxima função middleware ou por fim o manipulador de rota, seguindo assim o design pattern </a:t>
            </a:r>
            <a:r>
              <a:rPr b="1" lang="pt-BR" sz="1500">
                <a:solidFill>
                  <a:schemeClr val="lt1"/>
                </a:solidFill>
              </a:rPr>
              <a:t>“Chain of Responsibility”</a:t>
            </a:r>
            <a:r>
              <a:rPr lang="pt-BR" sz="1500">
                <a:solidFill>
                  <a:schemeClr val="lt1"/>
                </a:solidFill>
              </a:rPr>
              <a:t>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7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Middlewares</a:t>
            </a:r>
            <a:endParaRPr sz="42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90100" y="1557000"/>
            <a:ext cx="7963800" cy="27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FFFFFF"/>
                </a:solidFill>
              </a:rPr>
              <a:t>Com o uso dos middlewares podemos executar qualquer código, como por exemplo fazer alterações nos objetos de </a:t>
            </a:r>
            <a:r>
              <a:rPr lang="pt-BR" sz="1500">
                <a:solidFill>
                  <a:srgbClr val="FFFFFF"/>
                </a:solidFill>
              </a:rPr>
              <a:t>solicitação</a:t>
            </a:r>
            <a:r>
              <a:rPr lang="pt-BR" sz="1500">
                <a:solidFill>
                  <a:srgbClr val="FFFFFF"/>
                </a:solidFill>
              </a:rPr>
              <a:t> ou resposta, encerrar o ciclo de solicitação ou chamar a próxima função de middleware.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FFFFFF"/>
                </a:solidFill>
              </a:rPr>
              <a:t>Visto que os middlewares são chamados sempre </a:t>
            </a:r>
            <a:r>
              <a:rPr b="1" lang="pt-BR" sz="1500" u="sng">
                <a:solidFill>
                  <a:srgbClr val="FFFFFF"/>
                </a:solidFill>
              </a:rPr>
              <a:t>antes</a:t>
            </a:r>
            <a:r>
              <a:rPr lang="pt-BR" sz="1500">
                <a:solidFill>
                  <a:srgbClr val="FFFFFF"/>
                </a:solidFill>
              </a:rPr>
              <a:t> de uma rota é possível aplicá-los em algumas ou todas as rotas da nossa aplicação. E ainda também filtrar rotas que não devem usar o middleware.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397402" y="507125"/>
            <a:ext cx="4174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Saiba mais, acesse:</a:t>
            </a:r>
            <a:endParaRPr sz="39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97400" y="3147675"/>
            <a:ext cx="5527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https://</a:t>
            </a:r>
            <a:r>
              <a:rPr lang="pt-BR" sz="4500">
                <a:solidFill>
                  <a:srgbClr val="FF760C"/>
                </a:solidFill>
                <a:latin typeface="Oswald"/>
                <a:ea typeface="Oswald"/>
                <a:cs typeface="Oswald"/>
                <a:sym typeface="Oswald"/>
              </a:rPr>
              <a:t>h</a:t>
            </a:r>
            <a:r>
              <a:rPr lang="pt-BR" sz="4500">
                <a:solidFill>
                  <a:srgbClr val="79756C"/>
                </a:solidFill>
                <a:latin typeface="Oswald"/>
                <a:ea typeface="Oswald"/>
                <a:cs typeface="Oswald"/>
                <a:sym typeface="Oswald"/>
              </a:rPr>
              <a:t>code</a:t>
            </a:r>
            <a:r>
              <a:rPr lang="pt-BR" sz="3900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.com.br</a:t>
            </a:r>
            <a:endParaRPr sz="1500">
              <a:solidFill>
                <a:srgbClr val="CCCC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225" y="1650800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775" y="1114750"/>
            <a:ext cx="2914002" cy="2914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