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0dff9cc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0dff9cc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a06294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a06294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0dff9c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0dff9c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dff9cc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dff9cc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0dff9cc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0dff9cc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0dff9cc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0dff9cc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6395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JWT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 JWT?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JWT (JSON Web Token) é um padrão aberto </a:t>
            </a:r>
            <a:r>
              <a:rPr b="1" lang="pt-BR" sz="1500">
                <a:solidFill>
                  <a:srgbClr val="FFFFFF"/>
                </a:solidFill>
              </a:rPr>
              <a:t>RFC 7519</a:t>
            </a:r>
            <a:r>
              <a:rPr lang="pt-BR" sz="1500">
                <a:solidFill>
                  <a:srgbClr val="FFFFFF"/>
                </a:solidFill>
              </a:rPr>
              <a:t> que fornece um método seguro para comunicar informações entre duas partes.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Um token JWT é uma string composta de 3 partes separadas pelo caractere ponto. Cada uma das partes respectivamente são: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AutoNum type="arabicPeriod"/>
            </a:pPr>
            <a:r>
              <a:rPr b="1" lang="pt-BR" sz="1500">
                <a:solidFill>
                  <a:srgbClr val="EA2845"/>
                </a:solidFill>
              </a:rPr>
              <a:t>Header</a:t>
            </a:r>
            <a:endParaRPr b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AutoNum type="arabicPeriod"/>
            </a:pPr>
            <a:r>
              <a:rPr b="1" lang="pt-BR" sz="1500">
                <a:solidFill>
                  <a:srgbClr val="EA2845"/>
                </a:solidFill>
              </a:rPr>
              <a:t>Payload</a:t>
            </a:r>
            <a:endParaRPr b="1" sz="1500">
              <a:solidFill>
                <a:srgbClr val="EA2845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1500"/>
              <a:buAutoNum type="arabicPeriod"/>
            </a:pPr>
            <a:r>
              <a:rPr b="1" lang="pt-BR" sz="1500">
                <a:solidFill>
                  <a:srgbClr val="EA2845"/>
                </a:solidFill>
              </a:rPr>
              <a:t>Signature</a:t>
            </a:r>
            <a:endParaRPr b="1" sz="1500">
              <a:solidFill>
                <a:srgbClr val="EA284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 de JWT</a:t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00"/>
                </a:solidFill>
              </a:rPr>
              <a:t>eyJhbGciOiJIUzUxMiIsInR5cCI6IkpXVCJ9</a:t>
            </a:r>
            <a:r>
              <a:rPr b="1" lang="pt-BR" sz="1500">
                <a:solidFill>
                  <a:srgbClr val="FFFFFF"/>
                </a:solidFill>
              </a:rPr>
              <a:t>.</a:t>
            </a:r>
            <a:r>
              <a:rPr lang="pt-BR" sz="1500">
                <a:solidFill>
                  <a:srgbClr val="FF00FF"/>
                </a:solidFill>
              </a:rPr>
              <a:t>eyJzdWIiOiIxIiwibmFtZSI6Ikhjb2RlIiwiaWF0IjoxNTE2MjM5MDIyfQ</a:t>
            </a:r>
            <a:r>
              <a:rPr b="1" lang="pt-BR" sz="1500">
                <a:solidFill>
                  <a:srgbClr val="FFFFFF"/>
                </a:solidFill>
              </a:rPr>
              <a:t>.</a:t>
            </a:r>
            <a:r>
              <a:rPr lang="pt-BR" sz="1500">
                <a:solidFill>
                  <a:srgbClr val="00FFFF"/>
                </a:solidFill>
              </a:rPr>
              <a:t>i1VKMyI7KhNZUhwoZ14U-QMySEV6D_Tgea0WguIud9yX7QIpT15vI3B266wwUsboTOrO2hnHVPKhL6AqXYdURA</a:t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Header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O </a:t>
            </a:r>
            <a:r>
              <a:rPr b="1" lang="pt-BR" sz="1500">
                <a:solidFill>
                  <a:srgbClr val="EA2845"/>
                </a:solidFill>
              </a:rPr>
              <a:t>header </a:t>
            </a:r>
            <a:r>
              <a:rPr lang="pt-BR" sz="1500">
                <a:solidFill>
                  <a:srgbClr val="FFFFFF"/>
                </a:solidFill>
              </a:rPr>
              <a:t>do token JWT é um JSON codificado em Base64 que contém a informação do algoritmo usado na criptografia da assinatura e o tipo do token.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Existem várias opções de algoritmos que são aceitos no padrão JWT. O mais </a:t>
            </a:r>
            <a:r>
              <a:rPr lang="pt-BR" sz="1500">
                <a:solidFill>
                  <a:srgbClr val="FFFFFF"/>
                </a:solidFill>
              </a:rPr>
              <a:t>comum atualmente</a:t>
            </a:r>
            <a:r>
              <a:rPr lang="pt-BR" sz="1500">
                <a:solidFill>
                  <a:srgbClr val="FFFFFF"/>
                </a:solidFill>
              </a:rPr>
              <a:t> é o </a:t>
            </a:r>
            <a:r>
              <a:rPr b="1" lang="pt-BR" sz="1500">
                <a:solidFill>
                  <a:srgbClr val="FFFFFF"/>
                </a:solidFill>
              </a:rPr>
              <a:t>HS256</a:t>
            </a:r>
            <a:r>
              <a:rPr lang="pt-BR" sz="1500">
                <a:solidFill>
                  <a:srgbClr val="FFFFFF"/>
                </a:solidFill>
              </a:rPr>
              <a:t>, mas você pode escolher outros para aumentar a segurança ou </a:t>
            </a:r>
            <a:r>
              <a:rPr lang="pt-BR" sz="1500">
                <a:solidFill>
                  <a:srgbClr val="FFFFFF"/>
                </a:solidFill>
              </a:rPr>
              <a:t>devido aos recursos</a:t>
            </a:r>
            <a:r>
              <a:rPr lang="pt-BR" sz="1500">
                <a:solidFill>
                  <a:srgbClr val="FFFFFF"/>
                </a:solidFill>
              </a:rPr>
              <a:t> disponíveis da linguagem de programação escolhida. 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Payload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90100" y="1557000"/>
            <a:ext cx="79638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O </a:t>
            </a:r>
            <a:r>
              <a:rPr b="1" lang="pt-BR" sz="1500">
                <a:solidFill>
                  <a:srgbClr val="EA2845"/>
                </a:solidFill>
              </a:rPr>
              <a:t>payload </a:t>
            </a:r>
            <a:r>
              <a:rPr lang="pt-BR" sz="1500">
                <a:solidFill>
                  <a:srgbClr val="FFFFFF"/>
                </a:solidFill>
              </a:rPr>
              <a:t>do token JWT também é um JSON codificado em Base64 que contém os dados de fato que você deseja transportar. Embora qualquer dado possa ser colocado nesta parte do token é importante frisar que a codificação Base64 é facilmente revertida, por isso qualquer informação </a:t>
            </a:r>
            <a:r>
              <a:rPr lang="pt-BR" sz="1500">
                <a:solidFill>
                  <a:srgbClr val="FFFFFF"/>
                </a:solidFill>
              </a:rPr>
              <a:t>colocada</a:t>
            </a:r>
            <a:r>
              <a:rPr lang="pt-BR" sz="1500">
                <a:solidFill>
                  <a:srgbClr val="FFFFFF"/>
                </a:solidFill>
              </a:rPr>
              <a:t> aqui não deve ser </a:t>
            </a:r>
            <a:r>
              <a:rPr lang="pt-BR" sz="1500">
                <a:solidFill>
                  <a:srgbClr val="FFFFFF"/>
                </a:solidFill>
              </a:rPr>
              <a:t>sensível</a:t>
            </a:r>
            <a:r>
              <a:rPr lang="pt-BR" sz="1500">
                <a:solidFill>
                  <a:srgbClr val="FFFFFF"/>
                </a:solidFill>
              </a:rPr>
              <a:t> ou </a:t>
            </a:r>
            <a:r>
              <a:rPr lang="pt-BR" sz="1500">
                <a:solidFill>
                  <a:srgbClr val="FFFFFF"/>
                </a:solidFill>
              </a:rPr>
              <a:t>crítica caso seja exposta.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Alguns nomes de chaves  no payload são reservados e ajudam o funcionamento da verificação do token, como por exemplo as chaves </a:t>
            </a:r>
            <a:r>
              <a:rPr b="1" lang="pt-BR" sz="1500">
                <a:solidFill>
                  <a:srgbClr val="EA2845"/>
                </a:solidFill>
              </a:rPr>
              <a:t>iss</a:t>
            </a:r>
            <a:r>
              <a:rPr lang="pt-BR" sz="1500">
                <a:solidFill>
                  <a:srgbClr val="FFFFFF"/>
                </a:solidFill>
              </a:rPr>
              <a:t>, </a:t>
            </a:r>
            <a:r>
              <a:rPr b="1" lang="pt-BR" sz="1500">
                <a:solidFill>
                  <a:srgbClr val="EA2845"/>
                </a:solidFill>
              </a:rPr>
              <a:t>sub</a:t>
            </a:r>
            <a:r>
              <a:rPr lang="pt-BR" sz="1500">
                <a:solidFill>
                  <a:srgbClr val="FFFFFF"/>
                </a:solidFill>
              </a:rPr>
              <a:t>, </a:t>
            </a:r>
            <a:r>
              <a:rPr b="1" lang="pt-BR" sz="1500">
                <a:solidFill>
                  <a:srgbClr val="EA2845"/>
                </a:solidFill>
              </a:rPr>
              <a:t>aud</a:t>
            </a:r>
            <a:r>
              <a:rPr lang="pt-BR" sz="1500">
                <a:solidFill>
                  <a:srgbClr val="FFFFFF"/>
                </a:solidFill>
              </a:rPr>
              <a:t>, </a:t>
            </a:r>
            <a:r>
              <a:rPr b="1" lang="pt-BR" sz="1500">
                <a:solidFill>
                  <a:srgbClr val="EA2845"/>
                </a:solidFill>
              </a:rPr>
              <a:t>exp</a:t>
            </a:r>
            <a:r>
              <a:rPr lang="pt-BR" sz="1500">
                <a:solidFill>
                  <a:srgbClr val="FFFFFF"/>
                </a:solidFill>
              </a:rPr>
              <a:t>, </a:t>
            </a:r>
            <a:r>
              <a:rPr b="1" lang="pt-BR" sz="1500">
                <a:solidFill>
                  <a:srgbClr val="EA2845"/>
                </a:solidFill>
              </a:rPr>
              <a:t>nbf</a:t>
            </a:r>
            <a:r>
              <a:rPr lang="pt-BR" sz="1500">
                <a:solidFill>
                  <a:srgbClr val="FFFFFF"/>
                </a:solidFill>
              </a:rPr>
              <a:t>, </a:t>
            </a:r>
            <a:r>
              <a:rPr b="1" lang="pt-BR" sz="1500">
                <a:solidFill>
                  <a:srgbClr val="EA2845"/>
                </a:solidFill>
              </a:rPr>
              <a:t>iat </a:t>
            </a:r>
            <a:r>
              <a:rPr lang="pt-BR" sz="1500">
                <a:solidFill>
                  <a:srgbClr val="FFFFFF"/>
                </a:solidFill>
              </a:rPr>
              <a:t>e </a:t>
            </a:r>
            <a:r>
              <a:rPr b="1" lang="pt-BR" sz="1500">
                <a:solidFill>
                  <a:srgbClr val="EA2845"/>
                </a:solidFill>
              </a:rPr>
              <a:t>jti</a:t>
            </a:r>
            <a:r>
              <a:rPr lang="pt-BR" sz="1500">
                <a:solidFill>
                  <a:srgbClr val="FFFFFF"/>
                </a:solidFill>
              </a:rPr>
              <a:t>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Payload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90100" y="1557000"/>
            <a:ext cx="79638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iss</a:t>
            </a:r>
            <a:r>
              <a:rPr lang="pt-BR" sz="1500">
                <a:solidFill>
                  <a:srgbClr val="FFFFFF"/>
                </a:solidFill>
              </a:rPr>
              <a:t>”: Esta chave que é a abreviação da palavra </a:t>
            </a:r>
            <a:r>
              <a:rPr b="1" i="1" lang="pt-BR" sz="1500">
                <a:solidFill>
                  <a:srgbClr val="FFFFFF"/>
                </a:solidFill>
              </a:rPr>
              <a:t>issuer </a:t>
            </a:r>
            <a:r>
              <a:rPr lang="pt-BR" sz="1500">
                <a:solidFill>
                  <a:srgbClr val="FFFFFF"/>
                </a:solidFill>
              </a:rPr>
              <a:t>serve para identificar o principal emissor do JWT e o seu uso é opcional.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sub</a:t>
            </a:r>
            <a:r>
              <a:rPr lang="pt-BR" sz="1500">
                <a:solidFill>
                  <a:schemeClr val="lt1"/>
                </a:solidFill>
              </a:rPr>
              <a:t>”: Esta chave que é a abreviação da palavra </a:t>
            </a:r>
            <a:r>
              <a:rPr b="1" i="1" lang="pt-BR" sz="1500">
                <a:solidFill>
                  <a:schemeClr val="lt1"/>
                </a:solidFill>
              </a:rPr>
              <a:t>subject </a:t>
            </a:r>
            <a:r>
              <a:rPr lang="pt-BR" sz="1500">
                <a:solidFill>
                  <a:schemeClr val="lt1"/>
                </a:solidFill>
              </a:rPr>
              <a:t>serve para identificar o principal assunto do JWT e o emissor deve encarar esse valor como exclusivo, o uso é opcional.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aud</a:t>
            </a:r>
            <a:r>
              <a:rPr lang="pt-BR" sz="1500">
                <a:solidFill>
                  <a:schemeClr val="lt1"/>
                </a:solidFill>
              </a:rPr>
              <a:t>”: Esta chave que é a abreviação da palavra </a:t>
            </a:r>
            <a:r>
              <a:rPr b="1" i="1" lang="pt-BR" sz="1500">
                <a:solidFill>
                  <a:schemeClr val="lt1"/>
                </a:solidFill>
              </a:rPr>
              <a:t>audience </a:t>
            </a:r>
            <a:r>
              <a:rPr lang="pt-BR" sz="1500">
                <a:solidFill>
                  <a:schemeClr val="lt1"/>
                </a:solidFill>
              </a:rPr>
              <a:t>serve para identificar o destinatário do token, o uso é opcional.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exp</a:t>
            </a:r>
            <a:r>
              <a:rPr lang="pt-BR" sz="1500">
                <a:solidFill>
                  <a:schemeClr val="lt1"/>
                </a:solidFill>
              </a:rPr>
              <a:t>”: Esta chave que é a abreviação da expressão </a:t>
            </a:r>
            <a:r>
              <a:rPr b="1" i="1" lang="pt-BR" sz="1500">
                <a:solidFill>
                  <a:schemeClr val="lt1"/>
                </a:solidFill>
              </a:rPr>
              <a:t>expiration time </a:t>
            </a:r>
            <a:r>
              <a:rPr lang="pt-BR" sz="1500">
                <a:solidFill>
                  <a:schemeClr val="lt1"/>
                </a:solidFill>
              </a:rPr>
              <a:t>serve para identificar o tempo de expiração do token, o uso é opcional.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Payload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90100" y="1557000"/>
            <a:ext cx="79638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nbf</a:t>
            </a:r>
            <a:r>
              <a:rPr lang="pt-BR" sz="1500">
                <a:solidFill>
                  <a:srgbClr val="FFFFFF"/>
                </a:solidFill>
              </a:rPr>
              <a:t>”: Esta chave que é a abreviação da </a:t>
            </a:r>
            <a:r>
              <a:rPr lang="pt-BR" sz="1500">
                <a:solidFill>
                  <a:srgbClr val="FFFFFF"/>
                </a:solidFill>
              </a:rPr>
              <a:t>expressão</a:t>
            </a:r>
            <a:r>
              <a:rPr lang="pt-BR" sz="1500">
                <a:solidFill>
                  <a:srgbClr val="FFFFFF"/>
                </a:solidFill>
              </a:rPr>
              <a:t> </a:t>
            </a:r>
            <a:r>
              <a:rPr b="1" i="1" lang="pt-BR" sz="1500">
                <a:solidFill>
                  <a:srgbClr val="FFFFFF"/>
                </a:solidFill>
              </a:rPr>
              <a:t>not before</a:t>
            </a:r>
            <a:r>
              <a:rPr b="1" i="1" lang="pt-BR" sz="1500">
                <a:solidFill>
                  <a:srgbClr val="FFFFFF"/>
                </a:solidFill>
              </a:rPr>
              <a:t> </a:t>
            </a:r>
            <a:r>
              <a:rPr lang="pt-BR" sz="1500">
                <a:solidFill>
                  <a:srgbClr val="FFFFFF"/>
                </a:solidFill>
              </a:rPr>
              <a:t>serve para identificar o tempo de inicio da validade do token, seu uso é opcional.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iat</a:t>
            </a:r>
            <a:r>
              <a:rPr lang="pt-BR" sz="1500">
                <a:solidFill>
                  <a:schemeClr val="lt1"/>
                </a:solidFill>
              </a:rPr>
              <a:t>”: Esta chave que é a abreviação da </a:t>
            </a:r>
            <a:r>
              <a:rPr lang="pt-BR" sz="1500">
                <a:solidFill>
                  <a:schemeClr val="lt1"/>
                </a:solidFill>
              </a:rPr>
              <a:t>expressão </a:t>
            </a:r>
            <a:r>
              <a:rPr b="1" i="1" lang="pt-BR" sz="1500">
                <a:solidFill>
                  <a:schemeClr val="lt1"/>
                </a:solidFill>
              </a:rPr>
              <a:t>issued at</a:t>
            </a:r>
            <a:r>
              <a:rPr b="1" i="1" lang="pt-BR" sz="1500">
                <a:solidFill>
                  <a:schemeClr val="lt1"/>
                </a:solidFill>
              </a:rPr>
              <a:t> </a:t>
            </a:r>
            <a:r>
              <a:rPr lang="pt-BR" sz="1500">
                <a:solidFill>
                  <a:schemeClr val="lt1"/>
                </a:solidFill>
              </a:rPr>
              <a:t>serve para identificar o momento da criação do token e assim saber qual a sua idade, o seu uso é opcional.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</a:rPr>
              <a:t>“</a:t>
            </a:r>
            <a:r>
              <a:rPr b="1" lang="pt-BR" sz="1500">
                <a:solidFill>
                  <a:srgbClr val="EA2845"/>
                </a:solidFill>
              </a:rPr>
              <a:t>jti</a:t>
            </a:r>
            <a:r>
              <a:rPr lang="pt-BR" sz="1500">
                <a:solidFill>
                  <a:schemeClr val="lt1"/>
                </a:solidFill>
              </a:rPr>
              <a:t>”: Esta chave que é a abreviação da expressão </a:t>
            </a:r>
            <a:r>
              <a:rPr b="1" i="1" lang="pt-BR" sz="1500">
                <a:solidFill>
                  <a:schemeClr val="lt1"/>
                </a:solidFill>
              </a:rPr>
              <a:t>JWT ID </a:t>
            </a:r>
            <a:r>
              <a:rPr lang="pt-BR" sz="1500">
                <a:solidFill>
                  <a:schemeClr val="lt1"/>
                </a:solidFill>
              </a:rPr>
              <a:t>serve para identificar de forma única um token, isso é útil para uma aplicação que possui mais de um emissor de tokens, o seu uso é opcional.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Signature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90100" y="1557000"/>
            <a:ext cx="7963800" cy="30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A assinatura do token é a string em Base64 do resultado da criptografia com o </a:t>
            </a:r>
            <a:r>
              <a:rPr lang="pt-BR" sz="1500">
                <a:solidFill>
                  <a:srgbClr val="FFFFFF"/>
                </a:solidFill>
              </a:rPr>
              <a:t>algoritmo</a:t>
            </a:r>
            <a:r>
              <a:rPr lang="pt-BR" sz="1500">
                <a:solidFill>
                  <a:srgbClr val="FFFFFF"/>
                </a:solidFill>
              </a:rPr>
              <a:t> escolhido e identificado no header. A string que será criptografada é a string do header codificada em Base64 concatenada com um ponto e com a string codificada em Base64 do payload.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Isso fará com que qualquer alteração no header ou payload mude o valor da assinatura, que por sua vez só pode ser obtida de forma válida com uma chave secreta que apenas o emissor deve possuir.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