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91" r:id="rId3"/>
    <p:sldId id="292" r:id="rId4"/>
    <p:sldId id="257" r:id="rId5"/>
    <p:sldId id="258" r:id="rId6"/>
    <p:sldId id="259" r:id="rId7"/>
    <p:sldId id="281" r:id="rId8"/>
    <p:sldId id="282" r:id="rId9"/>
    <p:sldId id="283" r:id="rId10"/>
    <p:sldId id="285" r:id="rId11"/>
    <p:sldId id="284" r:id="rId12"/>
    <p:sldId id="286" r:id="rId13"/>
    <p:sldId id="287" r:id="rId14"/>
    <p:sldId id="288" r:id="rId15"/>
    <p:sldId id="260" r:id="rId16"/>
    <p:sldId id="261" r:id="rId17"/>
    <p:sldId id="262" r:id="rId18"/>
    <p:sldId id="264" r:id="rId19"/>
    <p:sldId id="289" r:id="rId20"/>
    <p:sldId id="290" r:id="rId21"/>
    <p:sldId id="265" r:id="rId22"/>
    <p:sldId id="267" r:id="rId23"/>
    <p:sldId id="270" r:id="rId24"/>
    <p:sldId id="263" r:id="rId25"/>
    <p:sldId id="266" r:id="rId26"/>
    <p:sldId id="268" r:id="rId27"/>
    <p:sldId id="269" r:id="rId28"/>
    <p:sldId id="271" r:id="rId29"/>
    <p:sldId id="276" r:id="rId30"/>
    <p:sldId id="278" r:id="rId31"/>
    <p:sldId id="303" r:id="rId32"/>
    <p:sldId id="272" r:id="rId33"/>
    <p:sldId id="302" r:id="rId34"/>
    <p:sldId id="304" r:id="rId35"/>
    <p:sldId id="279" r:id="rId36"/>
    <p:sldId id="280" r:id="rId37"/>
    <p:sldId id="306" r:id="rId38"/>
    <p:sldId id="307" r:id="rId39"/>
    <p:sldId id="273" r:id="rId40"/>
    <p:sldId id="274" r:id="rId41"/>
    <p:sldId id="300" r:id="rId42"/>
    <p:sldId id="275" r:id="rId43"/>
    <p:sldId id="293" r:id="rId44"/>
    <p:sldId id="294" r:id="rId45"/>
    <p:sldId id="295" r:id="rId46"/>
    <p:sldId id="297" r:id="rId47"/>
    <p:sldId id="298" r:id="rId48"/>
    <p:sldId id="296" r:id="rId49"/>
    <p:sldId id="299" r:id="rId50"/>
    <p:sldId id="305" r:id="rId51"/>
    <p:sldId id="301" r:id="rId5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0071" autoAdjust="0"/>
  </p:normalViewPr>
  <p:slideViewPr>
    <p:cSldViewPr snapToGrid="0">
      <p:cViewPr varScale="1">
        <p:scale>
          <a:sx n="57" d="100"/>
          <a:sy n="57" d="100"/>
        </p:scale>
        <p:origin x="123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B895A-E7FD-458A-9244-50131E2CDA21}" type="datetimeFigureOut">
              <a:rPr lang="pt-BR" smtClean="0"/>
              <a:t>29/04/2024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7E5A6-17FE-469A-AB99-399FAA8800AD}" type="slidenum">
              <a:rPr lang="pt-BR" smtClean="0"/>
              <a:t>‹nº›</a:t>
            </a:fld>
            <a:endParaRPr lang="pt-BR"/>
          </a:p>
        </p:txBody>
      </p:sp>
    </p:spTree>
    <p:extLst>
      <p:ext uri="{BB962C8B-B14F-4D97-AF65-F5344CB8AC3E}">
        <p14:creationId xmlns:p14="http://schemas.microsoft.com/office/powerpoint/2010/main" val="54828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1</a:t>
            </a:fld>
            <a:endParaRPr lang="pt-BR"/>
          </a:p>
        </p:txBody>
      </p:sp>
    </p:spTree>
    <p:extLst>
      <p:ext uri="{BB962C8B-B14F-4D97-AF65-F5344CB8AC3E}">
        <p14:creationId xmlns:p14="http://schemas.microsoft.com/office/powerpoint/2010/main" val="4059451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effectLst/>
                <a:latin typeface="Courier New" panose="02070309020205020404" pitchFamily="49" charset="0"/>
              </a:rPr>
              <a:t>&lt;</a:t>
            </a:r>
            <a:r>
              <a:rPr lang="pt-BR" b="0" i="0" dirty="0" err="1">
                <a:effectLst/>
                <a:latin typeface="Courier New" panose="02070309020205020404" pitchFamily="49" charset="0"/>
              </a:rPr>
              <a:t>title</a:t>
            </a:r>
            <a:r>
              <a:rPr lang="pt-BR" b="0" i="0" dirty="0">
                <a:effectLst/>
                <a:latin typeface="Courier New" panose="02070309020205020404" pitchFamily="49" charset="0"/>
              </a:rPr>
              <a:t>&gt;</a:t>
            </a:r>
            <a:r>
              <a:rPr lang="pt-BR" b="0" i="0" dirty="0">
                <a:solidFill>
                  <a:srgbClr val="000000"/>
                </a:solidFill>
                <a:effectLst/>
                <a:latin typeface="Courier New" panose="02070309020205020404" pitchFamily="49" charset="0"/>
              </a:rPr>
              <a:t>Aula sobre HTML / CSS / JS</a:t>
            </a:r>
            <a:r>
              <a:rPr lang="pt-BR" b="0" i="0" dirty="0">
                <a:effectLst/>
                <a:latin typeface="Courier New" panose="02070309020205020404" pitchFamily="49" charset="0"/>
              </a:rPr>
              <a:t>&lt;/</a:t>
            </a:r>
            <a:r>
              <a:rPr lang="pt-BR" b="0" i="0" dirty="0" err="1">
                <a:effectLst/>
                <a:latin typeface="Courier New" panose="02070309020205020404" pitchFamily="49" charset="0"/>
              </a:rPr>
              <a:t>title</a:t>
            </a:r>
            <a:r>
              <a:rPr lang="pt-BR" b="0" i="0" dirty="0">
                <a:effectLst/>
                <a:latin typeface="Courier New" panose="02070309020205020404" pitchFamily="49" charset="0"/>
              </a:rPr>
              <a:t>&gt;</a:t>
            </a:r>
            <a:endParaRPr lang="pt-BR" dirty="0"/>
          </a:p>
          <a:p>
            <a:endParaRPr lang="pt-BR" dirty="0"/>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8</a:t>
            </a:fld>
            <a:endParaRPr lang="pt-BR"/>
          </a:p>
        </p:txBody>
      </p:sp>
    </p:spTree>
    <p:extLst>
      <p:ext uri="{BB962C8B-B14F-4D97-AF65-F5344CB8AC3E}">
        <p14:creationId xmlns:p14="http://schemas.microsoft.com/office/powerpoint/2010/main" val="376602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Caso receba uma mensagem de falha de autenticação, talvez seja necessário abrir o navegador e autenticar-se no </a:t>
            </a:r>
            <a:r>
              <a:rPr lang="pt-BR" b="1" dirty="0" err="1"/>
              <a:t>github.com</a:t>
            </a:r>
            <a:r>
              <a:rPr lang="pt-BR" b="1" dirty="0"/>
              <a:t> </a:t>
            </a:r>
          </a:p>
          <a:p>
            <a:pPr marL="0" indent="0">
              <a:buNone/>
            </a:pPr>
            <a:endParaRPr lang="pt-BR" b="1" dirty="0"/>
          </a:p>
          <a:p>
            <a:pPr marL="0" indent="0">
              <a:buNone/>
            </a:pPr>
            <a:r>
              <a:rPr lang="pt-BR" b="1" dirty="0"/>
              <a:t>ou</a:t>
            </a:r>
          </a:p>
          <a:p>
            <a:endParaRPr lang="pt-BR" dirty="0"/>
          </a:p>
          <a:p>
            <a:r>
              <a:rPr lang="pt-BR" dirty="0"/>
              <a:t>Se necessário, crie um </a:t>
            </a:r>
            <a:r>
              <a:rPr lang="pt-BR" dirty="0" err="1"/>
              <a:t>personal</a:t>
            </a:r>
            <a:r>
              <a:rPr lang="pt-BR" dirty="0"/>
              <a:t> </a:t>
            </a:r>
            <a:r>
              <a:rPr lang="pt-BR" dirty="0" err="1"/>
              <a:t>access</a:t>
            </a:r>
            <a:r>
              <a:rPr lang="pt-BR" dirty="0"/>
              <a:t> token (</a:t>
            </a:r>
            <a:r>
              <a:rPr lang="pt-BR" dirty="0" err="1"/>
              <a:t>classic</a:t>
            </a:r>
            <a:r>
              <a:rPr lang="pt-BR" dirty="0"/>
              <a:t>)</a:t>
            </a:r>
          </a:p>
          <a:p>
            <a:pPr marL="0" indent="0" algn="l">
              <a:buFont typeface="Arial" panose="020B0604020202020204" pitchFamily="34" charset="0"/>
              <a:buNone/>
            </a:pPr>
            <a:endParaRPr lang="pt-BR" b="0" i="0" dirty="0">
              <a:solidFill>
                <a:srgbClr val="D1D5DB"/>
              </a:solidFill>
              <a:effectLst/>
              <a:latin typeface="Söhne"/>
            </a:endParaRPr>
          </a:p>
          <a:p>
            <a:pPr algn="l">
              <a:buFont typeface="+mj-lt"/>
              <a:buAutoNum type="arabicPeriod"/>
            </a:pPr>
            <a:endParaRPr lang="pt-BR" b="0" i="0" dirty="0">
              <a:solidFill>
                <a:srgbClr val="D1D5DB"/>
              </a:solidFill>
              <a:effectLst/>
              <a:latin typeface="Söhne"/>
            </a:endParaRPr>
          </a:p>
          <a:p>
            <a:pPr algn="l">
              <a:buFont typeface="+mj-lt"/>
              <a:buAutoNum type="arabicPeriod"/>
            </a:pPr>
            <a:r>
              <a:rPr lang="pt-BR" b="0" i="0" dirty="0" err="1">
                <a:solidFill>
                  <a:srgbClr val="D1D5DB"/>
                </a:solidFill>
                <a:effectLst/>
                <a:latin typeface="Söhne"/>
              </a:rPr>
              <a:t>git</a:t>
            </a:r>
            <a:r>
              <a:rPr lang="pt-BR" b="0" i="0" dirty="0">
                <a:solidFill>
                  <a:srgbClr val="D1D5DB"/>
                </a:solidFill>
                <a:effectLst/>
                <a:latin typeface="Söhne"/>
              </a:rPr>
              <a:t> </a:t>
            </a:r>
            <a:r>
              <a:rPr lang="pt-BR" b="0" i="0" dirty="0" err="1">
                <a:solidFill>
                  <a:srgbClr val="D1D5DB"/>
                </a:solidFill>
                <a:effectLst/>
                <a:latin typeface="Söhne"/>
              </a:rPr>
              <a:t>remote</a:t>
            </a:r>
            <a:r>
              <a:rPr lang="pt-BR" b="0" i="0" dirty="0">
                <a:solidFill>
                  <a:srgbClr val="D1D5DB"/>
                </a:solidFill>
                <a:effectLst/>
                <a:latin typeface="Söhne"/>
              </a:rPr>
              <a:t> </a:t>
            </a:r>
            <a:r>
              <a:rPr lang="pt-BR" b="0" i="0" dirty="0" err="1">
                <a:solidFill>
                  <a:srgbClr val="D1D5DB"/>
                </a:solidFill>
                <a:effectLst/>
                <a:latin typeface="Söhne"/>
              </a:rPr>
              <a:t>add</a:t>
            </a:r>
            <a:r>
              <a:rPr lang="pt-BR" b="0" i="0" dirty="0">
                <a:solidFill>
                  <a:srgbClr val="D1D5DB"/>
                </a:solidFill>
                <a:effectLst/>
                <a:latin typeface="Söhne"/>
              </a:rPr>
              <a:t> </a:t>
            </a:r>
            <a:r>
              <a:rPr lang="pt-BR" b="0" i="0" dirty="0" err="1">
                <a:solidFill>
                  <a:srgbClr val="D1D5DB"/>
                </a:solidFill>
                <a:effectLst/>
                <a:latin typeface="Söhne"/>
              </a:rPr>
              <a:t>origin</a:t>
            </a:r>
            <a:r>
              <a:rPr lang="pt-BR" b="0" i="0" dirty="0">
                <a:solidFill>
                  <a:srgbClr val="D1D5DB"/>
                </a:solidFill>
                <a:effectLst/>
                <a:latin typeface="Söhne"/>
              </a:rPr>
              <a:t> https://</a:t>
            </a:r>
            <a:r>
              <a:rPr lang="pt-BR" b="0" i="0" dirty="0" err="1">
                <a:solidFill>
                  <a:srgbClr val="D1D5DB"/>
                </a:solidFill>
                <a:effectLst/>
                <a:latin typeface="Söhne"/>
              </a:rPr>
              <a:t>github.com</a:t>
            </a:r>
            <a:r>
              <a:rPr lang="pt-BR" b="0" i="0" dirty="0">
                <a:solidFill>
                  <a:srgbClr val="D1D5DB"/>
                </a:solidFill>
                <a:effectLst/>
                <a:latin typeface="Söhne"/>
              </a:rPr>
              <a:t>/&lt;sua-conta&gt;/</a:t>
            </a:r>
            <a:r>
              <a:rPr lang="pt-BR" b="0" i="0" dirty="0" err="1">
                <a:solidFill>
                  <a:srgbClr val="D1D5DB"/>
                </a:solidFill>
                <a:effectLst/>
                <a:latin typeface="Söhne"/>
              </a:rPr>
              <a:t>HTML.git</a:t>
            </a:r>
            <a:r>
              <a:rPr lang="pt-BR" b="0" i="0" dirty="0">
                <a:solidFill>
                  <a:srgbClr val="D1D5DB"/>
                </a:solidFill>
                <a:effectLst/>
                <a:latin typeface="Söhne"/>
              </a:rPr>
              <a:t>:  Este comando associa o repositório remoto no GitHub ao nome "</a:t>
            </a:r>
            <a:r>
              <a:rPr lang="pt-BR" b="0" i="0" dirty="0" err="1">
                <a:solidFill>
                  <a:srgbClr val="D1D5DB"/>
                </a:solidFill>
                <a:effectLst/>
                <a:latin typeface="Söhne"/>
              </a:rPr>
              <a:t>origin</a:t>
            </a:r>
            <a:r>
              <a:rPr lang="pt-BR" b="0" i="0" dirty="0">
                <a:solidFill>
                  <a:srgbClr val="D1D5DB"/>
                </a:solidFill>
                <a:effectLst/>
                <a:latin typeface="Söhne"/>
              </a:rPr>
              <a:t>". </a:t>
            </a:r>
          </a:p>
          <a:p>
            <a:pPr algn="l">
              <a:buFont typeface="+mj-lt"/>
              <a:buAutoNum type="arabicPeriod"/>
            </a:pPr>
            <a:endParaRPr lang="pt-BR" b="0" i="0" dirty="0">
              <a:solidFill>
                <a:srgbClr val="D1D5DB"/>
              </a:solidFill>
              <a:effectLst/>
              <a:latin typeface="Söhne"/>
            </a:endParaRPr>
          </a:p>
          <a:p>
            <a:pPr algn="l">
              <a:buFont typeface="+mj-lt"/>
              <a:buAutoNum type="arabicPeriod"/>
            </a:pPr>
            <a:r>
              <a:rPr lang="pt-BR" b="0" i="0" dirty="0" err="1">
                <a:solidFill>
                  <a:srgbClr val="D1D5DB"/>
                </a:solidFill>
                <a:effectLst/>
                <a:latin typeface="Söhne"/>
              </a:rPr>
              <a:t>git</a:t>
            </a:r>
            <a:r>
              <a:rPr lang="pt-BR" b="0" i="0" dirty="0">
                <a:solidFill>
                  <a:srgbClr val="D1D5DB"/>
                </a:solidFill>
                <a:effectLst/>
                <a:latin typeface="Söhne"/>
              </a:rPr>
              <a:t> </a:t>
            </a:r>
            <a:r>
              <a:rPr lang="pt-BR" b="0" i="0" dirty="0" err="1">
                <a:solidFill>
                  <a:srgbClr val="D1D5DB"/>
                </a:solidFill>
                <a:effectLst/>
                <a:latin typeface="Söhne"/>
              </a:rPr>
              <a:t>branch</a:t>
            </a:r>
            <a:r>
              <a:rPr lang="pt-BR" b="0" i="0" dirty="0">
                <a:solidFill>
                  <a:srgbClr val="D1D5DB"/>
                </a:solidFill>
                <a:effectLst/>
                <a:latin typeface="Söhne"/>
              </a:rPr>
              <a:t> -M </a:t>
            </a:r>
            <a:r>
              <a:rPr lang="pt-BR" b="0" i="0" dirty="0" err="1">
                <a:solidFill>
                  <a:srgbClr val="D1D5DB"/>
                </a:solidFill>
                <a:effectLst/>
                <a:latin typeface="Söhne"/>
              </a:rPr>
              <a:t>main</a:t>
            </a:r>
            <a:r>
              <a:rPr lang="pt-BR" b="0" i="0" dirty="0">
                <a:solidFill>
                  <a:srgbClr val="D1D5DB"/>
                </a:solidFill>
                <a:effectLst/>
                <a:latin typeface="Söhne"/>
              </a:rPr>
              <a:t>:  Este comando renomeia a </a:t>
            </a:r>
            <a:r>
              <a:rPr lang="pt-BR" b="0" i="0" dirty="0" err="1">
                <a:solidFill>
                  <a:srgbClr val="D1D5DB"/>
                </a:solidFill>
                <a:effectLst/>
                <a:latin typeface="Söhne"/>
              </a:rPr>
              <a:t>branch</a:t>
            </a:r>
            <a:r>
              <a:rPr lang="pt-BR" b="0" i="0" dirty="0">
                <a:solidFill>
                  <a:srgbClr val="D1D5DB"/>
                </a:solidFill>
                <a:effectLst/>
                <a:latin typeface="Söhne"/>
              </a:rPr>
              <a:t> padrão do repositório local para "</a:t>
            </a:r>
            <a:r>
              <a:rPr lang="pt-BR" b="0" i="0" dirty="0" err="1">
                <a:solidFill>
                  <a:srgbClr val="D1D5DB"/>
                </a:solidFill>
                <a:effectLst/>
                <a:latin typeface="Söhne"/>
              </a:rPr>
              <a:t>main</a:t>
            </a:r>
            <a:r>
              <a:rPr lang="pt-BR" b="0" i="0" dirty="0">
                <a:solidFill>
                  <a:srgbClr val="D1D5DB"/>
                </a:solidFill>
                <a:effectLst/>
                <a:latin typeface="Söhne"/>
              </a:rPr>
              <a:t>". Isso é comum devido a mudanças recentes em muitos projetos de código aberto para adotar nomes mais inclusivos em vez de "master".</a:t>
            </a:r>
          </a:p>
          <a:p>
            <a:pPr algn="l">
              <a:buFont typeface="+mj-lt"/>
              <a:buAutoNum type="arabicPeriod"/>
            </a:pPr>
            <a:r>
              <a:rPr lang="pt-BR" b="0" i="0" dirty="0" err="1">
                <a:solidFill>
                  <a:srgbClr val="D1D5DB"/>
                </a:solidFill>
                <a:effectLst/>
                <a:latin typeface="Söhne"/>
              </a:rPr>
              <a:t>git</a:t>
            </a:r>
            <a:r>
              <a:rPr lang="pt-BR" b="0" i="0" dirty="0">
                <a:solidFill>
                  <a:srgbClr val="D1D5DB"/>
                </a:solidFill>
                <a:effectLst/>
                <a:latin typeface="Söhne"/>
              </a:rPr>
              <a:t> </a:t>
            </a:r>
            <a:r>
              <a:rPr lang="pt-BR" b="0" i="0" dirty="0" err="1">
                <a:solidFill>
                  <a:srgbClr val="D1D5DB"/>
                </a:solidFill>
                <a:effectLst/>
                <a:latin typeface="Söhne"/>
              </a:rPr>
              <a:t>push</a:t>
            </a:r>
            <a:r>
              <a:rPr lang="pt-BR" b="0" i="0" dirty="0">
                <a:solidFill>
                  <a:srgbClr val="D1D5DB"/>
                </a:solidFill>
                <a:effectLst/>
                <a:latin typeface="Söhne"/>
              </a:rPr>
              <a:t> -</a:t>
            </a:r>
            <a:r>
              <a:rPr lang="pt-BR" b="0" i="0" dirty="0" err="1">
                <a:solidFill>
                  <a:srgbClr val="D1D5DB"/>
                </a:solidFill>
                <a:effectLst/>
                <a:latin typeface="Söhne"/>
              </a:rPr>
              <a:t>u</a:t>
            </a:r>
            <a:r>
              <a:rPr lang="pt-BR" b="0" i="0" dirty="0">
                <a:solidFill>
                  <a:srgbClr val="D1D5DB"/>
                </a:solidFill>
                <a:effectLst/>
                <a:latin typeface="Söhne"/>
              </a:rPr>
              <a:t> </a:t>
            </a:r>
            <a:r>
              <a:rPr lang="pt-BR" b="0" i="0" dirty="0" err="1">
                <a:solidFill>
                  <a:srgbClr val="D1D5DB"/>
                </a:solidFill>
                <a:effectLst/>
                <a:latin typeface="Söhne"/>
              </a:rPr>
              <a:t>origin</a:t>
            </a:r>
            <a:r>
              <a:rPr lang="pt-BR" b="0" i="0" dirty="0">
                <a:solidFill>
                  <a:srgbClr val="D1D5DB"/>
                </a:solidFill>
                <a:effectLst/>
                <a:latin typeface="Söhne"/>
              </a:rPr>
              <a:t> </a:t>
            </a:r>
            <a:r>
              <a:rPr lang="pt-BR" b="0" i="0" dirty="0" err="1">
                <a:solidFill>
                  <a:srgbClr val="D1D5DB"/>
                </a:solidFill>
                <a:effectLst/>
                <a:latin typeface="Söhne"/>
              </a:rPr>
              <a:t>main</a:t>
            </a:r>
            <a:r>
              <a:rPr lang="pt-BR" b="0" i="0" dirty="0">
                <a:solidFill>
                  <a:srgbClr val="D1D5DB"/>
                </a:solidFill>
                <a:effectLst/>
                <a:latin typeface="Söhne"/>
              </a:rPr>
              <a:t>:  Este comando envia o código do repositório local para o repositório remoto no GitHub. O parâmetro -</a:t>
            </a:r>
            <a:r>
              <a:rPr lang="pt-BR" b="0" i="0" dirty="0" err="1">
                <a:solidFill>
                  <a:srgbClr val="D1D5DB"/>
                </a:solidFill>
                <a:effectLst/>
                <a:latin typeface="Söhne"/>
              </a:rPr>
              <a:t>u</a:t>
            </a:r>
            <a:r>
              <a:rPr lang="pt-BR" b="0" i="0" dirty="0">
                <a:solidFill>
                  <a:srgbClr val="D1D5DB"/>
                </a:solidFill>
                <a:effectLst/>
                <a:latin typeface="Söhne"/>
              </a:rPr>
              <a:t> estabelece a </a:t>
            </a:r>
            <a:r>
              <a:rPr lang="pt-BR" b="0" i="0" dirty="0" err="1">
                <a:solidFill>
                  <a:srgbClr val="D1D5DB"/>
                </a:solidFill>
                <a:effectLst/>
                <a:latin typeface="Söhne"/>
              </a:rPr>
              <a:t>branch</a:t>
            </a:r>
            <a:r>
              <a:rPr lang="pt-BR" b="0" i="0" dirty="0">
                <a:solidFill>
                  <a:srgbClr val="D1D5DB"/>
                </a:solidFill>
                <a:effectLst/>
                <a:latin typeface="Söhne"/>
              </a:rPr>
              <a:t> "</a:t>
            </a:r>
            <a:r>
              <a:rPr lang="pt-BR" b="0" i="0" dirty="0" err="1">
                <a:solidFill>
                  <a:srgbClr val="D1D5DB"/>
                </a:solidFill>
                <a:effectLst/>
                <a:latin typeface="Söhne"/>
              </a:rPr>
              <a:t>main</a:t>
            </a:r>
            <a:r>
              <a:rPr lang="pt-BR" b="0" i="0" dirty="0">
                <a:solidFill>
                  <a:srgbClr val="D1D5DB"/>
                </a:solidFill>
                <a:effectLst/>
                <a:latin typeface="Söhne"/>
              </a:rPr>
              <a:t>" no repositório remoto como a </a:t>
            </a:r>
            <a:r>
              <a:rPr lang="pt-BR" b="0" i="0" dirty="0" err="1">
                <a:solidFill>
                  <a:srgbClr val="D1D5DB"/>
                </a:solidFill>
                <a:effectLst/>
                <a:latin typeface="Söhne"/>
              </a:rPr>
              <a:t>branch</a:t>
            </a:r>
            <a:r>
              <a:rPr lang="pt-BR" b="0" i="0" dirty="0">
                <a:solidFill>
                  <a:srgbClr val="D1D5DB"/>
                </a:solidFill>
                <a:effectLst/>
                <a:latin typeface="Söhne"/>
              </a:rPr>
              <a:t> de rastreamento para a </a:t>
            </a:r>
            <a:r>
              <a:rPr lang="pt-BR" b="0" i="0" dirty="0" err="1">
                <a:solidFill>
                  <a:srgbClr val="D1D5DB"/>
                </a:solidFill>
                <a:effectLst/>
                <a:latin typeface="Söhne"/>
              </a:rPr>
              <a:t>branch</a:t>
            </a:r>
            <a:r>
              <a:rPr lang="pt-BR" b="0" i="0" dirty="0">
                <a:solidFill>
                  <a:srgbClr val="D1D5DB"/>
                </a:solidFill>
                <a:effectLst/>
                <a:latin typeface="Söhne"/>
              </a:rPr>
              <a:t> local "</a:t>
            </a:r>
            <a:r>
              <a:rPr lang="pt-BR" b="0" i="0" dirty="0" err="1">
                <a:solidFill>
                  <a:srgbClr val="D1D5DB"/>
                </a:solidFill>
                <a:effectLst/>
                <a:latin typeface="Söhne"/>
              </a:rPr>
              <a:t>main</a:t>
            </a:r>
            <a:r>
              <a:rPr lang="pt-BR" b="0" i="0" dirty="0">
                <a:solidFill>
                  <a:srgbClr val="D1D5DB"/>
                </a:solidFill>
                <a:effectLst/>
                <a:latin typeface="Söhne"/>
              </a:rPr>
              <a:t>". Isso significa que, no futuro, quando você usar </a:t>
            </a:r>
            <a:r>
              <a:rPr lang="pt-BR" b="0" i="0" dirty="0" err="1">
                <a:solidFill>
                  <a:srgbClr val="D1D5DB"/>
                </a:solidFill>
                <a:effectLst/>
                <a:latin typeface="Söhne"/>
              </a:rPr>
              <a:t>git</a:t>
            </a:r>
            <a:r>
              <a:rPr lang="pt-BR" b="0" i="0" dirty="0">
                <a:solidFill>
                  <a:srgbClr val="D1D5DB"/>
                </a:solidFill>
                <a:effectLst/>
                <a:latin typeface="Söhne"/>
              </a:rPr>
              <a:t> </a:t>
            </a:r>
            <a:r>
              <a:rPr lang="pt-BR" b="0" i="0" dirty="0" err="1">
                <a:solidFill>
                  <a:srgbClr val="D1D5DB"/>
                </a:solidFill>
                <a:effectLst/>
                <a:latin typeface="Söhne"/>
              </a:rPr>
              <a:t>push</a:t>
            </a:r>
            <a:r>
              <a:rPr lang="pt-BR" b="0" i="0" dirty="0">
                <a:solidFill>
                  <a:srgbClr val="D1D5DB"/>
                </a:solidFill>
                <a:effectLst/>
                <a:latin typeface="Söhne"/>
              </a:rPr>
              <a:t>, o </a:t>
            </a:r>
            <a:r>
              <a:rPr lang="pt-BR" b="0" i="0" dirty="0" err="1">
                <a:solidFill>
                  <a:srgbClr val="D1D5DB"/>
                </a:solidFill>
                <a:effectLst/>
                <a:latin typeface="Söhne"/>
              </a:rPr>
              <a:t>Git</a:t>
            </a:r>
            <a:r>
              <a:rPr lang="pt-BR" b="0" i="0" dirty="0">
                <a:solidFill>
                  <a:srgbClr val="D1D5DB"/>
                </a:solidFill>
                <a:effectLst/>
                <a:latin typeface="Söhne"/>
              </a:rPr>
              <a:t> saberá para qual </a:t>
            </a:r>
            <a:r>
              <a:rPr lang="pt-BR" b="0" i="0" dirty="0" err="1">
                <a:solidFill>
                  <a:srgbClr val="D1D5DB"/>
                </a:solidFill>
                <a:effectLst/>
                <a:latin typeface="Söhne"/>
              </a:rPr>
              <a:t>branch</a:t>
            </a:r>
            <a:r>
              <a:rPr lang="pt-BR" b="0" i="0" dirty="0">
                <a:solidFill>
                  <a:srgbClr val="D1D5DB"/>
                </a:solidFill>
                <a:effectLst/>
                <a:latin typeface="Söhne"/>
              </a:rPr>
              <a:t> remota enviar as alterações.</a:t>
            </a:r>
          </a:p>
          <a:p>
            <a:pPr algn="l"/>
            <a:r>
              <a:rPr lang="pt-BR" b="0" i="0" dirty="0">
                <a:solidFill>
                  <a:srgbClr val="D1D5DB"/>
                </a:solidFill>
                <a:effectLst/>
                <a:latin typeface="Söhne"/>
              </a:rPr>
              <a:t>Lembre-se de que antes de executar esses comandos, você deve ter certeza de que está no diretório correto em seu terminal, onde o repositório local está localizado.</a:t>
            </a:r>
          </a:p>
          <a:p>
            <a:endParaRPr lang="pt-BR" dirty="0"/>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9</a:t>
            </a:fld>
            <a:endParaRPr lang="pt-BR"/>
          </a:p>
        </p:txBody>
      </p:sp>
    </p:spTree>
    <p:extLst>
      <p:ext uri="{BB962C8B-B14F-4D97-AF65-F5344CB8AC3E}">
        <p14:creationId xmlns:p14="http://schemas.microsoft.com/office/powerpoint/2010/main" val="807299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arquivo </a:t>
            </a:r>
            <a:r>
              <a:rPr lang="pt-BR" dirty="0" err="1"/>
              <a:t>index.html</a:t>
            </a:r>
            <a:r>
              <a:rPr lang="pt-BR" dirty="0"/>
              <a:t> está com o status M </a:t>
            </a:r>
          </a:p>
          <a:p>
            <a:r>
              <a:rPr lang="pt-BR" dirty="0"/>
              <a:t>e o arquivo </a:t>
            </a:r>
            <a:r>
              <a:rPr lang="pt-BR" dirty="0" err="1"/>
              <a:t>teste.txt</a:t>
            </a:r>
            <a:r>
              <a:rPr lang="pt-BR" dirty="0"/>
              <a:t> com o status A</a:t>
            </a:r>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11</a:t>
            </a:fld>
            <a:endParaRPr lang="pt-BR"/>
          </a:p>
        </p:txBody>
      </p:sp>
    </p:spTree>
    <p:extLst>
      <p:ext uri="{BB962C8B-B14F-4D97-AF65-F5344CB8AC3E}">
        <p14:creationId xmlns:p14="http://schemas.microsoft.com/office/powerpoint/2010/main" val="3475924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Após o </a:t>
            </a:r>
            <a:r>
              <a:rPr lang="pt-BR" dirty="0" err="1"/>
              <a:t>commit</a:t>
            </a:r>
            <a:r>
              <a:rPr lang="pt-BR" dirty="0"/>
              <a:t> o status dos arquivos sumiu. Logo que o </a:t>
            </a:r>
            <a:r>
              <a:rPr lang="pt-BR" dirty="0" err="1"/>
              <a:t>teste.txt</a:t>
            </a:r>
            <a:r>
              <a:rPr lang="pt-BR" dirty="0"/>
              <a:t> foi alterado o status M apareceu, o que foi mostrado no resultado do </a:t>
            </a:r>
            <a:r>
              <a:rPr lang="pt-BR" dirty="0" err="1"/>
              <a:t>git</a:t>
            </a:r>
            <a:r>
              <a:rPr lang="pt-BR" dirty="0"/>
              <a:t> status</a:t>
            </a:r>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12</a:t>
            </a:fld>
            <a:endParaRPr lang="pt-BR"/>
          </a:p>
        </p:txBody>
      </p:sp>
    </p:spTree>
    <p:extLst>
      <p:ext uri="{BB962C8B-B14F-4D97-AF65-F5344CB8AC3E}">
        <p14:creationId xmlns:p14="http://schemas.microsoft.com/office/powerpoint/2010/main" val="308247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Continua marcado como modificado, mas agora aparece em alterações preparadas.</a:t>
            </a:r>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13</a:t>
            </a:fld>
            <a:endParaRPr lang="pt-BR"/>
          </a:p>
        </p:txBody>
      </p:sp>
    </p:spTree>
    <p:extLst>
      <p:ext uri="{BB962C8B-B14F-4D97-AF65-F5344CB8AC3E}">
        <p14:creationId xmlns:p14="http://schemas.microsoft.com/office/powerpoint/2010/main" val="109756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Após o </a:t>
            </a:r>
            <a:r>
              <a:rPr lang="pt-BR" dirty="0" err="1"/>
              <a:t>push</a:t>
            </a:r>
            <a:r>
              <a:rPr lang="pt-BR" dirty="0"/>
              <a:t>, o status dos arquivos sumiram.</a:t>
            </a:r>
          </a:p>
          <a:p>
            <a:r>
              <a:rPr lang="pt-BR" dirty="0"/>
              <a:t>Após a alteração remota, nada mudou.</a:t>
            </a:r>
          </a:p>
          <a:p>
            <a:r>
              <a:rPr lang="pt-BR" dirty="0"/>
              <a:t>O </a:t>
            </a:r>
            <a:r>
              <a:rPr lang="pt-BR" dirty="0" err="1"/>
              <a:t>git</a:t>
            </a:r>
            <a:r>
              <a:rPr lang="pt-BR" dirty="0"/>
              <a:t> status não mostrou nada de mudança no arquivo, mas o </a:t>
            </a:r>
            <a:r>
              <a:rPr lang="pt-BR" dirty="0" err="1"/>
              <a:t>commit</a:t>
            </a:r>
            <a:r>
              <a:rPr lang="pt-BR" dirty="0"/>
              <a:t> falhou!</a:t>
            </a:r>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14</a:t>
            </a:fld>
            <a:endParaRPr lang="pt-BR"/>
          </a:p>
        </p:txBody>
      </p:sp>
    </p:spTree>
    <p:extLst>
      <p:ext uri="{BB962C8B-B14F-4D97-AF65-F5344CB8AC3E}">
        <p14:creationId xmlns:p14="http://schemas.microsoft.com/office/powerpoint/2010/main" val="262430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p</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Este é um parágrafo</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p</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err="1">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"http://www.google.com"</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target</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"_</a:t>
            </a:r>
            <a:r>
              <a:rPr lang="pt-BR" b="0" dirty="0" err="1">
                <a:solidFill>
                  <a:srgbClr val="CE9178"/>
                </a:solidFill>
                <a:effectLst/>
                <a:latin typeface="Consolas" panose="020B0609020204030204" pitchFamily="49" charset="0"/>
              </a:rPr>
              <a:t>blank</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Ir para o Google</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endParaRPr lang="pt-BR" dirty="0"/>
          </a:p>
          <a:p>
            <a:r>
              <a:rPr lang="pt-BR" b="0" i="0" dirty="0">
                <a:effectLst/>
                <a:latin typeface="Courier New" panose="02070309020205020404" pitchFamily="49" charset="0"/>
              </a:rPr>
              <a:t>&lt;</a:t>
            </a:r>
            <a:r>
              <a:rPr lang="pt-BR" b="0" i="0" dirty="0" err="1">
                <a:effectLst/>
                <a:latin typeface="Courier New" panose="02070309020205020404" pitchFamily="49" charset="0"/>
              </a:rPr>
              <a:t>title</a:t>
            </a:r>
            <a:r>
              <a:rPr lang="pt-BR" b="0" i="0" dirty="0">
                <a:effectLst/>
                <a:latin typeface="Courier New" panose="02070309020205020404" pitchFamily="49" charset="0"/>
              </a:rPr>
              <a:t>&gt;</a:t>
            </a:r>
            <a:r>
              <a:rPr lang="pt-BR" b="0" i="0" dirty="0">
                <a:solidFill>
                  <a:srgbClr val="000000"/>
                </a:solidFill>
                <a:effectLst/>
                <a:latin typeface="Courier New" panose="02070309020205020404" pitchFamily="49" charset="0"/>
              </a:rPr>
              <a:t>Aula sobre HTML / CSS / JS</a:t>
            </a:r>
            <a:r>
              <a:rPr lang="pt-BR" b="0" i="0" dirty="0">
                <a:effectLst/>
                <a:latin typeface="Courier New" panose="02070309020205020404" pitchFamily="49" charset="0"/>
              </a:rPr>
              <a:t>&lt;/</a:t>
            </a:r>
            <a:r>
              <a:rPr lang="pt-BR" b="0" i="0" dirty="0" err="1">
                <a:effectLst/>
                <a:latin typeface="Courier New" panose="02070309020205020404" pitchFamily="49" charset="0"/>
              </a:rPr>
              <a:t>title</a:t>
            </a:r>
            <a:r>
              <a:rPr lang="pt-BR" b="0" i="0" dirty="0">
                <a:effectLst/>
                <a:latin typeface="Courier New" panose="02070309020205020404" pitchFamily="49" charset="0"/>
              </a:rPr>
              <a:t>&gt;</a:t>
            </a:r>
          </a:p>
          <a:p>
            <a:endParaRPr lang="pt-BR" b="0" i="0" dirty="0">
              <a:effectLst/>
              <a:latin typeface="Courier New" panose="02070309020205020404" pitchFamily="49" charset="0"/>
            </a:endParaRPr>
          </a:p>
          <a:p>
            <a:r>
              <a:rPr lang="pt-BR" b="0" i="0" dirty="0">
                <a:effectLst/>
                <a:latin typeface="Courier New" panose="02070309020205020404" pitchFamily="49" charset="0"/>
              </a:rPr>
              <a:t>A </a:t>
            </a:r>
            <a:r>
              <a:rPr lang="pt-BR" b="0" i="0" dirty="0" err="1">
                <a:effectLst/>
                <a:latin typeface="Courier New" panose="02070309020205020404" pitchFamily="49" charset="0"/>
              </a:rPr>
              <a:t>Tag</a:t>
            </a:r>
            <a:r>
              <a:rPr lang="pt-BR" b="0" i="0" dirty="0">
                <a:effectLst/>
                <a:latin typeface="Courier New" panose="02070309020205020404" pitchFamily="49" charset="0"/>
              </a:rPr>
              <a:t> &lt;</a:t>
            </a:r>
            <a:r>
              <a:rPr lang="pt-BR" b="0" i="0" dirty="0" err="1">
                <a:effectLst/>
                <a:latin typeface="Courier New" panose="02070309020205020404" pitchFamily="49" charset="0"/>
              </a:rPr>
              <a:t>img</a:t>
            </a:r>
            <a:r>
              <a:rPr lang="pt-BR" b="0" i="0" dirty="0">
                <a:effectLst/>
                <a:latin typeface="Courier New" panose="02070309020205020404" pitchFamily="49" charset="0"/>
              </a:rPr>
              <a:t>&gt; é autocontida, ou seja, não requer uma </a:t>
            </a:r>
            <a:r>
              <a:rPr lang="pt-BR" b="0" i="0" dirty="0" err="1">
                <a:effectLst/>
                <a:latin typeface="Courier New" panose="02070309020205020404" pitchFamily="49" charset="0"/>
              </a:rPr>
              <a:t>tag</a:t>
            </a:r>
            <a:r>
              <a:rPr lang="pt-BR" b="0" i="0" dirty="0">
                <a:effectLst/>
                <a:latin typeface="Courier New" panose="02070309020205020404" pitchFamily="49" charset="0"/>
              </a:rPr>
              <a:t> de fechamento para ela.</a:t>
            </a:r>
          </a:p>
          <a:p>
            <a:endParaRPr lang="pt-BR" b="0" i="0" dirty="0">
              <a:effectLst/>
              <a:latin typeface="Courier New" panose="02070309020205020404" pitchFamily="49" charset="0"/>
            </a:endParaRPr>
          </a:p>
          <a:p>
            <a:r>
              <a:rPr lang="pt-BR" b="0" i="0" dirty="0">
                <a:effectLst/>
                <a:latin typeface="Courier New" panose="02070309020205020404" pitchFamily="49" charset="0"/>
              </a:rPr>
              <a:t>Exemplo de </a:t>
            </a:r>
            <a:r>
              <a:rPr lang="pt-BR" b="0" i="0" dirty="0" err="1">
                <a:effectLst/>
                <a:latin typeface="Courier New" panose="02070309020205020404" pitchFamily="49" charset="0"/>
              </a:rPr>
              <a:t>Tag</a:t>
            </a:r>
            <a:r>
              <a:rPr lang="pt-BR" b="0" i="0" dirty="0">
                <a:effectLst/>
                <a:latin typeface="Courier New" panose="02070309020205020404" pitchFamily="49" charset="0"/>
              </a:rPr>
              <a:t> autocontida:</a:t>
            </a:r>
          </a:p>
          <a:p>
            <a:r>
              <a:rPr lang="pt-BR" dirty="0"/>
              <a:t>&lt;input </a:t>
            </a:r>
            <a:r>
              <a:rPr lang="pt-BR" dirty="0" err="1"/>
              <a:t>type</a:t>
            </a:r>
            <a:r>
              <a:rPr lang="pt-BR" dirty="0"/>
              <a:t>="</a:t>
            </a:r>
            <a:r>
              <a:rPr lang="pt-BR" dirty="0" err="1"/>
              <a:t>text</a:t>
            </a:r>
            <a:r>
              <a:rPr lang="pt-BR" dirty="0"/>
              <a:t>" </a:t>
            </a:r>
            <a:r>
              <a:rPr lang="pt-BR" dirty="0" err="1"/>
              <a:t>name</a:t>
            </a:r>
            <a:r>
              <a:rPr lang="pt-BR" dirty="0"/>
              <a:t>="nome" </a:t>
            </a:r>
            <a:r>
              <a:rPr lang="pt-BR" dirty="0" err="1"/>
              <a:t>value</a:t>
            </a:r>
            <a:r>
              <a:rPr lang="pt-BR" dirty="0"/>
              <a:t>="Digite seu nome"&gt;</a:t>
            </a:r>
          </a:p>
          <a:p>
            <a:r>
              <a:rPr lang="pt-BR" dirty="0"/>
              <a:t>&lt;</a:t>
            </a:r>
            <a:r>
              <a:rPr lang="pt-BR" dirty="0" err="1"/>
              <a:t>br</a:t>
            </a:r>
            <a:r>
              <a:rPr lang="pt-BR" dirty="0"/>
              <a:t>&gt;</a:t>
            </a:r>
          </a:p>
          <a:p>
            <a:endParaRPr lang="pt-BR" dirty="0"/>
          </a:p>
          <a:p>
            <a:r>
              <a:rPr lang="pt-BR" dirty="0"/>
              <a:t>Exemplos:</a:t>
            </a:r>
          </a:p>
          <a:p>
            <a:pPr algn="l">
              <a:buFont typeface="Arial" panose="020B0604020202020204" pitchFamily="34" charset="0"/>
              <a:buChar char="•"/>
            </a:pPr>
            <a:r>
              <a:rPr lang="pt-BR" b="0" i="0" dirty="0">
                <a:solidFill>
                  <a:srgbClr val="1F1F1F"/>
                </a:solidFill>
                <a:effectLst/>
                <a:latin typeface="Google Sans"/>
              </a:rPr>
              <a:t>&lt;</a:t>
            </a:r>
            <a:r>
              <a:rPr lang="pt-BR" b="0" i="0" dirty="0" err="1">
                <a:solidFill>
                  <a:srgbClr val="1F1F1F"/>
                </a:solidFill>
                <a:effectLst/>
                <a:latin typeface="Google Sans"/>
              </a:rPr>
              <a:t>br</a:t>
            </a:r>
            <a:r>
              <a:rPr lang="pt-BR" b="0" i="0" dirty="0">
                <a:solidFill>
                  <a:srgbClr val="1F1F1F"/>
                </a:solidFill>
                <a:effectLst/>
                <a:latin typeface="Google Sans"/>
              </a:rPr>
              <a:t>&gt; (quebra de linha)</a:t>
            </a:r>
          </a:p>
          <a:p>
            <a:pPr algn="l">
              <a:buFont typeface="Arial" panose="020B0604020202020204" pitchFamily="34" charset="0"/>
              <a:buChar char="•"/>
            </a:pPr>
            <a:r>
              <a:rPr lang="pt-BR" b="0" i="0" dirty="0">
                <a:solidFill>
                  <a:srgbClr val="1F1F1F"/>
                </a:solidFill>
                <a:effectLst/>
                <a:latin typeface="Google Sans"/>
              </a:rPr>
              <a:t>&lt;</a:t>
            </a:r>
            <a:r>
              <a:rPr lang="pt-BR" b="0" i="0" dirty="0" err="1">
                <a:solidFill>
                  <a:srgbClr val="1F1F1F"/>
                </a:solidFill>
                <a:effectLst/>
                <a:latin typeface="Google Sans"/>
              </a:rPr>
              <a:t>hr</a:t>
            </a:r>
            <a:r>
              <a:rPr lang="pt-BR" b="0" i="0" dirty="0">
                <a:solidFill>
                  <a:srgbClr val="1F1F1F"/>
                </a:solidFill>
                <a:effectLst/>
                <a:latin typeface="Google Sans"/>
              </a:rPr>
              <a:t>&gt; (linha horizontal)</a:t>
            </a:r>
          </a:p>
          <a:p>
            <a:pPr algn="l">
              <a:buFont typeface="Arial" panose="020B0604020202020204" pitchFamily="34" charset="0"/>
              <a:buChar char="•"/>
            </a:pPr>
            <a:r>
              <a:rPr lang="pt-BR" b="0" i="0" dirty="0">
                <a:solidFill>
                  <a:srgbClr val="1F1F1F"/>
                </a:solidFill>
                <a:effectLst/>
                <a:latin typeface="Google Sans"/>
              </a:rPr>
              <a:t>&lt;</a:t>
            </a:r>
            <a:r>
              <a:rPr lang="pt-BR" b="0" i="0" dirty="0" err="1">
                <a:solidFill>
                  <a:srgbClr val="1F1F1F"/>
                </a:solidFill>
                <a:effectLst/>
                <a:latin typeface="Google Sans"/>
              </a:rPr>
              <a:t>img</a:t>
            </a:r>
            <a:r>
              <a:rPr lang="pt-BR" b="0" i="0" dirty="0">
                <a:solidFill>
                  <a:srgbClr val="1F1F1F"/>
                </a:solidFill>
                <a:effectLst/>
                <a:latin typeface="Google Sans"/>
              </a:rPr>
              <a:t>&gt; (imagem)</a:t>
            </a:r>
          </a:p>
          <a:p>
            <a:pPr algn="l">
              <a:buFont typeface="Arial" panose="020B0604020202020204" pitchFamily="34" charset="0"/>
              <a:buChar char="•"/>
            </a:pPr>
            <a:r>
              <a:rPr lang="pt-BR" b="0" i="0" dirty="0">
                <a:solidFill>
                  <a:srgbClr val="1F1F1F"/>
                </a:solidFill>
                <a:effectLst/>
                <a:latin typeface="Google Sans"/>
              </a:rPr>
              <a:t>&lt;input&gt; (campo de entrada)</a:t>
            </a:r>
          </a:p>
          <a:p>
            <a:pPr algn="l">
              <a:buFont typeface="Arial" panose="020B0604020202020204" pitchFamily="34" charset="0"/>
              <a:buChar char="•"/>
            </a:pPr>
            <a:r>
              <a:rPr lang="pt-BR" b="0" i="0" dirty="0">
                <a:solidFill>
                  <a:srgbClr val="1F1F1F"/>
                </a:solidFill>
                <a:effectLst/>
                <a:latin typeface="Google Sans"/>
              </a:rPr>
              <a:t>&lt;meta&gt; (metadados)</a:t>
            </a:r>
          </a:p>
          <a:p>
            <a:endParaRPr lang="pt-BR" dirty="0"/>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15</a:t>
            </a:fld>
            <a:endParaRPr lang="pt-BR"/>
          </a:p>
        </p:txBody>
      </p:sp>
    </p:spTree>
    <p:extLst>
      <p:ext uri="{BB962C8B-B14F-4D97-AF65-F5344CB8AC3E}">
        <p14:creationId xmlns:p14="http://schemas.microsoft.com/office/powerpoint/2010/main" val="2837437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D1D5DB"/>
                </a:solidFill>
                <a:effectLst/>
                <a:latin typeface="Söhne"/>
              </a:rPr>
              <a:t>A </a:t>
            </a:r>
            <a:r>
              <a:rPr lang="pt-BR" b="0" i="0" dirty="0" err="1">
                <a:solidFill>
                  <a:srgbClr val="D1D5DB"/>
                </a:solidFill>
                <a:effectLst/>
                <a:latin typeface="Söhne"/>
              </a:rPr>
              <a:t>tag</a:t>
            </a:r>
            <a:r>
              <a:rPr lang="pt-BR" b="0" i="0" dirty="0">
                <a:solidFill>
                  <a:srgbClr val="D1D5DB"/>
                </a:solidFill>
                <a:effectLst/>
                <a:latin typeface="Söhne"/>
              </a:rPr>
              <a:t> </a:t>
            </a:r>
            <a:r>
              <a:rPr lang="pt-BR" dirty="0"/>
              <a:t>&lt;</a:t>
            </a:r>
            <a:r>
              <a:rPr lang="pt-BR" dirty="0" err="1"/>
              <a:t>div</a:t>
            </a:r>
            <a:r>
              <a:rPr lang="pt-BR" dirty="0"/>
              <a:t>&gt;</a:t>
            </a:r>
            <a:r>
              <a:rPr lang="pt-BR" b="0" i="0" dirty="0">
                <a:solidFill>
                  <a:srgbClr val="D1D5DB"/>
                </a:solidFill>
                <a:effectLst/>
                <a:latin typeface="Söhne"/>
              </a:rPr>
              <a:t> em HTML é usada para criar uma divisão ou contêiner genérico para agrupar e estruturar elementos HTML em uma seção do documento. </a:t>
            </a:r>
          </a:p>
          <a:p>
            <a:r>
              <a:rPr lang="pt-BR" b="0" i="0" dirty="0">
                <a:solidFill>
                  <a:srgbClr val="D1D5DB"/>
                </a:solidFill>
                <a:effectLst/>
                <a:latin typeface="Söhne"/>
              </a:rPr>
              <a:t>Ela não tem significado semântico próprio, mas é frequentemente usada para aplicar estilos ou manipular o layout da página usando CSS (</a:t>
            </a:r>
            <a:r>
              <a:rPr lang="pt-BR" b="0" i="0" dirty="0" err="1">
                <a:solidFill>
                  <a:srgbClr val="D1D5DB"/>
                </a:solidFill>
                <a:effectLst/>
                <a:latin typeface="Söhne"/>
              </a:rPr>
              <a:t>Cascading</a:t>
            </a:r>
            <a:r>
              <a:rPr lang="pt-BR" b="0" i="0" dirty="0">
                <a:solidFill>
                  <a:srgbClr val="D1D5DB"/>
                </a:solidFill>
                <a:effectLst/>
                <a:latin typeface="Söhne"/>
              </a:rPr>
              <a:t> </a:t>
            </a:r>
            <a:r>
              <a:rPr lang="pt-BR" b="0" i="0" dirty="0" err="1">
                <a:solidFill>
                  <a:srgbClr val="D1D5DB"/>
                </a:solidFill>
                <a:effectLst/>
                <a:latin typeface="Söhne"/>
              </a:rPr>
              <a:t>Style</a:t>
            </a:r>
            <a:r>
              <a:rPr lang="pt-BR" b="0" i="0" dirty="0">
                <a:solidFill>
                  <a:srgbClr val="D1D5DB"/>
                </a:solidFill>
                <a:effectLst/>
                <a:latin typeface="Söhne"/>
              </a:rPr>
              <a:t> </a:t>
            </a:r>
            <a:r>
              <a:rPr lang="pt-BR" b="0" i="0" dirty="0" err="1">
                <a:solidFill>
                  <a:srgbClr val="D1D5DB"/>
                </a:solidFill>
                <a:effectLst/>
                <a:latin typeface="Söhne"/>
              </a:rPr>
              <a:t>Sheets</a:t>
            </a:r>
            <a:r>
              <a:rPr lang="pt-BR" b="0" i="0" dirty="0">
                <a:solidFill>
                  <a:srgbClr val="D1D5DB"/>
                </a:solidFill>
                <a:effectLst/>
                <a:latin typeface="Söhne"/>
              </a:rPr>
              <a:t>) ou </a:t>
            </a:r>
            <a:r>
              <a:rPr lang="pt-BR" b="0" i="0" dirty="0" err="1">
                <a:solidFill>
                  <a:srgbClr val="D1D5DB"/>
                </a:solidFill>
                <a:effectLst/>
                <a:latin typeface="Söhne"/>
              </a:rPr>
              <a:t>JavaScript</a:t>
            </a:r>
            <a:r>
              <a:rPr lang="pt-BR" b="0" i="0" dirty="0">
                <a:solidFill>
                  <a:srgbClr val="D1D5DB"/>
                </a:solidFill>
                <a:effectLst/>
                <a:latin typeface="Söhne"/>
              </a:rPr>
              <a:t>.</a:t>
            </a:r>
            <a:endParaRPr lang="pt-BR" dirty="0"/>
          </a:p>
        </p:txBody>
      </p:sp>
      <p:sp>
        <p:nvSpPr>
          <p:cNvPr id="4" name="Espaço Reservado para Número de Slide 3"/>
          <p:cNvSpPr>
            <a:spLocks noGrp="1"/>
          </p:cNvSpPr>
          <p:nvPr>
            <p:ph type="sldNum" sz="quarter" idx="5"/>
          </p:nvPr>
        </p:nvSpPr>
        <p:spPr/>
        <p:txBody>
          <a:bodyPr/>
          <a:lstStyle/>
          <a:p>
            <a:fld id="{A737E5A6-17FE-469A-AB99-399FAA8800AD}" type="slidenum">
              <a:rPr lang="pt-BR" smtClean="0"/>
              <a:t>16</a:t>
            </a:fld>
            <a:endParaRPr lang="pt-BR"/>
          </a:p>
        </p:txBody>
      </p:sp>
    </p:spTree>
    <p:extLst>
      <p:ext uri="{BB962C8B-B14F-4D97-AF65-F5344CB8AC3E}">
        <p14:creationId xmlns:p14="http://schemas.microsoft.com/office/powerpoint/2010/main" val="393314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4E5BD-4801-440C-A427-6D4D32037F7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63BA05F3-B686-4E39-8617-1E2C413EE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5EC71AB-BA22-4172-8727-92AFB800A652}"/>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5" name="Espaço Reservado para Rodapé 4">
            <a:extLst>
              <a:ext uri="{FF2B5EF4-FFF2-40B4-BE49-F238E27FC236}">
                <a16:creationId xmlns:a16="http://schemas.microsoft.com/office/drawing/2014/main" id="{D00F8359-A1B6-4287-B4DE-B80E16F68EF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2E88F7-D4A1-4CE1-85A1-C7275CAC3C5A}"/>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95380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31D3C-8740-45E6-80F3-495B7CEE904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7EAF80E5-1B17-4507-B322-8310E6A8A5C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BACD287-9175-4B06-B50C-AA1209DF4DF8}"/>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5" name="Espaço Reservado para Rodapé 4">
            <a:extLst>
              <a:ext uri="{FF2B5EF4-FFF2-40B4-BE49-F238E27FC236}">
                <a16:creationId xmlns:a16="http://schemas.microsoft.com/office/drawing/2014/main" id="{AEEC4A43-96C2-4669-90A7-081F2DF6487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A0E034-6892-4E7F-9E65-DE02D2D733A8}"/>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237591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923B7D6-B065-4DEA-BFB9-571198CFD50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26DAABD-81A3-4FE4-8165-643A0085F8F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709524-0AB8-4EDD-A27B-CE24CC90FAE3}"/>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5" name="Espaço Reservado para Rodapé 4">
            <a:extLst>
              <a:ext uri="{FF2B5EF4-FFF2-40B4-BE49-F238E27FC236}">
                <a16:creationId xmlns:a16="http://schemas.microsoft.com/office/drawing/2014/main" id="{4D324D85-D644-47D0-B175-A695D8904B9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93EB546-432B-4460-9EBE-8C4450799B1B}"/>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331646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AA9447-BFDE-4626-8328-0627D9539F4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65A686F-A65F-4881-BADE-8D7CFB987CB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BE49B4F-F91A-4CB6-A552-E446AEB3B986}"/>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5" name="Espaço Reservado para Rodapé 4">
            <a:extLst>
              <a:ext uri="{FF2B5EF4-FFF2-40B4-BE49-F238E27FC236}">
                <a16:creationId xmlns:a16="http://schemas.microsoft.com/office/drawing/2014/main" id="{50953EDB-6854-47C8-93F3-5C34849130C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B225B37-2AA5-47FD-B681-C562B0074A07}"/>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3437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5AE8C0-CB1E-43B3-B585-A9B94812A4E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8DF2C59-AA94-4D87-B072-51FF26B5E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680AF64-C2AF-4309-B400-5E09C6F5E966}"/>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5" name="Espaço Reservado para Rodapé 4">
            <a:extLst>
              <a:ext uri="{FF2B5EF4-FFF2-40B4-BE49-F238E27FC236}">
                <a16:creationId xmlns:a16="http://schemas.microsoft.com/office/drawing/2014/main" id="{D9C038D3-DC63-4CD1-9F32-300AC914F5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4D98A98-58B5-4CF0-B4E8-24D74955879D}"/>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361912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0BCAA-1D35-4B7A-B758-AE6D4A9B76C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A5FA933-72F5-4663-B4D3-B6E1BB60FF5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192CFBD-5BBF-41C2-BDB9-A3B9524DEAE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1503855-4DE3-4746-BD34-84CF15240F12}"/>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6" name="Espaço Reservado para Rodapé 5">
            <a:extLst>
              <a:ext uri="{FF2B5EF4-FFF2-40B4-BE49-F238E27FC236}">
                <a16:creationId xmlns:a16="http://schemas.microsoft.com/office/drawing/2014/main" id="{9393265C-C8A3-4542-A0FD-85DBFC7A9F1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37ECACF-F0FF-423F-8866-EF83567FDCC4}"/>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374773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73E7DD-9941-41D4-A18A-8F74F88181E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4036256-1C9C-4435-9448-0FD9805DF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D142290-43EB-4418-82AE-F70E06EB939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0314A9D-546F-4800-A014-39DD669BEB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B68EA72-D9A0-4C8E-82E2-63EC7124FD2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2E12799-0694-42D2-9650-0A1F03409861}"/>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8" name="Espaço Reservado para Rodapé 7">
            <a:extLst>
              <a:ext uri="{FF2B5EF4-FFF2-40B4-BE49-F238E27FC236}">
                <a16:creationId xmlns:a16="http://schemas.microsoft.com/office/drawing/2014/main" id="{CD290EFF-5CEA-43D4-9532-7A05E354B81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DDCB1BF-F12E-4CF3-9E90-7AE8E315B38C}"/>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9781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0B742-BA38-48F5-A8DD-30739A2B597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16D95975-64C2-41AC-ACF1-23E49BACC083}"/>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4" name="Espaço Reservado para Rodapé 3">
            <a:extLst>
              <a:ext uri="{FF2B5EF4-FFF2-40B4-BE49-F238E27FC236}">
                <a16:creationId xmlns:a16="http://schemas.microsoft.com/office/drawing/2014/main" id="{B87E4E5B-BA6F-4C90-87CE-554EF670D2B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491B56E-A1CE-46AB-8656-E580D413A9F8}"/>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1786755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B491D10-9079-4808-866B-8980D9FE0E0D}"/>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3" name="Espaço Reservado para Rodapé 2">
            <a:extLst>
              <a:ext uri="{FF2B5EF4-FFF2-40B4-BE49-F238E27FC236}">
                <a16:creationId xmlns:a16="http://schemas.microsoft.com/office/drawing/2014/main" id="{E10DCC82-32D9-469E-B76D-3CCD87E9B5D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D77290F-DFC6-4CE2-A35E-88633CABEFED}"/>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3062298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838F55-5114-4DEC-B223-43FF8ABA0E9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E5817D4-0194-4C0A-BBC2-ACE190FC9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CA9A17D-042A-4DD4-BC93-AC78F3C8F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5352044-F20A-438D-8F72-159F0BC78A71}"/>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6" name="Espaço Reservado para Rodapé 5">
            <a:extLst>
              <a:ext uri="{FF2B5EF4-FFF2-40B4-BE49-F238E27FC236}">
                <a16:creationId xmlns:a16="http://schemas.microsoft.com/office/drawing/2014/main" id="{B0B3A5C3-5B27-48BA-8323-E0D8544F175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6BC3EA7-C058-453F-B705-A17C3CC81B05}"/>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319396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CD404B-BB9C-46C8-92A5-80120AB1719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93FB6AF-E154-46D8-978D-66EF072B22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B03D087-7B42-4CD3-8D65-DE9054912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3320F5F-B823-45B1-BBB0-45E9F4F5B75D}"/>
              </a:ext>
            </a:extLst>
          </p:cNvPr>
          <p:cNvSpPr>
            <a:spLocks noGrp="1"/>
          </p:cNvSpPr>
          <p:nvPr>
            <p:ph type="dt" sz="half" idx="10"/>
          </p:nvPr>
        </p:nvSpPr>
        <p:spPr/>
        <p:txBody>
          <a:bodyPr/>
          <a:lstStyle/>
          <a:p>
            <a:fld id="{FC56A68B-1407-499C-B742-48A683DC4220}" type="datetimeFigureOut">
              <a:rPr lang="pt-BR" smtClean="0"/>
              <a:t>29/04/2024</a:t>
            </a:fld>
            <a:endParaRPr lang="pt-BR"/>
          </a:p>
        </p:txBody>
      </p:sp>
      <p:sp>
        <p:nvSpPr>
          <p:cNvPr id="6" name="Espaço Reservado para Rodapé 5">
            <a:extLst>
              <a:ext uri="{FF2B5EF4-FFF2-40B4-BE49-F238E27FC236}">
                <a16:creationId xmlns:a16="http://schemas.microsoft.com/office/drawing/2014/main" id="{84290877-D37B-4879-A6B6-7B23E595501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D9D50C9-1D1D-4812-BDBF-793EBCA7EB75}"/>
              </a:ext>
            </a:extLst>
          </p:cNvPr>
          <p:cNvSpPr>
            <a:spLocks noGrp="1"/>
          </p:cNvSpPr>
          <p:nvPr>
            <p:ph type="sldNum" sz="quarter" idx="12"/>
          </p:nvPr>
        </p:nvSpPr>
        <p:spPr/>
        <p:txBody>
          <a:bodyPr/>
          <a:lstStyle/>
          <a:p>
            <a:fld id="{D96C18B5-51B1-4A60-ADEB-C3AC44E4BE4A}" type="slidenum">
              <a:rPr lang="pt-BR" smtClean="0"/>
              <a:t>‹nº›</a:t>
            </a:fld>
            <a:endParaRPr lang="pt-BR"/>
          </a:p>
        </p:txBody>
      </p:sp>
    </p:spTree>
    <p:extLst>
      <p:ext uri="{BB962C8B-B14F-4D97-AF65-F5344CB8AC3E}">
        <p14:creationId xmlns:p14="http://schemas.microsoft.com/office/powerpoint/2010/main" val="223668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C998F69-9C76-4095-85F3-86D5D490E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D234BD8-9FA8-43C6-9EEF-DF722905B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6650D2A-9E97-475A-A9A6-A69A30884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6A68B-1407-499C-B742-48A683DC4220}" type="datetimeFigureOut">
              <a:rPr lang="pt-BR" smtClean="0"/>
              <a:t>29/04/2024</a:t>
            </a:fld>
            <a:endParaRPr lang="pt-BR"/>
          </a:p>
        </p:txBody>
      </p:sp>
      <p:sp>
        <p:nvSpPr>
          <p:cNvPr id="5" name="Espaço Reservado para Rodapé 4">
            <a:extLst>
              <a:ext uri="{FF2B5EF4-FFF2-40B4-BE49-F238E27FC236}">
                <a16:creationId xmlns:a16="http://schemas.microsoft.com/office/drawing/2014/main" id="{2415DA09-BE98-4D77-900E-83A605519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317B654-0166-4241-8DE6-D4ABE8403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C18B5-51B1-4A60-ADEB-C3AC44E4BE4A}" type="slidenum">
              <a:rPr lang="pt-BR" smtClean="0"/>
              <a:t>‹nº›</a:t>
            </a:fld>
            <a:endParaRPr lang="pt-BR"/>
          </a:p>
        </p:txBody>
      </p:sp>
    </p:spTree>
    <p:extLst>
      <p:ext uri="{BB962C8B-B14F-4D97-AF65-F5344CB8AC3E}">
        <p14:creationId xmlns:p14="http://schemas.microsoft.com/office/powerpoint/2010/main" val="976724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Learn/JavaScript/First_steps/What_is_JavaScript#external_javascript" TargetMode="External"/><Relationship Id="rId2" Type="http://schemas.openxmlformats.org/officeDocument/2006/relationships/hyperlink" Target="https://developer.mozilla.org/en-US/docs/Learn/JavaScript/First_steps/What_is_JavaScript#internal_javascript"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mozilla.org/en-US/docs/Learn/JavaScript/First_steps/What_is_JavaScript#using_addeventlistener_instead" TargetMode="External"/><Relationship Id="rId2" Type="http://schemas.openxmlformats.org/officeDocument/2006/relationships/hyperlink" Target="https://developer.mozilla.org/en-US/docs/Learn/JavaScript/First_steps/What_is_JavaScript#inline_javascript_handlers"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developer.mozilla.org/en-US/docs/Learn/JavaScript/First_steps/What_is_JavaScript#script_loading_strategi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eloper.mozilla.org/en-US/docs/Learn/JavaScript/First_steps/String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s://www.w3schools.com/js/js_htmldom.asp" TargetMode="External"/><Relationship Id="rId2" Type="http://schemas.openxmlformats.org/officeDocument/2006/relationships/hyperlink" Target="https://developer.mozilla.org/pt-BR/docs/Web/CSS/CSS_Selecto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vscode.dev/" TargetMode="External"/><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252B8A4-5CF7-4D4A-B5E6-E3FFD6D4018F}"/>
              </a:ext>
            </a:extLst>
          </p:cNvPr>
          <p:cNvSpPr>
            <a:spLocks noGrp="1"/>
          </p:cNvSpPr>
          <p:nvPr>
            <p:ph type="subTitle" idx="1"/>
          </p:nvPr>
        </p:nvSpPr>
        <p:spPr>
          <a:xfrm>
            <a:off x="1524000" y="5725478"/>
            <a:ext cx="9144000" cy="1655762"/>
          </a:xfrm>
        </p:spPr>
        <p:txBody>
          <a:bodyPr/>
          <a:lstStyle/>
          <a:p>
            <a:r>
              <a:rPr lang="pt-BR" b="1" dirty="0"/>
              <a:t>Hypertext Markup </a:t>
            </a:r>
            <a:r>
              <a:rPr lang="pt-BR" b="1" dirty="0" err="1"/>
              <a:t>Language</a:t>
            </a:r>
            <a:endParaRPr lang="pt-BR" b="1" dirty="0"/>
          </a:p>
        </p:txBody>
      </p:sp>
      <p:pic>
        <p:nvPicPr>
          <p:cNvPr id="2050" name="Picture 2" descr="N2N | Sites">
            <a:extLst>
              <a:ext uri="{FF2B5EF4-FFF2-40B4-BE49-F238E27FC236}">
                <a16:creationId xmlns:a16="http://schemas.microsoft.com/office/drawing/2014/main" id="{740D4D09-FCAA-4B2A-A3E9-206B06876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8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D88A4-6825-53DD-FF19-19A4C6F2B76D}"/>
              </a:ext>
            </a:extLst>
          </p:cNvPr>
          <p:cNvSpPr>
            <a:spLocks noGrp="1"/>
          </p:cNvSpPr>
          <p:nvPr>
            <p:ph type="title"/>
          </p:nvPr>
        </p:nvSpPr>
        <p:spPr/>
        <p:txBody>
          <a:bodyPr/>
          <a:lstStyle/>
          <a:p>
            <a:r>
              <a:rPr lang="pt-BR" dirty="0" err="1"/>
              <a:t>Git</a:t>
            </a:r>
            <a:endParaRPr lang="pt-BR" dirty="0"/>
          </a:p>
        </p:txBody>
      </p:sp>
      <p:sp>
        <p:nvSpPr>
          <p:cNvPr id="3" name="Espaço Reservado para Conteúdo 2">
            <a:extLst>
              <a:ext uri="{FF2B5EF4-FFF2-40B4-BE49-F238E27FC236}">
                <a16:creationId xmlns:a16="http://schemas.microsoft.com/office/drawing/2014/main" id="{2991B89D-E558-A618-5E11-373A805B2E50}"/>
              </a:ext>
            </a:extLst>
          </p:cNvPr>
          <p:cNvSpPr>
            <a:spLocks noGrp="1"/>
          </p:cNvSpPr>
          <p:nvPr>
            <p:ph idx="1"/>
          </p:nvPr>
        </p:nvSpPr>
        <p:spPr/>
        <p:txBody>
          <a:bodyPr>
            <a:normAutofit lnSpcReduction="10000"/>
          </a:bodyPr>
          <a:lstStyle/>
          <a:p>
            <a:pPr marL="0" indent="0">
              <a:buNone/>
            </a:pPr>
            <a:r>
              <a:rPr lang="pt-BR" dirty="0"/>
              <a:t>O </a:t>
            </a:r>
            <a:r>
              <a:rPr lang="pt-BR" dirty="0" err="1"/>
              <a:t>Git</a:t>
            </a:r>
            <a:r>
              <a:rPr lang="pt-BR" dirty="0"/>
              <a:t> opera em um sistema de </a:t>
            </a:r>
            <a:r>
              <a:rPr lang="pt-BR" b="1" dirty="0"/>
              <a:t>três etapas </a:t>
            </a:r>
            <a:r>
              <a:rPr lang="pt-BR" dirty="0"/>
              <a:t>para acompanhar as mudanças nos seus arquivos:</a:t>
            </a:r>
          </a:p>
          <a:p>
            <a:r>
              <a:rPr lang="pt-BR" b="1" dirty="0"/>
              <a:t>Diretório de Trabalho (</a:t>
            </a:r>
            <a:r>
              <a:rPr lang="pt-BR" b="1" dirty="0" err="1"/>
              <a:t>Working</a:t>
            </a:r>
            <a:r>
              <a:rPr lang="pt-BR" b="1" dirty="0"/>
              <a:t> </a:t>
            </a:r>
            <a:r>
              <a:rPr lang="pt-BR" b="1" dirty="0" err="1"/>
              <a:t>Directory</a:t>
            </a:r>
            <a:r>
              <a:rPr lang="pt-BR" b="1" dirty="0"/>
              <a:t>): </a:t>
            </a:r>
            <a:r>
              <a:rPr lang="pt-BR" dirty="0"/>
              <a:t>É onde você edita seus arquivos. As alterações feitas aqui </a:t>
            </a:r>
            <a:r>
              <a:rPr lang="pt-BR" b="1" dirty="0"/>
              <a:t>não são registradas automaticamente</a:t>
            </a:r>
            <a:r>
              <a:rPr lang="pt-BR" dirty="0"/>
              <a:t> pelo </a:t>
            </a:r>
            <a:r>
              <a:rPr lang="pt-BR" dirty="0" err="1"/>
              <a:t>Git</a:t>
            </a:r>
            <a:r>
              <a:rPr lang="pt-BR" dirty="0"/>
              <a:t>.</a:t>
            </a:r>
          </a:p>
          <a:p>
            <a:r>
              <a:rPr lang="pt-BR" b="1" dirty="0"/>
              <a:t>Área de </a:t>
            </a:r>
            <a:r>
              <a:rPr lang="pt-BR" b="1" dirty="0" err="1"/>
              <a:t>Staging</a:t>
            </a:r>
            <a:r>
              <a:rPr lang="pt-BR" b="1" dirty="0"/>
              <a:t> (</a:t>
            </a:r>
            <a:r>
              <a:rPr lang="pt-BR" b="1" dirty="0" err="1"/>
              <a:t>Staging</a:t>
            </a:r>
            <a:r>
              <a:rPr lang="pt-BR" b="1" dirty="0"/>
              <a:t> Area ou Index): </a:t>
            </a:r>
            <a:r>
              <a:rPr lang="pt-BR" dirty="0"/>
              <a:t>É onde você seleciona as mudanças específicas que </a:t>
            </a:r>
            <a:r>
              <a:rPr lang="pt-BR" b="1" dirty="0"/>
              <a:t>deseja incluir no próximo </a:t>
            </a:r>
            <a:r>
              <a:rPr lang="pt-BR" b="1" dirty="0" err="1"/>
              <a:t>commit</a:t>
            </a:r>
            <a:r>
              <a:rPr lang="pt-BR" dirty="0"/>
              <a:t>. Você move (ou "</a:t>
            </a:r>
            <a:r>
              <a:rPr lang="pt-BR" dirty="0" err="1"/>
              <a:t>stage</a:t>
            </a:r>
            <a:r>
              <a:rPr lang="pt-BR" dirty="0"/>
              <a:t>") as alterações do diretório de trabalho para a área de </a:t>
            </a:r>
            <a:r>
              <a:rPr lang="pt-BR" dirty="0" err="1"/>
              <a:t>staging</a:t>
            </a:r>
            <a:r>
              <a:rPr lang="pt-BR" dirty="0"/>
              <a:t> antes de fazer um </a:t>
            </a:r>
            <a:r>
              <a:rPr lang="pt-BR" dirty="0" err="1"/>
              <a:t>commit</a:t>
            </a:r>
            <a:r>
              <a:rPr lang="pt-BR" dirty="0"/>
              <a:t>.</a:t>
            </a:r>
          </a:p>
          <a:p>
            <a:r>
              <a:rPr lang="pt-BR" b="1" dirty="0"/>
              <a:t>Histórico de </a:t>
            </a:r>
            <a:r>
              <a:rPr lang="pt-BR" b="1" dirty="0" err="1"/>
              <a:t>Commits</a:t>
            </a:r>
            <a:r>
              <a:rPr lang="pt-BR" b="1" dirty="0"/>
              <a:t> (</a:t>
            </a:r>
            <a:r>
              <a:rPr lang="pt-BR" b="1" dirty="0" err="1"/>
              <a:t>Commit</a:t>
            </a:r>
            <a:r>
              <a:rPr lang="pt-BR" b="1" dirty="0"/>
              <a:t> </a:t>
            </a:r>
            <a:r>
              <a:rPr lang="pt-BR" b="1" dirty="0" err="1"/>
              <a:t>History</a:t>
            </a:r>
            <a:r>
              <a:rPr lang="pt-BR" b="1" dirty="0"/>
              <a:t>): </a:t>
            </a:r>
            <a:r>
              <a:rPr lang="pt-BR" dirty="0"/>
              <a:t>É onde as versões dos seus arquivos são </a:t>
            </a:r>
            <a:r>
              <a:rPr lang="pt-BR" b="1" dirty="0"/>
              <a:t>armazenadas após você fazer um </a:t>
            </a:r>
            <a:r>
              <a:rPr lang="pt-BR" b="1" dirty="0" err="1"/>
              <a:t>commit</a:t>
            </a:r>
            <a:r>
              <a:rPr lang="pt-BR" dirty="0"/>
              <a:t>.</a:t>
            </a:r>
          </a:p>
          <a:p>
            <a:endParaRPr lang="pt-BR" dirty="0"/>
          </a:p>
        </p:txBody>
      </p:sp>
    </p:spTree>
    <p:extLst>
      <p:ext uri="{BB962C8B-B14F-4D97-AF65-F5344CB8AC3E}">
        <p14:creationId xmlns:p14="http://schemas.microsoft.com/office/powerpoint/2010/main" val="383295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F431D-9422-753B-BABA-1C7008943200}"/>
              </a:ext>
            </a:extLst>
          </p:cNvPr>
          <p:cNvSpPr>
            <a:spLocks noGrp="1"/>
          </p:cNvSpPr>
          <p:nvPr>
            <p:ph type="title"/>
          </p:nvPr>
        </p:nvSpPr>
        <p:spPr/>
        <p:txBody>
          <a:bodyPr/>
          <a:lstStyle/>
          <a:p>
            <a:r>
              <a:rPr lang="pt-BR" dirty="0"/>
              <a:t>Prática</a:t>
            </a:r>
          </a:p>
        </p:txBody>
      </p:sp>
      <p:sp>
        <p:nvSpPr>
          <p:cNvPr id="3" name="Espaço Reservado para Conteúdo 2">
            <a:extLst>
              <a:ext uri="{FF2B5EF4-FFF2-40B4-BE49-F238E27FC236}">
                <a16:creationId xmlns:a16="http://schemas.microsoft.com/office/drawing/2014/main" id="{E06ABEDF-5859-AE6B-3541-12449D642D1F}"/>
              </a:ext>
            </a:extLst>
          </p:cNvPr>
          <p:cNvSpPr>
            <a:spLocks noGrp="1"/>
          </p:cNvSpPr>
          <p:nvPr>
            <p:ph idx="1"/>
          </p:nvPr>
        </p:nvSpPr>
        <p:spPr/>
        <p:txBody>
          <a:bodyPr/>
          <a:lstStyle/>
          <a:p>
            <a:r>
              <a:rPr lang="pt-BR" dirty="0"/>
              <a:t>Verifique no </a:t>
            </a:r>
            <a:r>
              <a:rPr lang="pt-BR" b="1" dirty="0" err="1"/>
              <a:t>github.com</a:t>
            </a:r>
            <a:r>
              <a:rPr lang="pt-BR" b="1" dirty="0"/>
              <a:t> </a:t>
            </a:r>
            <a:r>
              <a:rPr lang="pt-BR" dirty="0"/>
              <a:t>se o arquivo </a:t>
            </a:r>
            <a:r>
              <a:rPr lang="pt-BR" b="1" dirty="0" err="1"/>
              <a:t>index.html</a:t>
            </a:r>
            <a:r>
              <a:rPr lang="pt-BR" b="1" dirty="0"/>
              <a:t> </a:t>
            </a:r>
            <a:r>
              <a:rPr lang="pt-BR" dirty="0"/>
              <a:t>apareceu no repositório </a:t>
            </a:r>
            <a:r>
              <a:rPr lang="pt-BR" b="1" dirty="0"/>
              <a:t>HTML</a:t>
            </a:r>
          </a:p>
          <a:p>
            <a:r>
              <a:rPr lang="pt-BR" dirty="0"/>
              <a:t>Altere a </a:t>
            </a:r>
            <a:r>
              <a:rPr lang="pt-BR" dirty="0" err="1"/>
              <a:t>tag</a:t>
            </a:r>
            <a:r>
              <a:rPr lang="pt-BR" dirty="0"/>
              <a:t> &lt;</a:t>
            </a:r>
            <a:r>
              <a:rPr lang="pt-BR" b="1" dirty="0" err="1"/>
              <a:t>title</a:t>
            </a:r>
            <a:r>
              <a:rPr lang="pt-BR" b="1" dirty="0"/>
              <a:t>&gt;</a:t>
            </a:r>
            <a:r>
              <a:rPr lang="pt-BR" dirty="0"/>
              <a:t> para:</a:t>
            </a:r>
          </a:p>
          <a:p>
            <a:pPr lvl="1"/>
            <a:r>
              <a:rPr lang="pt-BR" b="0" i="0" dirty="0">
                <a:effectLst/>
                <a:latin typeface="Courier New" panose="02070309020205020404" pitchFamily="49" charset="0"/>
              </a:rPr>
              <a:t>&lt;</a:t>
            </a:r>
            <a:r>
              <a:rPr lang="pt-BR" b="0" i="0" dirty="0" err="1">
                <a:effectLst/>
                <a:latin typeface="Courier New" panose="02070309020205020404" pitchFamily="49" charset="0"/>
              </a:rPr>
              <a:t>title</a:t>
            </a:r>
            <a:r>
              <a:rPr lang="pt-BR" b="0" i="0" dirty="0">
                <a:effectLst/>
                <a:latin typeface="Courier New" panose="02070309020205020404" pitchFamily="49" charset="0"/>
              </a:rPr>
              <a:t>&gt; </a:t>
            </a:r>
            <a:r>
              <a:rPr lang="pt-BR" b="0" i="0" dirty="0">
                <a:solidFill>
                  <a:srgbClr val="000000"/>
                </a:solidFill>
                <a:effectLst/>
                <a:latin typeface="Courier New" panose="02070309020205020404" pitchFamily="49" charset="0"/>
              </a:rPr>
              <a:t>Aula sobre HTML / CSS / JS </a:t>
            </a:r>
            <a:r>
              <a:rPr lang="pt-BR" b="0" i="0" dirty="0">
                <a:effectLst/>
                <a:latin typeface="Courier New" panose="02070309020205020404" pitchFamily="49" charset="0"/>
              </a:rPr>
              <a:t>&lt;/</a:t>
            </a:r>
            <a:r>
              <a:rPr lang="pt-BR" b="0" i="0" dirty="0" err="1">
                <a:effectLst/>
                <a:latin typeface="Courier New" panose="02070309020205020404" pitchFamily="49" charset="0"/>
              </a:rPr>
              <a:t>title</a:t>
            </a:r>
            <a:r>
              <a:rPr lang="pt-BR" b="0" i="0" dirty="0">
                <a:effectLst/>
                <a:latin typeface="Courier New" panose="02070309020205020404" pitchFamily="49" charset="0"/>
              </a:rPr>
              <a:t>&gt;</a:t>
            </a:r>
            <a:endParaRPr lang="pt-BR" dirty="0"/>
          </a:p>
          <a:p>
            <a:r>
              <a:rPr lang="pt-BR" dirty="0"/>
              <a:t>Observe se houve alguma mudança no </a:t>
            </a:r>
            <a:r>
              <a:rPr lang="pt-BR" dirty="0" err="1"/>
              <a:t>VSCode</a:t>
            </a:r>
            <a:endParaRPr lang="pt-BR" dirty="0"/>
          </a:p>
          <a:p>
            <a:r>
              <a:rPr lang="pt-BR" dirty="0"/>
              <a:t>Crie um arquivo </a:t>
            </a:r>
            <a:r>
              <a:rPr lang="pt-BR" b="1" dirty="0" err="1"/>
              <a:t>teste.txt</a:t>
            </a:r>
            <a:r>
              <a:rPr lang="pt-BR" b="1" dirty="0"/>
              <a:t> </a:t>
            </a:r>
            <a:r>
              <a:rPr lang="pt-BR" dirty="0"/>
              <a:t>no diretório HTML local e observe novamente</a:t>
            </a:r>
          </a:p>
          <a:p>
            <a:endParaRPr lang="pt-BR" dirty="0"/>
          </a:p>
          <a:p>
            <a:pPr marL="0" indent="0">
              <a:buNone/>
            </a:pPr>
            <a:r>
              <a:rPr lang="pt-BR" sz="2400" b="1" dirty="0">
                <a:latin typeface="Courier New" panose="02070309020205020404" pitchFamily="49" charset="0"/>
                <a:cs typeface="Courier New" panose="02070309020205020404" pitchFamily="49" charset="0"/>
              </a:rPr>
              <a:t>O QUE VOCÊ PERCEBEU?</a:t>
            </a:r>
          </a:p>
          <a:p>
            <a:endParaRPr lang="pt-BR" dirty="0"/>
          </a:p>
          <a:p>
            <a:pPr marL="0" indent="0">
              <a:buNone/>
            </a:pPr>
            <a:endParaRPr lang="pt-BR" dirty="0"/>
          </a:p>
        </p:txBody>
      </p:sp>
    </p:spTree>
    <p:extLst>
      <p:ext uri="{BB962C8B-B14F-4D97-AF65-F5344CB8AC3E}">
        <p14:creationId xmlns:p14="http://schemas.microsoft.com/office/powerpoint/2010/main" val="2855548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D8F6A-5AF7-2BBA-DAD9-A3886B08AC67}"/>
              </a:ext>
            </a:extLst>
          </p:cNvPr>
          <p:cNvSpPr>
            <a:spLocks noGrp="1"/>
          </p:cNvSpPr>
          <p:nvPr>
            <p:ph type="title"/>
          </p:nvPr>
        </p:nvSpPr>
        <p:spPr/>
        <p:txBody>
          <a:bodyPr/>
          <a:lstStyle/>
          <a:p>
            <a:r>
              <a:rPr lang="pt-BR" dirty="0"/>
              <a:t>Prática</a:t>
            </a:r>
          </a:p>
        </p:txBody>
      </p:sp>
      <p:sp>
        <p:nvSpPr>
          <p:cNvPr id="3" name="Espaço Reservado para Conteúdo 2">
            <a:extLst>
              <a:ext uri="{FF2B5EF4-FFF2-40B4-BE49-F238E27FC236}">
                <a16:creationId xmlns:a16="http://schemas.microsoft.com/office/drawing/2014/main" id="{CB713B61-A02F-FFB8-D2D3-BEB999A49708}"/>
              </a:ext>
            </a:extLst>
          </p:cNvPr>
          <p:cNvSpPr>
            <a:spLocks noGrp="1"/>
          </p:cNvSpPr>
          <p:nvPr>
            <p:ph idx="1"/>
          </p:nvPr>
        </p:nvSpPr>
        <p:spPr/>
        <p:txBody>
          <a:bodyPr>
            <a:normAutofit fontScale="92500"/>
          </a:bodyPr>
          <a:lstStyle/>
          <a:p>
            <a:r>
              <a:rPr lang="pt-BR" dirty="0"/>
              <a:t>Execute o comando:</a:t>
            </a:r>
          </a:p>
          <a:p>
            <a:pPr marL="457200" lvl="1" indent="0">
              <a:buNone/>
            </a:pP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add</a:t>
            </a:r>
            <a:r>
              <a:rPr lang="pt-BR" dirty="0">
                <a:latin typeface="Courier New" panose="02070309020205020404" pitchFamily="49" charset="0"/>
                <a:cs typeface="Courier New" panose="02070309020205020404" pitchFamily="49" charset="0"/>
              </a:rPr>
              <a:t> . </a:t>
            </a:r>
          </a:p>
          <a:p>
            <a:pPr marL="457200" lvl="1" indent="0">
              <a:buNone/>
            </a:pP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commit</a:t>
            </a:r>
            <a:endParaRPr lang="pt-BR" dirty="0">
              <a:latin typeface="Courier New" panose="02070309020205020404" pitchFamily="49" charset="0"/>
              <a:cs typeface="Courier New" panose="02070309020205020404" pitchFamily="49" charset="0"/>
            </a:endParaRPr>
          </a:p>
          <a:p>
            <a:r>
              <a:rPr lang="pt-BR" dirty="0"/>
              <a:t>Observe se houve alguma mudança no </a:t>
            </a:r>
            <a:r>
              <a:rPr lang="pt-BR" dirty="0" err="1"/>
              <a:t>VSCode</a:t>
            </a:r>
            <a:endParaRPr lang="pt-BR" dirty="0"/>
          </a:p>
          <a:p>
            <a:r>
              <a:rPr lang="pt-BR" dirty="0"/>
              <a:t>Insira uma linha com a frase “Alterado localmente” no arquivo </a:t>
            </a:r>
            <a:r>
              <a:rPr lang="pt-BR" dirty="0" err="1"/>
              <a:t>teste.txt</a:t>
            </a:r>
            <a:endParaRPr lang="pt-BR" dirty="0"/>
          </a:p>
          <a:p>
            <a:r>
              <a:rPr lang="pt-BR" dirty="0"/>
              <a:t>Observe se houve alguma mudança no </a:t>
            </a:r>
            <a:r>
              <a:rPr lang="pt-BR" dirty="0" err="1"/>
              <a:t>VSCode</a:t>
            </a:r>
            <a:endParaRPr lang="pt-BR" dirty="0"/>
          </a:p>
          <a:p>
            <a:r>
              <a:rPr lang="pt-BR" dirty="0"/>
              <a:t>Execute o comando no prompt:</a:t>
            </a:r>
          </a:p>
          <a:p>
            <a:pPr marL="457200" lvl="1" indent="0">
              <a:buNone/>
            </a:pP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status</a:t>
            </a:r>
          </a:p>
          <a:p>
            <a:pPr marL="457200" lvl="1" indent="0">
              <a:buNone/>
            </a:pPr>
            <a:endParaRPr lang="pt-BR" dirty="0">
              <a:latin typeface="Courier New" panose="02070309020205020404" pitchFamily="49" charset="0"/>
              <a:cs typeface="Courier New" panose="02070309020205020404" pitchFamily="49" charset="0"/>
            </a:endParaRPr>
          </a:p>
          <a:p>
            <a:pPr marL="0" indent="0">
              <a:buNone/>
            </a:pPr>
            <a:r>
              <a:rPr lang="pt-BR" sz="2800" b="1" dirty="0">
                <a:latin typeface="Courier New" panose="02070309020205020404" pitchFamily="49" charset="0"/>
                <a:cs typeface="Courier New" panose="02070309020205020404" pitchFamily="49" charset="0"/>
              </a:rPr>
              <a:t>O QUE VOCÊ PERCEBEU?</a:t>
            </a:r>
          </a:p>
          <a:p>
            <a:pPr marL="0" indent="0">
              <a:buNone/>
            </a:pPr>
            <a:endParaRPr lang="pt-B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023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D8F6A-5AF7-2BBA-DAD9-A3886B08AC67}"/>
              </a:ext>
            </a:extLst>
          </p:cNvPr>
          <p:cNvSpPr>
            <a:spLocks noGrp="1"/>
          </p:cNvSpPr>
          <p:nvPr>
            <p:ph type="title"/>
          </p:nvPr>
        </p:nvSpPr>
        <p:spPr/>
        <p:txBody>
          <a:bodyPr/>
          <a:lstStyle/>
          <a:p>
            <a:r>
              <a:rPr lang="pt-BR" dirty="0"/>
              <a:t>Prática</a:t>
            </a:r>
          </a:p>
        </p:txBody>
      </p:sp>
      <p:sp>
        <p:nvSpPr>
          <p:cNvPr id="3" name="Espaço Reservado para Conteúdo 2">
            <a:extLst>
              <a:ext uri="{FF2B5EF4-FFF2-40B4-BE49-F238E27FC236}">
                <a16:creationId xmlns:a16="http://schemas.microsoft.com/office/drawing/2014/main" id="{CB713B61-A02F-FFB8-D2D3-BEB999A49708}"/>
              </a:ext>
            </a:extLst>
          </p:cNvPr>
          <p:cNvSpPr>
            <a:spLocks noGrp="1"/>
          </p:cNvSpPr>
          <p:nvPr>
            <p:ph idx="1"/>
          </p:nvPr>
        </p:nvSpPr>
        <p:spPr/>
        <p:txBody>
          <a:bodyPr>
            <a:normAutofit fontScale="92500"/>
          </a:bodyPr>
          <a:lstStyle/>
          <a:p>
            <a:r>
              <a:rPr lang="pt-BR" dirty="0"/>
              <a:t>Execute o comando:</a:t>
            </a:r>
          </a:p>
          <a:p>
            <a:pPr marL="457200" lvl="1" indent="0">
              <a:buNone/>
            </a:pPr>
            <a:r>
              <a:rPr lang="pt-BR" dirty="0"/>
              <a:t> </a:t>
            </a: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add</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teste.txt</a:t>
            </a:r>
            <a:endParaRPr lang="pt-BR" dirty="0">
              <a:latin typeface="Courier New" panose="02070309020205020404" pitchFamily="49" charset="0"/>
              <a:cs typeface="Courier New" panose="02070309020205020404" pitchFamily="49" charset="0"/>
            </a:endParaRPr>
          </a:p>
          <a:p>
            <a:r>
              <a:rPr lang="pt-BR" dirty="0"/>
              <a:t>Observe se houve alguma mudança no </a:t>
            </a:r>
            <a:r>
              <a:rPr lang="pt-BR" dirty="0" err="1"/>
              <a:t>VSCode</a:t>
            </a:r>
            <a:endParaRPr lang="pt-BR" dirty="0"/>
          </a:p>
          <a:p>
            <a:r>
              <a:rPr lang="pt-BR" dirty="0"/>
              <a:t>Insira uma linha com a frase “Alterado localmente” no arquivo </a:t>
            </a:r>
            <a:r>
              <a:rPr lang="pt-BR" dirty="0" err="1"/>
              <a:t>teste.txt</a:t>
            </a:r>
            <a:endParaRPr lang="pt-BR" dirty="0"/>
          </a:p>
          <a:p>
            <a:r>
              <a:rPr lang="pt-BR" dirty="0"/>
              <a:t>Observe se houve alguma mudança no </a:t>
            </a:r>
            <a:r>
              <a:rPr lang="pt-BR" dirty="0" err="1"/>
              <a:t>VSCode</a:t>
            </a:r>
            <a:endParaRPr lang="pt-BR" dirty="0"/>
          </a:p>
          <a:p>
            <a:r>
              <a:rPr lang="pt-BR" dirty="0"/>
              <a:t>Execute o comando no prompt:</a:t>
            </a:r>
          </a:p>
          <a:p>
            <a:pPr marL="457200" lvl="1" indent="0">
              <a:buNone/>
            </a:pP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status</a:t>
            </a:r>
          </a:p>
          <a:p>
            <a:pPr marL="457200" lvl="1" indent="0">
              <a:buNone/>
            </a:pP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commit</a:t>
            </a:r>
            <a:endParaRPr lang="pt-BR" dirty="0">
              <a:latin typeface="Courier New" panose="02070309020205020404" pitchFamily="49" charset="0"/>
              <a:cs typeface="Courier New" panose="02070309020205020404" pitchFamily="49" charset="0"/>
            </a:endParaRPr>
          </a:p>
          <a:p>
            <a:pPr marL="457200" lvl="1" indent="0">
              <a:buNone/>
            </a:pPr>
            <a:endParaRPr lang="pt-BR" dirty="0">
              <a:latin typeface="Courier New" panose="02070309020205020404" pitchFamily="49" charset="0"/>
              <a:cs typeface="Courier New" panose="02070309020205020404" pitchFamily="49" charset="0"/>
            </a:endParaRPr>
          </a:p>
          <a:p>
            <a:pPr marL="0" indent="0">
              <a:buNone/>
            </a:pPr>
            <a:r>
              <a:rPr lang="pt-BR" sz="2800" b="1" dirty="0">
                <a:latin typeface="Courier New" panose="02070309020205020404" pitchFamily="49" charset="0"/>
                <a:cs typeface="Courier New" panose="02070309020205020404" pitchFamily="49" charset="0"/>
              </a:rPr>
              <a:t>O QUE VOCÊ PERCEBEU?</a:t>
            </a:r>
          </a:p>
          <a:p>
            <a:pPr marL="0" indent="0">
              <a:buNone/>
            </a:pPr>
            <a:endParaRPr lang="pt-B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9920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D8F6A-5AF7-2BBA-DAD9-A3886B08AC67}"/>
              </a:ext>
            </a:extLst>
          </p:cNvPr>
          <p:cNvSpPr>
            <a:spLocks noGrp="1"/>
          </p:cNvSpPr>
          <p:nvPr>
            <p:ph type="title"/>
          </p:nvPr>
        </p:nvSpPr>
        <p:spPr/>
        <p:txBody>
          <a:bodyPr/>
          <a:lstStyle/>
          <a:p>
            <a:r>
              <a:rPr lang="pt-BR" dirty="0"/>
              <a:t>Prática</a:t>
            </a:r>
          </a:p>
        </p:txBody>
      </p:sp>
      <p:sp>
        <p:nvSpPr>
          <p:cNvPr id="3" name="Espaço Reservado para Conteúdo 2">
            <a:extLst>
              <a:ext uri="{FF2B5EF4-FFF2-40B4-BE49-F238E27FC236}">
                <a16:creationId xmlns:a16="http://schemas.microsoft.com/office/drawing/2014/main" id="{CB713B61-A02F-FFB8-D2D3-BEB999A49708}"/>
              </a:ext>
            </a:extLst>
          </p:cNvPr>
          <p:cNvSpPr>
            <a:spLocks noGrp="1"/>
          </p:cNvSpPr>
          <p:nvPr>
            <p:ph idx="1"/>
          </p:nvPr>
        </p:nvSpPr>
        <p:spPr/>
        <p:txBody>
          <a:bodyPr>
            <a:normAutofit fontScale="92500" lnSpcReduction="10000"/>
          </a:bodyPr>
          <a:lstStyle/>
          <a:p>
            <a:r>
              <a:rPr lang="pt-BR" dirty="0"/>
              <a:t>Execute o comando:</a:t>
            </a:r>
          </a:p>
          <a:p>
            <a:pPr marL="457200" lvl="1" indent="0">
              <a:buNone/>
            </a:pPr>
            <a:r>
              <a:rPr lang="pt-BR" dirty="0"/>
              <a:t> </a:t>
            </a: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push</a:t>
            </a:r>
            <a:endParaRPr lang="pt-BR" dirty="0">
              <a:latin typeface="Courier New" panose="02070309020205020404" pitchFamily="49" charset="0"/>
              <a:cs typeface="Courier New" panose="02070309020205020404" pitchFamily="49" charset="0"/>
            </a:endParaRPr>
          </a:p>
          <a:p>
            <a:r>
              <a:rPr lang="pt-BR" dirty="0"/>
              <a:t>Observe se houve alguma mudança no </a:t>
            </a:r>
            <a:r>
              <a:rPr lang="pt-BR" dirty="0" err="1"/>
              <a:t>VSCode</a:t>
            </a:r>
            <a:endParaRPr lang="pt-BR" dirty="0"/>
          </a:p>
          <a:p>
            <a:r>
              <a:rPr lang="pt-BR" dirty="0"/>
              <a:t>No site do </a:t>
            </a:r>
            <a:r>
              <a:rPr lang="pt-BR" dirty="0" err="1"/>
              <a:t>github</a:t>
            </a:r>
            <a:r>
              <a:rPr lang="pt-BR" dirty="0"/>
              <a:t>, altere o arquivo </a:t>
            </a:r>
            <a:r>
              <a:rPr lang="pt-BR" dirty="0" err="1"/>
              <a:t>teste.txt</a:t>
            </a:r>
            <a:r>
              <a:rPr lang="pt-BR" dirty="0"/>
              <a:t> inserindo uma linha com a frase “Alterado remotamente”</a:t>
            </a:r>
          </a:p>
          <a:p>
            <a:r>
              <a:rPr lang="pt-BR" dirty="0"/>
              <a:t>Observe se houve alguma mudança no </a:t>
            </a:r>
            <a:r>
              <a:rPr lang="pt-BR" dirty="0" err="1"/>
              <a:t>VSCode</a:t>
            </a:r>
            <a:endParaRPr lang="pt-BR" dirty="0"/>
          </a:p>
          <a:p>
            <a:r>
              <a:rPr lang="pt-BR" dirty="0"/>
              <a:t>Execute o comando no prompt:</a:t>
            </a:r>
          </a:p>
          <a:p>
            <a:pPr marL="457200" lvl="1" indent="0">
              <a:buNone/>
            </a:pP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status</a:t>
            </a:r>
          </a:p>
          <a:p>
            <a:pPr marL="457200" lvl="1" indent="0">
              <a:buNone/>
            </a:pPr>
            <a:r>
              <a:rPr lang="pt-BR" dirty="0" err="1">
                <a:latin typeface="Courier New" panose="02070309020205020404" pitchFamily="49" charset="0"/>
                <a:cs typeface="Courier New" panose="02070309020205020404" pitchFamily="49" charset="0"/>
              </a:rPr>
              <a:t>git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commit</a:t>
            </a:r>
            <a:endParaRPr lang="pt-BR" dirty="0">
              <a:latin typeface="Courier New" panose="02070309020205020404" pitchFamily="49" charset="0"/>
              <a:cs typeface="Courier New" panose="02070309020205020404" pitchFamily="49" charset="0"/>
            </a:endParaRPr>
          </a:p>
          <a:p>
            <a:pPr marL="457200" lvl="1" indent="0">
              <a:buNone/>
            </a:pPr>
            <a:endParaRPr lang="pt-BR" dirty="0">
              <a:latin typeface="Courier New" panose="02070309020205020404" pitchFamily="49" charset="0"/>
              <a:cs typeface="Courier New" panose="02070309020205020404" pitchFamily="49" charset="0"/>
            </a:endParaRPr>
          </a:p>
          <a:p>
            <a:pPr marL="0" indent="0">
              <a:buNone/>
            </a:pPr>
            <a:r>
              <a:rPr lang="pt-BR" sz="2800" b="1" dirty="0">
                <a:latin typeface="Courier New" panose="02070309020205020404" pitchFamily="49" charset="0"/>
                <a:cs typeface="Courier New" panose="02070309020205020404" pitchFamily="49" charset="0"/>
              </a:rPr>
              <a:t>O QUE VOCÊ PERCEBEU?</a:t>
            </a:r>
          </a:p>
          <a:p>
            <a:pPr marL="0" indent="0">
              <a:buNone/>
            </a:pPr>
            <a:endParaRPr lang="pt-B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224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D7840-9CF1-4F89-9558-97CBEB963BFC}"/>
              </a:ext>
            </a:extLst>
          </p:cNvPr>
          <p:cNvSpPr>
            <a:spLocks noGrp="1"/>
          </p:cNvSpPr>
          <p:nvPr>
            <p:ph type="title"/>
          </p:nvPr>
        </p:nvSpPr>
        <p:spPr/>
        <p:txBody>
          <a:bodyPr/>
          <a:lstStyle/>
          <a:p>
            <a:r>
              <a:rPr lang="pt-BR" dirty="0" err="1"/>
              <a:t>Tags</a:t>
            </a:r>
            <a:r>
              <a:rPr lang="pt-BR" dirty="0"/>
              <a:t> HTML</a:t>
            </a:r>
          </a:p>
        </p:txBody>
      </p:sp>
      <p:sp>
        <p:nvSpPr>
          <p:cNvPr id="3" name="Espaço Reservado para Conteúdo 2">
            <a:extLst>
              <a:ext uri="{FF2B5EF4-FFF2-40B4-BE49-F238E27FC236}">
                <a16:creationId xmlns:a16="http://schemas.microsoft.com/office/drawing/2014/main" id="{72EDF75F-4859-43F5-A983-FA629ED05E4B}"/>
              </a:ext>
            </a:extLst>
          </p:cNvPr>
          <p:cNvSpPr>
            <a:spLocks noGrp="1"/>
          </p:cNvSpPr>
          <p:nvPr>
            <p:ph idx="1"/>
          </p:nvPr>
        </p:nvSpPr>
        <p:spPr/>
        <p:txBody>
          <a:bodyPr/>
          <a:lstStyle/>
          <a:p>
            <a:r>
              <a:rPr lang="pt-BR" dirty="0"/>
              <a:t>Os elementos do HTML são descritos através de </a:t>
            </a:r>
            <a:r>
              <a:rPr lang="pt-BR" dirty="0" err="1"/>
              <a:t>tags</a:t>
            </a:r>
            <a:endParaRPr lang="pt-BR" dirty="0"/>
          </a:p>
          <a:p>
            <a:r>
              <a:rPr lang="pt-BR" dirty="0"/>
              <a:t>Todas tem uma sintaxe semelhante:</a:t>
            </a:r>
          </a:p>
          <a:p>
            <a:r>
              <a:rPr lang="pt-BR" dirty="0"/>
              <a:t>Parágrafo</a:t>
            </a:r>
          </a:p>
          <a:p>
            <a:r>
              <a:rPr lang="pt-BR" dirty="0"/>
              <a:t>Link para outro site/página</a:t>
            </a:r>
          </a:p>
          <a:p>
            <a:endParaRPr lang="pt-BR" dirty="0"/>
          </a:p>
          <a:p>
            <a:r>
              <a:rPr lang="pt-BR" dirty="0"/>
              <a:t>Imagem</a:t>
            </a:r>
          </a:p>
          <a:p>
            <a:r>
              <a:rPr lang="pt-BR" dirty="0"/>
              <a:t>Comentário</a:t>
            </a:r>
          </a:p>
        </p:txBody>
      </p:sp>
      <p:pic>
        <p:nvPicPr>
          <p:cNvPr id="4" name="Imagem 3">
            <a:extLst>
              <a:ext uri="{FF2B5EF4-FFF2-40B4-BE49-F238E27FC236}">
                <a16:creationId xmlns:a16="http://schemas.microsoft.com/office/drawing/2014/main" id="{EE349771-FF40-4301-AB4C-F7B04F2AC40E}"/>
              </a:ext>
            </a:extLst>
          </p:cNvPr>
          <p:cNvPicPr>
            <a:picLocks noChangeAspect="1"/>
          </p:cNvPicPr>
          <p:nvPr/>
        </p:nvPicPr>
        <p:blipFill>
          <a:blip r:embed="rId3"/>
          <a:stretch>
            <a:fillRect/>
          </a:stretch>
        </p:blipFill>
        <p:spPr>
          <a:xfrm>
            <a:off x="2783205" y="2793047"/>
            <a:ext cx="4248150" cy="581025"/>
          </a:xfrm>
          <a:prstGeom prst="rect">
            <a:avLst/>
          </a:prstGeom>
        </p:spPr>
      </p:pic>
      <p:pic>
        <p:nvPicPr>
          <p:cNvPr id="5" name="Imagem 4">
            <a:extLst>
              <a:ext uri="{FF2B5EF4-FFF2-40B4-BE49-F238E27FC236}">
                <a16:creationId xmlns:a16="http://schemas.microsoft.com/office/drawing/2014/main" id="{D155B71B-4E61-4BB9-ABD0-82DFB9F17FBC}"/>
              </a:ext>
            </a:extLst>
          </p:cNvPr>
          <p:cNvPicPr>
            <a:picLocks noChangeAspect="1"/>
          </p:cNvPicPr>
          <p:nvPr/>
        </p:nvPicPr>
        <p:blipFill>
          <a:blip r:embed="rId4"/>
          <a:stretch>
            <a:fillRect/>
          </a:stretch>
        </p:blipFill>
        <p:spPr>
          <a:xfrm>
            <a:off x="1840865" y="3744119"/>
            <a:ext cx="7677150" cy="514350"/>
          </a:xfrm>
          <a:prstGeom prst="rect">
            <a:avLst/>
          </a:prstGeom>
        </p:spPr>
      </p:pic>
      <p:pic>
        <p:nvPicPr>
          <p:cNvPr id="8" name="Imagem 7">
            <a:extLst>
              <a:ext uri="{FF2B5EF4-FFF2-40B4-BE49-F238E27FC236}">
                <a16:creationId xmlns:a16="http://schemas.microsoft.com/office/drawing/2014/main" id="{A81B471D-B7EF-4F7D-BFEC-E61562126AD9}"/>
              </a:ext>
            </a:extLst>
          </p:cNvPr>
          <p:cNvPicPr>
            <a:picLocks noChangeAspect="1"/>
          </p:cNvPicPr>
          <p:nvPr/>
        </p:nvPicPr>
        <p:blipFill>
          <a:blip r:embed="rId5"/>
          <a:stretch>
            <a:fillRect/>
          </a:stretch>
        </p:blipFill>
        <p:spPr>
          <a:xfrm>
            <a:off x="2308225" y="4408804"/>
            <a:ext cx="7372350" cy="438150"/>
          </a:xfrm>
          <a:prstGeom prst="rect">
            <a:avLst/>
          </a:prstGeom>
        </p:spPr>
      </p:pic>
      <p:pic>
        <p:nvPicPr>
          <p:cNvPr id="10" name="Imagem 9">
            <a:extLst>
              <a:ext uri="{FF2B5EF4-FFF2-40B4-BE49-F238E27FC236}">
                <a16:creationId xmlns:a16="http://schemas.microsoft.com/office/drawing/2014/main" id="{773288AD-1880-4B95-8B37-D80951354A89}"/>
              </a:ext>
            </a:extLst>
          </p:cNvPr>
          <p:cNvPicPr>
            <a:picLocks noChangeAspect="1"/>
          </p:cNvPicPr>
          <p:nvPr/>
        </p:nvPicPr>
        <p:blipFill>
          <a:blip r:embed="rId6"/>
          <a:stretch>
            <a:fillRect/>
          </a:stretch>
        </p:blipFill>
        <p:spPr>
          <a:xfrm>
            <a:off x="2915920" y="4962049"/>
            <a:ext cx="3352800" cy="352425"/>
          </a:xfrm>
          <a:prstGeom prst="rect">
            <a:avLst/>
          </a:prstGeom>
        </p:spPr>
      </p:pic>
      <p:sp>
        <p:nvSpPr>
          <p:cNvPr id="6" name="Balão de Fala: Retângulo 5">
            <a:extLst>
              <a:ext uri="{FF2B5EF4-FFF2-40B4-BE49-F238E27FC236}">
                <a16:creationId xmlns:a16="http://schemas.microsoft.com/office/drawing/2014/main" id="{F5A5C783-278F-4031-8122-6DCDD4305D60}"/>
              </a:ext>
            </a:extLst>
          </p:cNvPr>
          <p:cNvSpPr/>
          <p:nvPr/>
        </p:nvSpPr>
        <p:spPr>
          <a:xfrm>
            <a:off x="9277527" y="3230103"/>
            <a:ext cx="2286133" cy="117870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&lt;</a:t>
            </a:r>
            <a:r>
              <a:rPr lang="pt-BR" dirty="0" err="1"/>
              <a:t>img</a:t>
            </a:r>
            <a:r>
              <a:rPr lang="pt-BR" dirty="0"/>
              <a:t>&gt; é uma self-</a:t>
            </a:r>
            <a:r>
              <a:rPr lang="pt-BR" dirty="0" err="1"/>
              <a:t>closing</a:t>
            </a:r>
            <a:r>
              <a:rPr lang="pt-BR" dirty="0"/>
              <a:t> </a:t>
            </a:r>
            <a:r>
              <a:rPr lang="pt-BR" dirty="0" err="1"/>
              <a:t>tag</a:t>
            </a:r>
            <a:endParaRPr lang="pt-BR" dirty="0"/>
          </a:p>
          <a:p>
            <a:pPr algn="ctr"/>
            <a:r>
              <a:rPr lang="pt-BR" dirty="0" err="1"/>
              <a:t>Ex</a:t>
            </a:r>
            <a:r>
              <a:rPr lang="pt-BR" dirty="0"/>
              <a:t>: &lt;</a:t>
            </a:r>
            <a:r>
              <a:rPr lang="pt-BR" dirty="0" err="1"/>
              <a:t>br</a:t>
            </a:r>
            <a:r>
              <a:rPr lang="pt-BR" dirty="0"/>
              <a:t>&gt;, &lt;input&gt;, &lt;meta&gt;</a:t>
            </a:r>
          </a:p>
        </p:txBody>
      </p:sp>
    </p:spTree>
    <p:extLst>
      <p:ext uri="{BB962C8B-B14F-4D97-AF65-F5344CB8AC3E}">
        <p14:creationId xmlns:p14="http://schemas.microsoft.com/office/powerpoint/2010/main" val="22576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D7840-9CF1-4F89-9558-97CBEB963BFC}"/>
              </a:ext>
            </a:extLst>
          </p:cNvPr>
          <p:cNvSpPr>
            <a:spLocks noGrp="1"/>
          </p:cNvSpPr>
          <p:nvPr>
            <p:ph type="title"/>
          </p:nvPr>
        </p:nvSpPr>
        <p:spPr/>
        <p:txBody>
          <a:bodyPr/>
          <a:lstStyle/>
          <a:p>
            <a:r>
              <a:rPr lang="pt-BR" dirty="0"/>
              <a:t>Encadeamento (</a:t>
            </a:r>
            <a:r>
              <a:rPr lang="pt-BR" dirty="0" err="1"/>
              <a:t>nesting</a:t>
            </a:r>
            <a:r>
              <a:rPr lang="pt-BR" dirty="0"/>
              <a:t>)</a:t>
            </a:r>
          </a:p>
        </p:txBody>
      </p:sp>
      <p:sp>
        <p:nvSpPr>
          <p:cNvPr id="3" name="Espaço Reservado para Conteúdo 2">
            <a:extLst>
              <a:ext uri="{FF2B5EF4-FFF2-40B4-BE49-F238E27FC236}">
                <a16:creationId xmlns:a16="http://schemas.microsoft.com/office/drawing/2014/main" id="{72EDF75F-4859-43F5-A983-FA629ED05E4B}"/>
              </a:ext>
            </a:extLst>
          </p:cNvPr>
          <p:cNvSpPr>
            <a:spLocks noGrp="1"/>
          </p:cNvSpPr>
          <p:nvPr>
            <p:ph idx="1"/>
          </p:nvPr>
        </p:nvSpPr>
        <p:spPr/>
        <p:txBody>
          <a:bodyPr>
            <a:normAutofit fontScale="92500" lnSpcReduction="10000"/>
          </a:bodyPr>
          <a:lstStyle/>
          <a:p>
            <a:r>
              <a:rPr lang="pt-BR" dirty="0"/>
              <a:t>Os elementos do HTML podem ser agrupados por um elemento </a:t>
            </a:r>
            <a:r>
              <a:rPr lang="pt-BR" dirty="0" err="1"/>
              <a:t>div</a:t>
            </a:r>
            <a:r>
              <a:rPr lang="pt-BR" dirty="0"/>
              <a:t> </a:t>
            </a:r>
          </a:p>
          <a:p>
            <a:r>
              <a:rPr lang="pt-BR" dirty="0"/>
              <a:t>Encadeamento é quando adicionamos um elemento dentro de outro</a:t>
            </a:r>
          </a:p>
          <a:p>
            <a:r>
              <a:rPr lang="pt-BR" dirty="0"/>
              <a:t>O elemento </a:t>
            </a:r>
            <a:r>
              <a:rPr lang="pt-BR" b="1" dirty="0" err="1"/>
              <a:t>Div</a:t>
            </a:r>
            <a:r>
              <a:rPr lang="pt-BR" b="1" dirty="0"/>
              <a:t> </a:t>
            </a:r>
            <a:r>
              <a:rPr lang="pt-BR" dirty="0"/>
              <a:t>define uma divisão ou seção em um documento HTML.</a:t>
            </a:r>
          </a:p>
          <a:p>
            <a:endParaRPr lang="pt-BR" dirty="0"/>
          </a:p>
          <a:p>
            <a:endParaRPr lang="pt-BR" dirty="0"/>
          </a:p>
          <a:p>
            <a:endParaRPr lang="pt-BR" dirty="0"/>
          </a:p>
          <a:p>
            <a:r>
              <a:rPr lang="pt-BR" dirty="0"/>
              <a:t>O título &lt;h1&gt; e o parágrafo &lt;p&gt; estão encadeados agora</a:t>
            </a:r>
          </a:p>
          <a:p>
            <a:r>
              <a:rPr lang="pt-BR" dirty="0"/>
              <a:t>Isso é muito importante para estilização quando utilizamos CSS</a:t>
            </a:r>
          </a:p>
          <a:p>
            <a:r>
              <a:rPr lang="pt-BR" dirty="0"/>
              <a:t>Para visualizar esse agrupamento, utilize o recurso de inspecionar no navegador</a:t>
            </a:r>
          </a:p>
          <a:p>
            <a:endParaRPr lang="pt-BR" dirty="0"/>
          </a:p>
        </p:txBody>
      </p:sp>
      <p:pic>
        <p:nvPicPr>
          <p:cNvPr id="6" name="Imagem 5">
            <a:extLst>
              <a:ext uri="{FF2B5EF4-FFF2-40B4-BE49-F238E27FC236}">
                <a16:creationId xmlns:a16="http://schemas.microsoft.com/office/drawing/2014/main" id="{6FF99341-8577-4FA2-8E73-BCCA3950983A}"/>
              </a:ext>
            </a:extLst>
          </p:cNvPr>
          <p:cNvPicPr>
            <a:picLocks noChangeAspect="1"/>
          </p:cNvPicPr>
          <p:nvPr/>
        </p:nvPicPr>
        <p:blipFill>
          <a:blip r:embed="rId3"/>
          <a:stretch>
            <a:fillRect/>
          </a:stretch>
        </p:blipFill>
        <p:spPr>
          <a:xfrm>
            <a:off x="4438650" y="3136900"/>
            <a:ext cx="3314700" cy="1295400"/>
          </a:xfrm>
          <a:prstGeom prst="rect">
            <a:avLst/>
          </a:prstGeom>
        </p:spPr>
      </p:pic>
    </p:spTree>
    <p:extLst>
      <p:ext uri="{BB962C8B-B14F-4D97-AF65-F5344CB8AC3E}">
        <p14:creationId xmlns:p14="http://schemas.microsoft.com/office/powerpoint/2010/main" val="45216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3BA6A-96B5-4662-92A1-E04584285AC3}"/>
              </a:ext>
            </a:extLst>
          </p:cNvPr>
          <p:cNvSpPr>
            <a:spLocks noGrp="1"/>
          </p:cNvSpPr>
          <p:nvPr>
            <p:ph type="title"/>
          </p:nvPr>
        </p:nvSpPr>
        <p:spPr/>
        <p:txBody>
          <a:bodyPr/>
          <a:lstStyle/>
          <a:p>
            <a:r>
              <a:rPr lang="pt-BR" dirty="0"/>
              <a:t>Estrutura básica do documento HTML</a:t>
            </a:r>
          </a:p>
        </p:txBody>
      </p:sp>
      <p:pic>
        <p:nvPicPr>
          <p:cNvPr id="5" name="Espaço Reservado para Conteúdo 4">
            <a:extLst>
              <a:ext uri="{FF2B5EF4-FFF2-40B4-BE49-F238E27FC236}">
                <a16:creationId xmlns:a16="http://schemas.microsoft.com/office/drawing/2014/main" id="{F7C6CE81-E1FF-448B-B4B0-542F4C93D6EC}"/>
              </a:ext>
            </a:extLst>
          </p:cNvPr>
          <p:cNvPicPr>
            <a:picLocks noGrp="1" noChangeAspect="1"/>
          </p:cNvPicPr>
          <p:nvPr>
            <p:ph idx="1"/>
          </p:nvPr>
        </p:nvPicPr>
        <p:blipFill>
          <a:blip r:embed="rId2"/>
          <a:stretch>
            <a:fillRect/>
          </a:stretch>
        </p:blipFill>
        <p:spPr>
          <a:xfrm>
            <a:off x="1766887" y="2240756"/>
            <a:ext cx="8658225" cy="3419475"/>
          </a:xfrm>
        </p:spPr>
      </p:pic>
      <p:sp>
        <p:nvSpPr>
          <p:cNvPr id="6" name="CaixaDeTexto 5">
            <a:extLst>
              <a:ext uri="{FF2B5EF4-FFF2-40B4-BE49-F238E27FC236}">
                <a16:creationId xmlns:a16="http://schemas.microsoft.com/office/drawing/2014/main" id="{CF5340FB-8134-4F8F-858E-BEFF0235B3D3}"/>
              </a:ext>
            </a:extLst>
          </p:cNvPr>
          <p:cNvSpPr txBox="1"/>
          <p:nvPr/>
        </p:nvSpPr>
        <p:spPr>
          <a:xfrm>
            <a:off x="1889760" y="5933440"/>
            <a:ext cx="8535352" cy="369332"/>
          </a:xfrm>
          <a:prstGeom prst="rect">
            <a:avLst/>
          </a:prstGeom>
          <a:noFill/>
        </p:spPr>
        <p:txBody>
          <a:bodyPr wrap="square" rtlCol="0">
            <a:spAutoFit/>
          </a:bodyPr>
          <a:lstStyle/>
          <a:p>
            <a:r>
              <a:rPr lang="pt-BR" b="1" dirty="0"/>
              <a:t>DICA</a:t>
            </a:r>
            <a:r>
              <a:rPr lang="pt-BR" dirty="0"/>
              <a:t>: Para que essa estrutura seja gerada no </a:t>
            </a:r>
            <a:r>
              <a:rPr lang="pt-BR" dirty="0" err="1"/>
              <a:t>VSCode</a:t>
            </a:r>
            <a:r>
              <a:rPr lang="pt-BR" dirty="0"/>
              <a:t> basta digitar: ! &lt;</a:t>
            </a:r>
            <a:r>
              <a:rPr lang="pt-BR" dirty="0" err="1"/>
              <a:t>tab</a:t>
            </a:r>
            <a:r>
              <a:rPr lang="pt-BR" dirty="0"/>
              <a:t>&gt;</a:t>
            </a:r>
          </a:p>
        </p:txBody>
      </p:sp>
    </p:spTree>
    <p:extLst>
      <p:ext uri="{BB962C8B-B14F-4D97-AF65-F5344CB8AC3E}">
        <p14:creationId xmlns:p14="http://schemas.microsoft.com/office/powerpoint/2010/main" val="52636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A5670E-BDFD-4129-9F73-D641A5F3F170}"/>
              </a:ext>
            </a:extLst>
          </p:cNvPr>
          <p:cNvSpPr>
            <a:spLocks noGrp="1"/>
          </p:cNvSpPr>
          <p:nvPr>
            <p:ph type="title"/>
          </p:nvPr>
        </p:nvSpPr>
        <p:spPr/>
        <p:txBody>
          <a:bodyPr/>
          <a:lstStyle/>
          <a:p>
            <a:r>
              <a:rPr lang="pt-BR" dirty="0"/>
              <a:t>Listas</a:t>
            </a:r>
          </a:p>
        </p:txBody>
      </p:sp>
      <p:sp>
        <p:nvSpPr>
          <p:cNvPr id="3" name="Espaço Reservado para Conteúdo 2">
            <a:extLst>
              <a:ext uri="{FF2B5EF4-FFF2-40B4-BE49-F238E27FC236}">
                <a16:creationId xmlns:a16="http://schemas.microsoft.com/office/drawing/2014/main" id="{CCF15EDC-0948-4C3B-BF4B-6141AD2B7422}"/>
              </a:ext>
            </a:extLst>
          </p:cNvPr>
          <p:cNvSpPr>
            <a:spLocks noGrp="1"/>
          </p:cNvSpPr>
          <p:nvPr>
            <p:ph idx="1"/>
          </p:nvPr>
        </p:nvSpPr>
        <p:spPr/>
        <p:txBody>
          <a:bodyPr/>
          <a:lstStyle/>
          <a:p>
            <a:r>
              <a:rPr lang="pt-BR" dirty="0"/>
              <a:t>Ordenadas</a:t>
            </a:r>
          </a:p>
          <a:p>
            <a:pPr lvl="1"/>
            <a:r>
              <a:rPr lang="pt-BR" dirty="0"/>
              <a:t>numerada</a:t>
            </a:r>
          </a:p>
          <a:p>
            <a:endParaRPr lang="pt-BR" dirty="0"/>
          </a:p>
          <a:p>
            <a:r>
              <a:rPr lang="pt-BR" dirty="0"/>
              <a:t>Não ordenadas</a:t>
            </a:r>
          </a:p>
          <a:p>
            <a:pPr lvl="1"/>
            <a:r>
              <a:rPr lang="pt-BR" dirty="0" err="1"/>
              <a:t>bullets</a:t>
            </a:r>
            <a:endParaRPr lang="pt-BR" dirty="0"/>
          </a:p>
        </p:txBody>
      </p:sp>
      <p:pic>
        <p:nvPicPr>
          <p:cNvPr id="5" name="Imagem 4">
            <a:extLst>
              <a:ext uri="{FF2B5EF4-FFF2-40B4-BE49-F238E27FC236}">
                <a16:creationId xmlns:a16="http://schemas.microsoft.com/office/drawing/2014/main" id="{0CB77503-76F0-0F88-C114-9811A7DCB58B}"/>
              </a:ext>
            </a:extLst>
          </p:cNvPr>
          <p:cNvPicPr>
            <a:picLocks noChangeAspect="1"/>
          </p:cNvPicPr>
          <p:nvPr/>
        </p:nvPicPr>
        <p:blipFill>
          <a:blip r:embed="rId2"/>
          <a:stretch>
            <a:fillRect/>
          </a:stretch>
        </p:blipFill>
        <p:spPr>
          <a:xfrm>
            <a:off x="4009028" y="1690688"/>
            <a:ext cx="3514725" cy="3829050"/>
          </a:xfrm>
          <a:prstGeom prst="rect">
            <a:avLst/>
          </a:prstGeom>
        </p:spPr>
      </p:pic>
      <p:pic>
        <p:nvPicPr>
          <p:cNvPr id="7" name="Imagem 6">
            <a:extLst>
              <a:ext uri="{FF2B5EF4-FFF2-40B4-BE49-F238E27FC236}">
                <a16:creationId xmlns:a16="http://schemas.microsoft.com/office/drawing/2014/main" id="{1B1B10A1-F95F-F749-DF2F-E2721FE0818B}"/>
              </a:ext>
            </a:extLst>
          </p:cNvPr>
          <p:cNvPicPr>
            <a:picLocks noChangeAspect="1"/>
          </p:cNvPicPr>
          <p:nvPr/>
        </p:nvPicPr>
        <p:blipFill>
          <a:blip r:embed="rId3"/>
          <a:stretch>
            <a:fillRect/>
          </a:stretch>
        </p:blipFill>
        <p:spPr>
          <a:xfrm>
            <a:off x="8172342" y="1930640"/>
            <a:ext cx="2210874" cy="3349145"/>
          </a:xfrm>
          <a:prstGeom prst="rect">
            <a:avLst/>
          </a:prstGeom>
        </p:spPr>
      </p:pic>
    </p:spTree>
    <p:extLst>
      <p:ext uri="{BB962C8B-B14F-4D97-AF65-F5344CB8AC3E}">
        <p14:creationId xmlns:p14="http://schemas.microsoft.com/office/powerpoint/2010/main" val="355248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D434D-DF49-44C1-B214-2011ECCCE14D}"/>
              </a:ext>
            </a:extLst>
          </p:cNvPr>
          <p:cNvSpPr>
            <a:spLocks noGrp="1"/>
          </p:cNvSpPr>
          <p:nvPr>
            <p:ph type="title"/>
          </p:nvPr>
        </p:nvSpPr>
        <p:spPr/>
        <p:txBody>
          <a:bodyPr/>
          <a:lstStyle/>
          <a:p>
            <a:r>
              <a:rPr lang="pt-BR" dirty="0"/>
              <a:t>Categorias de Elementos</a:t>
            </a:r>
          </a:p>
        </p:txBody>
      </p:sp>
      <p:sp>
        <p:nvSpPr>
          <p:cNvPr id="3" name="Espaço Reservado para Conteúdo 2">
            <a:extLst>
              <a:ext uri="{FF2B5EF4-FFF2-40B4-BE49-F238E27FC236}">
                <a16:creationId xmlns:a16="http://schemas.microsoft.com/office/drawing/2014/main" id="{300D63F7-7CF0-493E-9E95-E537D550BA71}"/>
              </a:ext>
            </a:extLst>
          </p:cNvPr>
          <p:cNvSpPr>
            <a:spLocks noGrp="1"/>
          </p:cNvSpPr>
          <p:nvPr>
            <p:ph idx="1"/>
          </p:nvPr>
        </p:nvSpPr>
        <p:spPr/>
        <p:txBody>
          <a:bodyPr>
            <a:normAutofit lnSpcReduction="10000"/>
          </a:bodyPr>
          <a:lstStyle/>
          <a:p>
            <a:r>
              <a:rPr lang="pt-BR" b="1" dirty="0" err="1"/>
              <a:t>Block</a:t>
            </a:r>
            <a:r>
              <a:rPr lang="pt-BR" b="1" dirty="0"/>
              <a:t> </a:t>
            </a:r>
            <a:r>
              <a:rPr lang="pt-BR" b="1" dirty="0" err="1"/>
              <a:t>level</a:t>
            </a:r>
            <a:r>
              <a:rPr lang="pt-BR" b="1" dirty="0"/>
              <a:t> </a:t>
            </a:r>
            <a:r>
              <a:rPr lang="pt-BR" b="1" dirty="0" err="1"/>
              <a:t>elements</a:t>
            </a:r>
            <a:r>
              <a:rPr lang="pt-BR" dirty="0"/>
              <a:t>: começam em uma nova linha e ocupam todo o espaço horizontal disponível em seu elemento pai. Isso significa que eles estendem horizontalmente o máximo possível dentro de seu elemento pai.</a:t>
            </a:r>
          </a:p>
          <a:p>
            <a:r>
              <a:rPr lang="pt-BR" dirty="0"/>
              <a:t>Quebra de linha antes e depois, o que significa que os elementos de bloco geralmente aparecem em blocos separados na página.</a:t>
            </a:r>
          </a:p>
          <a:p>
            <a:r>
              <a:rPr lang="pt-BR" dirty="0"/>
              <a:t>Exemplos comuns de elementos de bloco incluem &lt;</a:t>
            </a:r>
            <a:r>
              <a:rPr lang="pt-BR" dirty="0" err="1"/>
              <a:t>div</a:t>
            </a:r>
            <a:r>
              <a:rPr lang="pt-BR" dirty="0"/>
              <a:t>&gt;, &lt;p&gt;, &lt;h1&gt;, &lt;</a:t>
            </a:r>
            <a:r>
              <a:rPr lang="pt-BR" dirty="0" err="1"/>
              <a:t>ul</a:t>
            </a:r>
            <a:r>
              <a:rPr lang="pt-BR" dirty="0"/>
              <a:t>&gt;, &lt;li&gt;, &lt;</a:t>
            </a:r>
            <a:r>
              <a:rPr lang="pt-BR" dirty="0" err="1"/>
              <a:t>table</a:t>
            </a:r>
            <a:r>
              <a:rPr lang="pt-BR" dirty="0"/>
              <a:t>&gt;, entre outros.</a:t>
            </a:r>
          </a:p>
          <a:p>
            <a:r>
              <a:rPr lang="pt-BR" dirty="0"/>
              <a:t>Eles são usados para estruturar o conteúdo da página e normalmente contêm outros elementos, incluindo outros elementos de bloco ou elementos de linha.</a:t>
            </a:r>
          </a:p>
        </p:txBody>
      </p:sp>
    </p:spTree>
    <p:extLst>
      <p:ext uri="{BB962C8B-B14F-4D97-AF65-F5344CB8AC3E}">
        <p14:creationId xmlns:p14="http://schemas.microsoft.com/office/powerpoint/2010/main" val="232342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417E3F-2DA3-4A9B-8F1D-6630B5D48A58}"/>
              </a:ext>
            </a:extLst>
          </p:cNvPr>
          <p:cNvSpPr>
            <a:spLocks noGrp="1"/>
          </p:cNvSpPr>
          <p:nvPr>
            <p:ph type="title"/>
          </p:nvPr>
        </p:nvSpPr>
        <p:spPr/>
        <p:txBody>
          <a:bodyPr/>
          <a:lstStyle/>
          <a:p>
            <a:r>
              <a:rPr lang="pt-BR" dirty="0"/>
              <a:t>Histórico</a:t>
            </a:r>
          </a:p>
        </p:txBody>
      </p:sp>
      <p:sp>
        <p:nvSpPr>
          <p:cNvPr id="3" name="Espaço Reservado para Conteúdo 2">
            <a:extLst>
              <a:ext uri="{FF2B5EF4-FFF2-40B4-BE49-F238E27FC236}">
                <a16:creationId xmlns:a16="http://schemas.microsoft.com/office/drawing/2014/main" id="{65383F7F-F89A-45AA-B0E0-0466E3152C36}"/>
              </a:ext>
            </a:extLst>
          </p:cNvPr>
          <p:cNvSpPr>
            <a:spLocks noGrp="1"/>
          </p:cNvSpPr>
          <p:nvPr>
            <p:ph idx="1"/>
          </p:nvPr>
        </p:nvSpPr>
        <p:spPr/>
        <p:txBody>
          <a:bodyPr>
            <a:normAutofit/>
          </a:bodyPr>
          <a:lstStyle/>
          <a:p>
            <a:pPr algn="l"/>
            <a:r>
              <a:rPr lang="pt-BR" b="0" i="0" dirty="0">
                <a:solidFill>
                  <a:srgbClr val="1F1F1F"/>
                </a:solidFill>
                <a:effectLst/>
                <a:latin typeface="Google Sans"/>
              </a:rPr>
              <a:t>A história do </a:t>
            </a:r>
            <a:r>
              <a:rPr lang="pt-BR" b="1" i="0" dirty="0">
                <a:solidFill>
                  <a:srgbClr val="1F1F1F"/>
                </a:solidFill>
                <a:effectLst/>
                <a:latin typeface="Google Sans"/>
              </a:rPr>
              <a:t>HTML</a:t>
            </a:r>
            <a:r>
              <a:rPr lang="pt-BR" b="0" i="0" dirty="0">
                <a:solidFill>
                  <a:srgbClr val="1F1F1F"/>
                </a:solidFill>
                <a:effectLst/>
                <a:latin typeface="Google Sans"/>
              </a:rPr>
              <a:t> remonta a </a:t>
            </a:r>
            <a:r>
              <a:rPr lang="pt-BR" b="1" i="0" dirty="0">
                <a:solidFill>
                  <a:srgbClr val="1F1F1F"/>
                </a:solidFill>
                <a:effectLst/>
                <a:latin typeface="Google Sans"/>
              </a:rPr>
              <a:t>1989</a:t>
            </a:r>
            <a:r>
              <a:rPr lang="pt-BR" b="0" i="0" dirty="0">
                <a:solidFill>
                  <a:srgbClr val="1F1F1F"/>
                </a:solidFill>
                <a:effectLst/>
                <a:latin typeface="Google Sans"/>
              </a:rPr>
              <a:t>, quando </a:t>
            </a:r>
            <a:r>
              <a:rPr lang="pt-BR" b="1" i="0" dirty="0">
                <a:solidFill>
                  <a:srgbClr val="1F1F1F"/>
                </a:solidFill>
                <a:effectLst/>
                <a:latin typeface="Google Sans"/>
              </a:rPr>
              <a:t>Tim Berners-Lee</a:t>
            </a:r>
            <a:r>
              <a:rPr lang="pt-BR" b="0" i="0" dirty="0">
                <a:solidFill>
                  <a:srgbClr val="1F1F1F"/>
                </a:solidFill>
                <a:effectLst/>
                <a:latin typeface="Google Sans"/>
              </a:rPr>
              <a:t>, cientista da computação britânico trabalhando no </a:t>
            </a:r>
            <a:r>
              <a:rPr lang="pt-BR" b="1" i="0" dirty="0">
                <a:solidFill>
                  <a:srgbClr val="1F1F1F"/>
                </a:solidFill>
                <a:effectLst/>
                <a:latin typeface="Google Sans"/>
              </a:rPr>
              <a:t>CERN</a:t>
            </a:r>
            <a:r>
              <a:rPr lang="pt-BR" b="0" i="0" dirty="0">
                <a:solidFill>
                  <a:srgbClr val="1F1F1F"/>
                </a:solidFill>
                <a:effectLst/>
                <a:latin typeface="Google Sans"/>
              </a:rPr>
              <a:t> (Organização Europeia para a Pesquisa Nuclear), concebeu a ideia da World </a:t>
            </a:r>
            <a:r>
              <a:rPr lang="pt-BR" b="0" i="0" dirty="0" err="1">
                <a:solidFill>
                  <a:srgbClr val="1F1F1F"/>
                </a:solidFill>
                <a:effectLst/>
                <a:latin typeface="Google Sans"/>
              </a:rPr>
              <a:t>Wide</a:t>
            </a:r>
            <a:r>
              <a:rPr lang="pt-BR" b="0" i="0" dirty="0">
                <a:solidFill>
                  <a:srgbClr val="1F1F1F"/>
                </a:solidFill>
                <a:effectLst/>
                <a:latin typeface="Google Sans"/>
              </a:rPr>
              <a:t> Web. </a:t>
            </a:r>
          </a:p>
          <a:p>
            <a:pPr algn="l"/>
            <a:r>
              <a:rPr lang="pt-BR" b="0" i="0" dirty="0">
                <a:solidFill>
                  <a:srgbClr val="1F1F1F"/>
                </a:solidFill>
                <a:effectLst/>
                <a:latin typeface="Google Sans"/>
              </a:rPr>
              <a:t>Seu objetivo inicial era facilitar o </a:t>
            </a:r>
            <a:r>
              <a:rPr lang="pt-BR" b="1" i="0" dirty="0">
                <a:solidFill>
                  <a:srgbClr val="1F1F1F"/>
                </a:solidFill>
                <a:effectLst/>
                <a:latin typeface="Google Sans"/>
              </a:rPr>
              <a:t>compartilhamento de documentos entre pesquisadores </a:t>
            </a:r>
            <a:r>
              <a:rPr lang="pt-BR" b="0" i="0" dirty="0">
                <a:solidFill>
                  <a:srgbClr val="1F1F1F"/>
                </a:solidFill>
                <a:effectLst/>
                <a:latin typeface="Google Sans"/>
              </a:rPr>
              <a:t>de diferentes instituições.</a:t>
            </a:r>
          </a:p>
          <a:p>
            <a:pPr algn="l"/>
            <a:r>
              <a:rPr lang="pt-BR" b="0" i="0" dirty="0">
                <a:solidFill>
                  <a:srgbClr val="1F1F1F"/>
                </a:solidFill>
                <a:effectLst/>
                <a:latin typeface="Google Sans"/>
              </a:rPr>
              <a:t>Foi assim que surgiu a </a:t>
            </a:r>
            <a:r>
              <a:rPr lang="pt-BR" b="1" i="0" dirty="0">
                <a:solidFill>
                  <a:srgbClr val="1F1F1F"/>
                </a:solidFill>
                <a:effectLst/>
                <a:latin typeface="Google Sans"/>
              </a:rPr>
              <a:t>primeira versão </a:t>
            </a:r>
            <a:r>
              <a:rPr lang="pt-BR" b="0" i="0" dirty="0">
                <a:solidFill>
                  <a:srgbClr val="1F1F1F"/>
                </a:solidFill>
                <a:effectLst/>
                <a:latin typeface="Google Sans"/>
              </a:rPr>
              <a:t>do HTML, lançada em </a:t>
            </a:r>
            <a:r>
              <a:rPr lang="pt-BR" b="1" i="0" dirty="0">
                <a:solidFill>
                  <a:srgbClr val="1F1F1F"/>
                </a:solidFill>
                <a:effectLst/>
                <a:latin typeface="Google Sans"/>
              </a:rPr>
              <a:t>1991</a:t>
            </a:r>
            <a:r>
              <a:rPr lang="pt-BR" b="0" i="0" dirty="0">
                <a:solidFill>
                  <a:srgbClr val="1F1F1F"/>
                </a:solidFill>
                <a:effectLst/>
                <a:latin typeface="Google Sans"/>
              </a:rPr>
              <a:t>. </a:t>
            </a:r>
          </a:p>
          <a:p>
            <a:pPr algn="l"/>
            <a:r>
              <a:rPr lang="pt-BR" b="0" i="0" dirty="0">
                <a:solidFill>
                  <a:srgbClr val="1F1F1F"/>
                </a:solidFill>
                <a:effectLst/>
                <a:latin typeface="Google Sans"/>
              </a:rPr>
              <a:t>Era bem simples, com </a:t>
            </a:r>
            <a:r>
              <a:rPr lang="pt-BR" b="0" i="0" dirty="0" err="1">
                <a:solidFill>
                  <a:srgbClr val="1F1F1F"/>
                </a:solidFill>
                <a:effectLst/>
                <a:latin typeface="Google Sans"/>
              </a:rPr>
              <a:t>tags</a:t>
            </a:r>
            <a:r>
              <a:rPr lang="pt-BR" b="0" i="0" dirty="0">
                <a:solidFill>
                  <a:srgbClr val="1F1F1F"/>
                </a:solidFill>
                <a:effectLst/>
                <a:latin typeface="Google Sans"/>
              </a:rPr>
              <a:t> básicas para formatação de texto (títulos, parágrafos), inserção de links e imagens (embora apenas em preto e branco).</a:t>
            </a:r>
          </a:p>
        </p:txBody>
      </p:sp>
    </p:spTree>
    <p:extLst>
      <p:ext uri="{BB962C8B-B14F-4D97-AF65-F5344CB8AC3E}">
        <p14:creationId xmlns:p14="http://schemas.microsoft.com/office/powerpoint/2010/main" val="3216190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D434D-DF49-44C1-B214-2011ECCCE14D}"/>
              </a:ext>
            </a:extLst>
          </p:cNvPr>
          <p:cNvSpPr>
            <a:spLocks noGrp="1"/>
          </p:cNvSpPr>
          <p:nvPr>
            <p:ph type="title"/>
          </p:nvPr>
        </p:nvSpPr>
        <p:spPr/>
        <p:txBody>
          <a:bodyPr/>
          <a:lstStyle/>
          <a:p>
            <a:r>
              <a:rPr lang="pt-BR" dirty="0"/>
              <a:t>Categorias de Elementos</a:t>
            </a:r>
          </a:p>
        </p:txBody>
      </p:sp>
      <p:sp>
        <p:nvSpPr>
          <p:cNvPr id="3" name="Espaço Reservado para Conteúdo 2">
            <a:extLst>
              <a:ext uri="{FF2B5EF4-FFF2-40B4-BE49-F238E27FC236}">
                <a16:creationId xmlns:a16="http://schemas.microsoft.com/office/drawing/2014/main" id="{300D63F7-7CF0-493E-9E95-E537D550BA71}"/>
              </a:ext>
            </a:extLst>
          </p:cNvPr>
          <p:cNvSpPr>
            <a:spLocks noGrp="1"/>
          </p:cNvSpPr>
          <p:nvPr>
            <p:ph idx="1"/>
          </p:nvPr>
        </p:nvSpPr>
        <p:spPr/>
        <p:txBody>
          <a:bodyPr>
            <a:normAutofit/>
          </a:bodyPr>
          <a:lstStyle/>
          <a:p>
            <a:r>
              <a:rPr lang="pt-BR" b="1" dirty="0" err="1"/>
              <a:t>Inline</a:t>
            </a:r>
            <a:r>
              <a:rPr lang="pt-BR" b="1" dirty="0"/>
              <a:t> </a:t>
            </a:r>
            <a:r>
              <a:rPr lang="pt-BR" b="1" dirty="0" err="1"/>
              <a:t>elements</a:t>
            </a:r>
            <a:r>
              <a:rPr lang="pt-BR" dirty="0"/>
              <a:t>:  Ocupam apenas o espaço horizontal necessário para exibir seu conteúdo. Eles fluem dentro do texto ou do conteúdo circundante.</a:t>
            </a:r>
          </a:p>
          <a:p>
            <a:r>
              <a:rPr lang="pt-BR" dirty="0"/>
              <a:t>Eles não criam quebras de linha antes ou depois de si mesmos.</a:t>
            </a:r>
          </a:p>
          <a:p>
            <a:r>
              <a:rPr lang="pt-BR" dirty="0"/>
              <a:t>Exemplos comuns de elementos de linha incluem &lt;</a:t>
            </a:r>
            <a:r>
              <a:rPr lang="pt-BR" dirty="0" err="1"/>
              <a:t>span</a:t>
            </a:r>
            <a:r>
              <a:rPr lang="pt-BR" dirty="0"/>
              <a:t>&gt;, &lt;a&gt;, &lt;</a:t>
            </a:r>
            <a:r>
              <a:rPr lang="pt-BR" dirty="0" err="1"/>
              <a:t>strong</a:t>
            </a:r>
            <a:r>
              <a:rPr lang="pt-BR" dirty="0"/>
              <a:t>&gt;, &lt;em&gt;, &lt;</a:t>
            </a:r>
            <a:r>
              <a:rPr lang="pt-BR" dirty="0" err="1"/>
              <a:t>img</a:t>
            </a:r>
            <a:r>
              <a:rPr lang="pt-BR" dirty="0"/>
              <a:t>&gt;, entre outros.</a:t>
            </a:r>
          </a:p>
          <a:p>
            <a:r>
              <a:rPr lang="pt-BR" dirty="0"/>
              <a:t>Eles são usados para aplicar estilos ou elementos de formatação dentro do texto, como negrito, itálico, links, entre outros.</a:t>
            </a:r>
          </a:p>
        </p:txBody>
      </p:sp>
    </p:spTree>
    <p:extLst>
      <p:ext uri="{BB962C8B-B14F-4D97-AF65-F5344CB8AC3E}">
        <p14:creationId xmlns:p14="http://schemas.microsoft.com/office/powerpoint/2010/main" val="3016674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0EC3C-DB5F-4E8A-9CC4-1FA38EB26E0B}"/>
              </a:ext>
            </a:extLst>
          </p:cNvPr>
          <p:cNvSpPr>
            <a:spLocks noGrp="1"/>
          </p:cNvSpPr>
          <p:nvPr>
            <p:ph type="title"/>
          </p:nvPr>
        </p:nvSpPr>
        <p:spPr/>
        <p:txBody>
          <a:bodyPr/>
          <a:lstStyle/>
          <a:p>
            <a:r>
              <a:rPr lang="pt-BR" dirty="0"/>
              <a:t>Na prática</a:t>
            </a:r>
          </a:p>
        </p:txBody>
      </p:sp>
      <p:sp>
        <p:nvSpPr>
          <p:cNvPr id="3" name="Espaço Reservado para Conteúdo 2">
            <a:extLst>
              <a:ext uri="{FF2B5EF4-FFF2-40B4-BE49-F238E27FC236}">
                <a16:creationId xmlns:a16="http://schemas.microsoft.com/office/drawing/2014/main" id="{9A23D251-AE46-44DD-BEDA-E4CCCAC8BAEA}"/>
              </a:ext>
            </a:extLst>
          </p:cNvPr>
          <p:cNvSpPr>
            <a:spLocks noGrp="1"/>
          </p:cNvSpPr>
          <p:nvPr>
            <p:ph idx="1"/>
          </p:nvPr>
        </p:nvSpPr>
        <p:spPr/>
        <p:txBody>
          <a:bodyPr>
            <a:normAutofit fontScale="92500" lnSpcReduction="10000"/>
          </a:bodyPr>
          <a:lstStyle/>
          <a:p>
            <a:r>
              <a:rPr lang="pt-BR" dirty="0"/>
              <a:t>Elementos de bloco (</a:t>
            </a:r>
            <a:r>
              <a:rPr lang="pt-BR" dirty="0" err="1"/>
              <a:t>block</a:t>
            </a:r>
            <a:r>
              <a:rPr lang="pt-BR" dirty="0"/>
              <a:t> </a:t>
            </a:r>
            <a:r>
              <a:rPr lang="pt-BR" dirty="0" err="1"/>
              <a:t>level</a:t>
            </a:r>
            <a:r>
              <a:rPr lang="pt-BR" dirty="0"/>
              <a:t> </a:t>
            </a:r>
            <a:r>
              <a:rPr lang="pt-BR" dirty="0" err="1"/>
              <a:t>elements</a:t>
            </a:r>
            <a:r>
              <a:rPr lang="pt-BR" dirty="0"/>
              <a:t>)</a:t>
            </a:r>
          </a:p>
          <a:p>
            <a:pPr lvl="1"/>
            <a:r>
              <a:rPr lang="pt-BR" dirty="0" err="1"/>
              <a:t>div</a:t>
            </a:r>
            <a:r>
              <a:rPr lang="pt-BR" dirty="0"/>
              <a:t> (</a:t>
            </a:r>
            <a:r>
              <a:rPr lang="pt-BR" dirty="0" err="1"/>
              <a:t>division</a:t>
            </a:r>
            <a:r>
              <a:rPr lang="pt-BR" dirty="0"/>
              <a:t>, ou divisão, </a:t>
            </a:r>
            <a:r>
              <a:rPr lang="pt-BR" i="1" dirty="0" err="1"/>
              <a:t>tag</a:t>
            </a:r>
            <a:r>
              <a:rPr lang="pt-BR" dirty="0"/>
              <a:t> de bloco genérica)</a:t>
            </a:r>
          </a:p>
          <a:p>
            <a:pPr lvl="1"/>
            <a:r>
              <a:rPr lang="pt-BR" dirty="0"/>
              <a:t>h1 até h6 (títulos)</a:t>
            </a:r>
          </a:p>
          <a:p>
            <a:pPr lvl="1"/>
            <a:r>
              <a:rPr lang="pt-BR" dirty="0"/>
              <a:t>p (parágrafo)</a:t>
            </a:r>
          </a:p>
          <a:p>
            <a:pPr lvl="1"/>
            <a:r>
              <a:rPr lang="pt-BR" dirty="0" err="1"/>
              <a:t>ul</a:t>
            </a:r>
            <a:r>
              <a:rPr lang="pt-BR" dirty="0"/>
              <a:t> (lista não ordenada)</a:t>
            </a:r>
          </a:p>
          <a:p>
            <a:pPr lvl="1"/>
            <a:r>
              <a:rPr lang="pt-BR" dirty="0" err="1"/>
              <a:t>ol</a:t>
            </a:r>
            <a:r>
              <a:rPr lang="pt-BR" dirty="0"/>
              <a:t> (lista ordenada)</a:t>
            </a:r>
          </a:p>
          <a:p>
            <a:r>
              <a:rPr lang="pt-BR" dirty="0"/>
              <a:t>Elementos em linha (</a:t>
            </a:r>
            <a:r>
              <a:rPr lang="pt-BR" dirty="0" err="1"/>
              <a:t>inline</a:t>
            </a:r>
            <a:r>
              <a:rPr lang="pt-BR" dirty="0"/>
              <a:t> </a:t>
            </a:r>
            <a:r>
              <a:rPr lang="pt-BR" dirty="0" err="1"/>
              <a:t>elements</a:t>
            </a:r>
            <a:r>
              <a:rPr lang="pt-BR" dirty="0"/>
              <a:t>)</a:t>
            </a:r>
          </a:p>
          <a:p>
            <a:pPr lvl="1"/>
            <a:r>
              <a:rPr lang="pt-BR" dirty="0" err="1"/>
              <a:t>span</a:t>
            </a:r>
            <a:r>
              <a:rPr lang="pt-BR" dirty="0"/>
              <a:t> (</a:t>
            </a:r>
            <a:r>
              <a:rPr lang="pt-BR" dirty="0" err="1"/>
              <a:t>tag</a:t>
            </a:r>
            <a:r>
              <a:rPr lang="pt-BR" dirty="0"/>
              <a:t> em linha genérica)</a:t>
            </a:r>
          </a:p>
          <a:p>
            <a:pPr lvl="1"/>
            <a:r>
              <a:rPr lang="pt-BR" dirty="0" err="1"/>
              <a:t>strong</a:t>
            </a:r>
            <a:r>
              <a:rPr lang="pt-BR" dirty="0"/>
              <a:t> (destaca importância)</a:t>
            </a:r>
          </a:p>
          <a:p>
            <a:pPr lvl="1"/>
            <a:r>
              <a:rPr lang="pt-BR" dirty="0"/>
              <a:t>em (itálico) do inglês </a:t>
            </a:r>
            <a:r>
              <a:rPr lang="pt-BR" i="1" dirty="0" err="1"/>
              <a:t>emphasis</a:t>
            </a:r>
            <a:endParaRPr lang="pt-BR" i="1" dirty="0"/>
          </a:p>
          <a:p>
            <a:pPr lvl="1"/>
            <a:r>
              <a:rPr lang="pt-BR" dirty="0"/>
              <a:t>a (âncora, usada para links)</a:t>
            </a:r>
          </a:p>
          <a:p>
            <a:pPr lvl="1"/>
            <a:r>
              <a:rPr lang="pt-BR" dirty="0" err="1"/>
              <a:t>img</a:t>
            </a:r>
            <a:r>
              <a:rPr lang="pt-BR" dirty="0"/>
              <a:t> (imagem)</a:t>
            </a:r>
          </a:p>
        </p:txBody>
      </p:sp>
      <p:sp>
        <p:nvSpPr>
          <p:cNvPr id="6" name="CaixaDeTexto 5">
            <a:extLst>
              <a:ext uri="{FF2B5EF4-FFF2-40B4-BE49-F238E27FC236}">
                <a16:creationId xmlns:a16="http://schemas.microsoft.com/office/drawing/2014/main" id="{F29C9E14-1D43-EB94-31EF-7C42FB713F4D}"/>
              </a:ext>
            </a:extLst>
          </p:cNvPr>
          <p:cNvSpPr txBox="1"/>
          <p:nvPr/>
        </p:nvSpPr>
        <p:spPr>
          <a:xfrm>
            <a:off x="1073888" y="6113720"/>
            <a:ext cx="8867554" cy="400110"/>
          </a:xfrm>
          <a:prstGeom prst="rect">
            <a:avLst/>
          </a:prstGeom>
          <a:noFill/>
        </p:spPr>
        <p:txBody>
          <a:bodyPr wrap="square" rtlCol="0">
            <a:spAutoFit/>
          </a:bodyPr>
          <a:lstStyle/>
          <a:p>
            <a:r>
              <a:rPr lang="pt-BR" sz="2000" b="1" dirty="0">
                <a:solidFill>
                  <a:srgbClr val="FF0000"/>
                </a:solidFill>
              </a:rPr>
              <a:t>Dica: Para visualizar ative o Inspecionar no Chrome &lt;CTRL&gt; + &lt;SHIFT&gt; + i </a:t>
            </a:r>
          </a:p>
        </p:txBody>
      </p:sp>
    </p:spTree>
    <p:extLst>
      <p:ext uri="{BB962C8B-B14F-4D97-AF65-F5344CB8AC3E}">
        <p14:creationId xmlns:p14="http://schemas.microsoft.com/office/powerpoint/2010/main" val="1397167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CAC827-9737-4DE2-89BD-7C2BF8F554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585913"/>
            <a:ext cx="9334500"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4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4E63E-F8D4-4027-A0A4-3325B71AB966}"/>
              </a:ext>
            </a:extLst>
          </p:cNvPr>
          <p:cNvSpPr>
            <a:spLocks noGrp="1"/>
          </p:cNvSpPr>
          <p:nvPr>
            <p:ph type="title"/>
          </p:nvPr>
        </p:nvSpPr>
        <p:spPr/>
        <p:txBody>
          <a:bodyPr/>
          <a:lstStyle/>
          <a:p>
            <a:r>
              <a:rPr lang="pt-BR" dirty="0"/>
              <a:t>O que é CSS</a:t>
            </a:r>
          </a:p>
        </p:txBody>
      </p:sp>
      <p:sp>
        <p:nvSpPr>
          <p:cNvPr id="3" name="Espaço Reservado para Conteúdo 2">
            <a:extLst>
              <a:ext uri="{FF2B5EF4-FFF2-40B4-BE49-F238E27FC236}">
                <a16:creationId xmlns:a16="http://schemas.microsoft.com/office/drawing/2014/main" id="{41252827-6908-45D6-BECE-594BFD4BD668}"/>
              </a:ext>
            </a:extLst>
          </p:cNvPr>
          <p:cNvSpPr>
            <a:spLocks noGrp="1"/>
          </p:cNvSpPr>
          <p:nvPr>
            <p:ph idx="1"/>
          </p:nvPr>
        </p:nvSpPr>
        <p:spPr/>
        <p:txBody>
          <a:bodyPr/>
          <a:lstStyle/>
          <a:p>
            <a:r>
              <a:rPr lang="pt-BR" dirty="0"/>
              <a:t>CSS é uma linguagem de estilização</a:t>
            </a:r>
          </a:p>
          <a:p>
            <a:r>
              <a:rPr lang="pt-BR" dirty="0"/>
              <a:t>Executada diretamente no navegador</a:t>
            </a:r>
          </a:p>
          <a:p>
            <a:r>
              <a:rPr lang="pt-BR" dirty="0"/>
              <a:t>Aplica estilos em cascata por isso CSS</a:t>
            </a:r>
          </a:p>
          <a:p>
            <a:r>
              <a:rPr lang="pt-BR" dirty="0"/>
              <a:t>Acrônimo para </a:t>
            </a:r>
            <a:r>
              <a:rPr lang="pt-BR" dirty="0" err="1"/>
              <a:t>Cascading</a:t>
            </a:r>
            <a:r>
              <a:rPr lang="pt-BR" dirty="0"/>
              <a:t> </a:t>
            </a:r>
            <a:r>
              <a:rPr lang="pt-BR" dirty="0" err="1"/>
              <a:t>Style</a:t>
            </a:r>
            <a:r>
              <a:rPr lang="pt-BR" dirty="0"/>
              <a:t> </a:t>
            </a:r>
            <a:r>
              <a:rPr lang="pt-BR" dirty="0" err="1"/>
              <a:t>Sheets</a:t>
            </a:r>
            <a:r>
              <a:rPr lang="pt-BR" dirty="0"/>
              <a:t> </a:t>
            </a:r>
          </a:p>
          <a:p>
            <a:r>
              <a:rPr lang="pt-BR" dirty="0"/>
              <a:t>Posicionar elementos, criar animações e reproduzir um layout</a:t>
            </a:r>
          </a:p>
        </p:txBody>
      </p:sp>
    </p:spTree>
    <p:extLst>
      <p:ext uri="{BB962C8B-B14F-4D97-AF65-F5344CB8AC3E}">
        <p14:creationId xmlns:p14="http://schemas.microsoft.com/office/powerpoint/2010/main" val="294040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813B5-F832-46B3-86F4-E6749D6EDF12}"/>
              </a:ext>
            </a:extLst>
          </p:cNvPr>
          <p:cNvSpPr>
            <a:spLocks noGrp="1"/>
          </p:cNvSpPr>
          <p:nvPr>
            <p:ph type="title"/>
          </p:nvPr>
        </p:nvSpPr>
        <p:spPr/>
        <p:txBody>
          <a:bodyPr/>
          <a:lstStyle/>
          <a:p>
            <a:r>
              <a:rPr lang="pt-BR" dirty="0"/>
              <a:t>CSS</a:t>
            </a:r>
          </a:p>
        </p:txBody>
      </p:sp>
      <p:sp>
        <p:nvSpPr>
          <p:cNvPr id="3" name="Espaço Reservado para Conteúdo 2">
            <a:extLst>
              <a:ext uri="{FF2B5EF4-FFF2-40B4-BE49-F238E27FC236}">
                <a16:creationId xmlns:a16="http://schemas.microsoft.com/office/drawing/2014/main" id="{6AD701B3-9E58-4B52-AF86-7FA763CC50D7}"/>
              </a:ext>
            </a:extLst>
          </p:cNvPr>
          <p:cNvSpPr>
            <a:spLocks noGrp="1"/>
          </p:cNvSpPr>
          <p:nvPr>
            <p:ph idx="1"/>
          </p:nvPr>
        </p:nvSpPr>
        <p:spPr/>
        <p:txBody>
          <a:bodyPr>
            <a:normAutofit fontScale="92500" lnSpcReduction="10000"/>
          </a:bodyPr>
          <a:lstStyle/>
          <a:p>
            <a:r>
              <a:rPr lang="pt-BR" dirty="0"/>
              <a:t>Formas de adicionar CSS</a:t>
            </a:r>
          </a:p>
          <a:p>
            <a:pPr lvl="1"/>
            <a:r>
              <a:rPr lang="pt-BR" dirty="0" err="1"/>
              <a:t>Inline</a:t>
            </a:r>
            <a:r>
              <a:rPr lang="pt-BR" dirty="0"/>
              <a:t>: Fica na </a:t>
            </a:r>
            <a:r>
              <a:rPr lang="pt-BR" dirty="0" err="1"/>
              <a:t>tag</a:t>
            </a:r>
            <a:endParaRPr lang="pt-BR" dirty="0"/>
          </a:p>
          <a:p>
            <a:pPr marL="457200" lvl="1" indent="0">
              <a:buNone/>
            </a:pPr>
            <a:endParaRPr lang="pt-BR" dirty="0"/>
          </a:p>
          <a:p>
            <a:pPr lvl="1"/>
            <a:endParaRPr lang="pt-BR" dirty="0"/>
          </a:p>
          <a:p>
            <a:pPr marL="457200" lvl="1" indent="0">
              <a:buNone/>
            </a:pPr>
            <a:endParaRPr lang="pt-BR" dirty="0"/>
          </a:p>
          <a:p>
            <a:pPr lvl="1"/>
            <a:r>
              <a:rPr lang="pt-BR" dirty="0" err="1"/>
              <a:t>Internal</a:t>
            </a:r>
            <a:r>
              <a:rPr lang="pt-BR" dirty="0"/>
              <a:t> CSS: fica no </a:t>
            </a:r>
            <a:r>
              <a:rPr lang="pt-BR" dirty="0" err="1"/>
              <a:t>head</a:t>
            </a:r>
            <a:r>
              <a:rPr lang="pt-BR" dirty="0"/>
              <a:t> da página</a:t>
            </a:r>
          </a:p>
          <a:p>
            <a:pPr lvl="1"/>
            <a:endParaRPr lang="pt-BR" dirty="0"/>
          </a:p>
          <a:p>
            <a:pPr lvl="1"/>
            <a:endParaRPr lang="pt-BR" dirty="0"/>
          </a:p>
          <a:p>
            <a:pPr marL="457200" lvl="1" indent="0">
              <a:buNone/>
            </a:pPr>
            <a:endParaRPr lang="pt-BR" dirty="0"/>
          </a:p>
          <a:p>
            <a:pPr lvl="1"/>
            <a:r>
              <a:rPr lang="pt-BR" dirty="0" err="1"/>
              <a:t>External</a:t>
            </a:r>
            <a:r>
              <a:rPr lang="pt-BR" dirty="0"/>
              <a:t> CSS: fica em arquivo externo</a:t>
            </a:r>
          </a:p>
          <a:p>
            <a:r>
              <a:rPr lang="pt-BR" dirty="0"/>
              <a:t>Comentários em CSS: </a:t>
            </a:r>
          </a:p>
          <a:p>
            <a:pPr marL="457200" lvl="1" indent="0">
              <a:buNone/>
            </a:pPr>
            <a:r>
              <a:rPr lang="pt-BR" dirty="0"/>
              <a:t>/* Esse é um comentário */</a:t>
            </a:r>
          </a:p>
        </p:txBody>
      </p:sp>
      <p:pic>
        <p:nvPicPr>
          <p:cNvPr id="5" name="Imagem 4">
            <a:extLst>
              <a:ext uri="{FF2B5EF4-FFF2-40B4-BE49-F238E27FC236}">
                <a16:creationId xmlns:a16="http://schemas.microsoft.com/office/drawing/2014/main" id="{1D7FD8D9-7F5A-4687-8A8B-D50A06AA4FBC}"/>
              </a:ext>
            </a:extLst>
          </p:cNvPr>
          <p:cNvPicPr>
            <a:picLocks noChangeAspect="1"/>
          </p:cNvPicPr>
          <p:nvPr/>
        </p:nvPicPr>
        <p:blipFill>
          <a:blip r:embed="rId2"/>
          <a:stretch>
            <a:fillRect/>
          </a:stretch>
        </p:blipFill>
        <p:spPr>
          <a:xfrm>
            <a:off x="3776027" y="2181859"/>
            <a:ext cx="5534025" cy="533400"/>
          </a:xfrm>
          <a:prstGeom prst="rect">
            <a:avLst/>
          </a:prstGeom>
        </p:spPr>
      </p:pic>
      <p:pic>
        <p:nvPicPr>
          <p:cNvPr id="7" name="Imagem 6">
            <a:extLst>
              <a:ext uri="{FF2B5EF4-FFF2-40B4-BE49-F238E27FC236}">
                <a16:creationId xmlns:a16="http://schemas.microsoft.com/office/drawing/2014/main" id="{1A7D959E-94CF-4D16-83D4-4BD567D0D4C6}"/>
              </a:ext>
            </a:extLst>
          </p:cNvPr>
          <p:cNvPicPr>
            <a:picLocks noChangeAspect="1"/>
          </p:cNvPicPr>
          <p:nvPr/>
        </p:nvPicPr>
        <p:blipFill>
          <a:blip r:embed="rId3"/>
          <a:stretch>
            <a:fillRect/>
          </a:stretch>
        </p:blipFill>
        <p:spPr>
          <a:xfrm>
            <a:off x="6100127" y="2934017"/>
            <a:ext cx="3209925" cy="1695450"/>
          </a:xfrm>
          <a:prstGeom prst="rect">
            <a:avLst/>
          </a:prstGeom>
        </p:spPr>
      </p:pic>
      <p:pic>
        <p:nvPicPr>
          <p:cNvPr id="9" name="Imagem 8">
            <a:extLst>
              <a:ext uri="{FF2B5EF4-FFF2-40B4-BE49-F238E27FC236}">
                <a16:creationId xmlns:a16="http://schemas.microsoft.com/office/drawing/2014/main" id="{3DEF8AB6-98D8-4E3F-9DFE-8FF007D836BB}"/>
              </a:ext>
            </a:extLst>
          </p:cNvPr>
          <p:cNvPicPr>
            <a:picLocks noChangeAspect="1"/>
          </p:cNvPicPr>
          <p:nvPr/>
        </p:nvPicPr>
        <p:blipFill>
          <a:blip r:embed="rId4"/>
          <a:stretch>
            <a:fillRect/>
          </a:stretch>
        </p:blipFill>
        <p:spPr>
          <a:xfrm>
            <a:off x="5913437" y="4827905"/>
            <a:ext cx="5591175" cy="381000"/>
          </a:xfrm>
          <a:prstGeom prst="rect">
            <a:avLst/>
          </a:prstGeom>
        </p:spPr>
      </p:pic>
      <p:pic>
        <p:nvPicPr>
          <p:cNvPr id="11" name="Imagem 10">
            <a:extLst>
              <a:ext uri="{FF2B5EF4-FFF2-40B4-BE49-F238E27FC236}">
                <a16:creationId xmlns:a16="http://schemas.microsoft.com/office/drawing/2014/main" id="{21BDED71-F93A-491C-8E7D-53E6F77D6F09}"/>
              </a:ext>
            </a:extLst>
          </p:cNvPr>
          <p:cNvPicPr>
            <a:picLocks noChangeAspect="1"/>
          </p:cNvPicPr>
          <p:nvPr/>
        </p:nvPicPr>
        <p:blipFill>
          <a:blip r:embed="rId5"/>
          <a:stretch>
            <a:fillRect/>
          </a:stretch>
        </p:blipFill>
        <p:spPr>
          <a:xfrm>
            <a:off x="4742497" y="5625463"/>
            <a:ext cx="3133725" cy="352425"/>
          </a:xfrm>
          <a:prstGeom prst="rect">
            <a:avLst/>
          </a:prstGeom>
        </p:spPr>
      </p:pic>
    </p:spTree>
    <p:extLst>
      <p:ext uri="{BB962C8B-B14F-4D97-AF65-F5344CB8AC3E}">
        <p14:creationId xmlns:p14="http://schemas.microsoft.com/office/powerpoint/2010/main" val="358864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0C400B-A652-435F-8EA5-70D2F3E3E16B}"/>
              </a:ext>
            </a:extLst>
          </p:cNvPr>
          <p:cNvSpPr>
            <a:spLocks noGrp="1"/>
          </p:cNvSpPr>
          <p:nvPr>
            <p:ph type="title"/>
          </p:nvPr>
        </p:nvSpPr>
        <p:spPr/>
        <p:txBody>
          <a:bodyPr/>
          <a:lstStyle/>
          <a:p>
            <a:r>
              <a:rPr lang="pt-BR" dirty="0"/>
              <a:t>Escopo de aplicação do estilo </a:t>
            </a:r>
          </a:p>
        </p:txBody>
      </p:sp>
      <p:sp>
        <p:nvSpPr>
          <p:cNvPr id="3" name="Espaço Reservado para Conteúdo 2">
            <a:extLst>
              <a:ext uri="{FF2B5EF4-FFF2-40B4-BE49-F238E27FC236}">
                <a16:creationId xmlns:a16="http://schemas.microsoft.com/office/drawing/2014/main" id="{FD1BA28A-4EE9-4DB0-A206-7CE0C4C47715}"/>
              </a:ext>
            </a:extLst>
          </p:cNvPr>
          <p:cNvSpPr>
            <a:spLocks noGrp="1"/>
          </p:cNvSpPr>
          <p:nvPr>
            <p:ph idx="1"/>
          </p:nvPr>
        </p:nvSpPr>
        <p:spPr/>
        <p:txBody>
          <a:bodyPr/>
          <a:lstStyle/>
          <a:p>
            <a:r>
              <a:rPr lang="pt-BR" dirty="0" err="1"/>
              <a:t>tag</a:t>
            </a:r>
            <a:endParaRPr lang="pt-BR" dirty="0"/>
          </a:p>
          <a:p>
            <a:r>
              <a:rPr lang="pt-BR" dirty="0"/>
              <a:t>classe .</a:t>
            </a:r>
          </a:p>
          <a:p>
            <a:r>
              <a:rPr lang="pt-BR" dirty="0"/>
              <a:t>id #</a:t>
            </a:r>
          </a:p>
          <a:p>
            <a:pPr marL="0" indent="0">
              <a:buNone/>
            </a:pPr>
            <a:r>
              <a:rPr lang="pt-BR" dirty="0">
                <a:solidFill>
                  <a:srgbClr val="FF0000"/>
                </a:solidFill>
              </a:rPr>
              <a:t>ATENÇÃO</a:t>
            </a:r>
          </a:p>
          <a:p>
            <a:pPr marL="0" indent="0">
              <a:buNone/>
            </a:pPr>
            <a:r>
              <a:rPr lang="pt-BR" dirty="0"/>
              <a:t>A ordem de aplicação dos estilos é a mesma, portanto o estilo aplicado a um elemento através do id será aplicado por último e portanto vai sobrepor/prevalecer a outros estilos aplicados anteriormente</a:t>
            </a:r>
          </a:p>
          <a:p>
            <a:pPr marL="0" indent="0">
              <a:buNone/>
            </a:pPr>
            <a:endParaRPr lang="pt-BR" dirty="0"/>
          </a:p>
        </p:txBody>
      </p:sp>
    </p:spTree>
    <p:extLst>
      <p:ext uri="{BB962C8B-B14F-4D97-AF65-F5344CB8AC3E}">
        <p14:creationId xmlns:p14="http://schemas.microsoft.com/office/powerpoint/2010/main" val="3795084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C5774-9623-459A-8D6C-8635A1B706B3}"/>
              </a:ext>
            </a:extLst>
          </p:cNvPr>
          <p:cNvSpPr>
            <a:spLocks noGrp="1"/>
          </p:cNvSpPr>
          <p:nvPr>
            <p:ph type="title"/>
          </p:nvPr>
        </p:nvSpPr>
        <p:spPr/>
        <p:txBody>
          <a:bodyPr/>
          <a:lstStyle/>
          <a:p>
            <a:r>
              <a:rPr lang="pt-BR" dirty="0"/>
              <a:t>Cores</a:t>
            </a:r>
          </a:p>
        </p:txBody>
      </p:sp>
      <p:sp>
        <p:nvSpPr>
          <p:cNvPr id="3" name="Espaço Reservado para Conteúdo 2">
            <a:extLst>
              <a:ext uri="{FF2B5EF4-FFF2-40B4-BE49-F238E27FC236}">
                <a16:creationId xmlns:a16="http://schemas.microsoft.com/office/drawing/2014/main" id="{9B235F68-67A2-4EE2-B152-E0A28B1B946B}"/>
              </a:ext>
            </a:extLst>
          </p:cNvPr>
          <p:cNvSpPr>
            <a:spLocks noGrp="1"/>
          </p:cNvSpPr>
          <p:nvPr>
            <p:ph idx="1"/>
          </p:nvPr>
        </p:nvSpPr>
        <p:spPr/>
        <p:txBody>
          <a:bodyPr/>
          <a:lstStyle/>
          <a:p>
            <a:r>
              <a:rPr lang="pt-BR" dirty="0"/>
              <a:t>Hexadecimal</a:t>
            </a:r>
          </a:p>
          <a:p>
            <a:r>
              <a:rPr lang="pt-BR" dirty="0"/>
              <a:t>Nome da cor</a:t>
            </a:r>
          </a:p>
          <a:p>
            <a:r>
              <a:rPr lang="pt-BR" dirty="0"/>
              <a:t>RGB</a:t>
            </a:r>
          </a:p>
        </p:txBody>
      </p:sp>
      <p:pic>
        <p:nvPicPr>
          <p:cNvPr id="5" name="Imagem 4">
            <a:extLst>
              <a:ext uri="{FF2B5EF4-FFF2-40B4-BE49-F238E27FC236}">
                <a16:creationId xmlns:a16="http://schemas.microsoft.com/office/drawing/2014/main" id="{1E7E4B66-1ED7-5B09-D11F-0D4412C10BE3}"/>
              </a:ext>
            </a:extLst>
          </p:cNvPr>
          <p:cNvPicPr>
            <a:picLocks noChangeAspect="1"/>
          </p:cNvPicPr>
          <p:nvPr/>
        </p:nvPicPr>
        <p:blipFill>
          <a:blip r:embed="rId2"/>
          <a:stretch>
            <a:fillRect/>
          </a:stretch>
        </p:blipFill>
        <p:spPr>
          <a:xfrm>
            <a:off x="3360441" y="1825625"/>
            <a:ext cx="7522535" cy="1504507"/>
          </a:xfrm>
          <a:prstGeom prst="rect">
            <a:avLst/>
          </a:prstGeom>
        </p:spPr>
      </p:pic>
    </p:spTree>
    <p:extLst>
      <p:ext uri="{BB962C8B-B14F-4D97-AF65-F5344CB8AC3E}">
        <p14:creationId xmlns:p14="http://schemas.microsoft.com/office/powerpoint/2010/main" val="8221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48715-9A8E-4373-8F91-3331EE16C697}"/>
              </a:ext>
            </a:extLst>
          </p:cNvPr>
          <p:cNvSpPr>
            <a:spLocks noGrp="1"/>
          </p:cNvSpPr>
          <p:nvPr>
            <p:ph type="title"/>
          </p:nvPr>
        </p:nvSpPr>
        <p:spPr/>
        <p:txBody>
          <a:bodyPr/>
          <a:lstStyle/>
          <a:p>
            <a:r>
              <a:rPr lang="pt-BR" dirty="0"/>
              <a:t>Fontes</a:t>
            </a:r>
          </a:p>
        </p:txBody>
      </p:sp>
      <p:sp>
        <p:nvSpPr>
          <p:cNvPr id="3" name="Espaço Reservado para Conteúdo 2">
            <a:extLst>
              <a:ext uri="{FF2B5EF4-FFF2-40B4-BE49-F238E27FC236}">
                <a16:creationId xmlns:a16="http://schemas.microsoft.com/office/drawing/2014/main" id="{25E0BE2E-EF68-4DE0-AFD0-32FE4858D1D4}"/>
              </a:ext>
            </a:extLst>
          </p:cNvPr>
          <p:cNvSpPr>
            <a:spLocks noGrp="1"/>
          </p:cNvSpPr>
          <p:nvPr>
            <p:ph idx="1"/>
          </p:nvPr>
        </p:nvSpPr>
        <p:spPr/>
        <p:txBody>
          <a:bodyPr/>
          <a:lstStyle/>
          <a:p>
            <a:r>
              <a:rPr lang="pt-BR" dirty="0"/>
              <a:t>Serifada</a:t>
            </a:r>
          </a:p>
          <a:p>
            <a:r>
              <a:rPr lang="pt-BR" dirty="0"/>
              <a:t>Sem Serifa</a:t>
            </a:r>
          </a:p>
          <a:p>
            <a:r>
              <a:rPr lang="pt-BR" dirty="0"/>
              <a:t>Mono Espaçada</a:t>
            </a:r>
          </a:p>
        </p:txBody>
      </p:sp>
      <p:pic>
        <p:nvPicPr>
          <p:cNvPr id="5" name="Imagem 4">
            <a:extLst>
              <a:ext uri="{FF2B5EF4-FFF2-40B4-BE49-F238E27FC236}">
                <a16:creationId xmlns:a16="http://schemas.microsoft.com/office/drawing/2014/main" id="{3C04CD04-6639-43C7-A0C0-C72FF0569D40}"/>
              </a:ext>
            </a:extLst>
          </p:cNvPr>
          <p:cNvPicPr>
            <a:picLocks noChangeAspect="1"/>
          </p:cNvPicPr>
          <p:nvPr/>
        </p:nvPicPr>
        <p:blipFill>
          <a:blip r:embed="rId2"/>
          <a:stretch>
            <a:fillRect/>
          </a:stretch>
        </p:blipFill>
        <p:spPr>
          <a:xfrm>
            <a:off x="3590607" y="2374264"/>
            <a:ext cx="8184833" cy="3698451"/>
          </a:xfrm>
          <a:prstGeom prst="rect">
            <a:avLst/>
          </a:prstGeom>
        </p:spPr>
      </p:pic>
      <p:pic>
        <p:nvPicPr>
          <p:cNvPr id="7" name="Imagem 6">
            <a:extLst>
              <a:ext uri="{FF2B5EF4-FFF2-40B4-BE49-F238E27FC236}">
                <a16:creationId xmlns:a16="http://schemas.microsoft.com/office/drawing/2014/main" id="{2AA4BCE3-0588-4BC6-BBF1-6AC7C9DA9881}"/>
              </a:ext>
            </a:extLst>
          </p:cNvPr>
          <p:cNvPicPr>
            <a:picLocks noChangeAspect="1"/>
          </p:cNvPicPr>
          <p:nvPr/>
        </p:nvPicPr>
        <p:blipFill>
          <a:blip r:embed="rId3"/>
          <a:stretch>
            <a:fillRect/>
          </a:stretch>
        </p:blipFill>
        <p:spPr>
          <a:xfrm>
            <a:off x="6447790" y="1083786"/>
            <a:ext cx="3543300" cy="2000250"/>
          </a:xfrm>
          <a:prstGeom prst="rect">
            <a:avLst/>
          </a:prstGeom>
        </p:spPr>
      </p:pic>
    </p:spTree>
    <p:extLst>
      <p:ext uri="{BB962C8B-B14F-4D97-AF65-F5344CB8AC3E}">
        <p14:creationId xmlns:p14="http://schemas.microsoft.com/office/powerpoint/2010/main" val="2762195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0E2F2-43CD-40E5-AC14-C7EC3082D94C}"/>
              </a:ext>
            </a:extLst>
          </p:cNvPr>
          <p:cNvSpPr>
            <a:spLocks noGrp="1"/>
          </p:cNvSpPr>
          <p:nvPr>
            <p:ph type="title"/>
          </p:nvPr>
        </p:nvSpPr>
        <p:spPr/>
        <p:txBody>
          <a:bodyPr/>
          <a:lstStyle/>
          <a:p>
            <a:r>
              <a:rPr lang="pt-BR" dirty="0"/>
              <a:t>Box Model</a:t>
            </a:r>
          </a:p>
        </p:txBody>
      </p:sp>
      <p:sp>
        <p:nvSpPr>
          <p:cNvPr id="3" name="Espaço Reservado para Conteúdo 2">
            <a:extLst>
              <a:ext uri="{FF2B5EF4-FFF2-40B4-BE49-F238E27FC236}">
                <a16:creationId xmlns:a16="http://schemas.microsoft.com/office/drawing/2014/main" id="{1423AF73-9EEF-4091-A61F-1E872B0E4725}"/>
              </a:ext>
            </a:extLst>
          </p:cNvPr>
          <p:cNvSpPr>
            <a:spLocks noGrp="1"/>
          </p:cNvSpPr>
          <p:nvPr>
            <p:ph idx="1"/>
          </p:nvPr>
        </p:nvSpPr>
        <p:spPr>
          <a:xfrm>
            <a:off x="838200" y="1825625"/>
            <a:ext cx="7279640" cy="4351338"/>
          </a:xfrm>
        </p:spPr>
        <p:txBody>
          <a:bodyPr/>
          <a:lstStyle/>
          <a:p>
            <a:pPr marL="0" indent="0">
              <a:buNone/>
            </a:pPr>
            <a:r>
              <a:rPr lang="pt-BR" b="1" i="0" dirty="0">
                <a:solidFill>
                  <a:srgbClr val="202124"/>
                </a:solidFill>
                <a:effectLst/>
                <a:latin typeface="arial" panose="020B0604020202020204" pitchFamily="34" charset="0"/>
              </a:rPr>
              <a:t>Box Model</a:t>
            </a:r>
            <a:r>
              <a:rPr lang="pt-BR" b="0" i="0" dirty="0">
                <a:solidFill>
                  <a:srgbClr val="202124"/>
                </a:solidFill>
                <a:effectLst/>
                <a:latin typeface="arial" panose="020B0604020202020204" pitchFamily="34" charset="0"/>
              </a:rPr>
              <a:t> padrão das CSS (também chamado de </a:t>
            </a:r>
            <a:r>
              <a:rPr lang="pt-BR" b="1" i="0" dirty="0">
                <a:solidFill>
                  <a:srgbClr val="202124"/>
                </a:solidFill>
                <a:effectLst/>
                <a:latin typeface="arial" panose="020B0604020202020204" pitchFamily="34" charset="0"/>
              </a:rPr>
              <a:t>Box Model</a:t>
            </a:r>
            <a:r>
              <a:rPr lang="pt-BR" b="0" i="0" dirty="0">
                <a:solidFill>
                  <a:srgbClr val="202124"/>
                </a:solidFill>
                <a:effectLst/>
                <a:latin typeface="arial" panose="020B0604020202020204" pitchFamily="34" charset="0"/>
              </a:rPr>
              <a:t> W3C):</a:t>
            </a:r>
          </a:p>
          <a:p>
            <a:r>
              <a:rPr lang="pt-BR" b="1" i="0" dirty="0" err="1">
                <a:solidFill>
                  <a:srgbClr val="202124"/>
                </a:solidFill>
                <a:effectLst/>
                <a:latin typeface="arial" panose="020B0604020202020204" pitchFamily="34" charset="0"/>
              </a:rPr>
              <a:t>width</a:t>
            </a:r>
            <a:r>
              <a:rPr lang="pt-BR" b="1" i="0" dirty="0">
                <a:solidFill>
                  <a:srgbClr val="202124"/>
                </a:solidFill>
                <a:effectLst/>
                <a:latin typeface="arial" panose="020B0604020202020204" pitchFamily="34" charset="0"/>
              </a:rPr>
              <a:t> </a:t>
            </a:r>
            <a:r>
              <a:rPr lang="pt-BR" b="0" i="0" dirty="0">
                <a:solidFill>
                  <a:srgbClr val="202124"/>
                </a:solidFill>
                <a:effectLst/>
                <a:latin typeface="arial" panose="020B0604020202020204" pitchFamily="34" charset="0"/>
              </a:rPr>
              <a:t>e </a:t>
            </a:r>
            <a:r>
              <a:rPr lang="pt-BR" b="1" i="0" dirty="0" err="1">
                <a:solidFill>
                  <a:srgbClr val="202124"/>
                </a:solidFill>
                <a:effectLst/>
                <a:latin typeface="arial" panose="020B0604020202020204" pitchFamily="34" charset="0"/>
              </a:rPr>
              <a:t>height</a:t>
            </a:r>
            <a:r>
              <a:rPr lang="pt-BR" b="1" i="0" dirty="0">
                <a:solidFill>
                  <a:srgbClr val="202124"/>
                </a:solidFill>
                <a:effectLst/>
                <a:latin typeface="arial" panose="020B0604020202020204" pitchFamily="34" charset="0"/>
              </a:rPr>
              <a:t> </a:t>
            </a:r>
            <a:r>
              <a:rPr lang="pt-BR" b="0" i="0" dirty="0">
                <a:solidFill>
                  <a:srgbClr val="202124"/>
                </a:solidFill>
                <a:effectLst/>
                <a:latin typeface="arial" panose="020B0604020202020204" pitchFamily="34" charset="0"/>
              </a:rPr>
              <a:t>definem as dimensões da área de conteúdo da caixa (box) criada pelos elementos HTML. </a:t>
            </a:r>
          </a:p>
          <a:p>
            <a:r>
              <a:rPr lang="pt-BR" b="0" i="0" dirty="0">
                <a:solidFill>
                  <a:srgbClr val="202124"/>
                </a:solidFill>
                <a:effectLst/>
                <a:latin typeface="arial" panose="020B0604020202020204" pitchFamily="34" charset="0"/>
              </a:rPr>
              <a:t>As dimensões finais do </a:t>
            </a:r>
            <a:r>
              <a:rPr lang="pt-BR" b="1" i="0" dirty="0">
                <a:solidFill>
                  <a:srgbClr val="202124"/>
                </a:solidFill>
                <a:effectLst/>
                <a:latin typeface="arial" panose="020B0604020202020204" pitchFamily="34" charset="0"/>
              </a:rPr>
              <a:t>box</a:t>
            </a:r>
            <a:r>
              <a:rPr lang="pt-BR" b="0" i="0" dirty="0">
                <a:solidFill>
                  <a:srgbClr val="202124"/>
                </a:solidFill>
                <a:effectLst/>
                <a:latin typeface="arial" panose="020B0604020202020204" pitchFamily="34" charset="0"/>
              </a:rPr>
              <a:t> (largura x altura) são o resultado da soma dos valores das propriedades </a:t>
            </a:r>
            <a:r>
              <a:rPr lang="pt-BR" b="1" i="0" dirty="0" err="1">
                <a:solidFill>
                  <a:srgbClr val="202124"/>
                </a:solidFill>
                <a:effectLst/>
                <a:latin typeface="arial" panose="020B0604020202020204" pitchFamily="34" charset="0"/>
              </a:rPr>
              <a:t>width</a:t>
            </a:r>
            <a:r>
              <a:rPr lang="pt-BR" b="1" i="0" dirty="0">
                <a:solidFill>
                  <a:srgbClr val="202124"/>
                </a:solidFill>
                <a:effectLst/>
                <a:latin typeface="arial" panose="020B0604020202020204" pitchFamily="34" charset="0"/>
              </a:rPr>
              <a:t> , </a:t>
            </a:r>
            <a:r>
              <a:rPr lang="pt-BR" b="1" i="0" dirty="0" err="1">
                <a:solidFill>
                  <a:srgbClr val="202124"/>
                </a:solidFill>
                <a:effectLst/>
                <a:latin typeface="arial" panose="020B0604020202020204" pitchFamily="34" charset="0"/>
              </a:rPr>
              <a:t>padding</a:t>
            </a:r>
            <a:r>
              <a:rPr lang="pt-BR" b="1" dirty="0">
                <a:solidFill>
                  <a:srgbClr val="202124"/>
                </a:solidFill>
                <a:latin typeface="arial" panose="020B0604020202020204" pitchFamily="34" charset="0"/>
              </a:rPr>
              <a:t>,</a:t>
            </a:r>
            <a:r>
              <a:rPr lang="pt-BR" b="1" i="0" dirty="0">
                <a:solidFill>
                  <a:srgbClr val="202124"/>
                </a:solidFill>
                <a:effectLst/>
                <a:latin typeface="arial" panose="020B0604020202020204" pitchFamily="34" charset="0"/>
              </a:rPr>
              <a:t> </a:t>
            </a:r>
            <a:r>
              <a:rPr lang="pt-BR" b="1" i="0" dirty="0" err="1">
                <a:solidFill>
                  <a:srgbClr val="202124"/>
                </a:solidFill>
                <a:effectLst/>
                <a:latin typeface="arial" panose="020B0604020202020204" pitchFamily="34" charset="0"/>
              </a:rPr>
              <a:t>border</a:t>
            </a:r>
            <a:r>
              <a:rPr lang="pt-BR" b="1" i="0" dirty="0">
                <a:solidFill>
                  <a:srgbClr val="202124"/>
                </a:solidFill>
                <a:effectLst/>
                <a:latin typeface="arial" panose="020B0604020202020204" pitchFamily="34" charset="0"/>
              </a:rPr>
              <a:t> e </a:t>
            </a:r>
            <a:r>
              <a:rPr lang="pt-BR" b="1" i="0" dirty="0" err="1">
                <a:solidFill>
                  <a:srgbClr val="202124"/>
                </a:solidFill>
                <a:effectLst/>
                <a:latin typeface="arial" panose="020B0604020202020204" pitchFamily="34" charset="0"/>
              </a:rPr>
              <a:t>margin</a:t>
            </a:r>
            <a:endParaRPr lang="pt-BR" b="1" dirty="0">
              <a:solidFill>
                <a:srgbClr val="202124"/>
              </a:solidFill>
              <a:latin typeface="arial" panose="020B0604020202020204" pitchFamily="34" charset="0"/>
            </a:endParaRPr>
          </a:p>
          <a:p>
            <a:pPr marL="0" indent="0">
              <a:buNone/>
            </a:pPr>
            <a:endParaRPr lang="pt-BR" dirty="0"/>
          </a:p>
        </p:txBody>
      </p:sp>
      <p:pic>
        <p:nvPicPr>
          <p:cNvPr id="5" name="Imagem 4">
            <a:extLst>
              <a:ext uri="{FF2B5EF4-FFF2-40B4-BE49-F238E27FC236}">
                <a16:creationId xmlns:a16="http://schemas.microsoft.com/office/drawing/2014/main" id="{960AF86D-FEDB-CFF5-572A-7A3DC9526C91}"/>
              </a:ext>
            </a:extLst>
          </p:cNvPr>
          <p:cNvPicPr>
            <a:picLocks noChangeAspect="1"/>
          </p:cNvPicPr>
          <p:nvPr/>
        </p:nvPicPr>
        <p:blipFill>
          <a:blip r:embed="rId2"/>
          <a:stretch>
            <a:fillRect/>
          </a:stretch>
        </p:blipFill>
        <p:spPr>
          <a:xfrm>
            <a:off x="8117840" y="1857533"/>
            <a:ext cx="3912631" cy="3142933"/>
          </a:xfrm>
          <a:prstGeom prst="rect">
            <a:avLst/>
          </a:prstGeom>
        </p:spPr>
      </p:pic>
    </p:spTree>
    <p:extLst>
      <p:ext uri="{BB962C8B-B14F-4D97-AF65-F5344CB8AC3E}">
        <p14:creationId xmlns:p14="http://schemas.microsoft.com/office/powerpoint/2010/main" val="1772873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puração Avançada de JavaScript – State Of The Art">
            <a:extLst>
              <a:ext uri="{FF2B5EF4-FFF2-40B4-BE49-F238E27FC236}">
                <a16:creationId xmlns:a16="http://schemas.microsoft.com/office/drawing/2014/main" id="{3F111FA1-C8BC-076E-A960-3190C76D9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372" y="1321372"/>
            <a:ext cx="4215255" cy="421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07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165B4-16D0-4C53-9049-D5BBAF5A0027}"/>
              </a:ext>
            </a:extLst>
          </p:cNvPr>
          <p:cNvSpPr>
            <a:spLocks noGrp="1"/>
          </p:cNvSpPr>
          <p:nvPr>
            <p:ph type="title"/>
          </p:nvPr>
        </p:nvSpPr>
        <p:spPr/>
        <p:txBody>
          <a:bodyPr/>
          <a:lstStyle/>
          <a:p>
            <a:r>
              <a:rPr lang="pt-BR" dirty="0"/>
              <a:t>Histórico</a:t>
            </a:r>
          </a:p>
        </p:txBody>
      </p:sp>
      <p:sp>
        <p:nvSpPr>
          <p:cNvPr id="3" name="Espaço Reservado para Conteúdo 2">
            <a:extLst>
              <a:ext uri="{FF2B5EF4-FFF2-40B4-BE49-F238E27FC236}">
                <a16:creationId xmlns:a16="http://schemas.microsoft.com/office/drawing/2014/main" id="{95960F73-A6B0-4362-989D-561117B9705A}"/>
              </a:ext>
            </a:extLst>
          </p:cNvPr>
          <p:cNvSpPr>
            <a:spLocks noGrp="1"/>
          </p:cNvSpPr>
          <p:nvPr>
            <p:ph idx="1"/>
          </p:nvPr>
        </p:nvSpPr>
        <p:spPr/>
        <p:txBody>
          <a:bodyPr>
            <a:normAutofit fontScale="77500" lnSpcReduction="20000"/>
          </a:bodyPr>
          <a:lstStyle/>
          <a:p>
            <a:pPr algn="l"/>
            <a:r>
              <a:rPr lang="pt-BR" b="0" i="0" dirty="0">
                <a:solidFill>
                  <a:srgbClr val="1F1F1F"/>
                </a:solidFill>
                <a:effectLst/>
                <a:latin typeface="Google Sans"/>
              </a:rPr>
              <a:t>Veja alguns pontos marcantes na evolução do HTML:</a:t>
            </a:r>
          </a:p>
          <a:p>
            <a:pPr algn="l">
              <a:buFont typeface="Arial" panose="020B0604020202020204" pitchFamily="34" charset="0"/>
              <a:buChar char="•"/>
            </a:pPr>
            <a:r>
              <a:rPr lang="pt-BR" b="0" i="0" dirty="0">
                <a:solidFill>
                  <a:srgbClr val="1F1F1F"/>
                </a:solidFill>
                <a:effectLst/>
                <a:latin typeface="Google Sans"/>
              </a:rPr>
              <a:t>Inspirada em </a:t>
            </a:r>
            <a:r>
              <a:rPr lang="pt-BR" b="1" i="0" dirty="0">
                <a:solidFill>
                  <a:srgbClr val="1F1F1F"/>
                </a:solidFill>
                <a:effectLst/>
                <a:latin typeface="Google Sans"/>
              </a:rPr>
              <a:t>SGML</a:t>
            </a:r>
            <a:r>
              <a:rPr lang="pt-BR" b="0" i="0" dirty="0">
                <a:solidFill>
                  <a:srgbClr val="1F1F1F"/>
                </a:solidFill>
                <a:effectLst/>
                <a:latin typeface="Google Sans"/>
              </a:rPr>
              <a:t> que serviu de base para o HTML fornecendo a </a:t>
            </a:r>
            <a:r>
              <a:rPr lang="pt-BR" b="1" i="0" dirty="0">
                <a:solidFill>
                  <a:srgbClr val="1F1F1F"/>
                </a:solidFill>
                <a:effectLst/>
                <a:latin typeface="Google Sans"/>
              </a:rPr>
              <a:t>estrutura de </a:t>
            </a:r>
            <a:r>
              <a:rPr lang="pt-BR" b="1" i="0" dirty="0" err="1">
                <a:solidFill>
                  <a:srgbClr val="1F1F1F"/>
                </a:solidFill>
                <a:effectLst/>
                <a:latin typeface="Google Sans"/>
              </a:rPr>
              <a:t>tags</a:t>
            </a:r>
            <a:r>
              <a:rPr lang="pt-BR" b="1" i="0" dirty="0">
                <a:solidFill>
                  <a:srgbClr val="1F1F1F"/>
                </a:solidFill>
                <a:effectLst/>
                <a:latin typeface="Google Sans"/>
              </a:rPr>
              <a:t> </a:t>
            </a:r>
            <a:r>
              <a:rPr lang="pt-BR" b="0" i="0" dirty="0">
                <a:solidFill>
                  <a:srgbClr val="1F1F1F"/>
                </a:solidFill>
                <a:effectLst/>
                <a:latin typeface="Google Sans"/>
              </a:rPr>
              <a:t>que conhecemos hoje (como títulos &lt;h1&gt; a &lt;h6&gt;, cabeçalho &lt;</a:t>
            </a:r>
            <a:r>
              <a:rPr lang="pt-BR" b="0" i="0" dirty="0" err="1">
                <a:solidFill>
                  <a:srgbClr val="1F1F1F"/>
                </a:solidFill>
                <a:effectLst/>
                <a:latin typeface="Google Sans"/>
              </a:rPr>
              <a:t>head</a:t>
            </a:r>
            <a:r>
              <a:rPr lang="pt-BR" b="0" i="0" dirty="0">
                <a:solidFill>
                  <a:srgbClr val="1F1F1F"/>
                </a:solidFill>
                <a:effectLst/>
                <a:latin typeface="Google Sans"/>
              </a:rPr>
              <a:t>&gt; e parágrafo &lt;p&gt;).</a:t>
            </a:r>
          </a:p>
          <a:p>
            <a:pPr algn="l">
              <a:buFont typeface="Arial" panose="020B0604020202020204" pitchFamily="34" charset="0"/>
              <a:buChar char="•"/>
            </a:pPr>
            <a:r>
              <a:rPr lang="pt-BR" b="1" i="0" dirty="0">
                <a:solidFill>
                  <a:srgbClr val="1F1F1F"/>
                </a:solidFill>
                <a:effectLst/>
                <a:latin typeface="Google Sans"/>
              </a:rPr>
              <a:t>Padronização inicial: Entre 1990 e 1995</a:t>
            </a:r>
            <a:r>
              <a:rPr lang="pt-BR" b="0" i="0" dirty="0">
                <a:solidFill>
                  <a:srgbClr val="1F1F1F"/>
                </a:solidFill>
                <a:effectLst/>
                <a:latin typeface="Google Sans"/>
              </a:rPr>
              <a:t>, o HTML passou por várias revisões e alterações. O padrão inicial era controlado </a:t>
            </a:r>
            <a:r>
              <a:rPr lang="pt-BR" b="1" i="0" dirty="0">
                <a:solidFill>
                  <a:srgbClr val="1F1F1F"/>
                </a:solidFill>
                <a:effectLst/>
                <a:latin typeface="Google Sans"/>
              </a:rPr>
              <a:t>pelo CERN e pela IETF </a:t>
            </a:r>
            <a:r>
              <a:rPr lang="pt-BR" b="0" i="0" dirty="0">
                <a:solidFill>
                  <a:srgbClr val="1F1F1F"/>
                </a:solidFill>
                <a:effectLst/>
                <a:latin typeface="Google Sans"/>
              </a:rPr>
              <a:t>(Internet </a:t>
            </a:r>
            <a:r>
              <a:rPr lang="pt-BR" b="0" i="0" dirty="0" err="1">
                <a:solidFill>
                  <a:srgbClr val="1F1F1F"/>
                </a:solidFill>
                <a:effectLst/>
                <a:latin typeface="Google Sans"/>
              </a:rPr>
              <a:t>Engineering</a:t>
            </a:r>
            <a:r>
              <a:rPr lang="pt-BR" b="0" i="0" dirty="0">
                <a:solidFill>
                  <a:srgbClr val="1F1F1F"/>
                </a:solidFill>
                <a:effectLst/>
                <a:latin typeface="Google Sans"/>
              </a:rPr>
              <a:t> </a:t>
            </a:r>
            <a:r>
              <a:rPr lang="pt-BR" b="0" i="0" dirty="0" err="1">
                <a:solidFill>
                  <a:srgbClr val="1F1F1F"/>
                </a:solidFill>
                <a:effectLst/>
                <a:latin typeface="Google Sans"/>
              </a:rPr>
              <a:t>Task</a:t>
            </a:r>
            <a:r>
              <a:rPr lang="pt-BR" b="0" i="0" dirty="0">
                <a:solidFill>
                  <a:srgbClr val="1F1F1F"/>
                </a:solidFill>
                <a:effectLst/>
                <a:latin typeface="Google Sans"/>
              </a:rPr>
              <a:t> Force).</a:t>
            </a:r>
          </a:p>
          <a:p>
            <a:pPr algn="l">
              <a:buFont typeface="Arial" panose="020B0604020202020204" pitchFamily="34" charset="0"/>
              <a:buChar char="•"/>
            </a:pPr>
            <a:r>
              <a:rPr lang="pt-BR" b="1" i="0" dirty="0">
                <a:solidFill>
                  <a:srgbClr val="1F1F1F"/>
                </a:solidFill>
                <a:effectLst/>
                <a:latin typeface="Google Sans"/>
              </a:rPr>
              <a:t>W3C assume o controle</a:t>
            </a:r>
            <a:r>
              <a:rPr lang="pt-BR" b="0" i="0" dirty="0">
                <a:solidFill>
                  <a:srgbClr val="1F1F1F"/>
                </a:solidFill>
                <a:effectLst/>
                <a:latin typeface="Google Sans"/>
              </a:rPr>
              <a:t>: A partir de 1996, a padronização do HTML fica sob responsabilidade do W3C (World </a:t>
            </a:r>
            <a:r>
              <a:rPr lang="pt-BR" b="0" i="0" dirty="0" err="1">
                <a:solidFill>
                  <a:srgbClr val="1F1F1F"/>
                </a:solidFill>
                <a:effectLst/>
                <a:latin typeface="Google Sans"/>
              </a:rPr>
              <a:t>Wide</a:t>
            </a:r>
            <a:r>
              <a:rPr lang="pt-BR" b="0" i="0" dirty="0">
                <a:solidFill>
                  <a:srgbClr val="1F1F1F"/>
                </a:solidFill>
                <a:effectLst/>
                <a:latin typeface="Google Sans"/>
              </a:rPr>
              <a:t> Web Consortium), organização que regulamenta os padrões da web até os dias de hoje.</a:t>
            </a:r>
          </a:p>
          <a:p>
            <a:pPr algn="l">
              <a:buFont typeface="Arial" panose="020B0604020202020204" pitchFamily="34" charset="0"/>
              <a:buChar char="•"/>
            </a:pPr>
            <a:r>
              <a:rPr lang="pt-BR" b="0" i="0" dirty="0">
                <a:solidFill>
                  <a:srgbClr val="1F1F1F"/>
                </a:solidFill>
                <a:effectLst/>
                <a:latin typeface="Google Sans"/>
              </a:rPr>
              <a:t>HTML se torna norma internacional: </a:t>
            </a:r>
            <a:r>
              <a:rPr lang="pt-BR" b="1" i="0" dirty="0">
                <a:solidFill>
                  <a:srgbClr val="1F1F1F"/>
                </a:solidFill>
                <a:effectLst/>
                <a:latin typeface="Google Sans"/>
              </a:rPr>
              <a:t>No ano 2000</a:t>
            </a:r>
            <a:r>
              <a:rPr lang="pt-BR" b="0" i="0" dirty="0">
                <a:solidFill>
                  <a:srgbClr val="1F1F1F"/>
                </a:solidFill>
                <a:effectLst/>
                <a:latin typeface="Google Sans"/>
              </a:rPr>
              <a:t>, o HTML também se tornou uma norma internacional </a:t>
            </a:r>
            <a:r>
              <a:rPr lang="pt-BR" b="1" i="0" dirty="0">
                <a:solidFill>
                  <a:srgbClr val="1F1F1F"/>
                </a:solidFill>
                <a:effectLst/>
                <a:latin typeface="Google Sans"/>
              </a:rPr>
              <a:t>(ISO/IEC 15445:2000</a:t>
            </a:r>
            <a:r>
              <a:rPr lang="pt-BR" b="0" i="0" dirty="0">
                <a:solidFill>
                  <a:srgbClr val="1F1F1F"/>
                </a:solidFill>
                <a:effectLst/>
                <a:latin typeface="Google Sans"/>
              </a:rPr>
              <a:t>).</a:t>
            </a:r>
          </a:p>
          <a:p>
            <a:pPr algn="l"/>
            <a:r>
              <a:rPr lang="pt-BR" b="0" i="0" dirty="0">
                <a:solidFill>
                  <a:srgbClr val="1F1F1F"/>
                </a:solidFill>
                <a:effectLst/>
                <a:latin typeface="Google Sans"/>
              </a:rPr>
              <a:t>Desde então, o </a:t>
            </a:r>
            <a:r>
              <a:rPr lang="pt-BR" b="1" i="0" dirty="0">
                <a:solidFill>
                  <a:srgbClr val="1F1F1F"/>
                </a:solidFill>
                <a:effectLst/>
                <a:latin typeface="Google Sans"/>
              </a:rPr>
              <a:t>HTML continuou evoluindo </a:t>
            </a:r>
            <a:r>
              <a:rPr lang="pt-BR" b="0" i="0" dirty="0">
                <a:solidFill>
                  <a:srgbClr val="1F1F1F"/>
                </a:solidFill>
                <a:effectLst/>
                <a:latin typeface="Google Sans"/>
              </a:rPr>
              <a:t>para incorporar novas funcionalidades e acompanhar as necessidades da web moderna. </a:t>
            </a:r>
          </a:p>
          <a:p>
            <a:pPr algn="l"/>
            <a:r>
              <a:rPr lang="pt-BR" b="0" i="0" dirty="0">
                <a:solidFill>
                  <a:srgbClr val="1F1F1F"/>
                </a:solidFill>
                <a:effectLst/>
                <a:latin typeface="Google Sans"/>
              </a:rPr>
              <a:t>A versão </a:t>
            </a:r>
            <a:r>
              <a:rPr lang="pt-BR" b="1" i="0" dirty="0">
                <a:solidFill>
                  <a:srgbClr val="1F1F1F"/>
                </a:solidFill>
                <a:effectLst/>
                <a:latin typeface="Google Sans"/>
              </a:rPr>
              <a:t>mais recente é o HTML5</a:t>
            </a:r>
            <a:r>
              <a:rPr lang="pt-BR" b="0" i="0" dirty="0">
                <a:solidFill>
                  <a:srgbClr val="1F1F1F"/>
                </a:solidFill>
                <a:effectLst/>
                <a:latin typeface="Google Sans"/>
              </a:rPr>
              <a:t>, que oferece suporte a elementos multimídia, recursos gráficos avançados e integração com outras linguagens como CSS e </a:t>
            </a:r>
            <a:r>
              <a:rPr lang="pt-BR" b="0" i="0" dirty="0" err="1">
                <a:solidFill>
                  <a:srgbClr val="1F1F1F"/>
                </a:solidFill>
                <a:effectLst/>
                <a:latin typeface="Google Sans"/>
              </a:rPr>
              <a:t>JavaScript</a:t>
            </a:r>
            <a:r>
              <a:rPr lang="pt-BR" b="0" i="0" dirty="0">
                <a:solidFill>
                  <a:srgbClr val="1F1F1F"/>
                </a:solidFill>
                <a:effectLst/>
                <a:latin typeface="Google Sans"/>
              </a:rPr>
              <a:t>.</a:t>
            </a:r>
          </a:p>
          <a:p>
            <a:endParaRPr lang="pt-BR" dirty="0"/>
          </a:p>
        </p:txBody>
      </p:sp>
    </p:spTree>
    <p:extLst>
      <p:ext uri="{BB962C8B-B14F-4D97-AF65-F5344CB8AC3E}">
        <p14:creationId xmlns:p14="http://schemas.microsoft.com/office/powerpoint/2010/main" val="2511762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E8498CD-6FC1-BBE0-BF52-2CEF177357F1}"/>
              </a:ext>
            </a:extLst>
          </p:cNvPr>
          <p:cNvSpPr>
            <a:spLocks noGrp="1"/>
          </p:cNvSpPr>
          <p:nvPr>
            <p:ph type="title"/>
          </p:nvPr>
        </p:nvSpPr>
        <p:spPr/>
        <p:txBody>
          <a:bodyPr/>
          <a:lstStyle/>
          <a:p>
            <a:r>
              <a:rPr lang="pt-BR" dirty="0" err="1"/>
              <a:t>JavaScript</a:t>
            </a:r>
            <a:endParaRPr lang="pt-BR" dirty="0"/>
          </a:p>
        </p:txBody>
      </p:sp>
      <p:sp>
        <p:nvSpPr>
          <p:cNvPr id="5" name="Espaço Reservado para Conteúdo 4">
            <a:extLst>
              <a:ext uri="{FF2B5EF4-FFF2-40B4-BE49-F238E27FC236}">
                <a16:creationId xmlns:a16="http://schemas.microsoft.com/office/drawing/2014/main" id="{6C4FA0B6-2554-6E47-74B1-3E003C968D61}"/>
              </a:ext>
            </a:extLst>
          </p:cNvPr>
          <p:cNvSpPr>
            <a:spLocks noGrp="1"/>
          </p:cNvSpPr>
          <p:nvPr>
            <p:ph idx="1"/>
          </p:nvPr>
        </p:nvSpPr>
        <p:spPr/>
        <p:txBody>
          <a:bodyPr>
            <a:normAutofit lnSpcReduction="10000"/>
          </a:bodyPr>
          <a:lstStyle/>
          <a:p>
            <a:r>
              <a:rPr lang="pt-BR" dirty="0"/>
              <a:t>Linguagem de programação de alto nível</a:t>
            </a:r>
          </a:p>
          <a:p>
            <a:r>
              <a:rPr lang="pt-BR" dirty="0"/>
              <a:t>Interpretada</a:t>
            </a:r>
          </a:p>
          <a:p>
            <a:r>
              <a:rPr lang="pt-BR" dirty="0"/>
              <a:t>Tipagem dinâmica fraca</a:t>
            </a:r>
          </a:p>
          <a:p>
            <a:r>
              <a:rPr lang="pt-BR" dirty="0" err="1"/>
              <a:t>Multiparadigma</a:t>
            </a:r>
            <a:r>
              <a:rPr lang="pt-BR" dirty="0"/>
              <a:t> (OO, imperativo, funcional)</a:t>
            </a:r>
          </a:p>
          <a:p>
            <a:r>
              <a:rPr lang="pt-BR" dirty="0"/>
              <a:t>Código inserido no HTML de três formas possíveis:</a:t>
            </a:r>
          </a:p>
          <a:p>
            <a:pPr lvl="1"/>
            <a:r>
              <a:rPr lang="pt-BR" dirty="0"/>
              <a:t>Referenciar o arquivo .</a:t>
            </a:r>
            <a:r>
              <a:rPr lang="pt-BR" dirty="0" err="1"/>
              <a:t>js</a:t>
            </a:r>
            <a:r>
              <a:rPr lang="pt-BR" dirty="0"/>
              <a:t> no &lt;Head&gt;</a:t>
            </a:r>
          </a:p>
          <a:p>
            <a:pPr lvl="1"/>
            <a:r>
              <a:rPr lang="pt-BR" dirty="0"/>
              <a:t>Escrever o código diretamente no Body através da </a:t>
            </a:r>
            <a:r>
              <a:rPr lang="pt-BR" dirty="0" err="1"/>
              <a:t>tag</a:t>
            </a:r>
            <a:r>
              <a:rPr lang="pt-BR" dirty="0"/>
              <a:t> &lt;script&gt;</a:t>
            </a:r>
          </a:p>
          <a:p>
            <a:pPr lvl="1"/>
            <a:r>
              <a:rPr lang="pt-BR" dirty="0"/>
              <a:t>Referenciar o arquivo .</a:t>
            </a:r>
            <a:r>
              <a:rPr lang="pt-BR" dirty="0" err="1"/>
              <a:t>js</a:t>
            </a:r>
            <a:r>
              <a:rPr lang="pt-BR" dirty="0"/>
              <a:t> no final do body (usado quando se pretende referenciar elementos da página)</a:t>
            </a:r>
          </a:p>
          <a:p>
            <a:r>
              <a:rPr lang="pt-BR" dirty="0"/>
              <a:t>Executado ao carregar a página</a:t>
            </a:r>
          </a:p>
          <a:p>
            <a:endParaRPr lang="pt-BR" dirty="0"/>
          </a:p>
        </p:txBody>
      </p:sp>
    </p:spTree>
    <p:extLst>
      <p:ext uri="{BB962C8B-B14F-4D97-AF65-F5344CB8AC3E}">
        <p14:creationId xmlns:p14="http://schemas.microsoft.com/office/powerpoint/2010/main" val="984581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45FBB-E1EF-4468-A59C-86682727381F}"/>
              </a:ext>
            </a:extLst>
          </p:cNvPr>
          <p:cNvSpPr>
            <a:spLocks noGrp="1"/>
          </p:cNvSpPr>
          <p:nvPr>
            <p:ph type="title"/>
          </p:nvPr>
        </p:nvSpPr>
        <p:spPr/>
        <p:txBody>
          <a:bodyPr/>
          <a:lstStyle/>
          <a:p>
            <a:r>
              <a:rPr lang="pt-BR" dirty="0"/>
              <a:t>Como adicionar o </a:t>
            </a:r>
            <a:r>
              <a:rPr lang="pt-BR" dirty="0" err="1"/>
              <a:t>JavaScript</a:t>
            </a:r>
            <a:r>
              <a:rPr lang="pt-BR" dirty="0"/>
              <a:t> à página</a:t>
            </a:r>
          </a:p>
        </p:txBody>
      </p:sp>
      <p:sp>
        <p:nvSpPr>
          <p:cNvPr id="3" name="Espaço Reservado para Conteúdo 2">
            <a:extLst>
              <a:ext uri="{FF2B5EF4-FFF2-40B4-BE49-F238E27FC236}">
                <a16:creationId xmlns:a16="http://schemas.microsoft.com/office/drawing/2014/main" id="{40E02669-0EE9-4702-B91B-D9FC76524192}"/>
              </a:ext>
            </a:extLst>
          </p:cNvPr>
          <p:cNvSpPr>
            <a:spLocks noGrp="1"/>
          </p:cNvSpPr>
          <p:nvPr>
            <p:ph idx="1"/>
          </p:nvPr>
        </p:nvSpPr>
        <p:spPr/>
        <p:txBody>
          <a:bodyPr/>
          <a:lstStyle/>
          <a:p>
            <a:r>
              <a:rPr lang="pt-BR" b="1" i="0" u="none" strike="noStrike" dirty="0" err="1">
                <a:solidFill>
                  <a:srgbClr val="1B1B1B"/>
                </a:solidFill>
                <a:effectLst/>
                <a:latin typeface="Inter"/>
                <a:hlinkClick r:id="rId2"/>
              </a:rPr>
              <a:t>JavaScript</a:t>
            </a:r>
            <a:r>
              <a:rPr lang="pt-BR" b="1" i="0" u="none" strike="noStrike" dirty="0">
                <a:solidFill>
                  <a:srgbClr val="1B1B1B"/>
                </a:solidFill>
                <a:effectLst/>
                <a:latin typeface="Inter"/>
                <a:hlinkClick r:id="rId2"/>
              </a:rPr>
              <a:t> interno</a:t>
            </a:r>
            <a:endParaRPr lang="pt-BR" b="1" dirty="0">
              <a:solidFill>
                <a:srgbClr val="1B1B1B"/>
              </a:solidFill>
              <a:latin typeface="Inter"/>
            </a:endParaRPr>
          </a:p>
          <a:p>
            <a:endParaRPr lang="pt-BR" b="1" i="0" dirty="0">
              <a:solidFill>
                <a:srgbClr val="1B1B1B"/>
              </a:solidFill>
              <a:effectLst/>
              <a:latin typeface="Inter"/>
            </a:endParaRPr>
          </a:p>
          <a:p>
            <a:endParaRPr lang="pt-BR" b="1" dirty="0">
              <a:solidFill>
                <a:srgbClr val="1B1B1B"/>
              </a:solidFill>
              <a:latin typeface="Inter"/>
            </a:endParaRPr>
          </a:p>
          <a:p>
            <a:pPr marL="0" indent="0">
              <a:buNone/>
            </a:pPr>
            <a:endParaRPr lang="pt-BR" b="1" i="0" dirty="0">
              <a:solidFill>
                <a:srgbClr val="1B1B1B"/>
              </a:solidFill>
              <a:effectLst/>
              <a:latin typeface="Inter"/>
            </a:endParaRPr>
          </a:p>
          <a:p>
            <a:r>
              <a:rPr lang="pt-BR" b="1" i="0" u="none" strike="noStrike" dirty="0" err="1">
                <a:solidFill>
                  <a:srgbClr val="1B1B1B"/>
                </a:solidFill>
                <a:effectLst/>
                <a:latin typeface="Inter"/>
                <a:hlinkClick r:id="rId3"/>
              </a:rPr>
              <a:t>JavaScript</a:t>
            </a:r>
            <a:r>
              <a:rPr lang="pt-BR" b="1" i="0" u="none" strike="noStrike" dirty="0">
                <a:solidFill>
                  <a:srgbClr val="1B1B1B"/>
                </a:solidFill>
                <a:effectLst/>
                <a:latin typeface="Inter"/>
                <a:hlinkClick r:id="rId3"/>
              </a:rPr>
              <a:t> externo</a:t>
            </a:r>
            <a:endParaRPr lang="pt-BR" b="1" i="0" dirty="0">
              <a:solidFill>
                <a:srgbClr val="1B1B1B"/>
              </a:solidFill>
              <a:effectLst/>
              <a:latin typeface="Inter"/>
            </a:endParaRPr>
          </a:p>
          <a:p>
            <a:endParaRPr lang="pt-BR" dirty="0"/>
          </a:p>
        </p:txBody>
      </p:sp>
      <p:pic>
        <p:nvPicPr>
          <p:cNvPr id="5" name="Imagem 4">
            <a:extLst>
              <a:ext uri="{FF2B5EF4-FFF2-40B4-BE49-F238E27FC236}">
                <a16:creationId xmlns:a16="http://schemas.microsoft.com/office/drawing/2014/main" id="{6565A460-2B28-402C-83D9-31DE18952BCD}"/>
              </a:ext>
            </a:extLst>
          </p:cNvPr>
          <p:cNvPicPr>
            <a:picLocks noChangeAspect="1"/>
          </p:cNvPicPr>
          <p:nvPr/>
        </p:nvPicPr>
        <p:blipFill>
          <a:blip r:embed="rId4"/>
          <a:stretch>
            <a:fillRect/>
          </a:stretch>
        </p:blipFill>
        <p:spPr>
          <a:xfrm>
            <a:off x="4140278" y="1852206"/>
            <a:ext cx="3124636" cy="1876687"/>
          </a:xfrm>
          <a:prstGeom prst="rect">
            <a:avLst/>
          </a:prstGeom>
        </p:spPr>
      </p:pic>
      <p:pic>
        <p:nvPicPr>
          <p:cNvPr id="7" name="Imagem 6">
            <a:extLst>
              <a:ext uri="{FF2B5EF4-FFF2-40B4-BE49-F238E27FC236}">
                <a16:creationId xmlns:a16="http://schemas.microsoft.com/office/drawing/2014/main" id="{0D404329-65E5-40C1-8F13-DC8E0581E32E}"/>
              </a:ext>
            </a:extLst>
          </p:cNvPr>
          <p:cNvPicPr>
            <a:picLocks noChangeAspect="1"/>
          </p:cNvPicPr>
          <p:nvPr/>
        </p:nvPicPr>
        <p:blipFill>
          <a:blip r:embed="rId5"/>
          <a:stretch>
            <a:fillRect/>
          </a:stretch>
        </p:blipFill>
        <p:spPr>
          <a:xfrm>
            <a:off x="4140278" y="4001294"/>
            <a:ext cx="4563112" cy="1257475"/>
          </a:xfrm>
          <a:prstGeom prst="rect">
            <a:avLst/>
          </a:prstGeom>
        </p:spPr>
      </p:pic>
    </p:spTree>
    <p:extLst>
      <p:ext uri="{BB962C8B-B14F-4D97-AF65-F5344CB8AC3E}">
        <p14:creationId xmlns:p14="http://schemas.microsoft.com/office/powerpoint/2010/main" val="3207388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700AC-50FA-4596-9B5D-2C02989866EC}"/>
              </a:ext>
            </a:extLst>
          </p:cNvPr>
          <p:cNvSpPr>
            <a:spLocks noGrp="1"/>
          </p:cNvSpPr>
          <p:nvPr>
            <p:ph type="title"/>
          </p:nvPr>
        </p:nvSpPr>
        <p:spPr/>
        <p:txBody>
          <a:bodyPr/>
          <a:lstStyle/>
          <a:p>
            <a:r>
              <a:rPr lang="pt-BR" dirty="0" err="1"/>
              <a:t>JavaScript</a:t>
            </a:r>
            <a:endParaRPr lang="pt-BR" dirty="0"/>
          </a:p>
        </p:txBody>
      </p:sp>
      <p:sp>
        <p:nvSpPr>
          <p:cNvPr id="3" name="Espaço Reservado para Conteúdo 2">
            <a:extLst>
              <a:ext uri="{FF2B5EF4-FFF2-40B4-BE49-F238E27FC236}">
                <a16:creationId xmlns:a16="http://schemas.microsoft.com/office/drawing/2014/main" id="{98A44EE3-9E1B-4E63-9C96-409BD1C8B9AB}"/>
              </a:ext>
            </a:extLst>
          </p:cNvPr>
          <p:cNvSpPr>
            <a:spLocks noGrp="1"/>
          </p:cNvSpPr>
          <p:nvPr>
            <p:ph idx="1"/>
          </p:nvPr>
        </p:nvSpPr>
        <p:spPr/>
        <p:txBody>
          <a:bodyPr/>
          <a:lstStyle/>
          <a:p>
            <a:r>
              <a:rPr lang="pt-BR" dirty="0"/>
              <a:t>Execução sequencial</a:t>
            </a:r>
          </a:p>
          <a:p>
            <a:r>
              <a:rPr lang="pt-BR" dirty="0"/>
              <a:t>Carregado e executado junto com a página HTML </a:t>
            </a:r>
          </a:p>
          <a:p>
            <a:r>
              <a:rPr lang="pt-BR" dirty="0"/>
              <a:t>Case </a:t>
            </a:r>
            <a:r>
              <a:rPr lang="pt-BR" dirty="0" err="1"/>
              <a:t>sensitive</a:t>
            </a:r>
            <a:endParaRPr lang="pt-BR" dirty="0"/>
          </a:p>
          <a:p>
            <a:r>
              <a:rPr lang="pt-BR" dirty="0"/>
              <a:t>Tipagem fraca</a:t>
            </a:r>
          </a:p>
          <a:p>
            <a:r>
              <a:rPr lang="pt-BR" dirty="0"/>
              <a:t>Comentários</a:t>
            </a:r>
          </a:p>
          <a:p>
            <a:pPr marL="457200" lvl="1" indent="0">
              <a:buNone/>
            </a:pPr>
            <a:r>
              <a:rPr lang="pt-BR" dirty="0">
                <a:solidFill>
                  <a:schemeClr val="accent6"/>
                </a:solidFill>
              </a:rPr>
              <a:t>// Comentário de uma linha</a:t>
            </a:r>
          </a:p>
          <a:p>
            <a:pPr marL="457200" lvl="1" indent="0">
              <a:buNone/>
            </a:pPr>
            <a:r>
              <a:rPr lang="pt-BR" dirty="0">
                <a:solidFill>
                  <a:schemeClr val="accent6">
                    <a:lumMod val="75000"/>
                  </a:schemeClr>
                </a:solidFill>
              </a:rPr>
              <a:t>/* 	Comentário de </a:t>
            </a:r>
          </a:p>
          <a:p>
            <a:pPr marL="457200" lvl="1" indent="0">
              <a:buNone/>
            </a:pPr>
            <a:r>
              <a:rPr lang="pt-BR" dirty="0">
                <a:solidFill>
                  <a:schemeClr val="accent6">
                    <a:lumMod val="75000"/>
                  </a:schemeClr>
                </a:solidFill>
              </a:rPr>
              <a:t>	Várias linhas </a:t>
            </a:r>
          </a:p>
          <a:p>
            <a:pPr marL="457200" lvl="1" indent="0">
              <a:buNone/>
            </a:pPr>
            <a:r>
              <a:rPr lang="pt-BR" dirty="0">
                <a:solidFill>
                  <a:schemeClr val="accent6">
                    <a:lumMod val="75000"/>
                  </a:schemeClr>
                </a:solidFill>
              </a:rPr>
              <a:t>*/</a:t>
            </a:r>
          </a:p>
        </p:txBody>
      </p:sp>
    </p:spTree>
    <p:extLst>
      <p:ext uri="{BB962C8B-B14F-4D97-AF65-F5344CB8AC3E}">
        <p14:creationId xmlns:p14="http://schemas.microsoft.com/office/powerpoint/2010/main" val="3517149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393B8-DB32-4BBC-BD1B-507DE6FD0488}"/>
              </a:ext>
            </a:extLst>
          </p:cNvPr>
          <p:cNvSpPr>
            <a:spLocks noGrp="1"/>
          </p:cNvSpPr>
          <p:nvPr>
            <p:ph type="title"/>
          </p:nvPr>
        </p:nvSpPr>
        <p:spPr/>
        <p:txBody>
          <a:bodyPr/>
          <a:lstStyle/>
          <a:p>
            <a:r>
              <a:rPr lang="pt-BR" dirty="0"/>
              <a:t>Ordem de execução do </a:t>
            </a:r>
            <a:r>
              <a:rPr lang="pt-BR" dirty="0" err="1"/>
              <a:t>JavaScript</a:t>
            </a:r>
            <a:endParaRPr lang="pt-BR" dirty="0"/>
          </a:p>
        </p:txBody>
      </p:sp>
      <p:sp>
        <p:nvSpPr>
          <p:cNvPr id="3" name="Espaço Reservado para Conteúdo 2">
            <a:extLst>
              <a:ext uri="{FF2B5EF4-FFF2-40B4-BE49-F238E27FC236}">
                <a16:creationId xmlns:a16="http://schemas.microsoft.com/office/drawing/2014/main" id="{FADA19E3-77D9-425A-BB71-BDC7146F57A5}"/>
              </a:ext>
            </a:extLst>
          </p:cNvPr>
          <p:cNvSpPr>
            <a:spLocks noGrp="1"/>
          </p:cNvSpPr>
          <p:nvPr>
            <p:ph idx="1"/>
          </p:nvPr>
        </p:nvSpPr>
        <p:spPr/>
        <p:txBody>
          <a:bodyPr>
            <a:normAutofit lnSpcReduction="10000"/>
          </a:bodyPr>
          <a:lstStyle/>
          <a:p>
            <a:r>
              <a:rPr lang="pt-BR" b="1" i="0" u="none" strike="noStrike" dirty="0" err="1">
                <a:solidFill>
                  <a:srgbClr val="1B1B1B"/>
                </a:solidFill>
                <a:effectLst/>
                <a:latin typeface="Inter"/>
                <a:hlinkClick r:id="rId2"/>
              </a:rPr>
              <a:t>Inline</a:t>
            </a:r>
            <a:r>
              <a:rPr lang="pt-BR" b="1" i="0" u="none" strike="noStrike" dirty="0">
                <a:solidFill>
                  <a:srgbClr val="1B1B1B"/>
                </a:solidFill>
                <a:effectLst/>
                <a:latin typeface="Inter"/>
                <a:hlinkClick r:id="rId2"/>
              </a:rPr>
              <a:t> </a:t>
            </a:r>
            <a:r>
              <a:rPr lang="pt-BR" b="1" i="0" u="none" strike="noStrike" dirty="0" err="1">
                <a:solidFill>
                  <a:srgbClr val="1B1B1B"/>
                </a:solidFill>
                <a:effectLst/>
                <a:latin typeface="Inter"/>
                <a:hlinkClick r:id="rId2"/>
              </a:rPr>
              <a:t>JavaScript</a:t>
            </a:r>
            <a:r>
              <a:rPr lang="pt-BR" b="1" i="0" u="none" strike="noStrike" dirty="0">
                <a:solidFill>
                  <a:srgbClr val="1B1B1B"/>
                </a:solidFill>
                <a:effectLst/>
                <a:latin typeface="Inter"/>
                <a:hlinkClick r:id="rId2"/>
              </a:rPr>
              <a:t> </a:t>
            </a:r>
            <a:r>
              <a:rPr lang="pt-BR" b="1" i="0" u="none" strike="noStrike" dirty="0" err="1">
                <a:solidFill>
                  <a:srgbClr val="1B1B1B"/>
                </a:solidFill>
                <a:effectLst/>
                <a:latin typeface="Inter"/>
                <a:hlinkClick r:id="rId2"/>
              </a:rPr>
              <a:t>handlers</a:t>
            </a:r>
            <a:endParaRPr lang="pt-BR" b="1" i="0" dirty="0">
              <a:solidFill>
                <a:srgbClr val="1B1B1B"/>
              </a:solidFill>
              <a:effectLst/>
              <a:latin typeface="Inter"/>
            </a:endParaRPr>
          </a:p>
          <a:p>
            <a:r>
              <a:rPr lang="pt-BR" b="1" i="0" u="sng" dirty="0" err="1">
                <a:solidFill>
                  <a:srgbClr val="1B1B1B"/>
                </a:solidFill>
                <a:effectLst/>
                <a:latin typeface="Inter"/>
                <a:hlinkClick r:id="rId3"/>
              </a:rPr>
              <a:t>Using</a:t>
            </a:r>
            <a:r>
              <a:rPr lang="pt-BR" b="1" i="0" u="sng" dirty="0">
                <a:solidFill>
                  <a:srgbClr val="1B1B1B"/>
                </a:solidFill>
                <a:effectLst/>
                <a:latin typeface="Inter"/>
                <a:hlinkClick r:id="rId3"/>
              </a:rPr>
              <a:t> </a:t>
            </a:r>
            <a:r>
              <a:rPr lang="pt-BR" b="1" i="0" u="sng" dirty="0" err="1">
                <a:solidFill>
                  <a:srgbClr val="1B1B1B"/>
                </a:solidFill>
                <a:effectLst/>
                <a:latin typeface="Inter"/>
                <a:hlinkClick r:id="rId3"/>
              </a:rPr>
              <a:t>addEventListener</a:t>
            </a:r>
            <a:r>
              <a:rPr lang="pt-BR" b="1" i="0" u="sng" dirty="0">
                <a:solidFill>
                  <a:srgbClr val="1B1B1B"/>
                </a:solidFill>
                <a:effectLst/>
                <a:latin typeface="Inter"/>
                <a:hlinkClick r:id="rId3"/>
              </a:rPr>
              <a:t> </a:t>
            </a:r>
            <a:r>
              <a:rPr lang="pt-BR" b="1" i="0" u="sng" dirty="0" err="1">
                <a:solidFill>
                  <a:srgbClr val="1B1B1B"/>
                </a:solidFill>
                <a:effectLst/>
                <a:latin typeface="Inter"/>
                <a:hlinkClick r:id="rId3"/>
              </a:rPr>
              <a:t>instead</a:t>
            </a:r>
            <a:endParaRPr lang="pt-BR" b="1" i="0" dirty="0">
              <a:solidFill>
                <a:srgbClr val="1B1B1B"/>
              </a:solidFill>
              <a:effectLst/>
              <a:latin typeface="Inter"/>
            </a:endParaRPr>
          </a:p>
          <a:p>
            <a:r>
              <a:rPr lang="pt-BR" b="1" i="0" u="none" strike="noStrike" dirty="0">
                <a:solidFill>
                  <a:srgbClr val="1B1B1B"/>
                </a:solidFill>
                <a:effectLst/>
                <a:latin typeface="Inter"/>
                <a:hlinkClick r:id="rId4"/>
              </a:rPr>
              <a:t>Script </a:t>
            </a:r>
            <a:r>
              <a:rPr lang="pt-BR" b="1" i="0" u="none" strike="noStrike" dirty="0" err="1">
                <a:solidFill>
                  <a:srgbClr val="1B1B1B"/>
                </a:solidFill>
                <a:effectLst/>
                <a:latin typeface="Inter"/>
                <a:hlinkClick r:id="rId4"/>
              </a:rPr>
              <a:t>loading</a:t>
            </a:r>
            <a:r>
              <a:rPr lang="pt-BR" b="1" i="0" u="none" strike="noStrike" dirty="0">
                <a:solidFill>
                  <a:srgbClr val="1B1B1B"/>
                </a:solidFill>
                <a:effectLst/>
                <a:latin typeface="Inter"/>
                <a:hlinkClick r:id="rId4"/>
              </a:rPr>
              <a:t> </a:t>
            </a:r>
            <a:r>
              <a:rPr lang="pt-BR" b="1" i="0" u="none" strike="noStrike" dirty="0" err="1">
                <a:solidFill>
                  <a:srgbClr val="1B1B1B"/>
                </a:solidFill>
                <a:effectLst/>
                <a:latin typeface="Inter"/>
                <a:hlinkClick r:id="rId4"/>
              </a:rPr>
              <a:t>strategies</a:t>
            </a:r>
            <a:endParaRPr lang="pt-BR" b="1" i="0" u="none" strike="noStrike" dirty="0">
              <a:solidFill>
                <a:srgbClr val="1B1B1B"/>
              </a:solidFill>
              <a:effectLst/>
              <a:latin typeface="Inter"/>
            </a:endParaRPr>
          </a:p>
          <a:p>
            <a:endParaRPr lang="pt-BR" b="1" i="0" dirty="0">
              <a:solidFill>
                <a:srgbClr val="1B1B1B"/>
              </a:solidFill>
              <a:effectLst/>
              <a:latin typeface="Inter"/>
            </a:endParaRPr>
          </a:p>
          <a:p>
            <a:pPr lvl="1"/>
            <a:endParaRPr lang="pt-BR" dirty="0"/>
          </a:p>
          <a:p>
            <a:pPr lvl="1"/>
            <a:r>
              <a:rPr lang="pt-BR" dirty="0" err="1"/>
              <a:t>Inline</a:t>
            </a:r>
            <a:endParaRPr lang="pt-BR" dirty="0"/>
          </a:p>
          <a:p>
            <a:pPr lvl="1"/>
            <a:endParaRPr lang="pt-BR" dirty="0"/>
          </a:p>
          <a:p>
            <a:pPr marL="457200" lvl="1" indent="0">
              <a:buNone/>
            </a:pPr>
            <a:endParaRPr lang="pt-BR" dirty="0"/>
          </a:p>
          <a:p>
            <a:pPr lvl="1"/>
            <a:r>
              <a:rPr lang="pt-BR" dirty="0" err="1"/>
              <a:t>Assync</a:t>
            </a:r>
            <a:endParaRPr lang="pt-BR" dirty="0"/>
          </a:p>
          <a:p>
            <a:pPr lvl="1"/>
            <a:r>
              <a:rPr lang="pt-BR" dirty="0" err="1"/>
              <a:t>Defer</a:t>
            </a:r>
            <a:endParaRPr lang="pt-BR" dirty="0"/>
          </a:p>
          <a:p>
            <a:endParaRPr lang="pt-BR" dirty="0"/>
          </a:p>
        </p:txBody>
      </p:sp>
      <p:pic>
        <p:nvPicPr>
          <p:cNvPr id="5" name="Imagem 4">
            <a:extLst>
              <a:ext uri="{FF2B5EF4-FFF2-40B4-BE49-F238E27FC236}">
                <a16:creationId xmlns:a16="http://schemas.microsoft.com/office/drawing/2014/main" id="{78AE1AF0-E8EF-4CB3-96FD-ED00DCE5A96B}"/>
              </a:ext>
            </a:extLst>
          </p:cNvPr>
          <p:cNvPicPr>
            <a:picLocks noChangeAspect="1"/>
          </p:cNvPicPr>
          <p:nvPr/>
        </p:nvPicPr>
        <p:blipFill>
          <a:blip r:embed="rId5"/>
          <a:stretch>
            <a:fillRect/>
          </a:stretch>
        </p:blipFill>
        <p:spPr>
          <a:xfrm>
            <a:off x="2690754" y="3363030"/>
            <a:ext cx="5973009" cy="1276528"/>
          </a:xfrm>
          <a:prstGeom prst="rect">
            <a:avLst/>
          </a:prstGeom>
        </p:spPr>
      </p:pic>
      <p:pic>
        <p:nvPicPr>
          <p:cNvPr id="7" name="Imagem 6">
            <a:extLst>
              <a:ext uri="{FF2B5EF4-FFF2-40B4-BE49-F238E27FC236}">
                <a16:creationId xmlns:a16="http://schemas.microsoft.com/office/drawing/2014/main" id="{1A9A069D-5BEA-443A-AFED-5BDF9DD3E96C}"/>
              </a:ext>
            </a:extLst>
          </p:cNvPr>
          <p:cNvPicPr>
            <a:picLocks noChangeAspect="1"/>
          </p:cNvPicPr>
          <p:nvPr/>
        </p:nvPicPr>
        <p:blipFill>
          <a:blip r:embed="rId6"/>
          <a:stretch>
            <a:fillRect/>
          </a:stretch>
        </p:blipFill>
        <p:spPr>
          <a:xfrm>
            <a:off x="2690754" y="4774495"/>
            <a:ext cx="4410691" cy="1228896"/>
          </a:xfrm>
          <a:prstGeom prst="rect">
            <a:avLst/>
          </a:prstGeom>
        </p:spPr>
      </p:pic>
    </p:spTree>
    <p:extLst>
      <p:ext uri="{BB962C8B-B14F-4D97-AF65-F5344CB8AC3E}">
        <p14:creationId xmlns:p14="http://schemas.microsoft.com/office/powerpoint/2010/main" val="3540314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he three script loading method work: default has parsing blocked while JavaScript is fetched and executed. With async, the parsing pauses for execution only. With defer, parsing isn't paused, but execution on happens after everything is else is parsed.">
            <a:extLst>
              <a:ext uri="{FF2B5EF4-FFF2-40B4-BE49-F238E27FC236}">
                <a16:creationId xmlns:a16="http://schemas.microsoft.com/office/drawing/2014/main" id="{C03D4EB4-4675-4F0F-871D-0EBF3CA04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0227"/>
            <a:ext cx="12192000" cy="202723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E29D45BC-9A04-4BAC-A4AB-D511620685B2}"/>
              </a:ext>
            </a:extLst>
          </p:cNvPr>
          <p:cNvPicPr>
            <a:picLocks noChangeAspect="1"/>
          </p:cNvPicPr>
          <p:nvPr/>
        </p:nvPicPr>
        <p:blipFill>
          <a:blip r:embed="rId3"/>
          <a:stretch>
            <a:fillRect/>
          </a:stretch>
        </p:blipFill>
        <p:spPr>
          <a:xfrm>
            <a:off x="246257" y="1572444"/>
            <a:ext cx="5553850" cy="2543530"/>
          </a:xfrm>
          <a:prstGeom prst="rect">
            <a:avLst/>
          </a:prstGeom>
        </p:spPr>
      </p:pic>
      <p:pic>
        <p:nvPicPr>
          <p:cNvPr id="7" name="Imagem 6">
            <a:extLst>
              <a:ext uri="{FF2B5EF4-FFF2-40B4-BE49-F238E27FC236}">
                <a16:creationId xmlns:a16="http://schemas.microsoft.com/office/drawing/2014/main" id="{BAE54DF4-661E-47B9-9A03-5754BA44A62C}"/>
              </a:ext>
            </a:extLst>
          </p:cNvPr>
          <p:cNvPicPr>
            <a:picLocks noChangeAspect="1"/>
          </p:cNvPicPr>
          <p:nvPr/>
        </p:nvPicPr>
        <p:blipFill>
          <a:blip r:embed="rId4"/>
          <a:stretch>
            <a:fillRect/>
          </a:stretch>
        </p:blipFill>
        <p:spPr>
          <a:xfrm>
            <a:off x="6199393" y="1551178"/>
            <a:ext cx="5534797" cy="2629267"/>
          </a:xfrm>
          <a:prstGeom prst="rect">
            <a:avLst/>
          </a:prstGeom>
        </p:spPr>
      </p:pic>
      <p:sp>
        <p:nvSpPr>
          <p:cNvPr id="8" name="Título 7">
            <a:extLst>
              <a:ext uri="{FF2B5EF4-FFF2-40B4-BE49-F238E27FC236}">
                <a16:creationId xmlns:a16="http://schemas.microsoft.com/office/drawing/2014/main" id="{91055694-4ECD-4884-840A-E399BC91CF74}"/>
              </a:ext>
            </a:extLst>
          </p:cNvPr>
          <p:cNvSpPr>
            <a:spLocks noGrp="1"/>
          </p:cNvSpPr>
          <p:nvPr>
            <p:ph type="title"/>
          </p:nvPr>
        </p:nvSpPr>
        <p:spPr/>
        <p:txBody>
          <a:bodyPr/>
          <a:lstStyle/>
          <a:p>
            <a:r>
              <a:rPr lang="pt-BR" dirty="0" err="1"/>
              <a:t>Async</a:t>
            </a:r>
            <a:r>
              <a:rPr lang="pt-BR" dirty="0"/>
              <a:t> ou </a:t>
            </a:r>
            <a:r>
              <a:rPr lang="pt-BR" dirty="0" err="1"/>
              <a:t>Defer</a:t>
            </a:r>
            <a:endParaRPr lang="pt-BR" dirty="0"/>
          </a:p>
        </p:txBody>
      </p:sp>
    </p:spTree>
    <p:extLst>
      <p:ext uri="{BB962C8B-B14F-4D97-AF65-F5344CB8AC3E}">
        <p14:creationId xmlns:p14="http://schemas.microsoft.com/office/powerpoint/2010/main" val="3068312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4679B-3073-4633-C138-80B38ED1DDDC}"/>
              </a:ext>
            </a:extLst>
          </p:cNvPr>
          <p:cNvSpPr>
            <a:spLocks noGrp="1"/>
          </p:cNvSpPr>
          <p:nvPr>
            <p:ph type="title"/>
          </p:nvPr>
        </p:nvSpPr>
        <p:spPr/>
        <p:txBody>
          <a:bodyPr/>
          <a:lstStyle/>
          <a:p>
            <a:r>
              <a:rPr lang="pt-BR" dirty="0"/>
              <a:t>Variáveis</a:t>
            </a:r>
          </a:p>
        </p:txBody>
      </p:sp>
      <p:sp>
        <p:nvSpPr>
          <p:cNvPr id="3" name="Espaço Reservado para Conteúdo 2">
            <a:extLst>
              <a:ext uri="{FF2B5EF4-FFF2-40B4-BE49-F238E27FC236}">
                <a16:creationId xmlns:a16="http://schemas.microsoft.com/office/drawing/2014/main" id="{2003DE62-0011-981F-3F4A-4B8F0BE34BC8}"/>
              </a:ext>
            </a:extLst>
          </p:cNvPr>
          <p:cNvSpPr>
            <a:spLocks noGrp="1"/>
          </p:cNvSpPr>
          <p:nvPr>
            <p:ph idx="1"/>
          </p:nvPr>
        </p:nvSpPr>
        <p:spPr/>
        <p:txBody>
          <a:bodyPr>
            <a:normAutofit fontScale="92500" lnSpcReduction="20000"/>
          </a:bodyPr>
          <a:lstStyle/>
          <a:p>
            <a:r>
              <a:rPr lang="pt-BR" dirty="0"/>
              <a:t>Tipagem fraca</a:t>
            </a:r>
          </a:p>
          <a:p>
            <a:r>
              <a:rPr lang="pt-BR" dirty="0"/>
              <a:t>É possível criar de 3 formas</a:t>
            </a:r>
          </a:p>
          <a:p>
            <a:pPr lvl="1"/>
            <a:r>
              <a:rPr lang="pt-BR" dirty="0"/>
              <a:t>var</a:t>
            </a:r>
          </a:p>
          <a:p>
            <a:pPr lvl="1"/>
            <a:r>
              <a:rPr lang="pt-BR" dirty="0" err="1"/>
              <a:t>let</a:t>
            </a:r>
            <a:endParaRPr lang="pt-BR" dirty="0"/>
          </a:p>
          <a:p>
            <a:pPr lvl="1"/>
            <a:r>
              <a:rPr lang="pt-BR" dirty="0" err="1"/>
              <a:t>const</a:t>
            </a:r>
            <a:endParaRPr lang="pt-BR" dirty="0"/>
          </a:p>
          <a:p>
            <a:r>
              <a:rPr lang="pt-BR" dirty="0"/>
              <a:t>Recomendado utilizar a sintaxe </a:t>
            </a:r>
            <a:r>
              <a:rPr lang="pt-BR" b="1" i="1" dirty="0" err="1"/>
              <a:t>camel</a:t>
            </a:r>
            <a:r>
              <a:rPr lang="pt-BR" b="1" i="1" dirty="0"/>
              <a:t> case </a:t>
            </a:r>
            <a:r>
              <a:rPr lang="pt-BR" dirty="0"/>
              <a:t>para variáveis com duas ou mais palavras</a:t>
            </a:r>
          </a:p>
          <a:p>
            <a:pPr lvl="1"/>
            <a:r>
              <a:rPr lang="pt-BR" dirty="0" err="1"/>
              <a:t>Ex</a:t>
            </a:r>
            <a:r>
              <a:rPr lang="pt-BR" dirty="0"/>
              <a:t>: </a:t>
            </a:r>
            <a:r>
              <a:rPr lang="pt-BR" dirty="0" err="1"/>
              <a:t>primeiroNome</a:t>
            </a:r>
            <a:r>
              <a:rPr lang="pt-BR" dirty="0"/>
              <a:t>, </a:t>
            </a:r>
            <a:r>
              <a:rPr lang="pt-BR" dirty="0" err="1"/>
              <a:t>nomeCompleto</a:t>
            </a:r>
            <a:r>
              <a:rPr lang="pt-BR" dirty="0"/>
              <a:t>, </a:t>
            </a:r>
            <a:r>
              <a:rPr lang="pt-BR" dirty="0" err="1"/>
              <a:t>enderecoCompletoCEP</a:t>
            </a:r>
            <a:endParaRPr lang="pt-BR" dirty="0"/>
          </a:p>
          <a:p>
            <a:r>
              <a:rPr lang="pt-BR" dirty="0"/>
              <a:t>Tipos de dados</a:t>
            </a:r>
          </a:p>
          <a:p>
            <a:pPr lvl="1"/>
            <a:r>
              <a:rPr lang="pt-BR" dirty="0" err="1"/>
              <a:t>Number</a:t>
            </a:r>
            <a:r>
              <a:rPr lang="pt-BR" dirty="0"/>
              <a:t> (+</a:t>
            </a:r>
            <a:r>
              <a:rPr lang="pt-BR" dirty="0" err="1"/>
              <a:t>infinity</a:t>
            </a:r>
            <a:r>
              <a:rPr lang="pt-BR" dirty="0"/>
              <a:t>, -</a:t>
            </a:r>
            <a:r>
              <a:rPr lang="pt-BR" dirty="0" err="1"/>
              <a:t>infinity</a:t>
            </a:r>
            <a:r>
              <a:rPr lang="pt-BR" dirty="0"/>
              <a:t> e </a:t>
            </a:r>
            <a:r>
              <a:rPr lang="pt-BR" dirty="0" err="1"/>
              <a:t>NaN</a:t>
            </a:r>
            <a:r>
              <a:rPr lang="pt-BR" dirty="0"/>
              <a:t>), </a:t>
            </a:r>
            <a:r>
              <a:rPr lang="pt-BR" dirty="0" err="1"/>
              <a:t>String</a:t>
            </a:r>
            <a:r>
              <a:rPr lang="pt-BR" dirty="0"/>
              <a:t>, </a:t>
            </a:r>
            <a:r>
              <a:rPr lang="pt-BR" dirty="0" err="1"/>
              <a:t>Boolean</a:t>
            </a:r>
            <a:r>
              <a:rPr lang="pt-BR" dirty="0"/>
              <a:t>, </a:t>
            </a:r>
            <a:r>
              <a:rPr lang="pt-BR" dirty="0" err="1"/>
              <a:t>null</a:t>
            </a:r>
            <a:r>
              <a:rPr lang="pt-BR" dirty="0"/>
              <a:t>, </a:t>
            </a:r>
            <a:r>
              <a:rPr lang="pt-BR" dirty="0" err="1"/>
              <a:t>undefined</a:t>
            </a:r>
            <a:r>
              <a:rPr lang="pt-BR" dirty="0"/>
              <a:t> e </a:t>
            </a:r>
            <a:r>
              <a:rPr lang="pt-BR" dirty="0" err="1"/>
              <a:t>Object</a:t>
            </a:r>
            <a:endParaRPr lang="pt-BR" dirty="0"/>
          </a:p>
          <a:p>
            <a:pPr lvl="1"/>
            <a:endParaRPr lang="pt-BR" dirty="0"/>
          </a:p>
          <a:p>
            <a:pPr lvl="1"/>
            <a:r>
              <a:rPr lang="pt-BR" dirty="0"/>
              <a:t>Qual seria o resultado dessa operação? 21+ ‘500’? </a:t>
            </a:r>
          </a:p>
        </p:txBody>
      </p:sp>
    </p:spTree>
    <p:extLst>
      <p:ext uri="{BB962C8B-B14F-4D97-AF65-F5344CB8AC3E}">
        <p14:creationId xmlns:p14="http://schemas.microsoft.com/office/powerpoint/2010/main" val="3094189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AAE66-D87B-BB02-B128-0E5EAB363E06}"/>
              </a:ext>
            </a:extLst>
          </p:cNvPr>
          <p:cNvSpPr>
            <a:spLocks noGrp="1"/>
          </p:cNvSpPr>
          <p:nvPr>
            <p:ph type="title"/>
          </p:nvPr>
        </p:nvSpPr>
        <p:spPr/>
        <p:txBody>
          <a:bodyPr/>
          <a:lstStyle/>
          <a:p>
            <a:r>
              <a:rPr lang="pt-BR" dirty="0" err="1"/>
              <a:t>String</a:t>
            </a:r>
            <a:endParaRPr lang="pt-BR" dirty="0"/>
          </a:p>
        </p:txBody>
      </p:sp>
      <p:sp>
        <p:nvSpPr>
          <p:cNvPr id="3" name="Espaço Reservado para Conteúdo 2">
            <a:extLst>
              <a:ext uri="{FF2B5EF4-FFF2-40B4-BE49-F238E27FC236}">
                <a16:creationId xmlns:a16="http://schemas.microsoft.com/office/drawing/2014/main" id="{E8EF73B0-BA21-B93C-DC5B-7376DA4AF4D1}"/>
              </a:ext>
            </a:extLst>
          </p:cNvPr>
          <p:cNvSpPr>
            <a:spLocks noGrp="1"/>
          </p:cNvSpPr>
          <p:nvPr>
            <p:ph idx="1"/>
          </p:nvPr>
        </p:nvSpPr>
        <p:spPr/>
        <p:txBody>
          <a:bodyPr/>
          <a:lstStyle/>
          <a:p>
            <a:r>
              <a:rPr lang="pt-BR" dirty="0"/>
              <a:t>Concatenar </a:t>
            </a:r>
            <a:r>
              <a:rPr lang="pt-BR" dirty="0" err="1"/>
              <a:t>strings</a:t>
            </a:r>
            <a:r>
              <a:rPr lang="pt-BR" dirty="0"/>
              <a:t>:  </a:t>
            </a:r>
          </a:p>
          <a:p>
            <a:pPr lvl="1"/>
            <a:r>
              <a:rPr lang="pt-BR" dirty="0" err="1"/>
              <a:t>Ex</a:t>
            </a:r>
            <a:r>
              <a:rPr lang="pt-BR" dirty="0"/>
              <a:t>: </a:t>
            </a:r>
            <a:r>
              <a:rPr lang="pt-BR" dirty="0" err="1"/>
              <a:t>nomeComposto</a:t>
            </a:r>
            <a:r>
              <a:rPr lang="pt-BR" dirty="0"/>
              <a:t> = ‘</a:t>
            </a:r>
            <a:r>
              <a:rPr lang="pt-BR" dirty="0" err="1"/>
              <a:t>joao</a:t>
            </a:r>
            <a:r>
              <a:rPr lang="pt-BR" dirty="0"/>
              <a:t>’ + ‘ ‘ + ‘Paulo’</a:t>
            </a:r>
          </a:p>
          <a:p>
            <a:r>
              <a:rPr lang="pt-BR" dirty="0"/>
              <a:t>Métodos de </a:t>
            </a:r>
            <a:r>
              <a:rPr lang="pt-BR" dirty="0" err="1"/>
              <a:t>strings</a:t>
            </a:r>
            <a:endParaRPr lang="pt-BR" dirty="0"/>
          </a:p>
          <a:p>
            <a:pPr lvl="1"/>
            <a:r>
              <a:rPr lang="pt-BR" dirty="0" err="1"/>
              <a:t>nomeComposto</a:t>
            </a:r>
            <a:r>
              <a:rPr lang="pt-BR" dirty="0"/>
              <a:t>. </a:t>
            </a:r>
            <a:r>
              <a:rPr lang="pt-BR" dirty="0" err="1"/>
              <a:t>toUpperCase</a:t>
            </a:r>
            <a:r>
              <a:rPr lang="pt-BR" dirty="0"/>
              <a:t>()</a:t>
            </a:r>
          </a:p>
          <a:p>
            <a:pPr lvl="1"/>
            <a:r>
              <a:rPr lang="pt-BR" dirty="0"/>
              <a:t>'</a:t>
            </a:r>
            <a:r>
              <a:rPr lang="pt-BR" dirty="0" err="1"/>
              <a:t>joao</a:t>
            </a:r>
            <a:r>
              <a:rPr lang="pt-BR" dirty="0"/>
              <a:t> </a:t>
            </a:r>
            <a:r>
              <a:rPr lang="pt-BR" dirty="0" err="1"/>
              <a:t>paulo</a:t>
            </a:r>
            <a:r>
              <a:rPr lang="pt-BR" dirty="0"/>
              <a:t>'.</a:t>
            </a:r>
            <a:r>
              <a:rPr lang="pt-BR" dirty="0" err="1"/>
              <a:t>toUpperCase</a:t>
            </a:r>
            <a:r>
              <a:rPr lang="pt-BR" dirty="0"/>
              <a:t>();</a:t>
            </a:r>
          </a:p>
          <a:p>
            <a:pPr marL="914400" lvl="2" indent="0">
              <a:buNone/>
            </a:pPr>
            <a:r>
              <a:rPr lang="pt-BR" dirty="0"/>
              <a:t>Resultado: 'JOAO PAULO’</a:t>
            </a:r>
          </a:p>
          <a:p>
            <a:pPr lvl="1"/>
            <a:r>
              <a:rPr lang="pt-BR" dirty="0"/>
              <a:t>'teste'.</a:t>
            </a:r>
            <a:r>
              <a:rPr lang="pt-BR" dirty="0" err="1"/>
              <a:t>length</a:t>
            </a:r>
            <a:endParaRPr lang="pt-BR" dirty="0"/>
          </a:p>
          <a:p>
            <a:pPr marL="914400" lvl="2" indent="0">
              <a:buNone/>
            </a:pPr>
            <a:r>
              <a:rPr lang="pt-BR" dirty="0"/>
              <a:t>Resultado: 5</a:t>
            </a:r>
          </a:p>
        </p:txBody>
      </p:sp>
      <p:pic>
        <p:nvPicPr>
          <p:cNvPr id="5" name="Imagem 4">
            <a:extLst>
              <a:ext uri="{FF2B5EF4-FFF2-40B4-BE49-F238E27FC236}">
                <a16:creationId xmlns:a16="http://schemas.microsoft.com/office/drawing/2014/main" id="{F239075B-A1D8-DA24-0C46-1FB915EA2CCE}"/>
              </a:ext>
            </a:extLst>
          </p:cNvPr>
          <p:cNvPicPr>
            <a:picLocks noChangeAspect="1"/>
          </p:cNvPicPr>
          <p:nvPr/>
        </p:nvPicPr>
        <p:blipFill>
          <a:blip r:embed="rId2"/>
          <a:stretch>
            <a:fillRect/>
          </a:stretch>
        </p:blipFill>
        <p:spPr>
          <a:xfrm>
            <a:off x="5181599" y="4231135"/>
            <a:ext cx="6650905" cy="1945828"/>
          </a:xfrm>
          <a:prstGeom prst="rect">
            <a:avLst/>
          </a:prstGeom>
        </p:spPr>
      </p:pic>
    </p:spTree>
    <p:extLst>
      <p:ext uri="{BB962C8B-B14F-4D97-AF65-F5344CB8AC3E}">
        <p14:creationId xmlns:p14="http://schemas.microsoft.com/office/powerpoint/2010/main" val="3434043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73026-141A-4C9C-967C-B1DBA1F32D95}"/>
              </a:ext>
            </a:extLst>
          </p:cNvPr>
          <p:cNvSpPr>
            <a:spLocks noGrp="1"/>
          </p:cNvSpPr>
          <p:nvPr>
            <p:ph type="title"/>
          </p:nvPr>
        </p:nvSpPr>
        <p:spPr/>
        <p:txBody>
          <a:bodyPr/>
          <a:lstStyle/>
          <a:p>
            <a:r>
              <a:rPr lang="pt-BR" dirty="0" err="1"/>
              <a:t>String</a:t>
            </a:r>
            <a:endParaRPr lang="pt-BR" dirty="0"/>
          </a:p>
        </p:txBody>
      </p:sp>
      <p:sp>
        <p:nvSpPr>
          <p:cNvPr id="3" name="Espaço Reservado para Conteúdo 2">
            <a:extLst>
              <a:ext uri="{FF2B5EF4-FFF2-40B4-BE49-F238E27FC236}">
                <a16:creationId xmlns:a16="http://schemas.microsoft.com/office/drawing/2014/main" id="{6A1C937A-FBD6-4446-88EE-0512DEFD45E2}"/>
              </a:ext>
            </a:extLst>
          </p:cNvPr>
          <p:cNvSpPr>
            <a:spLocks noGrp="1"/>
          </p:cNvSpPr>
          <p:nvPr>
            <p:ph idx="1"/>
          </p:nvPr>
        </p:nvSpPr>
        <p:spPr/>
        <p:txBody>
          <a:bodyPr/>
          <a:lstStyle/>
          <a:p>
            <a:r>
              <a:rPr lang="pt-BR" dirty="0"/>
              <a:t>Aspas simples ou aspas duplas</a:t>
            </a:r>
          </a:p>
          <a:p>
            <a:r>
              <a:rPr lang="pt-BR" dirty="0"/>
              <a:t>Crase</a:t>
            </a:r>
          </a:p>
          <a:p>
            <a:endParaRPr lang="pt-BR" dirty="0"/>
          </a:p>
          <a:p>
            <a:endParaRPr lang="pt-BR" dirty="0"/>
          </a:p>
        </p:txBody>
      </p:sp>
      <p:pic>
        <p:nvPicPr>
          <p:cNvPr id="5" name="Imagem 4">
            <a:extLst>
              <a:ext uri="{FF2B5EF4-FFF2-40B4-BE49-F238E27FC236}">
                <a16:creationId xmlns:a16="http://schemas.microsoft.com/office/drawing/2014/main" id="{9348A9A3-EE25-4537-8B7B-0D9EE0777A3D}"/>
              </a:ext>
            </a:extLst>
          </p:cNvPr>
          <p:cNvPicPr>
            <a:picLocks noChangeAspect="1"/>
          </p:cNvPicPr>
          <p:nvPr/>
        </p:nvPicPr>
        <p:blipFill>
          <a:blip r:embed="rId2"/>
          <a:stretch>
            <a:fillRect/>
          </a:stretch>
        </p:blipFill>
        <p:spPr>
          <a:xfrm>
            <a:off x="3126658" y="2458757"/>
            <a:ext cx="5938684" cy="2689473"/>
          </a:xfrm>
          <a:prstGeom prst="rect">
            <a:avLst/>
          </a:prstGeom>
        </p:spPr>
      </p:pic>
    </p:spTree>
    <p:extLst>
      <p:ext uri="{BB962C8B-B14F-4D97-AF65-F5344CB8AC3E}">
        <p14:creationId xmlns:p14="http://schemas.microsoft.com/office/powerpoint/2010/main" val="1120155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C2975A-99CC-4DE0-94F8-04B707CEB913}"/>
              </a:ext>
            </a:extLst>
          </p:cNvPr>
          <p:cNvSpPr>
            <a:spLocks noGrp="1"/>
          </p:cNvSpPr>
          <p:nvPr>
            <p:ph type="title"/>
          </p:nvPr>
        </p:nvSpPr>
        <p:spPr/>
        <p:txBody>
          <a:bodyPr/>
          <a:lstStyle/>
          <a:p>
            <a:r>
              <a:rPr lang="pt-BR" dirty="0"/>
              <a:t>Manipulando </a:t>
            </a:r>
            <a:r>
              <a:rPr lang="pt-BR" dirty="0" err="1"/>
              <a:t>Strings</a:t>
            </a:r>
            <a:endParaRPr lang="pt-BR" dirty="0"/>
          </a:p>
        </p:txBody>
      </p:sp>
      <p:sp>
        <p:nvSpPr>
          <p:cNvPr id="3" name="Espaço Reservado para Conteúdo 2">
            <a:extLst>
              <a:ext uri="{FF2B5EF4-FFF2-40B4-BE49-F238E27FC236}">
                <a16:creationId xmlns:a16="http://schemas.microsoft.com/office/drawing/2014/main" id="{06A452BA-FA9F-45FD-92F9-483421D719F5}"/>
              </a:ext>
            </a:extLst>
          </p:cNvPr>
          <p:cNvSpPr>
            <a:spLocks noGrp="1"/>
          </p:cNvSpPr>
          <p:nvPr>
            <p:ph idx="1"/>
          </p:nvPr>
        </p:nvSpPr>
        <p:spPr/>
        <p:txBody>
          <a:bodyPr/>
          <a:lstStyle/>
          <a:p>
            <a:r>
              <a:rPr lang="pt-BR">
                <a:hlinkClick r:id="rId2"/>
              </a:rPr>
              <a:t>https://developer.mozilla.org/en-US/docs/Learn/JavaScript/First_steps/Strings</a:t>
            </a:r>
            <a:endParaRPr lang="pt-BR"/>
          </a:p>
          <a:p>
            <a:endParaRPr lang="pt-BR"/>
          </a:p>
        </p:txBody>
      </p:sp>
    </p:spTree>
    <p:extLst>
      <p:ext uri="{BB962C8B-B14F-4D97-AF65-F5344CB8AC3E}">
        <p14:creationId xmlns:p14="http://schemas.microsoft.com/office/powerpoint/2010/main" val="414229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42907-3153-4A9A-AADE-CFC5D2527D00}"/>
              </a:ext>
            </a:extLst>
          </p:cNvPr>
          <p:cNvSpPr>
            <a:spLocks noGrp="1"/>
          </p:cNvSpPr>
          <p:nvPr>
            <p:ph type="title"/>
          </p:nvPr>
        </p:nvSpPr>
        <p:spPr/>
        <p:txBody>
          <a:bodyPr/>
          <a:lstStyle/>
          <a:p>
            <a:r>
              <a:rPr lang="pt-BR" dirty="0"/>
              <a:t>Objetos</a:t>
            </a:r>
          </a:p>
        </p:txBody>
      </p:sp>
      <p:sp>
        <p:nvSpPr>
          <p:cNvPr id="3" name="Espaço Reservado para Conteúdo 2">
            <a:extLst>
              <a:ext uri="{FF2B5EF4-FFF2-40B4-BE49-F238E27FC236}">
                <a16:creationId xmlns:a16="http://schemas.microsoft.com/office/drawing/2014/main" id="{013E5F20-B4B5-4485-BF11-96285E3CD265}"/>
              </a:ext>
            </a:extLst>
          </p:cNvPr>
          <p:cNvSpPr>
            <a:spLocks noGrp="1"/>
          </p:cNvSpPr>
          <p:nvPr>
            <p:ph idx="1"/>
          </p:nvPr>
        </p:nvSpPr>
        <p:spPr/>
        <p:txBody>
          <a:bodyPr/>
          <a:lstStyle/>
          <a:p>
            <a:pPr marL="0" indent="0">
              <a:buNone/>
            </a:pPr>
            <a:r>
              <a:rPr lang="pt-BR" dirty="0"/>
              <a:t>Objeto -&gt; Trabalha com itens chave: valor</a:t>
            </a:r>
          </a:p>
          <a:p>
            <a:pPr marL="0" indent="0">
              <a:buNone/>
            </a:pPr>
            <a:endParaRPr lang="pt-BR" dirty="0"/>
          </a:p>
          <a:p>
            <a:pPr marL="0" indent="0">
              <a:buNone/>
            </a:pPr>
            <a:endParaRPr lang="pt-BR" dirty="0"/>
          </a:p>
          <a:p>
            <a:pPr marL="0" indent="0">
              <a:buNone/>
            </a:pPr>
            <a:endParaRPr lang="pt-BR" dirty="0"/>
          </a:p>
          <a:p>
            <a:pPr marL="0" indent="0">
              <a:buNone/>
            </a:pPr>
            <a:endParaRPr lang="pt-BR" dirty="0"/>
          </a:p>
          <a:p>
            <a:pPr marL="0" indent="0">
              <a:buNone/>
            </a:pPr>
            <a:r>
              <a:rPr lang="pt-BR" dirty="0" err="1"/>
              <a:t>Array</a:t>
            </a:r>
            <a:r>
              <a:rPr lang="pt-BR" dirty="0"/>
              <a:t> -&gt; trabalha por índice</a:t>
            </a:r>
          </a:p>
        </p:txBody>
      </p:sp>
      <p:pic>
        <p:nvPicPr>
          <p:cNvPr id="5" name="Imagem 4">
            <a:extLst>
              <a:ext uri="{FF2B5EF4-FFF2-40B4-BE49-F238E27FC236}">
                <a16:creationId xmlns:a16="http://schemas.microsoft.com/office/drawing/2014/main" id="{E1298601-F41B-CC68-8AC3-8A8310C20F08}"/>
              </a:ext>
            </a:extLst>
          </p:cNvPr>
          <p:cNvPicPr>
            <a:picLocks noChangeAspect="1"/>
          </p:cNvPicPr>
          <p:nvPr/>
        </p:nvPicPr>
        <p:blipFill>
          <a:blip r:embed="rId2"/>
          <a:stretch>
            <a:fillRect/>
          </a:stretch>
        </p:blipFill>
        <p:spPr>
          <a:xfrm>
            <a:off x="988060" y="2299970"/>
            <a:ext cx="3124200" cy="2095500"/>
          </a:xfrm>
          <a:prstGeom prst="rect">
            <a:avLst/>
          </a:prstGeom>
        </p:spPr>
      </p:pic>
      <p:pic>
        <p:nvPicPr>
          <p:cNvPr id="9" name="Imagem 8">
            <a:extLst>
              <a:ext uri="{FF2B5EF4-FFF2-40B4-BE49-F238E27FC236}">
                <a16:creationId xmlns:a16="http://schemas.microsoft.com/office/drawing/2014/main" id="{009E74DC-817F-D8F6-B961-D1714E88339E}"/>
              </a:ext>
            </a:extLst>
          </p:cNvPr>
          <p:cNvPicPr>
            <a:picLocks noChangeAspect="1"/>
          </p:cNvPicPr>
          <p:nvPr/>
        </p:nvPicPr>
        <p:blipFill>
          <a:blip r:embed="rId3"/>
          <a:stretch>
            <a:fillRect/>
          </a:stretch>
        </p:blipFill>
        <p:spPr>
          <a:xfrm>
            <a:off x="988060" y="4844415"/>
            <a:ext cx="6619875" cy="981075"/>
          </a:xfrm>
          <a:prstGeom prst="rect">
            <a:avLst/>
          </a:prstGeom>
        </p:spPr>
      </p:pic>
      <p:pic>
        <p:nvPicPr>
          <p:cNvPr id="11" name="Imagem 10">
            <a:extLst>
              <a:ext uri="{FF2B5EF4-FFF2-40B4-BE49-F238E27FC236}">
                <a16:creationId xmlns:a16="http://schemas.microsoft.com/office/drawing/2014/main" id="{B15420EA-5784-48DF-37DA-EF03E562AAA5}"/>
              </a:ext>
            </a:extLst>
          </p:cNvPr>
          <p:cNvPicPr>
            <a:picLocks noChangeAspect="1"/>
          </p:cNvPicPr>
          <p:nvPr/>
        </p:nvPicPr>
        <p:blipFill>
          <a:blip r:embed="rId4"/>
          <a:stretch>
            <a:fillRect/>
          </a:stretch>
        </p:blipFill>
        <p:spPr>
          <a:xfrm>
            <a:off x="7839075" y="4226782"/>
            <a:ext cx="4280076" cy="2468658"/>
          </a:xfrm>
          <a:prstGeom prst="rect">
            <a:avLst/>
          </a:prstGeom>
        </p:spPr>
      </p:pic>
    </p:spTree>
    <p:extLst>
      <p:ext uri="{BB962C8B-B14F-4D97-AF65-F5344CB8AC3E}">
        <p14:creationId xmlns:p14="http://schemas.microsoft.com/office/powerpoint/2010/main" val="390206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D02493-6C51-4CC8-8166-F86C166C810B}"/>
              </a:ext>
            </a:extLst>
          </p:cNvPr>
          <p:cNvSpPr>
            <a:spLocks noGrp="1"/>
          </p:cNvSpPr>
          <p:nvPr>
            <p:ph type="title"/>
          </p:nvPr>
        </p:nvSpPr>
        <p:spPr/>
        <p:txBody>
          <a:bodyPr/>
          <a:lstStyle/>
          <a:p>
            <a:r>
              <a:rPr lang="pt-BR" dirty="0"/>
              <a:t>O que é HTML</a:t>
            </a:r>
          </a:p>
        </p:txBody>
      </p:sp>
      <p:sp>
        <p:nvSpPr>
          <p:cNvPr id="5" name="Espaço Reservado para Conteúdo 4">
            <a:extLst>
              <a:ext uri="{FF2B5EF4-FFF2-40B4-BE49-F238E27FC236}">
                <a16:creationId xmlns:a16="http://schemas.microsoft.com/office/drawing/2014/main" id="{82AA933C-75DB-4F32-9501-969785E66F3C}"/>
              </a:ext>
            </a:extLst>
          </p:cNvPr>
          <p:cNvSpPr>
            <a:spLocks noGrp="1"/>
          </p:cNvSpPr>
          <p:nvPr>
            <p:ph idx="1"/>
          </p:nvPr>
        </p:nvSpPr>
        <p:spPr/>
        <p:txBody>
          <a:bodyPr/>
          <a:lstStyle/>
          <a:p>
            <a:r>
              <a:rPr lang="pt-BR" dirty="0"/>
              <a:t>Linguagem para estruturar o layout das páginas web</a:t>
            </a:r>
          </a:p>
          <a:p>
            <a:r>
              <a:rPr lang="pt-BR" dirty="0"/>
              <a:t>Faz parte da tríade web: HTML, CSS e JS</a:t>
            </a:r>
          </a:p>
          <a:p>
            <a:pPr lvl="1"/>
            <a:r>
              <a:rPr lang="pt-BR" dirty="0"/>
              <a:t>HTML para </a:t>
            </a:r>
            <a:r>
              <a:rPr lang="pt-BR" b="1" dirty="0"/>
              <a:t>estruturar</a:t>
            </a:r>
            <a:r>
              <a:rPr lang="pt-BR" dirty="0"/>
              <a:t> as páginas web</a:t>
            </a:r>
          </a:p>
          <a:p>
            <a:pPr lvl="1"/>
            <a:r>
              <a:rPr lang="pt-BR" dirty="0"/>
              <a:t>CSS para </a:t>
            </a:r>
            <a:r>
              <a:rPr lang="pt-BR" b="1" dirty="0"/>
              <a:t>estilizar</a:t>
            </a:r>
            <a:r>
              <a:rPr lang="pt-BR" dirty="0"/>
              <a:t> as páginas web</a:t>
            </a:r>
          </a:p>
          <a:p>
            <a:pPr lvl="1"/>
            <a:r>
              <a:rPr lang="pt-BR" dirty="0"/>
              <a:t>JS para </a:t>
            </a:r>
            <a:r>
              <a:rPr lang="pt-BR" b="1" dirty="0"/>
              <a:t>responder eventos/programar/animar</a:t>
            </a:r>
            <a:r>
              <a:rPr lang="pt-BR" dirty="0"/>
              <a:t> as páginas web</a:t>
            </a:r>
          </a:p>
          <a:p>
            <a:r>
              <a:rPr lang="pt-BR" dirty="0"/>
              <a:t>Executada diretamente no navegador</a:t>
            </a:r>
          </a:p>
          <a:p>
            <a:r>
              <a:rPr lang="pt-BR" dirty="0"/>
              <a:t>Toda página web tem HTML</a:t>
            </a:r>
          </a:p>
          <a:p>
            <a:r>
              <a:rPr lang="pt-BR" dirty="0"/>
              <a:t>Não é uma linguagem de programação: não tem recursos </a:t>
            </a:r>
            <a:r>
              <a:rPr lang="pt-BR"/>
              <a:t>para implementar lógica </a:t>
            </a:r>
            <a:r>
              <a:rPr lang="pt-BR" dirty="0"/>
              <a:t>de programação: </a:t>
            </a:r>
            <a:r>
              <a:rPr lang="pt-BR" dirty="0" err="1"/>
              <a:t>if</a:t>
            </a:r>
            <a:r>
              <a:rPr lang="pt-BR" dirty="0"/>
              <a:t>/</a:t>
            </a:r>
            <a:r>
              <a:rPr lang="pt-BR" dirty="0" err="1"/>
              <a:t>else</a:t>
            </a:r>
            <a:r>
              <a:rPr lang="pt-BR" dirty="0"/>
              <a:t>, loop, funções</a:t>
            </a:r>
          </a:p>
        </p:txBody>
      </p:sp>
    </p:spTree>
    <p:extLst>
      <p:ext uri="{BB962C8B-B14F-4D97-AF65-F5344CB8AC3E}">
        <p14:creationId xmlns:p14="http://schemas.microsoft.com/office/powerpoint/2010/main" val="4099247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FDD04-D5E4-4B5E-9D5D-4C2414D94F7B}"/>
              </a:ext>
            </a:extLst>
          </p:cNvPr>
          <p:cNvSpPr>
            <a:spLocks noGrp="1"/>
          </p:cNvSpPr>
          <p:nvPr>
            <p:ph type="title"/>
          </p:nvPr>
        </p:nvSpPr>
        <p:spPr/>
        <p:txBody>
          <a:bodyPr/>
          <a:lstStyle/>
          <a:p>
            <a:r>
              <a:rPr lang="pt-BR" dirty="0" err="1"/>
              <a:t>Document</a:t>
            </a:r>
            <a:r>
              <a:rPr lang="pt-BR" dirty="0"/>
              <a:t> </a:t>
            </a:r>
            <a:r>
              <a:rPr lang="pt-BR" dirty="0" err="1"/>
              <a:t>Object</a:t>
            </a:r>
            <a:r>
              <a:rPr lang="pt-BR" dirty="0"/>
              <a:t> Model - DOM</a:t>
            </a:r>
          </a:p>
        </p:txBody>
      </p:sp>
      <p:sp>
        <p:nvSpPr>
          <p:cNvPr id="3" name="Espaço Reservado para Conteúdo 2">
            <a:extLst>
              <a:ext uri="{FF2B5EF4-FFF2-40B4-BE49-F238E27FC236}">
                <a16:creationId xmlns:a16="http://schemas.microsoft.com/office/drawing/2014/main" id="{2E579AAF-F27B-4D32-837B-A8A6B56FBD91}"/>
              </a:ext>
            </a:extLst>
          </p:cNvPr>
          <p:cNvSpPr>
            <a:spLocks noGrp="1"/>
          </p:cNvSpPr>
          <p:nvPr>
            <p:ph idx="1"/>
          </p:nvPr>
        </p:nvSpPr>
        <p:spPr/>
        <p:txBody>
          <a:bodyPr>
            <a:normAutofit/>
          </a:bodyPr>
          <a:lstStyle/>
          <a:p>
            <a:r>
              <a:rPr lang="pt-BR" b="0" i="0" dirty="0">
                <a:solidFill>
                  <a:srgbClr val="1F1F1F"/>
                </a:solidFill>
                <a:effectLst/>
                <a:latin typeface="Google Sans"/>
              </a:rPr>
              <a:t>É uma interface de programação usada pelos navegadores para representar páginas da web. </a:t>
            </a:r>
          </a:p>
          <a:p>
            <a:r>
              <a:rPr lang="pt-BR" b="0" i="0" dirty="0">
                <a:solidFill>
                  <a:srgbClr val="1F1F1F"/>
                </a:solidFill>
                <a:effectLst/>
                <a:latin typeface="Google Sans"/>
              </a:rPr>
              <a:t>Pense nele como uma árvore que define a estrutura e o conteúdo de uma página.</a:t>
            </a:r>
          </a:p>
          <a:p>
            <a:r>
              <a:rPr lang="pt-BR" b="0" i="0" dirty="0">
                <a:solidFill>
                  <a:srgbClr val="1F1F1F"/>
                </a:solidFill>
                <a:effectLst/>
                <a:latin typeface="Google Sans"/>
              </a:rPr>
              <a:t>Use </a:t>
            </a:r>
            <a:r>
              <a:rPr lang="pt-BR" b="1" i="0" dirty="0" err="1">
                <a:solidFill>
                  <a:srgbClr val="1F1F1F"/>
                </a:solidFill>
                <a:effectLst/>
                <a:latin typeface="Google Sans"/>
              </a:rPr>
              <a:t>Ctrl</a:t>
            </a:r>
            <a:r>
              <a:rPr lang="pt-BR" b="1" i="0" dirty="0">
                <a:solidFill>
                  <a:srgbClr val="1F1F1F"/>
                </a:solidFill>
                <a:effectLst/>
                <a:latin typeface="Google Sans"/>
              </a:rPr>
              <a:t> + Shift + I</a:t>
            </a:r>
            <a:r>
              <a:rPr lang="pt-BR" b="0" i="0" dirty="0">
                <a:solidFill>
                  <a:srgbClr val="1F1F1F"/>
                </a:solidFill>
                <a:effectLst/>
                <a:latin typeface="Google Sans"/>
              </a:rPr>
              <a:t> para abrir o </a:t>
            </a:r>
            <a:r>
              <a:rPr lang="pt-BR" b="0" i="0" dirty="0" err="1">
                <a:solidFill>
                  <a:srgbClr val="1F1F1F"/>
                </a:solidFill>
                <a:effectLst/>
                <a:latin typeface="Google Sans"/>
              </a:rPr>
              <a:t>DevTools</a:t>
            </a:r>
            <a:r>
              <a:rPr lang="pt-BR" b="0" i="0" dirty="0">
                <a:solidFill>
                  <a:srgbClr val="1F1F1F"/>
                </a:solidFill>
                <a:effectLst/>
                <a:latin typeface="Google Sans"/>
              </a:rPr>
              <a:t> do navegador e acessar a aba </a:t>
            </a:r>
            <a:r>
              <a:rPr lang="pt-BR" b="1" i="0" dirty="0">
                <a:solidFill>
                  <a:srgbClr val="1F1F1F"/>
                </a:solidFill>
                <a:effectLst/>
                <a:latin typeface="Google Sans"/>
              </a:rPr>
              <a:t>Elementos</a:t>
            </a:r>
            <a:r>
              <a:rPr lang="pt-BR" dirty="0">
                <a:solidFill>
                  <a:srgbClr val="1F1F1F"/>
                </a:solidFill>
                <a:latin typeface="Google Sans"/>
              </a:rPr>
              <a:t> para </a:t>
            </a:r>
            <a:r>
              <a:rPr lang="pt-BR" b="0" i="0" dirty="0">
                <a:solidFill>
                  <a:srgbClr val="1F1F1F"/>
                </a:solidFill>
                <a:effectLst/>
                <a:latin typeface="Google Sans"/>
              </a:rPr>
              <a:t>visualizar a representação do DOM da página</a:t>
            </a:r>
          </a:p>
          <a:p>
            <a:r>
              <a:rPr lang="pt-BR" dirty="0"/>
              <a:t>Podemos alterar elementos HTML pelo DOM para alterar/afetar a página</a:t>
            </a:r>
          </a:p>
          <a:p>
            <a:pPr marL="0" indent="0">
              <a:buNone/>
            </a:pPr>
            <a:endParaRPr lang="pt-BR" dirty="0"/>
          </a:p>
        </p:txBody>
      </p:sp>
    </p:spTree>
    <p:extLst>
      <p:ext uri="{BB962C8B-B14F-4D97-AF65-F5344CB8AC3E}">
        <p14:creationId xmlns:p14="http://schemas.microsoft.com/office/powerpoint/2010/main" val="869278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E294C78-2D1B-4FE2-94DF-0E259C7A3A56}"/>
              </a:ext>
            </a:extLst>
          </p:cNvPr>
          <p:cNvPicPr>
            <a:picLocks noChangeAspect="1"/>
          </p:cNvPicPr>
          <p:nvPr/>
        </p:nvPicPr>
        <p:blipFill>
          <a:blip r:embed="rId2"/>
          <a:stretch>
            <a:fillRect/>
          </a:stretch>
        </p:blipFill>
        <p:spPr>
          <a:xfrm>
            <a:off x="770781" y="180521"/>
            <a:ext cx="10684917" cy="6517991"/>
          </a:xfrm>
          <a:prstGeom prst="rect">
            <a:avLst/>
          </a:prstGeom>
        </p:spPr>
      </p:pic>
    </p:spTree>
    <p:extLst>
      <p:ext uri="{BB962C8B-B14F-4D97-AF65-F5344CB8AC3E}">
        <p14:creationId xmlns:p14="http://schemas.microsoft.com/office/powerpoint/2010/main" val="2756562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DD1603-1761-4B85-ADB4-D028BB4B5A12}"/>
              </a:ext>
            </a:extLst>
          </p:cNvPr>
          <p:cNvSpPr>
            <a:spLocks noGrp="1"/>
          </p:cNvSpPr>
          <p:nvPr>
            <p:ph type="title"/>
          </p:nvPr>
        </p:nvSpPr>
        <p:spPr/>
        <p:txBody>
          <a:bodyPr/>
          <a:lstStyle/>
          <a:p>
            <a:r>
              <a:rPr lang="pt-BR" dirty="0"/>
              <a:t>Acessar elementos através do DOM</a:t>
            </a:r>
          </a:p>
        </p:txBody>
      </p:sp>
      <p:sp>
        <p:nvSpPr>
          <p:cNvPr id="3" name="Espaço Reservado para Conteúdo 2">
            <a:extLst>
              <a:ext uri="{FF2B5EF4-FFF2-40B4-BE49-F238E27FC236}">
                <a16:creationId xmlns:a16="http://schemas.microsoft.com/office/drawing/2014/main" id="{6FC0ACDC-4103-4969-9297-3E8FE6D47D67}"/>
              </a:ext>
            </a:extLst>
          </p:cNvPr>
          <p:cNvSpPr>
            <a:spLocks noGrp="1"/>
          </p:cNvSpPr>
          <p:nvPr>
            <p:ph idx="1"/>
          </p:nvPr>
        </p:nvSpPr>
        <p:spPr/>
        <p:txBody>
          <a:bodyPr/>
          <a:lstStyle/>
          <a:p>
            <a:r>
              <a:rPr lang="pt-BR" dirty="0"/>
              <a:t>Acessar por </a:t>
            </a:r>
            <a:r>
              <a:rPr lang="pt-BR" dirty="0" err="1"/>
              <a:t>tag</a:t>
            </a:r>
            <a:endParaRPr lang="pt-BR" dirty="0"/>
          </a:p>
          <a:p>
            <a:pPr lvl="1"/>
            <a:r>
              <a:rPr lang="pt-BR" dirty="0" err="1"/>
              <a:t>getElementsByTagName</a:t>
            </a:r>
            <a:r>
              <a:rPr lang="pt-BR" dirty="0"/>
              <a:t>(‘h1’)</a:t>
            </a:r>
          </a:p>
          <a:p>
            <a:r>
              <a:rPr lang="pt-BR" dirty="0"/>
              <a:t>Acessar por id</a:t>
            </a:r>
          </a:p>
          <a:p>
            <a:pPr lvl="1"/>
            <a:r>
              <a:rPr lang="pt-BR" dirty="0" err="1"/>
              <a:t>getElementById</a:t>
            </a:r>
            <a:r>
              <a:rPr lang="pt-BR" dirty="0"/>
              <a:t>(‘paragrafo’)</a:t>
            </a:r>
          </a:p>
          <a:p>
            <a:r>
              <a:rPr lang="pt-BR" dirty="0"/>
              <a:t>Acessar por classe</a:t>
            </a:r>
          </a:p>
          <a:p>
            <a:pPr lvl="1"/>
            <a:r>
              <a:rPr lang="pt-BR" dirty="0" err="1"/>
              <a:t>getElementsByClass</a:t>
            </a:r>
            <a:endParaRPr lang="pt-BR" dirty="0"/>
          </a:p>
          <a:p>
            <a:r>
              <a:rPr lang="pt-BR" dirty="0" err="1"/>
              <a:t>querySelector</a:t>
            </a:r>
            <a:r>
              <a:rPr lang="pt-BR" dirty="0"/>
              <a:t> -&gt; Retorna o primeiro elemento no documento</a:t>
            </a:r>
          </a:p>
          <a:p>
            <a:r>
              <a:rPr lang="pt-BR" dirty="0" err="1"/>
              <a:t>querySelectorAll</a:t>
            </a:r>
            <a:r>
              <a:rPr lang="pt-BR" dirty="0"/>
              <a:t> -&gt; Retorna uma lista de elementos no documento</a:t>
            </a:r>
          </a:p>
        </p:txBody>
      </p:sp>
    </p:spTree>
    <p:extLst>
      <p:ext uri="{BB962C8B-B14F-4D97-AF65-F5344CB8AC3E}">
        <p14:creationId xmlns:p14="http://schemas.microsoft.com/office/powerpoint/2010/main" val="1076221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69ED4-8E2F-4C3C-94C5-35F6DF7494FB}"/>
              </a:ext>
            </a:extLst>
          </p:cNvPr>
          <p:cNvSpPr>
            <a:spLocks noGrp="1"/>
          </p:cNvSpPr>
          <p:nvPr>
            <p:ph type="title"/>
          </p:nvPr>
        </p:nvSpPr>
        <p:spPr/>
        <p:txBody>
          <a:bodyPr/>
          <a:lstStyle/>
          <a:p>
            <a:r>
              <a:rPr lang="pt-BR" dirty="0"/>
              <a:t>Exemplo de página</a:t>
            </a:r>
          </a:p>
        </p:txBody>
      </p:sp>
      <p:sp>
        <p:nvSpPr>
          <p:cNvPr id="3" name="Espaço Reservado para Conteúdo 2">
            <a:extLst>
              <a:ext uri="{FF2B5EF4-FFF2-40B4-BE49-F238E27FC236}">
                <a16:creationId xmlns:a16="http://schemas.microsoft.com/office/drawing/2014/main" id="{7DD3304A-9D97-471D-BF1A-56EB005D197C}"/>
              </a:ext>
            </a:extLst>
          </p:cNvPr>
          <p:cNvSpPr>
            <a:spLocks noGrp="1"/>
          </p:cNvSpPr>
          <p:nvPr>
            <p:ph idx="1"/>
          </p:nvPr>
        </p:nvSpPr>
        <p:spPr/>
        <p:txBody>
          <a:bodyPr/>
          <a:lstStyle/>
          <a:p>
            <a:pPr marL="0" indent="0">
              <a:buNone/>
            </a:pPr>
            <a:r>
              <a:rPr lang="pt-BR" b="1" dirty="0"/>
              <a:t>HTML</a:t>
            </a:r>
          </a:p>
          <a:p>
            <a:pPr marL="0" indent="0">
              <a:buNone/>
            </a:pPr>
            <a:endParaRPr lang="pt-BR" dirty="0"/>
          </a:p>
          <a:p>
            <a:pPr marL="0" indent="0">
              <a:buNone/>
            </a:pPr>
            <a:r>
              <a:rPr lang="pt-BR" dirty="0"/>
              <a:t>&lt;h1&gt;Título da página&lt;/h1&gt;</a:t>
            </a:r>
          </a:p>
          <a:p>
            <a:pPr marL="0" indent="0">
              <a:buNone/>
            </a:pPr>
            <a:r>
              <a:rPr lang="pt-BR" dirty="0"/>
              <a:t>&lt;p id="paragrafo"&gt;Este é um parágrafo.&lt;/p&gt;</a:t>
            </a:r>
          </a:p>
          <a:p>
            <a:pPr marL="0" indent="0">
              <a:buNone/>
            </a:pPr>
            <a:r>
              <a:rPr lang="pt-BR" dirty="0"/>
              <a:t>&lt;</a:t>
            </a:r>
            <a:r>
              <a:rPr lang="pt-BR" dirty="0" err="1"/>
              <a:t>div</a:t>
            </a:r>
            <a:r>
              <a:rPr lang="pt-BR" dirty="0"/>
              <a:t> </a:t>
            </a:r>
            <a:r>
              <a:rPr lang="pt-BR" dirty="0" err="1"/>
              <a:t>class</a:t>
            </a:r>
            <a:r>
              <a:rPr lang="pt-BR" dirty="0"/>
              <a:t>="container"&gt;</a:t>
            </a:r>
          </a:p>
          <a:p>
            <a:pPr marL="0" indent="0">
              <a:buNone/>
            </a:pPr>
            <a:r>
              <a:rPr lang="pt-BR" dirty="0"/>
              <a:t>  &lt;p&gt;Este é outro parágrafo.&lt;/p&gt;</a:t>
            </a:r>
          </a:p>
          <a:p>
            <a:pPr marL="0" indent="0">
              <a:buNone/>
            </a:pPr>
            <a:r>
              <a:rPr lang="pt-BR" dirty="0"/>
              <a:t>  &lt;</a:t>
            </a:r>
            <a:r>
              <a:rPr lang="pt-BR" dirty="0" err="1"/>
              <a:t>button</a:t>
            </a:r>
            <a:r>
              <a:rPr lang="pt-BR" dirty="0"/>
              <a:t> </a:t>
            </a:r>
            <a:r>
              <a:rPr lang="pt-BR" dirty="0" err="1"/>
              <a:t>class</a:t>
            </a:r>
            <a:r>
              <a:rPr lang="pt-BR" dirty="0"/>
              <a:t>="</a:t>
            </a:r>
            <a:r>
              <a:rPr lang="pt-BR" dirty="0" err="1"/>
              <a:t>botao</a:t>
            </a:r>
            <a:r>
              <a:rPr lang="pt-BR" dirty="0"/>
              <a:t>"&gt;Clique aqui&lt;/</a:t>
            </a:r>
            <a:r>
              <a:rPr lang="pt-BR" dirty="0" err="1"/>
              <a:t>button</a:t>
            </a:r>
            <a:r>
              <a:rPr lang="pt-BR" dirty="0"/>
              <a:t>&gt;</a:t>
            </a:r>
          </a:p>
          <a:p>
            <a:pPr marL="0" indent="0">
              <a:buNone/>
            </a:pPr>
            <a:r>
              <a:rPr lang="pt-BR" dirty="0"/>
              <a:t>&lt;/</a:t>
            </a:r>
            <a:r>
              <a:rPr lang="pt-BR" dirty="0" err="1"/>
              <a:t>div</a:t>
            </a:r>
            <a:r>
              <a:rPr lang="pt-BR" dirty="0"/>
              <a:t>&gt;</a:t>
            </a:r>
          </a:p>
          <a:p>
            <a:pPr marL="0" indent="0">
              <a:buNone/>
            </a:pPr>
            <a:endParaRPr lang="pt-BR" dirty="0"/>
          </a:p>
        </p:txBody>
      </p:sp>
    </p:spTree>
    <p:extLst>
      <p:ext uri="{BB962C8B-B14F-4D97-AF65-F5344CB8AC3E}">
        <p14:creationId xmlns:p14="http://schemas.microsoft.com/office/powerpoint/2010/main" val="1349270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414CD-1B3B-4CD0-86AF-70F561C2AF8C}"/>
              </a:ext>
            </a:extLst>
          </p:cNvPr>
          <p:cNvSpPr>
            <a:spLocks noGrp="1"/>
          </p:cNvSpPr>
          <p:nvPr>
            <p:ph type="title"/>
          </p:nvPr>
        </p:nvSpPr>
        <p:spPr/>
        <p:txBody>
          <a:bodyPr>
            <a:normAutofit/>
          </a:bodyPr>
          <a:lstStyle/>
          <a:p>
            <a:r>
              <a:rPr lang="pt-BR" b="1" i="0" dirty="0">
                <a:solidFill>
                  <a:srgbClr val="1F1F1F"/>
                </a:solidFill>
                <a:effectLst/>
                <a:latin typeface="Google Sans"/>
              </a:rPr>
              <a:t>Acessar por </a:t>
            </a:r>
            <a:r>
              <a:rPr lang="pt-BR" b="1" i="0" dirty="0" err="1">
                <a:solidFill>
                  <a:srgbClr val="1F1F1F"/>
                </a:solidFill>
                <a:effectLst/>
                <a:latin typeface="Google Sans"/>
              </a:rPr>
              <a:t>tag</a:t>
            </a:r>
            <a:endParaRPr lang="pt-BR" dirty="0"/>
          </a:p>
        </p:txBody>
      </p:sp>
      <p:sp>
        <p:nvSpPr>
          <p:cNvPr id="3" name="Espaço Reservado para Conteúdo 2">
            <a:extLst>
              <a:ext uri="{FF2B5EF4-FFF2-40B4-BE49-F238E27FC236}">
                <a16:creationId xmlns:a16="http://schemas.microsoft.com/office/drawing/2014/main" id="{FB68AC67-FC63-4CBB-85A1-32A4B0AA989B}"/>
              </a:ext>
            </a:extLst>
          </p:cNvPr>
          <p:cNvSpPr>
            <a:spLocks noGrp="1"/>
          </p:cNvSpPr>
          <p:nvPr>
            <p:ph idx="1"/>
          </p:nvPr>
        </p:nvSpPr>
        <p:spPr/>
        <p:txBody>
          <a:bodyPr/>
          <a:lstStyle/>
          <a:p>
            <a:pPr marL="0" indent="0">
              <a:buNone/>
            </a:pPr>
            <a:r>
              <a:rPr lang="pt-BR" b="1" dirty="0"/>
              <a:t>JAVASCRIPT</a:t>
            </a:r>
          </a:p>
          <a:p>
            <a:pPr marL="0" indent="0">
              <a:buNone/>
            </a:pPr>
            <a:endParaRPr lang="pt-BR" dirty="0"/>
          </a:p>
          <a:p>
            <a:pPr marL="0" indent="0">
              <a:buNone/>
            </a:pPr>
            <a:r>
              <a:rPr lang="pt-BR" dirty="0"/>
              <a:t>// Seleciona todos os elementos h1 na página</a:t>
            </a:r>
          </a:p>
          <a:p>
            <a:pPr marL="0" indent="0">
              <a:buNone/>
            </a:pPr>
            <a:r>
              <a:rPr lang="pt-BR" dirty="0" err="1"/>
              <a:t>const</a:t>
            </a:r>
            <a:r>
              <a:rPr lang="pt-BR" dirty="0"/>
              <a:t> h1s = </a:t>
            </a:r>
            <a:r>
              <a:rPr lang="pt-BR" dirty="0" err="1"/>
              <a:t>document.getElementsByTagName</a:t>
            </a:r>
            <a:r>
              <a:rPr lang="pt-BR" dirty="0"/>
              <a:t>('h1');</a:t>
            </a:r>
          </a:p>
          <a:p>
            <a:pPr marL="0" indent="0">
              <a:buNone/>
            </a:pPr>
            <a:endParaRPr lang="pt-BR" dirty="0"/>
          </a:p>
          <a:p>
            <a:pPr marL="0" indent="0">
              <a:buNone/>
            </a:pPr>
            <a:r>
              <a:rPr lang="pt-BR" dirty="0"/>
              <a:t>// Altera a cor do texto do primeiro h1</a:t>
            </a:r>
          </a:p>
          <a:p>
            <a:pPr marL="0" indent="0">
              <a:buNone/>
            </a:pPr>
            <a:r>
              <a:rPr lang="pt-BR" dirty="0"/>
              <a:t>h1s[0].</a:t>
            </a:r>
            <a:r>
              <a:rPr lang="pt-BR" dirty="0" err="1"/>
              <a:t>style.color</a:t>
            </a:r>
            <a:r>
              <a:rPr lang="pt-BR" dirty="0"/>
              <a:t> = '</a:t>
            </a:r>
            <a:r>
              <a:rPr lang="pt-BR" dirty="0" err="1"/>
              <a:t>red</a:t>
            </a:r>
            <a:r>
              <a:rPr lang="pt-BR" dirty="0"/>
              <a:t>';</a:t>
            </a:r>
          </a:p>
          <a:p>
            <a:pPr marL="0" indent="0">
              <a:buNone/>
            </a:pPr>
            <a:endParaRPr lang="pt-BR" dirty="0"/>
          </a:p>
        </p:txBody>
      </p:sp>
    </p:spTree>
    <p:extLst>
      <p:ext uri="{BB962C8B-B14F-4D97-AF65-F5344CB8AC3E}">
        <p14:creationId xmlns:p14="http://schemas.microsoft.com/office/powerpoint/2010/main" val="2262516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414CD-1B3B-4CD0-86AF-70F561C2AF8C}"/>
              </a:ext>
            </a:extLst>
          </p:cNvPr>
          <p:cNvSpPr>
            <a:spLocks noGrp="1"/>
          </p:cNvSpPr>
          <p:nvPr>
            <p:ph type="title"/>
          </p:nvPr>
        </p:nvSpPr>
        <p:spPr/>
        <p:txBody>
          <a:bodyPr/>
          <a:lstStyle/>
          <a:p>
            <a:r>
              <a:rPr lang="pt-BR" b="1" i="0" dirty="0">
                <a:solidFill>
                  <a:srgbClr val="1F1F1F"/>
                </a:solidFill>
                <a:effectLst/>
                <a:latin typeface="Google Sans"/>
              </a:rPr>
              <a:t>Acessar por ID</a:t>
            </a:r>
            <a:endParaRPr lang="pt-BR" dirty="0"/>
          </a:p>
        </p:txBody>
      </p:sp>
      <p:sp>
        <p:nvSpPr>
          <p:cNvPr id="3" name="Espaço Reservado para Conteúdo 2">
            <a:extLst>
              <a:ext uri="{FF2B5EF4-FFF2-40B4-BE49-F238E27FC236}">
                <a16:creationId xmlns:a16="http://schemas.microsoft.com/office/drawing/2014/main" id="{FB68AC67-FC63-4CBB-85A1-32A4B0AA989B}"/>
              </a:ext>
            </a:extLst>
          </p:cNvPr>
          <p:cNvSpPr>
            <a:spLocks noGrp="1"/>
          </p:cNvSpPr>
          <p:nvPr>
            <p:ph idx="1"/>
          </p:nvPr>
        </p:nvSpPr>
        <p:spPr/>
        <p:txBody>
          <a:bodyPr/>
          <a:lstStyle/>
          <a:p>
            <a:pPr marL="0" indent="0">
              <a:buNone/>
            </a:pPr>
            <a:r>
              <a:rPr lang="pt-BR" b="1" dirty="0"/>
              <a:t>JAVASCRIPT</a:t>
            </a:r>
          </a:p>
          <a:p>
            <a:pPr marL="0" indent="0">
              <a:buNone/>
            </a:pPr>
            <a:endParaRPr lang="pt-BR" dirty="0"/>
          </a:p>
          <a:p>
            <a:pPr marL="0" indent="0">
              <a:buNone/>
            </a:pPr>
            <a:r>
              <a:rPr lang="pt-BR" dirty="0"/>
              <a:t>// Seleciona o elemento com o ID "paragrafo"</a:t>
            </a:r>
          </a:p>
          <a:p>
            <a:pPr marL="0" indent="0">
              <a:buNone/>
            </a:pPr>
            <a:r>
              <a:rPr lang="pt-BR" dirty="0" err="1"/>
              <a:t>const</a:t>
            </a:r>
            <a:r>
              <a:rPr lang="pt-BR" dirty="0"/>
              <a:t> paragrafo = </a:t>
            </a:r>
            <a:r>
              <a:rPr lang="pt-BR" dirty="0" err="1"/>
              <a:t>document.getElementById</a:t>
            </a:r>
            <a:r>
              <a:rPr lang="pt-BR" dirty="0"/>
              <a:t>('paragrafo');</a:t>
            </a:r>
          </a:p>
          <a:p>
            <a:pPr marL="0" indent="0">
              <a:buNone/>
            </a:pPr>
            <a:endParaRPr lang="pt-BR" dirty="0"/>
          </a:p>
          <a:p>
            <a:pPr marL="0" indent="0">
              <a:buNone/>
            </a:pPr>
            <a:r>
              <a:rPr lang="pt-BR" dirty="0"/>
              <a:t>// Adiciona uma classe ao elemento</a:t>
            </a:r>
          </a:p>
          <a:p>
            <a:pPr marL="0" indent="0">
              <a:buNone/>
            </a:pPr>
            <a:r>
              <a:rPr lang="pt-BR" dirty="0" err="1"/>
              <a:t>paragrafo.classList.add</a:t>
            </a:r>
            <a:r>
              <a:rPr lang="pt-BR" dirty="0"/>
              <a:t>('destaque');</a:t>
            </a:r>
          </a:p>
          <a:p>
            <a:pPr marL="0" indent="0">
              <a:buNone/>
            </a:pPr>
            <a:endParaRPr lang="pt-BR" dirty="0"/>
          </a:p>
        </p:txBody>
      </p:sp>
    </p:spTree>
    <p:extLst>
      <p:ext uri="{BB962C8B-B14F-4D97-AF65-F5344CB8AC3E}">
        <p14:creationId xmlns:p14="http://schemas.microsoft.com/office/powerpoint/2010/main" val="2550311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414CD-1B3B-4CD0-86AF-70F561C2AF8C}"/>
              </a:ext>
            </a:extLst>
          </p:cNvPr>
          <p:cNvSpPr>
            <a:spLocks noGrp="1"/>
          </p:cNvSpPr>
          <p:nvPr>
            <p:ph type="title"/>
          </p:nvPr>
        </p:nvSpPr>
        <p:spPr/>
        <p:txBody>
          <a:bodyPr/>
          <a:lstStyle/>
          <a:p>
            <a:r>
              <a:rPr lang="pt-BR" b="1" i="0" dirty="0">
                <a:solidFill>
                  <a:srgbClr val="1F1F1F"/>
                </a:solidFill>
                <a:effectLst/>
                <a:latin typeface="Google Sans"/>
              </a:rPr>
              <a:t>Acessar por classe</a:t>
            </a:r>
            <a:endParaRPr lang="pt-BR" dirty="0"/>
          </a:p>
        </p:txBody>
      </p:sp>
      <p:sp>
        <p:nvSpPr>
          <p:cNvPr id="3" name="Espaço Reservado para Conteúdo 2">
            <a:extLst>
              <a:ext uri="{FF2B5EF4-FFF2-40B4-BE49-F238E27FC236}">
                <a16:creationId xmlns:a16="http://schemas.microsoft.com/office/drawing/2014/main" id="{FB68AC67-FC63-4CBB-85A1-32A4B0AA989B}"/>
              </a:ext>
            </a:extLst>
          </p:cNvPr>
          <p:cNvSpPr>
            <a:spLocks noGrp="1"/>
          </p:cNvSpPr>
          <p:nvPr>
            <p:ph idx="1"/>
          </p:nvPr>
        </p:nvSpPr>
        <p:spPr/>
        <p:txBody>
          <a:bodyPr>
            <a:normAutofit fontScale="92500" lnSpcReduction="10000"/>
          </a:bodyPr>
          <a:lstStyle/>
          <a:p>
            <a:pPr marL="0" indent="0">
              <a:buNone/>
            </a:pPr>
            <a:r>
              <a:rPr lang="pt-BR" b="1" dirty="0"/>
              <a:t>Opção 1: Usando </a:t>
            </a:r>
            <a:r>
              <a:rPr lang="pt-BR" b="1" dirty="0" err="1"/>
              <a:t>getElementsByClassName</a:t>
            </a:r>
            <a:r>
              <a:rPr lang="pt-BR" b="1" dirty="0"/>
              <a:t> (retorna uma lista de elementos)</a:t>
            </a:r>
          </a:p>
          <a:p>
            <a:pPr marL="0" indent="0">
              <a:buNone/>
            </a:pPr>
            <a:endParaRPr lang="pt-BR" b="1" dirty="0"/>
          </a:p>
          <a:p>
            <a:pPr marL="0" indent="0">
              <a:buNone/>
            </a:pPr>
            <a:r>
              <a:rPr lang="pt-BR" b="1" dirty="0"/>
              <a:t>JAVASCRIPT</a:t>
            </a:r>
          </a:p>
          <a:p>
            <a:pPr marL="0" indent="0">
              <a:buNone/>
            </a:pPr>
            <a:endParaRPr lang="pt-BR" dirty="0"/>
          </a:p>
          <a:p>
            <a:pPr marL="0" indent="0">
              <a:buNone/>
            </a:pPr>
            <a:r>
              <a:rPr lang="pt-BR" dirty="0"/>
              <a:t>// Seleciona todos os elementos com a classe "container"</a:t>
            </a:r>
          </a:p>
          <a:p>
            <a:pPr marL="0" indent="0">
              <a:buNone/>
            </a:pPr>
            <a:r>
              <a:rPr lang="pt-BR" dirty="0" err="1"/>
              <a:t>const</a:t>
            </a:r>
            <a:r>
              <a:rPr lang="pt-BR" dirty="0"/>
              <a:t> containers = </a:t>
            </a:r>
            <a:r>
              <a:rPr lang="pt-BR" dirty="0" err="1"/>
              <a:t>document.getElementsByClassName</a:t>
            </a:r>
            <a:r>
              <a:rPr lang="pt-BR" dirty="0"/>
              <a:t>('container');</a:t>
            </a:r>
          </a:p>
          <a:p>
            <a:pPr marL="0" indent="0">
              <a:buNone/>
            </a:pPr>
            <a:endParaRPr lang="pt-BR" dirty="0"/>
          </a:p>
          <a:p>
            <a:pPr marL="0" indent="0">
              <a:buNone/>
            </a:pPr>
            <a:r>
              <a:rPr lang="pt-BR" dirty="0"/>
              <a:t>// Altera o estilo de borda do primeiro container</a:t>
            </a:r>
          </a:p>
          <a:p>
            <a:pPr marL="0" indent="0">
              <a:buNone/>
            </a:pPr>
            <a:r>
              <a:rPr lang="pt-BR" dirty="0"/>
              <a:t>containers[0].</a:t>
            </a:r>
            <a:r>
              <a:rPr lang="pt-BR" dirty="0" err="1"/>
              <a:t>style.border</a:t>
            </a:r>
            <a:r>
              <a:rPr lang="pt-BR" dirty="0"/>
              <a:t> = '1px </a:t>
            </a:r>
            <a:r>
              <a:rPr lang="pt-BR" dirty="0" err="1"/>
              <a:t>solid</a:t>
            </a:r>
            <a:r>
              <a:rPr lang="pt-BR" dirty="0"/>
              <a:t> </a:t>
            </a:r>
            <a:r>
              <a:rPr lang="pt-BR" dirty="0" err="1"/>
              <a:t>black</a:t>
            </a:r>
            <a:r>
              <a:rPr lang="pt-BR" dirty="0"/>
              <a:t>';</a:t>
            </a:r>
          </a:p>
          <a:p>
            <a:pPr marL="0" indent="0">
              <a:buNone/>
            </a:pPr>
            <a:endParaRPr lang="pt-BR" dirty="0"/>
          </a:p>
        </p:txBody>
      </p:sp>
    </p:spTree>
    <p:extLst>
      <p:ext uri="{BB962C8B-B14F-4D97-AF65-F5344CB8AC3E}">
        <p14:creationId xmlns:p14="http://schemas.microsoft.com/office/powerpoint/2010/main" val="1911694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A414CD-1B3B-4CD0-86AF-70F561C2AF8C}"/>
              </a:ext>
            </a:extLst>
          </p:cNvPr>
          <p:cNvSpPr>
            <a:spLocks noGrp="1"/>
          </p:cNvSpPr>
          <p:nvPr>
            <p:ph type="title"/>
          </p:nvPr>
        </p:nvSpPr>
        <p:spPr/>
        <p:txBody>
          <a:bodyPr/>
          <a:lstStyle/>
          <a:p>
            <a:r>
              <a:rPr lang="pt-BR" b="1" i="0" dirty="0">
                <a:solidFill>
                  <a:srgbClr val="1F1F1F"/>
                </a:solidFill>
                <a:effectLst/>
                <a:latin typeface="Google Sans"/>
              </a:rPr>
              <a:t>Acessar por classe</a:t>
            </a:r>
            <a:endParaRPr lang="pt-BR" dirty="0"/>
          </a:p>
        </p:txBody>
      </p:sp>
      <p:sp>
        <p:nvSpPr>
          <p:cNvPr id="3" name="Espaço Reservado para Conteúdo 2">
            <a:extLst>
              <a:ext uri="{FF2B5EF4-FFF2-40B4-BE49-F238E27FC236}">
                <a16:creationId xmlns:a16="http://schemas.microsoft.com/office/drawing/2014/main" id="{FB68AC67-FC63-4CBB-85A1-32A4B0AA989B}"/>
              </a:ext>
            </a:extLst>
          </p:cNvPr>
          <p:cNvSpPr>
            <a:spLocks noGrp="1"/>
          </p:cNvSpPr>
          <p:nvPr>
            <p:ph idx="1"/>
          </p:nvPr>
        </p:nvSpPr>
        <p:spPr/>
        <p:txBody>
          <a:bodyPr>
            <a:normAutofit fontScale="85000" lnSpcReduction="20000"/>
          </a:bodyPr>
          <a:lstStyle/>
          <a:p>
            <a:pPr marL="0" indent="0">
              <a:buNone/>
            </a:pPr>
            <a:r>
              <a:rPr lang="pt-BR" b="1" dirty="0"/>
              <a:t>Opção 2: Usando </a:t>
            </a:r>
            <a:r>
              <a:rPr lang="pt-BR" b="1" dirty="0" err="1"/>
              <a:t>querySelector</a:t>
            </a:r>
            <a:r>
              <a:rPr lang="pt-BR" b="1" dirty="0"/>
              <a:t> (retorna o primeiro elemento)</a:t>
            </a:r>
          </a:p>
          <a:p>
            <a:pPr marL="0" indent="0">
              <a:buNone/>
            </a:pPr>
            <a:endParaRPr lang="pt-BR" b="1" dirty="0"/>
          </a:p>
          <a:p>
            <a:pPr marL="0" indent="0">
              <a:buNone/>
            </a:pPr>
            <a:r>
              <a:rPr lang="pt-BR" b="1" dirty="0"/>
              <a:t>JAVASCRIPT</a:t>
            </a:r>
          </a:p>
          <a:p>
            <a:pPr marL="0" indent="0">
              <a:buNone/>
            </a:pPr>
            <a:endParaRPr lang="pt-BR" dirty="0"/>
          </a:p>
          <a:p>
            <a:pPr marL="0" indent="0">
              <a:buNone/>
            </a:pPr>
            <a:r>
              <a:rPr lang="pt-BR" dirty="0"/>
              <a:t>// Seleciona o primeiro elemento com a classe "</a:t>
            </a:r>
            <a:r>
              <a:rPr lang="pt-BR" dirty="0" err="1"/>
              <a:t>botao</a:t>
            </a:r>
            <a:r>
              <a:rPr lang="pt-BR" dirty="0"/>
              <a:t>"</a:t>
            </a:r>
          </a:p>
          <a:p>
            <a:pPr marL="0" indent="0">
              <a:buNone/>
            </a:pPr>
            <a:r>
              <a:rPr lang="pt-BR" dirty="0" err="1"/>
              <a:t>const</a:t>
            </a:r>
            <a:r>
              <a:rPr lang="pt-BR" dirty="0"/>
              <a:t> </a:t>
            </a:r>
            <a:r>
              <a:rPr lang="pt-BR" dirty="0" err="1"/>
              <a:t>botao</a:t>
            </a:r>
            <a:r>
              <a:rPr lang="pt-BR" dirty="0"/>
              <a:t> = </a:t>
            </a:r>
            <a:r>
              <a:rPr lang="pt-BR" dirty="0" err="1"/>
              <a:t>document.querySelector</a:t>
            </a:r>
            <a:r>
              <a:rPr lang="pt-BR" dirty="0"/>
              <a:t>('.</a:t>
            </a:r>
            <a:r>
              <a:rPr lang="pt-BR" dirty="0" err="1"/>
              <a:t>botao</a:t>
            </a:r>
            <a:r>
              <a:rPr lang="pt-BR" dirty="0"/>
              <a:t>');</a:t>
            </a:r>
          </a:p>
          <a:p>
            <a:pPr marL="0" indent="0">
              <a:buNone/>
            </a:pPr>
            <a:endParaRPr lang="pt-BR" dirty="0"/>
          </a:p>
          <a:p>
            <a:pPr marL="0" indent="0">
              <a:buNone/>
            </a:pPr>
            <a:r>
              <a:rPr lang="pt-BR" dirty="0"/>
              <a:t>// Adiciona um evento de clique ao botão</a:t>
            </a:r>
          </a:p>
          <a:p>
            <a:pPr marL="0" indent="0">
              <a:buNone/>
            </a:pPr>
            <a:r>
              <a:rPr lang="pt-BR" dirty="0" err="1"/>
              <a:t>botao.addEventListener</a:t>
            </a:r>
            <a:r>
              <a:rPr lang="pt-BR" dirty="0"/>
              <a:t>('click', () =&gt; {</a:t>
            </a:r>
          </a:p>
          <a:p>
            <a:pPr marL="0" indent="0">
              <a:buNone/>
            </a:pPr>
            <a:r>
              <a:rPr lang="pt-BR" dirty="0"/>
              <a:t>  </a:t>
            </a:r>
            <a:r>
              <a:rPr lang="pt-BR" dirty="0" err="1"/>
              <a:t>alert</a:t>
            </a:r>
            <a:r>
              <a:rPr lang="pt-BR" dirty="0"/>
              <a:t>('O botão foi clicado!');</a:t>
            </a:r>
          </a:p>
          <a:p>
            <a:pPr marL="0" indent="0">
              <a:buNone/>
            </a:pPr>
            <a:r>
              <a:rPr lang="pt-BR" dirty="0"/>
              <a:t>});</a:t>
            </a:r>
          </a:p>
          <a:p>
            <a:pPr marL="0" indent="0">
              <a:buNone/>
            </a:pPr>
            <a:endParaRPr lang="pt-BR" dirty="0"/>
          </a:p>
        </p:txBody>
      </p:sp>
    </p:spTree>
    <p:extLst>
      <p:ext uri="{BB962C8B-B14F-4D97-AF65-F5344CB8AC3E}">
        <p14:creationId xmlns:p14="http://schemas.microsoft.com/office/powerpoint/2010/main" val="3248532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4B48-0B7A-4F5B-975B-6DCC132D174D}"/>
              </a:ext>
            </a:extLst>
          </p:cNvPr>
          <p:cNvSpPr>
            <a:spLocks noGrp="1"/>
          </p:cNvSpPr>
          <p:nvPr>
            <p:ph type="title"/>
          </p:nvPr>
        </p:nvSpPr>
        <p:spPr/>
        <p:txBody>
          <a:bodyPr/>
          <a:lstStyle/>
          <a:p>
            <a:r>
              <a:rPr lang="pt-BR" b="1" dirty="0">
                <a:solidFill>
                  <a:srgbClr val="1F1F1F"/>
                </a:solidFill>
                <a:latin typeface="Google Sans"/>
              </a:rPr>
              <a:t>Acessar por </a:t>
            </a:r>
            <a:r>
              <a:rPr lang="pt-BR" b="1" dirty="0" err="1">
                <a:solidFill>
                  <a:srgbClr val="1F1F1F"/>
                </a:solidFill>
                <a:latin typeface="Google Sans"/>
              </a:rPr>
              <a:t>querySelector</a:t>
            </a:r>
            <a:endParaRPr lang="pt-BR" b="1" dirty="0">
              <a:solidFill>
                <a:srgbClr val="1F1F1F"/>
              </a:solidFill>
              <a:latin typeface="Google Sans"/>
            </a:endParaRPr>
          </a:p>
        </p:txBody>
      </p:sp>
      <p:sp>
        <p:nvSpPr>
          <p:cNvPr id="3" name="Espaço Reservado para Conteúdo 2">
            <a:extLst>
              <a:ext uri="{FF2B5EF4-FFF2-40B4-BE49-F238E27FC236}">
                <a16:creationId xmlns:a16="http://schemas.microsoft.com/office/drawing/2014/main" id="{22EB0301-E7DE-4EF6-83E5-BE4D419826DE}"/>
              </a:ext>
            </a:extLst>
          </p:cNvPr>
          <p:cNvSpPr>
            <a:spLocks noGrp="1"/>
          </p:cNvSpPr>
          <p:nvPr>
            <p:ph idx="1"/>
          </p:nvPr>
        </p:nvSpPr>
        <p:spPr/>
        <p:txBody>
          <a:bodyPr/>
          <a:lstStyle/>
          <a:p>
            <a:pPr marL="0" indent="0">
              <a:buNone/>
            </a:pPr>
            <a:r>
              <a:rPr lang="pt-BR" b="1" dirty="0"/>
              <a:t>JAVASCRIPT</a:t>
            </a:r>
          </a:p>
          <a:p>
            <a:pPr marL="0" indent="0">
              <a:buNone/>
            </a:pPr>
            <a:endParaRPr lang="pt-BR" b="1" dirty="0"/>
          </a:p>
          <a:p>
            <a:pPr marL="0" indent="0">
              <a:buNone/>
            </a:pPr>
            <a:r>
              <a:rPr lang="pt-BR" dirty="0"/>
              <a:t>// Seleciona o primeiro elemento que corresponde ao seletor CSS</a:t>
            </a:r>
          </a:p>
          <a:p>
            <a:pPr marL="0" indent="0">
              <a:buNone/>
            </a:pPr>
            <a:r>
              <a:rPr lang="pt-BR" dirty="0" err="1"/>
              <a:t>const</a:t>
            </a:r>
            <a:r>
              <a:rPr lang="pt-BR" dirty="0"/>
              <a:t> elemento = </a:t>
            </a:r>
            <a:r>
              <a:rPr lang="pt-BR" dirty="0" err="1"/>
              <a:t>document.querySelector</a:t>
            </a:r>
            <a:r>
              <a:rPr lang="pt-BR" dirty="0"/>
              <a:t>('h1.titulo'); // Seleciona o h1 com a classe "titulo"</a:t>
            </a:r>
          </a:p>
          <a:p>
            <a:pPr marL="0" indent="0">
              <a:buNone/>
            </a:pPr>
            <a:endParaRPr lang="pt-BR" dirty="0"/>
          </a:p>
          <a:p>
            <a:pPr marL="0" indent="0">
              <a:buNone/>
            </a:pPr>
            <a:r>
              <a:rPr lang="pt-BR" dirty="0"/>
              <a:t>// Altera o conteúdo do elemento</a:t>
            </a:r>
          </a:p>
          <a:p>
            <a:pPr marL="0" indent="0">
              <a:buNone/>
            </a:pPr>
            <a:r>
              <a:rPr lang="pt-BR" dirty="0" err="1"/>
              <a:t>elemento.textContent</a:t>
            </a:r>
            <a:r>
              <a:rPr lang="pt-BR" dirty="0"/>
              <a:t> = 'Novo título';</a:t>
            </a:r>
          </a:p>
          <a:p>
            <a:pPr marL="0" indent="0">
              <a:buNone/>
            </a:pPr>
            <a:endParaRPr lang="pt-BR" dirty="0"/>
          </a:p>
        </p:txBody>
      </p:sp>
    </p:spTree>
    <p:extLst>
      <p:ext uri="{BB962C8B-B14F-4D97-AF65-F5344CB8AC3E}">
        <p14:creationId xmlns:p14="http://schemas.microsoft.com/office/powerpoint/2010/main" val="202651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64B48-0B7A-4F5B-975B-6DCC132D174D}"/>
              </a:ext>
            </a:extLst>
          </p:cNvPr>
          <p:cNvSpPr>
            <a:spLocks noGrp="1"/>
          </p:cNvSpPr>
          <p:nvPr>
            <p:ph type="title"/>
          </p:nvPr>
        </p:nvSpPr>
        <p:spPr/>
        <p:txBody>
          <a:bodyPr/>
          <a:lstStyle/>
          <a:p>
            <a:r>
              <a:rPr lang="pt-BR" b="1" dirty="0">
                <a:solidFill>
                  <a:srgbClr val="1F1F1F"/>
                </a:solidFill>
                <a:latin typeface="Google Sans"/>
              </a:rPr>
              <a:t>Acessar por </a:t>
            </a:r>
            <a:r>
              <a:rPr lang="pt-BR" b="1" dirty="0" err="1">
                <a:solidFill>
                  <a:srgbClr val="1F1F1F"/>
                </a:solidFill>
                <a:latin typeface="Google Sans"/>
              </a:rPr>
              <a:t>querySelectorAll</a:t>
            </a:r>
            <a:endParaRPr lang="pt-BR" b="1" dirty="0">
              <a:solidFill>
                <a:srgbClr val="1F1F1F"/>
              </a:solidFill>
              <a:latin typeface="Google Sans"/>
            </a:endParaRPr>
          </a:p>
        </p:txBody>
      </p:sp>
      <p:sp>
        <p:nvSpPr>
          <p:cNvPr id="3" name="Espaço Reservado para Conteúdo 2">
            <a:extLst>
              <a:ext uri="{FF2B5EF4-FFF2-40B4-BE49-F238E27FC236}">
                <a16:creationId xmlns:a16="http://schemas.microsoft.com/office/drawing/2014/main" id="{22EB0301-E7DE-4EF6-83E5-BE4D419826DE}"/>
              </a:ext>
            </a:extLst>
          </p:cNvPr>
          <p:cNvSpPr>
            <a:spLocks noGrp="1"/>
          </p:cNvSpPr>
          <p:nvPr>
            <p:ph idx="1"/>
          </p:nvPr>
        </p:nvSpPr>
        <p:spPr/>
        <p:txBody>
          <a:bodyPr>
            <a:normAutofit fontScale="92500" lnSpcReduction="10000"/>
          </a:bodyPr>
          <a:lstStyle/>
          <a:p>
            <a:pPr marL="0" indent="0">
              <a:buNone/>
            </a:pPr>
            <a:r>
              <a:rPr lang="pt-BR" b="1" dirty="0"/>
              <a:t>JAVASCRIPT</a:t>
            </a:r>
          </a:p>
          <a:p>
            <a:pPr marL="0" indent="0">
              <a:buNone/>
            </a:pPr>
            <a:endParaRPr lang="pt-BR" b="1" dirty="0"/>
          </a:p>
          <a:p>
            <a:pPr marL="0" indent="0">
              <a:buNone/>
            </a:pPr>
            <a:r>
              <a:rPr lang="pt-BR" dirty="0"/>
              <a:t>// Seleciona todos os elementos que correspondem ao seletor CSS</a:t>
            </a:r>
          </a:p>
          <a:p>
            <a:pPr marL="0" indent="0">
              <a:buNone/>
            </a:pPr>
            <a:r>
              <a:rPr lang="pt-BR" dirty="0" err="1"/>
              <a:t>const</a:t>
            </a:r>
            <a:r>
              <a:rPr lang="pt-BR" dirty="0"/>
              <a:t> elementos = </a:t>
            </a:r>
            <a:r>
              <a:rPr lang="pt-BR" dirty="0" err="1"/>
              <a:t>document.querySelectorAll</a:t>
            </a:r>
            <a:r>
              <a:rPr lang="pt-BR" dirty="0"/>
              <a:t>('</a:t>
            </a:r>
            <a:r>
              <a:rPr lang="pt-BR" dirty="0" err="1"/>
              <a:t>p.destaque</a:t>
            </a:r>
            <a:r>
              <a:rPr lang="pt-BR" dirty="0"/>
              <a:t>'); // Seleciona todos os parágrafos com a classe "destaque"</a:t>
            </a:r>
          </a:p>
          <a:p>
            <a:pPr marL="0" indent="0">
              <a:buNone/>
            </a:pPr>
            <a:endParaRPr lang="pt-BR" dirty="0"/>
          </a:p>
          <a:p>
            <a:pPr marL="0" indent="0">
              <a:buNone/>
            </a:pPr>
            <a:r>
              <a:rPr lang="pt-BR" dirty="0"/>
              <a:t>// Altera a cor de fundo de todos os elementos</a:t>
            </a:r>
          </a:p>
          <a:p>
            <a:pPr marL="0" indent="0">
              <a:buNone/>
            </a:pPr>
            <a:r>
              <a:rPr lang="pt-BR" dirty="0"/>
              <a:t>for (</a:t>
            </a:r>
            <a:r>
              <a:rPr lang="pt-BR" dirty="0" err="1"/>
              <a:t>const</a:t>
            </a:r>
            <a:r>
              <a:rPr lang="pt-BR" dirty="0"/>
              <a:t> elemento </a:t>
            </a:r>
            <a:r>
              <a:rPr lang="pt-BR" dirty="0" err="1"/>
              <a:t>of</a:t>
            </a:r>
            <a:r>
              <a:rPr lang="pt-BR" dirty="0"/>
              <a:t> elementos) {</a:t>
            </a:r>
          </a:p>
          <a:p>
            <a:pPr marL="0" indent="0">
              <a:buNone/>
            </a:pPr>
            <a:r>
              <a:rPr lang="pt-BR" dirty="0"/>
              <a:t>  </a:t>
            </a:r>
            <a:r>
              <a:rPr lang="pt-BR" dirty="0" err="1"/>
              <a:t>elemento.style.backgroundColor</a:t>
            </a:r>
            <a:r>
              <a:rPr lang="pt-BR" dirty="0"/>
              <a:t> = '</a:t>
            </a:r>
            <a:r>
              <a:rPr lang="pt-BR" dirty="0" err="1"/>
              <a:t>yellow</a:t>
            </a:r>
            <a:r>
              <a:rPr lang="pt-BR" dirty="0"/>
              <a:t>';</a:t>
            </a:r>
          </a:p>
          <a:p>
            <a:pPr marL="0" indent="0">
              <a:buNone/>
            </a:pPr>
            <a:r>
              <a:rPr lang="pt-BR" dirty="0"/>
              <a:t>}</a:t>
            </a:r>
          </a:p>
          <a:p>
            <a:pPr marL="0" indent="0">
              <a:buNone/>
            </a:pPr>
            <a:endParaRPr lang="pt-BR" dirty="0"/>
          </a:p>
        </p:txBody>
      </p:sp>
    </p:spTree>
    <p:extLst>
      <p:ext uri="{BB962C8B-B14F-4D97-AF65-F5344CB8AC3E}">
        <p14:creationId xmlns:p14="http://schemas.microsoft.com/office/powerpoint/2010/main" val="303681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781EA-4142-4A61-A5F7-552B983BDD5A}"/>
              </a:ext>
            </a:extLst>
          </p:cNvPr>
          <p:cNvSpPr>
            <a:spLocks noGrp="1"/>
          </p:cNvSpPr>
          <p:nvPr>
            <p:ph type="title"/>
          </p:nvPr>
        </p:nvSpPr>
        <p:spPr/>
        <p:txBody>
          <a:bodyPr/>
          <a:lstStyle/>
          <a:p>
            <a:r>
              <a:rPr lang="pt-BR" dirty="0"/>
              <a:t>Estrutura HTML</a:t>
            </a:r>
          </a:p>
        </p:txBody>
      </p:sp>
      <p:sp>
        <p:nvSpPr>
          <p:cNvPr id="3" name="Espaço Reservado para Conteúdo 2">
            <a:extLst>
              <a:ext uri="{FF2B5EF4-FFF2-40B4-BE49-F238E27FC236}">
                <a16:creationId xmlns:a16="http://schemas.microsoft.com/office/drawing/2014/main" id="{2EBB379C-F9E7-43DC-BECC-DA149F9F1A85}"/>
              </a:ext>
            </a:extLst>
          </p:cNvPr>
          <p:cNvSpPr>
            <a:spLocks noGrp="1"/>
          </p:cNvSpPr>
          <p:nvPr>
            <p:ph sz="half" idx="1"/>
          </p:nvPr>
        </p:nvSpPr>
        <p:spPr/>
        <p:txBody>
          <a:bodyPr>
            <a:normAutofit lnSpcReduction="10000"/>
          </a:bodyPr>
          <a:lstStyle/>
          <a:p>
            <a:pPr marL="0" indent="0">
              <a:buNone/>
            </a:pPr>
            <a:r>
              <a:rPr lang="pt-BR" dirty="0"/>
              <a:t>Elementos que estruturam a página web:</a:t>
            </a:r>
          </a:p>
          <a:p>
            <a:r>
              <a:rPr lang="pt-BR" dirty="0"/>
              <a:t>Títulos</a:t>
            </a:r>
          </a:p>
          <a:p>
            <a:r>
              <a:rPr lang="pt-BR" dirty="0"/>
              <a:t>Parágrafos</a:t>
            </a:r>
          </a:p>
          <a:p>
            <a:r>
              <a:rPr lang="pt-BR" dirty="0"/>
              <a:t>Listas</a:t>
            </a:r>
          </a:p>
          <a:p>
            <a:pPr lvl="1"/>
            <a:r>
              <a:rPr lang="pt-BR" dirty="0"/>
              <a:t>Ordenadas</a:t>
            </a:r>
          </a:p>
          <a:p>
            <a:pPr lvl="1"/>
            <a:r>
              <a:rPr lang="pt-BR" dirty="0"/>
              <a:t>Não ordenadas</a:t>
            </a:r>
          </a:p>
          <a:p>
            <a:r>
              <a:rPr lang="pt-BR" dirty="0"/>
              <a:t>Tabelas</a:t>
            </a:r>
          </a:p>
          <a:p>
            <a:r>
              <a:rPr lang="pt-BR" dirty="0"/>
              <a:t>Imagens</a:t>
            </a:r>
          </a:p>
          <a:p>
            <a:r>
              <a:rPr lang="pt-BR" dirty="0"/>
              <a:t>Links</a:t>
            </a:r>
          </a:p>
          <a:p>
            <a:endParaRPr lang="pt-BR" dirty="0"/>
          </a:p>
        </p:txBody>
      </p:sp>
      <p:pic>
        <p:nvPicPr>
          <p:cNvPr id="6" name="Imagem 5">
            <a:extLst>
              <a:ext uri="{FF2B5EF4-FFF2-40B4-BE49-F238E27FC236}">
                <a16:creationId xmlns:a16="http://schemas.microsoft.com/office/drawing/2014/main" id="{FB3EF0CF-DC01-4FD3-B3EB-529A8C0E581D}"/>
              </a:ext>
            </a:extLst>
          </p:cNvPr>
          <p:cNvPicPr>
            <a:picLocks noChangeAspect="1"/>
          </p:cNvPicPr>
          <p:nvPr/>
        </p:nvPicPr>
        <p:blipFill>
          <a:blip r:embed="rId2"/>
          <a:stretch>
            <a:fillRect/>
          </a:stretch>
        </p:blipFill>
        <p:spPr>
          <a:xfrm>
            <a:off x="2783205" y="3179127"/>
            <a:ext cx="4248150" cy="581025"/>
          </a:xfrm>
          <a:prstGeom prst="rect">
            <a:avLst/>
          </a:prstGeom>
        </p:spPr>
      </p:pic>
      <p:pic>
        <p:nvPicPr>
          <p:cNvPr id="8" name="Imagem 7">
            <a:extLst>
              <a:ext uri="{FF2B5EF4-FFF2-40B4-BE49-F238E27FC236}">
                <a16:creationId xmlns:a16="http://schemas.microsoft.com/office/drawing/2014/main" id="{2E20EA1A-1DF7-4566-B24E-2D15EDDE2E8E}"/>
              </a:ext>
            </a:extLst>
          </p:cNvPr>
          <p:cNvPicPr>
            <a:picLocks noChangeAspect="1"/>
          </p:cNvPicPr>
          <p:nvPr/>
        </p:nvPicPr>
        <p:blipFill>
          <a:blip r:embed="rId3"/>
          <a:stretch>
            <a:fillRect/>
          </a:stretch>
        </p:blipFill>
        <p:spPr>
          <a:xfrm>
            <a:off x="2013585" y="5650865"/>
            <a:ext cx="7677150" cy="514350"/>
          </a:xfrm>
          <a:prstGeom prst="rect">
            <a:avLst/>
          </a:prstGeom>
        </p:spPr>
      </p:pic>
      <p:pic>
        <p:nvPicPr>
          <p:cNvPr id="10" name="Imagem 9">
            <a:extLst>
              <a:ext uri="{FF2B5EF4-FFF2-40B4-BE49-F238E27FC236}">
                <a16:creationId xmlns:a16="http://schemas.microsoft.com/office/drawing/2014/main" id="{0CA2DB19-17EA-469D-935F-FA3EC5D804A0}"/>
              </a:ext>
            </a:extLst>
          </p:cNvPr>
          <p:cNvPicPr>
            <a:picLocks noChangeAspect="1"/>
          </p:cNvPicPr>
          <p:nvPr/>
        </p:nvPicPr>
        <p:blipFill>
          <a:blip r:embed="rId4"/>
          <a:stretch>
            <a:fillRect/>
          </a:stretch>
        </p:blipFill>
        <p:spPr>
          <a:xfrm>
            <a:off x="8033385" y="1795145"/>
            <a:ext cx="3314700" cy="1295400"/>
          </a:xfrm>
          <a:prstGeom prst="rect">
            <a:avLst/>
          </a:prstGeom>
        </p:spPr>
      </p:pic>
    </p:spTree>
    <p:extLst>
      <p:ext uri="{BB962C8B-B14F-4D97-AF65-F5344CB8AC3E}">
        <p14:creationId xmlns:p14="http://schemas.microsoft.com/office/powerpoint/2010/main" val="3933914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466510-55B7-4449-B3F9-9D8EA46464F4}"/>
              </a:ext>
            </a:extLst>
          </p:cNvPr>
          <p:cNvSpPr>
            <a:spLocks noGrp="1"/>
          </p:cNvSpPr>
          <p:nvPr>
            <p:ph type="title"/>
          </p:nvPr>
        </p:nvSpPr>
        <p:spPr/>
        <p:txBody>
          <a:bodyPr/>
          <a:lstStyle/>
          <a:p>
            <a:r>
              <a:rPr lang="pt-BR" dirty="0"/>
              <a:t>Exemplo de código </a:t>
            </a:r>
            <a:r>
              <a:rPr lang="pt-BR" dirty="0" err="1"/>
              <a:t>javascript</a:t>
            </a:r>
            <a:r>
              <a:rPr lang="pt-BR" dirty="0"/>
              <a:t> comentado</a:t>
            </a:r>
          </a:p>
        </p:txBody>
      </p:sp>
      <p:sp>
        <p:nvSpPr>
          <p:cNvPr id="5" name="Espaço Reservado para Conteúdo 4">
            <a:extLst>
              <a:ext uri="{FF2B5EF4-FFF2-40B4-BE49-F238E27FC236}">
                <a16:creationId xmlns:a16="http://schemas.microsoft.com/office/drawing/2014/main" id="{7804F7AA-078B-4A0F-BC1B-79F487463704}"/>
              </a:ext>
            </a:extLst>
          </p:cNvPr>
          <p:cNvSpPr>
            <a:spLocks noGrp="1"/>
          </p:cNvSpPr>
          <p:nvPr>
            <p:ph sz="half" idx="1"/>
          </p:nvPr>
        </p:nvSpPr>
        <p:spPr/>
        <p:txBody>
          <a:bodyPr>
            <a:normAutofit fontScale="62500" lnSpcReduction="20000"/>
          </a:bodyPr>
          <a:lstStyle/>
          <a:p>
            <a:pPr marL="0" indent="0">
              <a:buNone/>
            </a:pPr>
            <a:r>
              <a:rPr lang="en-US" dirty="0"/>
              <a:t>// Function: creates a new paragraph and appends it to the bottom of the HTML body.</a:t>
            </a:r>
          </a:p>
          <a:p>
            <a:pPr marL="0" indent="0">
              <a:buNone/>
            </a:pPr>
            <a:endParaRPr lang="en-US" dirty="0"/>
          </a:p>
          <a:p>
            <a:pPr marL="0" indent="0">
              <a:buNone/>
            </a:pPr>
            <a:r>
              <a:rPr lang="en-US" dirty="0"/>
              <a:t>function </a:t>
            </a:r>
            <a:r>
              <a:rPr lang="en-US" dirty="0" err="1"/>
              <a:t>createParagraph</a:t>
            </a:r>
            <a:r>
              <a:rPr lang="en-US" dirty="0"/>
              <a:t>() {</a:t>
            </a:r>
          </a:p>
          <a:p>
            <a:pPr marL="0" indent="0">
              <a:buNone/>
            </a:pPr>
            <a:r>
              <a:rPr lang="en-US" dirty="0"/>
              <a:t>  const para = </a:t>
            </a:r>
            <a:r>
              <a:rPr lang="en-US" dirty="0" err="1"/>
              <a:t>document.createElement</a:t>
            </a:r>
            <a:r>
              <a:rPr lang="en-US" dirty="0"/>
              <a:t>("p");</a:t>
            </a:r>
          </a:p>
          <a:p>
            <a:pPr marL="0" indent="0">
              <a:buNone/>
            </a:pPr>
            <a:r>
              <a:rPr lang="en-US" dirty="0"/>
              <a:t>  </a:t>
            </a:r>
            <a:r>
              <a:rPr lang="en-US" dirty="0" err="1"/>
              <a:t>para.textContent</a:t>
            </a:r>
            <a:r>
              <a:rPr lang="en-US" dirty="0"/>
              <a:t> = "You clicked the button!";</a:t>
            </a:r>
          </a:p>
          <a:p>
            <a:pPr marL="0" indent="0">
              <a:buNone/>
            </a:pPr>
            <a:r>
              <a:rPr lang="en-US" dirty="0"/>
              <a:t>  </a:t>
            </a:r>
            <a:r>
              <a:rPr lang="en-US" dirty="0" err="1"/>
              <a:t>document.body.appendChild</a:t>
            </a:r>
            <a:r>
              <a:rPr lang="en-US" dirty="0"/>
              <a:t>(para);</a:t>
            </a:r>
          </a:p>
          <a:p>
            <a:pPr marL="0" indent="0">
              <a:buNone/>
            </a:pPr>
            <a:r>
              <a:rPr lang="en-US" dirty="0"/>
              <a:t>}</a:t>
            </a:r>
          </a:p>
          <a:p>
            <a:pPr marL="0" indent="0">
              <a:buNone/>
            </a:pPr>
            <a:endParaRPr lang="en-US" dirty="0"/>
          </a:p>
        </p:txBody>
      </p:sp>
      <p:sp>
        <p:nvSpPr>
          <p:cNvPr id="6" name="Espaço Reservado para Conteúdo 5">
            <a:extLst>
              <a:ext uri="{FF2B5EF4-FFF2-40B4-BE49-F238E27FC236}">
                <a16:creationId xmlns:a16="http://schemas.microsoft.com/office/drawing/2014/main" id="{B165A5AA-99E8-45EC-BB20-146E4B54C007}"/>
              </a:ext>
            </a:extLst>
          </p:cNvPr>
          <p:cNvSpPr>
            <a:spLocks noGrp="1"/>
          </p:cNvSpPr>
          <p:nvPr>
            <p:ph sz="half" idx="2"/>
          </p:nvPr>
        </p:nvSpPr>
        <p:spPr/>
        <p:txBody>
          <a:bodyPr>
            <a:normAutofit fontScale="62500" lnSpcReduction="20000"/>
          </a:bodyPr>
          <a:lstStyle/>
          <a:p>
            <a:pPr marL="0" indent="0">
              <a:buNone/>
            </a:pPr>
            <a:r>
              <a:rPr lang="en-US" dirty="0"/>
              <a:t>/*</a:t>
            </a:r>
          </a:p>
          <a:p>
            <a:pPr marL="0" indent="0">
              <a:buNone/>
            </a:pPr>
            <a:r>
              <a:rPr lang="en-US" dirty="0"/>
              <a:t>  1. Get references to all the buttons on the page in an array format.</a:t>
            </a:r>
          </a:p>
          <a:p>
            <a:pPr marL="0" indent="0">
              <a:buNone/>
            </a:pPr>
            <a:r>
              <a:rPr lang="en-US" dirty="0"/>
              <a:t>  2. Loop through all the buttons and add a click event listener to each one.</a:t>
            </a:r>
          </a:p>
          <a:p>
            <a:pPr marL="0" indent="0">
              <a:buNone/>
            </a:pPr>
            <a:r>
              <a:rPr lang="en-US" dirty="0"/>
              <a:t>  When any button is pressed, the </a:t>
            </a:r>
            <a:r>
              <a:rPr lang="en-US" dirty="0" err="1"/>
              <a:t>createParagraph</a:t>
            </a:r>
            <a:r>
              <a:rPr lang="en-US" dirty="0"/>
              <a:t>() function will be run.</a:t>
            </a:r>
          </a:p>
          <a:p>
            <a:pPr marL="0" indent="0">
              <a:buNone/>
            </a:pPr>
            <a:r>
              <a:rPr lang="en-US" dirty="0"/>
              <a:t>*/</a:t>
            </a:r>
          </a:p>
          <a:p>
            <a:pPr marL="0" indent="0">
              <a:buNone/>
            </a:pPr>
            <a:r>
              <a:rPr lang="en-US" dirty="0"/>
              <a:t>const buttons = </a:t>
            </a:r>
            <a:r>
              <a:rPr lang="en-US" dirty="0" err="1"/>
              <a:t>document.querySelectorAll</a:t>
            </a:r>
            <a:r>
              <a:rPr lang="en-US" dirty="0"/>
              <a:t>("button");</a:t>
            </a:r>
          </a:p>
          <a:p>
            <a:pPr marL="0" indent="0">
              <a:buNone/>
            </a:pPr>
            <a:endParaRPr lang="en-US" dirty="0"/>
          </a:p>
          <a:p>
            <a:pPr marL="0" indent="0">
              <a:buNone/>
            </a:pPr>
            <a:r>
              <a:rPr lang="en-US" dirty="0"/>
              <a:t>for (const button of buttons) {</a:t>
            </a:r>
          </a:p>
          <a:p>
            <a:pPr marL="0" indent="0">
              <a:buNone/>
            </a:pPr>
            <a:r>
              <a:rPr lang="en-US" dirty="0"/>
              <a:t>  </a:t>
            </a:r>
            <a:r>
              <a:rPr lang="en-US" dirty="0" err="1"/>
              <a:t>button.addEventListener</a:t>
            </a:r>
            <a:r>
              <a:rPr lang="en-US" dirty="0"/>
              <a:t>("click", </a:t>
            </a:r>
            <a:r>
              <a:rPr lang="en-US" dirty="0" err="1"/>
              <a:t>createParagraph</a:t>
            </a:r>
            <a:r>
              <a:rPr lang="en-US" dirty="0"/>
              <a:t>);</a:t>
            </a:r>
          </a:p>
          <a:p>
            <a:pPr marL="0" indent="0">
              <a:buNone/>
            </a:pPr>
            <a:r>
              <a:rPr lang="en-US" dirty="0"/>
              <a:t>}</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3361486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D6E2C5-BD7C-4909-9F00-52DDFDE0D2F3}"/>
              </a:ext>
            </a:extLst>
          </p:cNvPr>
          <p:cNvSpPr>
            <a:spLocks noGrp="1"/>
          </p:cNvSpPr>
          <p:nvPr>
            <p:ph type="title"/>
          </p:nvPr>
        </p:nvSpPr>
        <p:spPr/>
        <p:txBody>
          <a:bodyPr/>
          <a:lstStyle/>
          <a:p>
            <a:r>
              <a:rPr lang="pt-BR" b="1" i="0" dirty="0">
                <a:solidFill>
                  <a:srgbClr val="1F1F1F"/>
                </a:solidFill>
                <a:effectLst/>
                <a:latin typeface="Google Sans"/>
              </a:rPr>
              <a:t>Referências</a:t>
            </a:r>
            <a:endParaRPr lang="pt-BR" dirty="0"/>
          </a:p>
        </p:txBody>
      </p:sp>
      <p:sp>
        <p:nvSpPr>
          <p:cNvPr id="3" name="Espaço Reservado para Conteúdo 2">
            <a:extLst>
              <a:ext uri="{FF2B5EF4-FFF2-40B4-BE49-F238E27FC236}">
                <a16:creationId xmlns:a16="http://schemas.microsoft.com/office/drawing/2014/main" id="{CA1E8A4A-616A-4913-A812-056570146A1C}"/>
              </a:ext>
            </a:extLst>
          </p:cNvPr>
          <p:cNvSpPr>
            <a:spLocks noGrp="1"/>
          </p:cNvSpPr>
          <p:nvPr>
            <p:ph idx="1"/>
          </p:nvPr>
        </p:nvSpPr>
        <p:spPr/>
        <p:txBody>
          <a:bodyPr/>
          <a:lstStyle/>
          <a:p>
            <a:pPr algn="l">
              <a:buFont typeface="Arial" panose="020B0604020202020204" pitchFamily="34" charset="0"/>
              <a:buChar char="•"/>
            </a:pPr>
            <a:r>
              <a:rPr lang="pt-BR" b="0" i="0" dirty="0">
                <a:solidFill>
                  <a:srgbClr val="1F1F1F"/>
                </a:solidFill>
                <a:effectLst/>
                <a:latin typeface="Google Sans"/>
              </a:rPr>
              <a:t>MDN Web </a:t>
            </a:r>
            <a:r>
              <a:rPr lang="pt-BR" b="0" i="0" dirty="0" err="1">
                <a:solidFill>
                  <a:srgbClr val="1F1F1F"/>
                </a:solidFill>
                <a:effectLst/>
                <a:latin typeface="Google Sans"/>
              </a:rPr>
              <a:t>Docs</a:t>
            </a:r>
            <a:r>
              <a:rPr lang="pt-BR" b="0" i="0" dirty="0">
                <a:solidFill>
                  <a:srgbClr val="1F1F1F"/>
                </a:solidFill>
                <a:effectLst/>
                <a:latin typeface="Google Sans"/>
              </a:rPr>
              <a:t> - Seletores CSS: </a:t>
            </a:r>
            <a:r>
              <a:rPr lang="pt-BR" b="0" i="0" dirty="0">
                <a:solidFill>
                  <a:srgbClr val="1F1F1F"/>
                </a:solidFill>
                <a:effectLst/>
                <a:latin typeface="Google Sans"/>
                <a:hlinkClick r:id="rId2"/>
              </a:rPr>
              <a:t>https://developer.mozilla.org/pt-BR/docs/Web/CSS/CSS_Selectors</a:t>
            </a:r>
            <a:endParaRPr lang="pt-BR" b="0" i="0" dirty="0">
              <a:solidFill>
                <a:srgbClr val="1F1F1F"/>
              </a:solidFill>
              <a:effectLst/>
              <a:latin typeface="Google Sans"/>
            </a:endParaRPr>
          </a:p>
          <a:p>
            <a:pPr algn="l">
              <a:buFont typeface="Arial" panose="020B0604020202020204" pitchFamily="34" charset="0"/>
              <a:buChar char="•"/>
            </a:pPr>
            <a:r>
              <a:rPr lang="pt-BR" b="0" i="0" dirty="0">
                <a:solidFill>
                  <a:srgbClr val="1F1F1F"/>
                </a:solidFill>
                <a:effectLst/>
                <a:latin typeface="Google Sans"/>
              </a:rPr>
              <a:t>W3Schools - </a:t>
            </a:r>
            <a:r>
              <a:rPr lang="pt-BR" b="0" i="0" dirty="0" err="1">
                <a:solidFill>
                  <a:srgbClr val="1F1F1F"/>
                </a:solidFill>
                <a:effectLst/>
                <a:latin typeface="Google Sans"/>
              </a:rPr>
              <a:t>JavaScript</a:t>
            </a:r>
            <a:r>
              <a:rPr lang="pt-BR" b="0" i="0" dirty="0">
                <a:solidFill>
                  <a:srgbClr val="1F1F1F"/>
                </a:solidFill>
                <a:effectLst/>
                <a:latin typeface="Google Sans"/>
              </a:rPr>
              <a:t> DOM: </a:t>
            </a:r>
            <a:r>
              <a:rPr lang="pt-BR" b="0" i="0" dirty="0">
                <a:solidFill>
                  <a:srgbClr val="1F1F1F"/>
                </a:solidFill>
                <a:effectLst/>
                <a:latin typeface="Google Sans"/>
                <a:hlinkClick r:id="rId3"/>
              </a:rPr>
              <a:t>https://www.w3schools.com/js/js_htmldom.asp</a:t>
            </a:r>
            <a:endParaRPr lang="pt-BR" b="0" i="0" dirty="0">
              <a:solidFill>
                <a:srgbClr val="1F1F1F"/>
              </a:solidFill>
              <a:effectLst/>
              <a:latin typeface="Google Sans"/>
            </a:endParaRPr>
          </a:p>
          <a:p>
            <a:pPr marL="0" indent="0">
              <a:buNone/>
            </a:pPr>
            <a:endParaRPr lang="pt-BR" dirty="0"/>
          </a:p>
        </p:txBody>
      </p:sp>
    </p:spTree>
    <p:extLst>
      <p:ext uri="{BB962C8B-B14F-4D97-AF65-F5344CB8AC3E}">
        <p14:creationId xmlns:p14="http://schemas.microsoft.com/office/powerpoint/2010/main" val="2810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88450B-3F7D-47E5-98B9-74A31C1B1979}"/>
              </a:ext>
            </a:extLst>
          </p:cNvPr>
          <p:cNvSpPr>
            <a:spLocks noGrp="1"/>
          </p:cNvSpPr>
          <p:nvPr>
            <p:ph type="title"/>
          </p:nvPr>
        </p:nvSpPr>
        <p:spPr/>
        <p:txBody>
          <a:bodyPr/>
          <a:lstStyle/>
          <a:p>
            <a:r>
              <a:rPr lang="pt-BR" dirty="0"/>
              <a:t>HTML na prática</a:t>
            </a:r>
          </a:p>
        </p:txBody>
      </p:sp>
      <p:sp>
        <p:nvSpPr>
          <p:cNvPr id="5" name="Espaço Reservado para Conteúdo 4">
            <a:extLst>
              <a:ext uri="{FF2B5EF4-FFF2-40B4-BE49-F238E27FC236}">
                <a16:creationId xmlns:a16="http://schemas.microsoft.com/office/drawing/2014/main" id="{A1655E8F-8342-405B-923E-F460BB57280B}"/>
              </a:ext>
            </a:extLst>
          </p:cNvPr>
          <p:cNvSpPr>
            <a:spLocks noGrp="1"/>
          </p:cNvSpPr>
          <p:nvPr>
            <p:ph idx="1"/>
          </p:nvPr>
        </p:nvSpPr>
        <p:spPr/>
        <p:txBody>
          <a:bodyPr/>
          <a:lstStyle/>
          <a:p>
            <a:r>
              <a:rPr lang="pt-BR" dirty="0"/>
              <a:t>Precisamos apenas de um editor de texto e um navegador</a:t>
            </a:r>
          </a:p>
          <a:p>
            <a:r>
              <a:rPr lang="pt-BR" dirty="0"/>
              <a:t>Vamos usar um editor de código como:</a:t>
            </a:r>
          </a:p>
          <a:p>
            <a:pPr lvl="1"/>
            <a:r>
              <a:rPr lang="pt-BR" dirty="0"/>
              <a:t>Sublime</a:t>
            </a:r>
          </a:p>
          <a:p>
            <a:pPr lvl="1"/>
            <a:r>
              <a:rPr lang="pt-BR" dirty="0" err="1"/>
              <a:t>VSCode</a:t>
            </a:r>
            <a:r>
              <a:rPr lang="pt-BR" dirty="0"/>
              <a:t>  -&gt;  </a:t>
            </a:r>
            <a:r>
              <a:rPr lang="pt-BR" dirty="0">
                <a:hlinkClick r:id="rId2"/>
              </a:rPr>
              <a:t>https://code.visualstudio.com/download</a:t>
            </a:r>
            <a:r>
              <a:rPr lang="pt-BR" dirty="0"/>
              <a:t> ou </a:t>
            </a:r>
            <a:r>
              <a:rPr lang="pt-BR" dirty="0">
                <a:hlinkClick r:id="rId3"/>
              </a:rPr>
              <a:t>https://vscode.dev</a:t>
            </a:r>
            <a:endParaRPr lang="pt-BR" dirty="0"/>
          </a:p>
          <a:p>
            <a:pPr lvl="1"/>
            <a:r>
              <a:rPr lang="pt-BR" dirty="0" err="1"/>
              <a:t>Notepad</a:t>
            </a:r>
            <a:r>
              <a:rPr lang="pt-BR" dirty="0"/>
              <a:t> / </a:t>
            </a:r>
            <a:r>
              <a:rPr lang="pt-BR" dirty="0" err="1"/>
              <a:t>Notepad</a:t>
            </a:r>
            <a:r>
              <a:rPr lang="pt-BR" dirty="0"/>
              <a:t> ++</a:t>
            </a:r>
          </a:p>
          <a:p>
            <a:pPr lvl="1"/>
            <a:r>
              <a:rPr lang="pt-BR" dirty="0"/>
              <a:t>Vi ou Vim (Linux)</a:t>
            </a:r>
          </a:p>
          <a:p>
            <a:pPr marL="0" indent="0">
              <a:buNone/>
            </a:pPr>
            <a:endParaRPr lang="pt-BR" dirty="0"/>
          </a:p>
          <a:p>
            <a:pPr marL="0" indent="0">
              <a:buNone/>
            </a:pPr>
            <a:endParaRPr lang="pt-BR" dirty="0"/>
          </a:p>
        </p:txBody>
      </p:sp>
    </p:spTree>
    <p:extLst>
      <p:ext uri="{BB962C8B-B14F-4D97-AF65-F5344CB8AC3E}">
        <p14:creationId xmlns:p14="http://schemas.microsoft.com/office/powerpoint/2010/main" val="368536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1F01AC-E747-3DD9-AF41-A3609CAADC08}"/>
              </a:ext>
            </a:extLst>
          </p:cNvPr>
          <p:cNvSpPr>
            <a:spLocks noGrp="1"/>
          </p:cNvSpPr>
          <p:nvPr>
            <p:ph type="title"/>
          </p:nvPr>
        </p:nvSpPr>
        <p:spPr/>
        <p:txBody>
          <a:bodyPr/>
          <a:lstStyle/>
          <a:p>
            <a:r>
              <a:rPr lang="pt-BR" dirty="0"/>
              <a:t>Prática</a:t>
            </a:r>
          </a:p>
        </p:txBody>
      </p:sp>
      <p:sp>
        <p:nvSpPr>
          <p:cNvPr id="3" name="Espaço Reservado para Conteúdo 2">
            <a:extLst>
              <a:ext uri="{FF2B5EF4-FFF2-40B4-BE49-F238E27FC236}">
                <a16:creationId xmlns:a16="http://schemas.microsoft.com/office/drawing/2014/main" id="{85A0E9E0-D185-BDD2-1B8B-A19B81DD709D}"/>
              </a:ext>
            </a:extLst>
          </p:cNvPr>
          <p:cNvSpPr>
            <a:spLocks noGrp="1"/>
          </p:cNvSpPr>
          <p:nvPr>
            <p:ph idx="1"/>
          </p:nvPr>
        </p:nvSpPr>
        <p:spPr/>
        <p:txBody>
          <a:bodyPr>
            <a:normAutofit lnSpcReduction="10000"/>
          </a:bodyPr>
          <a:lstStyle/>
          <a:p>
            <a:r>
              <a:rPr lang="pt-BR" dirty="0"/>
              <a:t>Criar sua conta no </a:t>
            </a:r>
            <a:r>
              <a:rPr lang="pt-BR" b="1" dirty="0"/>
              <a:t>github.com</a:t>
            </a:r>
            <a:r>
              <a:rPr lang="pt-BR" dirty="0"/>
              <a:t>, caso ainda não tenha criado</a:t>
            </a:r>
          </a:p>
          <a:p>
            <a:r>
              <a:rPr lang="pt-BR" dirty="0"/>
              <a:t>Criar um repositório chamado </a:t>
            </a:r>
            <a:r>
              <a:rPr lang="pt-BR" b="1" dirty="0"/>
              <a:t>HTML</a:t>
            </a:r>
            <a:r>
              <a:rPr lang="pt-BR" dirty="0"/>
              <a:t> no </a:t>
            </a:r>
            <a:r>
              <a:rPr lang="pt-BR" b="1" dirty="0"/>
              <a:t>github.com</a:t>
            </a:r>
            <a:endParaRPr lang="pt-BR" dirty="0"/>
          </a:p>
          <a:p>
            <a:r>
              <a:rPr lang="pt-BR" dirty="0"/>
              <a:t>Instalar o </a:t>
            </a:r>
            <a:r>
              <a:rPr lang="pt-BR" b="1" dirty="0" err="1"/>
              <a:t>git</a:t>
            </a:r>
            <a:r>
              <a:rPr lang="pt-BR" dirty="0"/>
              <a:t> no seu computador, caso ainda não tenha instalado</a:t>
            </a:r>
          </a:p>
          <a:p>
            <a:r>
              <a:rPr lang="pt-BR" dirty="0"/>
              <a:t>Abrir o prompt do </a:t>
            </a:r>
            <a:r>
              <a:rPr lang="pt-BR" b="1" dirty="0" err="1"/>
              <a:t>git</a:t>
            </a:r>
            <a:r>
              <a:rPr lang="pt-BR" dirty="0"/>
              <a:t>: </a:t>
            </a:r>
          </a:p>
          <a:p>
            <a:pPr lvl="1"/>
            <a:r>
              <a:rPr lang="pt-BR" dirty="0"/>
              <a:t>Criar uma pasta no seu </a:t>
            </a:r>
            <a:r>
              <a:rPr lang="pt-BR" b="1" dirty="0"/>
              <a:t>home</a:t>
            </a:r>
            <a:r>
              <a:rPr lang="pt-BR" dirty="0"/>
              <a:t> chamada </a:t>
            </a:r>
            <a:r>
              <a:rPr lang="pt-BR" b="1" dirty="0"/>
              <a:t>HTML</a:t>
            </a:r>
          </a:p>
          <a:p>
            <a:pPr marL="457200" lvl="1" indent="0">
              <a:buNone/>
            </a:pPr>
            <a:r>
              <a:rPr lang="pt-BR" b="1" dirty="0"/>
              <a:t>	Exemplo </a:t>
            </a:r>
          </a:p>
          <a:p>
            <a:pPr marL="457200" lvl="1" indent="0">
              <a:buNone/>
            </a:pPr>
            <a:r>
              <a:rPr lang="pt-BR" b="1" dirty="0"/>
              <a:t>		</a:t>
            </a:r>
            <a:r>
              <a:rPr lang="pt-BR" b="1" dirty="0" err="1"/>
              <a:t>md</a:t>
            </a:r>
            <a:r>
              <a:rPr lang="pt-BR" b="1" dirty="0"/>
              <a:t> </a:t>
            </a:r>
            <a:r>
              <a:rPr lang="pt-BR" b="1" dirty="0">
                <a:latin typeface="Courier New" panose="02070309020205020404" pitchFamily="49" charset="0"/>
                <a:cs typeface="Courier New" panose="02070309020205020404" pitchFamily="49" charset="0"/>
              </a:rPr>
              <a:t>C:\Users\&lt;aluno&gt;\HTML</a:t>
            </a:r>
          </a:p>
          <a:p>
            <a:pPr lvl="1"/>
            <a:r>
              <a:rPr lang="pt-BR" dirty="0"/>
              <a:t>Caminhar até a pasta criada e iniciar o </a:t>
            </a:r>
            <a:r>
              <a:rPr lang="pt-BR" b="1" dirty="0" err="1"/>
              <a:t>vscode</a:t>
            </a:r>
            <a:r>
              <a:rPr lang="pt-BR" dirty="0"/>
              <a:t> ali</a:t>
            </a:r>
          </a:p>
          <a:p>
            <a:pPr marL="457200" lvl="1" indent="0">
              <a:buNone/>
            </a:pPr>
            <a:r>
              <a:rPr lang="pt-BR" b="1" dirty="0"/>
              <a:t>		 </a:t>
            </a:r>
            <a:r>
              <a:rPr lang="pt-BR" b="1" dirty="0" err="1"/>
              <a:t>cd</a:t>
            </a:r>
            <a:r>
              <a:rPr lang="pt-BR" b="1" dirty="0"/>
              <a:t> </a:t>
            </a:r>
            <a:r>
              <a:rPr lang="pt-BR" b="1" dirty="0">
                <a:latin typeface="Courier New" panose="02070309020205020404" pitchFamily="49" charset="0"/>
                <a:cs typeface="Courier New" panose="02070309020205020404" pitchFamily="49" charset="0"/>
              </a:rPr>
              <a:t>C:\Users\&lt;aluno&gt;\HTML</a:t>
            </a:r>
          </a:p>
          <a:p>
            <a:pPr marL="457200" lvl="1" indent="0">
              <a:buNone/>
            </a:pPr>
            <a:r>
              <a:rPr lang="pt-BR" b="1" dirty="0">
                <a:latin typeface="Courier New" panose="02070309020205020404" pitchFamily="49" charset="0"/>
                <a:cs typeface="Courier New" panose="02070309020205020404" pitchFamily="49" charset="0"/>
              </a:rPr>
              <a:t>		</a:t>
            </a:r>
            <a:r>
              <a:rPr lang="pt-BR" b="1" dirty="0" err="1">
                <a:latin typeface="Courier New" panose="02070309020205020404" pitchFamily="49" charset="0"/>
                <a:cs typeface="Courier New" panose="02070309020205020404" pitchFamily="49" charset="0"/>
              </a:rPr>
              <a:t>code</a:t>
            </a:r>
            <a:r>
              <a:rPr lang="pt-BR" b="1" dirty="0">
                <a:latin typeface="Courier New" panose="02070309020205020404" pitchFamily="49" charset="0"/>
                <a:cs typeface="Courier New" panose="02070309020205020404" pitchFamily="49" charset="0"/>
              </a:rPr>
              <a:t> .	</a:t>
            </a:r>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0026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73B74D-F41F-7AC3-DAED-1EA8D8F37A0F}"/>
              </a:ext>
            </a:extLst>
          </p:cNvPr>
          <p:cNvSpPr>
            <a:spLocks noGrp="1"/>
          </p:cNvSpPr>
          <p:nvPr>
            <p:ph type="title"/>
          </p:nvPr>
        </p:nvSpPr>
        <p:spPr/>
        <p:txBody>
          <a:bodyPr/>
          <a:lstStyle/>
          <a:p>
            <a:r>
              <a:rPr lang="pt-BR" dirty="0"/>
              <a:t>Prática </a:t>
            </a:r>
          </a:p>
        </p:txBody>
      </p:sp>
      <p:sp>
        <p:nvSpPr>
          <p:cNvPr id="3" name="Espaço Reservado para Conteúdo 2">
            <a:extLst>
              <a:ext uri="{FF2B5EF4-FFF2-40B4-BE49-F238E27FC236}">
                <a16:creationId xmlns:a16="http://schemas.microsoft.com/office/drawing/2014/main" id="{64F29138-A42A-E423-8D0C-A11F75007E7F}"/>
              </a:ext>
            </a:extLst>
          </p:cNvPr>
          <p:cNvSpPr>
            <a:spLocks noGrp="1"/>
          </p:cNvSpPr>
          <p:nvPr>
            <p:ph idx="1"/>
          </p:nvPr>
        </p:nvSpPr>
        <p:spPr/>
        <p:txBody>
          <a:bodyPr/>
          <a:lstStyle/>
          <a:p>
            <a:r>
              <a:rPr lang="pt-BR" dirty="0"/>
              <a:t>Criar um novo arquivo dentro do </a:t>
            </a:r>
            <a:r>
              <a:rPr lang="pt-BR" b="1" dirty="0" err="1"/>
              <a:t>vscode</a:t>
            </a:r>
            <a:r>
              <a:rPr lang="pt-BR" dirty="0"/>
              <a:t> chamado </a:t>
            </a:r>
            <a:r>
              <a:rPr lang="pt-BR" b="1" dirty="0"/>
              <a:t>index.html</a:t>
            </a:r>
          </a:p>
          <a:p>
            <a:r>
              <a:rPr lang="pt-BR" dirty="0"/>
              <a:t>Digite:   </a:t>
            </a:r>
            <a:r>
              <a:rPr lang="pt-BR" dirty="0">
                <a:latin typeface="Courier New" panose="02070309020205020404" pitchFamily="49" charset="0"/>
                <a:cs typeface="Courier New" panose="02070309020205020404" pitchFamily="49" charset="0"/>
              </a:rPr>
              <a:t>! + &lt;TAB&gt;</a:t>
            </a:r>
            <a:endParaRPr lang="pt-BR" dirty="0"/>
          </a:p>
          <a:p>
            <a:r>
              <a:rPr lang="pt-BR" dirty="0"/>
              <a:t>Um código inicial será gerado</a:t>
            </a:r>
          </a:p>
          <a:p>
            <a:pPr marL="0" indent="0">
              <a:buNone/>
            </a:pPr>
            <a:endParaRPr lang="pt-BR" dirty="0"/>
          </a:p>
        </p:txBody>
      </p:sp>
      <p:pic>
        <p:nvPicPr>
          <p:cNvPr id="5" name="Imagem 4">
            <a:extLst>
              <a:ext uri="{FF2B5EF4-FFF2-40B4-BE49-F238E27FC236}">
                <a16:creationId xmlns:a16="http://schemas.microsoft.com/office/drawing/2014/main" id="{CDAA576C-FB1E-3D81-CF5B-E2279F3176D5}"/>
              </a:ext>
            </a:extLst>
          </p:cNvPr>
          <p:cNvPicPr>
            <a:picLocks noChangeAspect="1"/>
          </p:cNvPicPr>
          <p:nvPr/>
        </p:nvPicPr>
        <p:blipFill>
          <a:blip r:embed="rId3"/>
          <a:stretch>
            <a:fillRect/>
          </a:stretch>
        </p:blipFill>
        <p:spPr>
          <a:xfrm>
            <a:off x="1752599" y="3315749"/>
            <a:ext cx="8404655" cy="3277287"/>
          </a:xfrm>
          <a:prstGeom prst="rect">
            <a:avLst/>
          </a:prstGeom>
        </p:spPr>
      </p:pic>
    </p:spTree>
    <p:extLst>
      <p:ext uri="{BB962C8B-B14F-4D97-AF65-F5344CB8AC3E}">
        <p14:creationId xmlns:p14="http://schemas.microsoft.com/office/powerpoint/2010/main" val="18140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3C11DF-4572-71C1-B892-63A3D3257567}"/>
              </a:ext>
            </a:extLst>
          </p:cNvPr>
          <p:cNvSpPr>
            <a:spLocks noGrp="1"/>
          </p:cNvSpPr>
          <p:nvPr>
            <p:ph type="title"/>
          </p:nvPr>
        </p:nvSpPr>
        <p:spPr/>
        <p:txBody>
          <a:bodyPr/>
          <a:lstStyle/>
          <a:p>
            <a:r>
              <a:rPr lang="pt-BR" dirty="0"/>
              <a:t>Prática</a:t>
            </a:r>
          </a:p>
        </p:txBody>
      </p:sp>
      <p:sp>
        <p:nvSpPr>
          <p:cNvPr id="3" name="Espaço Reservado para Conteúdo 2">
            <a:extLst>
              <a:ext uri="{FF2B5EF4-FFF2-40B4-BE49-F238E27FC236}">
                <a16:creationId xmlns:a16="http://schemas.microsoft.com/office/drawing/2014/main" id="{E0E58A0D-E4F9-F5E8-AA62-80A8B5633CF5}"/>
              </a:ext>
            </a:extLst>
          </p:cNvPr>
          <p:cNvSpPr>
            <a:spLocks noGrp="1"/>
          </p:cNvSpPr>
          <p:nvPr>
            <p:ph idx="1"/>
          </p:nvPr>
        </p:nvSpPr>
        <p:spPr/>
        <p:txBody>
          <a:bodyPr>
            <a:normAutofit lnSpcReduction="10000"/>
          </a:bodyPr>
          <a:lstStyle/>
          <a:p>
            <a:r>
              <a:rPr lang="pt-BR" dirty="0"/>
              <a:t>Salvar todos os arquivos no </a:t>
            </a:r>
            <a:r>
              <a:rPr lang="pt-BR" b="1" dirty="0" err="1"/>
              <a:t>VSCode</a:t>
            </a:r>
            <a:r>
              <a:rPr lang="pt-BR" dirty="0"/>
              <a:t> e enviar o projeto para o repositório de nome HTML criado no </a:t>
            </a:r>
            <a:r>
              <a:rPr lang="pt-BR" b="1" dirty="0" err="1"/>
              <a:t>github.com</a:t>
            </a:r>
            <a:r>
              <a:rPr lang="pt-BR" dirty="0"/>
              <a:t>:</a:t>
            </a:r>
          </a:p>
          <a:p>
            <a:r>
              <a:rPr lang="pt-BR" dirty="0"/>
              <a:t>Entrar no </a:t>
            </a:r>
            <a:r>
              <a:rPr lang="pt-BR" b="1" dirty="0"/>
              <a:t>prompt</a:t>
            </a:r>
            <a:r>
              <a:rPr lang="pt-BR" dirty="0"/>
              <a:t> do </a:t>
            </a:r>
            <a:r>
              <a:rPr lang="pt-BR" b="1" dirty="0" err="1"/>
              <a:t>git</a:t>
            </a:r>
            <a:r>
              <a:rPr lang="pt-BR" dirty="0"/>
              <a:t> e executar os comandos a seguir:</a:t>
            </a:r>
          </a:p>
          <a:p>
            <a:pPr marL="457200" lvl="1" indent="0">
              <a:buNone/>
            </a:pPr>
            <a:endParaRPr lang="pt-BR" dirty="0">
              <a:latin typeface="Courier New" panose="02070309020205020404" pitchFamily="49" charset="0"/>
              <a:cs typeface="Courier New" panose="02070309020205020404" pitchFamily="49" charset="0"/>
            </a:endParaRPr>
          </a:p>
          <a:p>
            <a:pPr marL="457200" lvl="1" indent="0">
              <a:buNone/>
            </a:pPr>
            <a:r>
              <a:rPr lang="pt-BR" sz="2000" dirty="0" err="1">
                <a:latin typeface="Courier New" panose="02070309020205020404" pitchFamily="49" charset="0"/>
                <a:cs typeface="Courier New" panose="02070309020205020404" pitchFamily="49" charset="0"/>
              </a:rPr>
              <a:t>git</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init</a:t>
            </a:r>
            <a:endParaRPr lang="pt-BR" sz="2000" dirty="0">
              <a:latin typeface="Courier New" panose="02070309020205020404" pitchFamily="49" charset="0"/>
              <a:cs typeface="Courier New" panose="02070309020205020404" pitchFamily="49" charset="0"/>
            </a:endParaRPr>
          </a:p>
          <a:p>
            <a:pPr marL="457200" lvl="1" indent="0">
              <a:buNone/>
            </a:pPr>
            <a:r>
              <a:rPr lang="pt-BR" sz="2000" dirty="0" err="1">
                <a:latin typeface="Courier New" panose="02070309020205020404" pitchFamily="49" charset="0"/>
                <a:cs typeface="Courier New" panose="02070309020205020404" pitchFamily="49" charset="0"/>
              </a:rPr>
              <a:t>git</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add</a:t>
            </a:r>
            <a:r>
              <a:rPr lang="pt-BR" sz="2000" dirty="0">
                <a:latin typeface="Courier New" panose="02070309020205020404" pitchFamily="49" charset="0"/>
                <a:cs typeface="Courier New" panose="02070309020205020404" pitchFamily="49" charset="0"/>
              </a:rPr>
              <a:t> .</a:t>
            </a:r>
          </a:p>
          <a:p>
            <a:pPr marL="457200" lvl="1" indent="0">
              <a:buNone/>
            </a:pPr>
            <a:r>
              <a:rPr lang="pt-BR" sz="2000" dirty="0" err="1">
                <a:latin typeface="Courier New" panose="02070309020205020404" pitchFamily="49" charset="0"/>
                <a:cs typeface="Courier New" panose="02070309020205020404" pitchFamily="49" charset="0"/>
              </a:rPr>
              <a:t>git</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commit</a:t>
            </a:r>
            <a:r>
              <a:rPr lang="pt-BR" sz="2000" dirty="0">
                <a:latin typeface="Courier New" panose="02070309020205020404" pitchFamily="49" charset="0"/>
                <a:cs typeface="Courier New" panose="02070309020205020404" pitchFamily="49" charset="0"/>
              </a:rPr>
              <a:t> </a:t>
            </a:r>
          </a:p>
          <a:p>
            <a:pPr marL="457200" lvl="1" indent="0">
              <a:buNone/>
            </a:pPr>
            <a:r>
              <a:rPr lang="pt-BR" sz="2000" dirty="0" err="1">
                <a:latin typeface="Courier New" panose="02070309020205020404" pitchFamily="49" charset="0"/>
                <a:cs typeface="Courier New" panose="02070309020205020404" pitchFamily="49" charset="0"/>
              </a:rPr>
              <a:t>git</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remote</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add</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origin</a:t>
            </a:r>
            <a:r>
              <a:rPr lang="pt-BR" sz="2000" dirty="0">
                <a:latin typeface="Courier New" panose="02070309020205020404" pitchFamily="49" charset="0"/>
                <a:cs typeface="Courier New" panose="02070309020205020404" pitchFamily="49" charset="0"/>
              </a:rPr>
              <a:t> https://</a:t>
            </a:r>
            <a:r>
              <a:rPr lang="pt-BR" sz="2000" dirty="0" err="1">
                <a:latin typeface="Courier New" panose="02070309020205020404" pitchFamily="49" charset="0"/>
                <a:cs typeface="Courier New" panose="02070309020205020404" pitchFamily="49" charset="0"/>
              </a:rPr>
              <a:t>github.com</a:t>
            </a:r>
            <a:r>
              <a:rPr lang="pt-BR" sz="2000" dirty="0">
                <a:latin typeface="Courier New" panose="02070309020205020404" pitchFamily="49" charset="0"/>
                <a:cs typeface="Courier New" panose="02070309020205020404" pitchFamily="49" charset="0"/>
              </a:rPr>
              <a:t>/</a:t>
            </a:r>
            <a:r>
              <a:rPr lang="pt-BR" sz="2000" dirty="0">
                <a:highlight>
                  <a:srgbClr val="FFFF00"/>
                </a:highlight>
                <a:latin typeface="Courier New" panose="02070309020205020404" pitchFamily="49" charset="0"/>
                <a:cs typeface="Courier New" panose="02070309020205020404" pitchFamily="49" charset="0"/>
              </a:rPr>
              <a:t>&lt;sua-conta&gt;</a:t>
            </a:r>
            <a:r>
              <a:rPr lang="pt-BR" sz="2000" dirty="0">
                <a:latin typeface="Courier New" panose="02070309020205020404" pitchFamily="49" charset="0"/>
                <a:cs typeface="Courier New" panose="02070309020205020404" pitchFamily="49" charset="0"/>
              </a:rPr>
              <a:t>/</a:t>
            </a:r>
            <a:r>
              <a:rPr lang="pt-BR" sz="2000" dirty="0" err="1">
                <a:latin typeface="Courier New" panose="02070309020205020404" pitchFamily="49" charset="0"/>
                <a:cs typeface="Courier New" panose="02070309020205020404" pitchFamily="49" charset="0"/>
              </a:rPr>
              <a:t>HTML.git</a:t>
            </a:r>
            <a:endParaRPr lang="pt-BR" sz="2000" dirty="0">
              <a:latin typeface="Courier New" panose="02070309020205020404" pitchFamily="49" charset="0"/>
              <a:cs typeface="Courier New" panose="02070309020205020404" pitchFamily="49" charset="0"/>
            </a:endParaRPr>
          </a:p>
          <a:p>
            <a:pPr marL="457200" lvl="1" indent="0">
              <a:buNone/>
            </a:pPr>
            <a:r>
              <a:rPr lang="pt-BR" sz="2000" dirty="0" err="1">
                <a:latin typeface="Courier New" panose="02070309020205020404" pitchFamily="49" charset="0"/>
                <a:cs typeface="Courier New" panose="02070309020205020404" pitchFamily="49" charset="0"/>
              </a:rPr>
              <a:t>git</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branch</a:t>
            </a:r>
            <a:r>
              <a:rPr lang="pt-BR" sz="2000" dirty="0">
                <a:latin typeface="Courier New" panose="02070309020205020404" pitchFamily="49" charset="0"/>
                <a:cs typeface="Courier New" panose="02070309020205020404" pitchFamily="49" charset="0"/>
              </a:rPr>
              <a:t> -M </a:t>
            </a:r>
            <a:r>
              <a:rPr lang="pt-BR" sz="2000" dirty="0" err="1">
                <a:latin typeface="Courier New" panose="02070309020205020404" pitchFamily="49" charset="0"/>
                <a:cs typeface="Courier New" panose="02070309020205020404" pitchFamily="49" charset="0"/>
              </a:rPr>
              <a:t>main</a:t>
            </a:r>
            <a:endParaRPr lang="pt-BR" sz="2000" dirty="0">
              <a:latin typeface="Courier New" panose="02070309020205020404" pitchFamily="49" charset="0"/>
              <a:cs typeface="Courier New" panose="02070309020205020404" pitchFamily="49" charset="0"/>
            </a:endParaRPr>
          </a:p>
          <a:p>
            <a:pPr marL="457200" lvl="1" indent="0">
              <a:buNone/>
            </a:pPr>
            <a:r>
              <a:rPr lang="pt-BR" sz="2000" dirty="0" err="1">
                <a:latin typeface="Courier New" panose="02070309020205020404" pitchFamily="49" charset="0"/>
                <a:cs typeface="Courier New" panose="02070309020205020404" pitchFamily="49" charset="0"/>
              </a:rPr>
              <a:t>git</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push</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u</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origin</a:t>
            </a:r>
            <a:r>
              <a:rPr lang="pt-BR" sz="2000" dirty="0">
                <a:latin typeface="Courier New" panose="02070309020205020404" pitchFamily="49" charset="0"/>
                <a:cs typeface="Courier New" panose="02070309020205020404" pitchFamily="49" charset="0"/>
              </a:rPr>
              <a:t> </a:t>
            </a:r>
            <a:r>
              <a:rPr lang="pt-BR" sz="2000" dirty="0" err="1">
                <a:latin typeface="Courier New" panose="02070309020205020404" pitchFamily="49" charset="0"/>
                <a:cs typeface="Courier New" panose="02070309020205020404" pitchFamily="49" charset="0"/>
              </a:rPr>
              <a:t>main</a:t>
            </a:r>
            <a:endParaRPr lang="pt-BR" sz="2000" dirty="0">
              <a:latin typeface="Courier New" panose="02070309020205020404" pitchFamily="49" charset="0"/>
              <a:cs typeface="Courier New" panose="02070309020205020404" pitchFamily="49" charset="0"/>
            </a:endParaRPr>
          </a:p>
          <a:p>
            <a:pPr marL="457200" lvl="1" indent="0">
              <a:buNone/>
            </a:pPr>
            <a:endParaRPr lang="pt-BR" sz="2000"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EXPLIQUE OS COMANDOS ACIMA</a:t>
            </a:r>
          </a:p>
        </p:txBody>
      </p:sp>
    </p:spTree>
    <p:extLst>
      <p:ext uri="{BB962C8B-B14F-4D97-AF65-F5344CB8AC3E}">
        <p14:creationId xmlns:p14="http://schemas.microsoft.com/office/powerpoint/2010/main" val="394846863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5801</TotalTime>
  <Words>3046</Words>
  <Application>Microsoft Office PowerPoint</Application>
  <PresentationFormat>Widescreen</PresentationFormat>
  <Paragraphs>423</Paragraphs>
  <Slides>51</Slides>
  <Notes>9</Notes>
  <HiddenSlides>2</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51</vt:i4>
      </vt:variant>
    </vt:vector>
  </HeadingPairs>
  <TitlesOfParts>
    <vt:vector size="61" baseType="lpstr">
      <vt:lpstr>Arial</vt:lpstr>
      <vt:lpstr>Arial</vt:lpstr>
      <vt:lpstr>Calibri</vt:lpstr>
      <vt:lpstr>Calibri Light</vt:lpstr>
      <vt:lpstr>Consolas</vt:lpstr>
      <vt:lpstr>Courier New</vt:lpstr>
      <vt:lpstr>Google Sans</vt:lpstr>
      <vt:lpstr>Inter</vt:lpstr>
      <vt:lpstr>Söhne</vt:lpstr>
      <vt:lpstr>Tema do Office</vt:lpstr>
      <vt:lpstr>Apresentação do PowerPoint</vt:lpstr>
      <vt:lpstr>Histórico</vt:lpstr>
      <vt:lpstr>Histórico</vt:lpstr>
      <vt:lpstr>O que é HTML</vt:lpstr>
      <vt:lpstr>Estrutura HTML</vt:lpstr>
      <vt:lpstr>HTML na prática</vt:lpstr>
      <vt:lpstr>Prática</vt:lpstr>
      <vt:lpstr>Prática </vt:lpstr>
      <vt:lpstr>Prática</vt:lpstr>
      <vt:lpstr>Git</vt:lpstr>
      <vt:lpstr>Prática</vt:lpstr>
      <vt:lpstr>Prática</vt:lpstr>
      <vt:lpstr>Prática</vt:lpstr>
      <vt:lpstr>Prática</vt:lpstr>
      <vt:lpstr>Tags HTML</vt:lpstr>
      <vt:lpstr>Encadeamento (nesting)</vt:lpstr>
      <vt:lpstr>Estrutura básica do documento HTML</vt:lpstr>
      <vt:lpstr>Listas</vt:lpstr>
      <vt:lpstr>Categorias de Elementos</vt:lpstr>
      <vt:lpstr>Categorias de Elementos</vt:lpstr>
      <vt:lpstr>Na prática</vt:lpstr>
      <vt:lpstr>Apresentação do PowerPoint</vt:lpstr>
      <vt:lpstr>O que é CSS</vt:lpstr>
      <vt:lpstr>CSS</vt:lpstr>
      <vt:lpstr>Escopo de aplicação do estilo </vt:lpstr>
      <vt:lpstr>Cores</vt:lpstr>
      <vt:lpstr>Fontes</vt:lpstr>
      <vt:lpstr>Box Model</vt:lpstr>
      <vt:lpstr>Apresentação do PowerPoint</vt:lpstr>
      <vt:lpstr>JavaScript</vt:lpstr>
      <vt:lpstr>Como adicionar o JavaScript à página</vt:lpstr>
      <vt:lpstr>JavaScript</vt:lpstr>
      <vt:lpstr>Ordem de execução do JavaScript</vt:lpstr>
      <vt:lpstr>Async ou Defer</vt:lpstr>
      <vt:lpstr>Variáveis</vt:lpstr>
      <vt:lpstr>String</vt:lpstr>
      <vt:lpstr>String</vt:lpstr>
      <vt:lpstr>Manipulando Strings</vt:lpstr>
      <vt:lpstr>Objetos</vt:lpstr>
      <vt:lpstr>Document Object Model - DOM</vt:lpstr>
      <vt:lpstr>Apresentação do PowerPoint</vt:lpstr>
      <vt:lpstr>Acessar elementos através do DOM</vt:lpstr>
      <vt:lpstr>Exemplo de página</vt:lpstr>
      <vt:lpstr>Acessar por tag</vt:lpstr>
      <vt:lpstr>Acessar por ID</vt:lpstr>
      <vt:lpstr>Acessar por classe</vt:lpstr>
      <vt:lpstr>Acessar por classe</vt:lpstr>
      <vt:lpstr>Acessar por querySelector</vt:lpstr>
      <vt:lpstr>Acessar por querySelectorAll</vt:lpstr>
      <vt:lpstr>Exemplo de código javascript comentado</vt:lpstr>
      <vt:lpstr>Referências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João Paulo Coelho Furtado</dc:creator>
  <cp:lastModifiedBy>Joao Paulo Furtado</cp:lastModifiedBy>
  <cp:revision>102</cp:revision>
  <cp:lastPrinted>2022-08-18T21:49:04Z</cp:lastPrinted>
  <dcterms:created xsi:type="dcterms:W3CDTF">2022-04-20T13:33:44Z</dcterms:created>
  <dcterms:modified xsi:type="dcterms:W3CDTF">2024-04-30T14:49:52Z</dcterms:modified>
</cp:coreProperties>
</file>