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5" r:id="rId11"/>
    <p:sldId id="279" r:id="rId12"/>
    <p:sldId id="271" r:id="rId13"/>
    <p:sldId id="272" r:id="rId14"/>
    <p:sldId id="274" r:id="rId15"/>
    <p:sldId id="276" r:id="rId16"/>
    <p:sldId id="277" r:id="rId17"/>
    <p:sldId id="278" r:id="rId1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162" autoAdjust="0"/>
    <p:restoredTop sz="94660"/>
  </p:normalViewPr>
  <p:slideViewPr>
    <p:cSldViewPr>
      <p:cViewPr>
        <p:scale>
          <a:sx n="75" d="100"/>
          <a:sy n="75" d="100"/>
        </p:scale>
        <p:origin x="-1002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7BC4F-E69E-4ABA-B735-86B423B8EF95}" type="datetimeFigureOut">
              <a:rPr lang="it-IT" smtClean="0"/>
              <a:pPr/>
              <a:t>18/06/2015</a:t>
            </a:fld>
            <a:endParaRPr lang="it-IT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it-I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A38AC-C100-467D-B41B-1378860B0776}" type="slidenum">
              <a:rPr lang="it-IT" smtClean="0"/>
              <a:pPr/>
              <a:t>‹nº›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A38AC-C100-467D-B41B-1378860B0776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A38AC-C100-467D-B41B-1378860B0776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3A20316-7176-4165-9881-56909A90A95C}" type="datetime1">
              <a:rPr lang="it-IT" smtClean="0"/>
              <a:pPr/>
              <a:t>18/06/2015</a:t>
            </a:fld>
            <a:endParaRPr lang="it-IT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44C01AF-C39F-4F9F-B790-19BBC676664C}" type="slidenum">
              <a:rPr lang="it-IT" smtClean="0"/>
              <a:pPr/>
              <a:t>‹nº›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70B6CE-971A-4224-995F-D8321587A9C4}" type="datetime1">
              <a:rPr lang="it-IT" smtClean="0"/>
              <a:pPr/>
              <a:t>18/06/2015</a:t>
            </a:fld>
            <a:endParaRPr lang="it-I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C01AF-C39F-4F9F-B790-19BBC676664C}" type="slidenum">
              <a:rPr lang="it-IT" smtClean="0"/>
              <a:pPr/>
              <a:t>‹nº›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84707B-A82C-4605-99A4-C925D497C936}" type="datetime1">
              <a:rPr lang="it-IT" smtClean="0"/>
              <a:pPr/>
              <a:t>18/06/2015</a:t>
            </a:fld>
            <a:endParaRPr lang="it-I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C01AF-C39F-4F9F-B790-19BBC676664C}" type="slidenum">
              <a:rPr lang="it-IT" smtClean="0"/>
              <a:pPr/>
              <a:t>‹nº›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C20F31-866E-4828-8103-9DAF4EB47AE7}" type="datetime1">
              <a:rPr lang="it-IT" smtClean="0"/>
              <a:pPr/>
              <a:t>18/06/2015</a:t>
            </a:fld>
            <a:endParaRPr lang="it-I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C01AF-C39F-4F9F-B790-19BBC676664C}" type="slidenum">
              <a:rPr lang="it-IT" smtClean="0"/>
              <a:pPr/>
              <a:t>‹nº›</a:t>
            </a:fld>
            <a:endParaRPr lang="it-IT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3D7502-8514-4F0A-9438-D265C44F681A}" type="datetime1">
              <a:rPr lang="it-IT" smtClean="0"/>
              <a:pPr/>
              <a:t>18/06/2015</a:t>
            </a:fld>
            <a:endParaRPr lang="it-I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C01AF-C39F-4F9F-B790-19BBC676664C}" type="slidenum">
              <a:rPr lang="it-IT" smtClean="0"/>
              <a:pPr/>
              <a:t>‹nº›</a:t>
            </a:fld>
            <a:endParaRPr lang="it-IT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8A8218-941D-4620-AD73-7A2D5772B22E}" type="datetime1">
              <a:rPr lang="it-IT" smtClean="0"/>
              <a:pPr/>
              <a:t>18/06/2015</a:t>
            </a:fld>
            <a:endParaRPr lang="it-I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C01AF-C39F-4F9F-B790-19BBC676664C}" type="slidenum">
              <a:rPr lang="it-IT" smtClean="0"/>
              <a:pPr/>
              <a:t>‹nº›</a:t>
            </a:fld>
            <a:endParaRPr lang="it-IT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FF1C09-AB26-4A1B-B65A-AFE507062207}" type="datetime1">
              <a:rPr lang="it-IT" smtClean="0"/>
              <a:pPr/>
              <a:t>18/06/2015</a:t>
            </a:fld>
            <a:endParaRPr lang="it-I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C01AF-C39F-4F9F-B790-19BBC676664C}" type="slidenum">
              <a:rPr lang="it-IT" smtClean="0"/>
              <a:pPr/>
              <a:t>‹nº›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463913-6DFB-4955-9206-52E1D4F776E0}" type="datetime1">
              <a:rPr lang="it-IT" smtClean="0"/>
              <a:pPr/>
              <a:t>18/06/2015</a:t>
            </a:fld>
            <a:endParaRPr lang="it-IT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C01AF-C39F-4F9F-B790-19BBC676664C}" type="slidenum">
              <a:rPr lang="it-IT" smtClean="0"/>
              <a:pPr/>
              <a:t>‹nº›</a:t>
            </a:fld>
            <a:endParaRPr lang="it-IT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2C232C-D6EA-49A9-9500-9F137F5A3228}" type="datetime1">
              <a:rPr lang="it-IT" smtClean="0"/>
              <a:pPr/>
              <a:t>18/06/2015</a:t>
            </a:fld>
            <a:endParaRPr lang="it-I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C01AF-C39F-4F9F-B790-19BBC676664C}" type="slidenum">
              <a:rPr lang="it-IT" smtClean="0"/>
              <a:pPr/>
              <a:t>‹nº›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951AB3D-16FD-4FB2-AF52-D0435A70072F}" type="datetime1">
              <a:rPr lang="it-IT" smtClean="0"/>
              <a:pPr/>
              <a:t>18/06/2015</a:t>
            </a:fld>
            <a:endParaRPr lang="it-I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C01AF-C39F-4F9F-B790-19BBC676664C}" type="slidenum">
              <a:rPr lang="it-IT" smtClean="0"/>
              <a:pPr/>
              <a:t>‹nº›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EDDAAAB-F5BA-4CAB-A4BD-4D638F93C78B}" type="datetime1">
              <a:rPr lang="it-IT" smtClean="0"/>
              <a:pPr/>
              <a:t>18/06/2015</a:t>
            </a:fld>
            <a:endParaRPr lang="it-I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4C01AF-C39F-4F9F-B790-19BBC676664C}" type="slidenum">
              <a:rPr lang="it-IT" smtClean="0"/>
              <a:pPr/>
              <a:t>‹nº›</a:t>
            </a:fld>
            <a:endParaRPr lang="it-I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90BC35F-B07A-446A-B33F-0B28953832E7}" type="datetime1">
              <a:rPr lang="it-IT" smtClean="0"/>
              <a:pPr/>
              <a:t>18/06/2015</a:t>
            </a:fld>
            <a:endParaRPr lang="it-IT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44C01AF-C39F-4F9F-B790-19BBC676664C}" type="slidenum">
              <a:rPr lang="it-IT" smtClean="0"/>
              <a:pPr/>
              <a:t>‹nº›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2132856"/>
            <a:ext cx="7772400" cy="1100335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Tomography  -  Metal </a:t>
            </a:r>
            <a:r>
              <a:rPr lang="it-IT" dirty="0" smtClean="0"/>
              <a:t>Artifact </a:t>
            </a:r>
            <a:r>
              <a:rPr lang="it-IT" dirty="0" smtClean="0"/>
              <a:t>Reduction</a:t>
            </a:r>
            <a:endParaRPr lang="it-I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Politecnico di Milano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85720" y="6143644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Rafael Vital Rodrigues      815993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Metodi Iterativi</a:t>
            </a:r>
          </a:p>
          <a:p>
            <a:endParaRPr lang="it-IT" dirty="0" smtClean="0"/>
          </a:p>
          <a:p>
            <a:r>
              <a:rPr lang="it-IT" dirty="0" smtClean="0"/>
              <a:t>Metodi Interpolazione</a:t>
            </a:r>
          </a:p>
          <a:p>
            <a:pPr>
              <a:buNone/>
            </a:pPr>
            <a:r>
              <a:rPr lang="it-IT" dirty="0" smtClean="0"/>
              <a:t>     Lineare</a:t>
            </a:r>
          </a:p>
          <a:p>
            <a:pPr>
              <a:buNone/>
            </a:pPr>
            <a:r>
              <a:rPr lang="it-IT" dirty="0" smtClean="0"/>
              <a:t>	   Bertalmio et Al</a:t>
            </a:r>
            <a:endParaRPr lang="it-IT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01AF-C39F-4F9F-B790-19BBC676664C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Inpainting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01AF-C39F-4F9F-B790-19BBC676664C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Lineare</a:t>
            </a:r>
            <a:endParaRPr lang="it-I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43440" t="53766" r="41617" b="27531"/>
          <a:stretch>
            <a:fillRect/>
          </a:stretch>
        </p:blipFill>
        <p:spPr bwMode="auto">
          <a:xfrm>
            <a:off x="2483768" y="1844824"/>
            <a:ext cx="3581451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01AF-C39F-4F9F-B790-19BBC676664C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Bertalmio et Al</a:t>
            </a:r>
            <a:endParaRPr lang="it-IT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28498" t="33094" r="26674" b="40328"/>
          <a:stretch>
            <a:fillRect/>
          </a:stretch>
        </p:blipFill>
        <p:spPr bwMode="auto">
          <a:xfrm>
            <a:off x="2771800" y="4509120"/>
            <a:ext cx="6048672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 l="35057" t="35235" r="23435" b="21453"/>
          <a:stretch>
            <a:fillRect/>
          </a:stretch>
        </p:blipFill>
        <p:spPr bwMode="auto">
          <a:xfrm>
            <a:off x="323528" y="1196752"/>
            <a:ext cx="5523341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01AF-C39F-4F9F-B790-19BBC676664C}" type="slidenum">
              <a:rPr lang="it-IT" smtClean="0"/>
              <a:pPr/>
              <a:t>13</a:t>
            </a:fld>
            <a:endParaRPr lang="it-IT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 l="26961" t="33688" r="29193" b="19656"/>
          <a:stretch>
            <a:fillRect/>
          </a:stretch>
        </p:blipFill>
        <p:spPr bwMode="auto">
          <a:xfrm>
            <a:off x="539552" y="2204864"/>
            <a:ext cx="6696744" cy="4006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 l="28498" t="33094" r="26674" b="51169"/>
          <a:stretch>
            <a:fillRect/>
          </a:stretch>
        </p:blipFill>
        <p:spPr bwMode="auto">
          <a:xfrm>
            <a:off x="1259632" y="404664"/>
            <a:ext cx="6768751" cy="133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ixaDeTexto 9"/>
          <p:cNvSpPr txBox="1"/>
          <p:nvPr/>
        </p:nvSpPr>
        <p:spPr>
          <a:xfrm>
            <a:off x="6084168" y="2708920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Streamline difusion</a:t>
            </a:r>
          </a:p>
          <a:p>
            <a:r>
              <a:rPr lang="it-IT" dirty="0" smtClean="0"/>
              <a:t>Ponto fisso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01AF-C39F-4F9F-B790-19BBC676664C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Restaurazione usando Bertalmio</a:t>
            </a:r>
            <a:endParaRPr lang="it-I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22964" t="51797" r="48258" b="19657"/>
          <a:stretch>
            <a:fillRect/>
          </a:stretch>
        </p:blipFill>
        <p:spPr bwMode="auto">
          <a:xfrm>
            <a:off x="323528" y="1844824"/>
            <a:ext cx="3744416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 l="22410" t="33094" r="48811" b="37375"/>
          <a:stretch>
            <a:fillRect/>
          </a:stretch>
        </p:blipFill>
        <p:spPr bwMode="auto">
          <a:xfrm>
            <a:off x="4644008" y="1844824"/>
            <a:ext cx="374441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1619672" y="4005064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Corruped</a:t>
            </a:r>
            <a:endParaRPr lang="it-IT" dirty="0"/>
          </a:p>
        </p:txBody>
      </p:sp>
      <p:sp>
        <p:nvSpPr>
          <p:cNvPr id="8" name="CaixaDeTexto 7"/>
          <p:cNvSpPr txBox="1"/>
          <p:nvPr/>
        </p:nvSpPr>
        <p:spPr>
          <a:xfrm>
            <a:off x="5652120" y="4077072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Bertalmio Restaured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01AF-C39F-4F9F-B790-19BBC676664C}" type="slidenum">
              <a:rPr lang="it-IT" smtClean="0"/>
              <a:pPr/>
              <a:t>15</a:t>
            </a:fld>
            <a:endParaRPr lang="it-IT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Metodo </a:t>
            </a:r>
            <a:r>
              <a:rPr lang="it-IT" dirty="0" smtClean="0"/>
              <a:t>Fusion Based a Priori</a:t>
            </a:r>
            <a:endParaRPr lang="it-I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22964" t="51797" r="48258" b="19657"/>
          <a:stretch>
            <a:fillRect/>
          </a:stretch>
        </p:blipFill>
        <p:spPr bwMode="auto">
          <a:xfrm>
            <a:off x="395536" y="1412776"/>
            <a:ext cx="3744416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 l="22410" t="33094" r="48811" b="37375"/>
          <a:stretch>
            <a:fillRect/>
          </a:stretch>
        </p:blipFill>
        <p:spPr bwMode="auto">
          <a:xfrm>
            <a:off x="4499992" y="1340768"/>
            <a:ext cx="374441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have esquerda 6"/>
          <p:cNvSpPr/>
          <p:nvPr/>
        </p:nvSpPr>
        <p:spPr>
          <a:xfrm rot="16200000">
            <a:off x="4103948" y="1520788"/>
            <a:ext cx="648072" cy="4608512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/>
          <a:srcRect l="31265" t="32110" r="32273" b="32716"/>
          <a:stretch>
            <a:fillRect/>
          </a:stretch>
        </p:blipFill>
        <p:spPr bwMode="auto">
          <a:xfrm>
            <a:off x="2267744" y="4149080"/>
            <a:ext cx="424847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/>
          <p:cNvSpPr txBox="1"/>
          <p:nvPr/>
        </p:nvSpPr>
        <p:spPr>
          <a:xfrm>
            <a:off x="539552" y="3645024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Corruped</a:t>
            </a:r>
            <a:endParaRPr lang="it-I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948264" y="357301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Restored</a:t>
            </a:r>
            <a:endParaRPr lang="it-IT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588224" y="609329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Fusion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01AF-C39F-4F9F-B790-19BBC676664C}" type="slidenum">
              <a:rPr lang="it-IT" smtClean="0"/>
              <a:pPr/>
              <a:t>16</a:t>
            </a:fld>
            <a:endParaRPr lang="it-IT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 l="21303" t="35063" r="29722" b="56078"/>
          <a:stretch>
            <a:fillRect/>
          </a:stretch>
        </p:blipFill>
        <p:spPr bwMode="auto">
          <a:xfrm>
            <a:off x="1043608" y="764704"/>
            <a:ext cx="63722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 l="30076" t="53937" r="37271" b="18501"/>
          <a:stretch>
            <a:fillRect/>
          </a:stretch>
        </p:blipFill>
        <p:spPr bwMode="auto">
          <a:xfrm>
            <a:off x="1691680" y="1340768"/>
            <a:ext cx="4248472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 l="13282" t="34250" r="51660" b="17516"/>
          <a:stretch>
            <a:fillRect/>
          </a:stretch>
        </p:blipFill>
        <p:spPr bwMode="auto">
          <a:xfrm>
            <a:off x="3563888" y="3212976"/>
            <a:ext cx="4392488" cy="3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01AF-C39F-4F9F-B790-19BBC676664C}" type="slidenum">
              <a:rPr lang="it-IT" smtClean="0"/>
              <a:pPr/>
              <a:t>17</a:t>
            </a:fld>
            <a:endParaRPr lang="it-IT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 smtClean="0"/>
              <a:t>Restaurazione Fusion</a:t>
            </a:r>
            <a:endParaRPr lang="it-IT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 l="34284" t="53676" r="49616" b="28426"/>
          <a:stretch>
            <a:fillRect/>
          </a:stretch>
        </p:blipFill>
        <p:spPr bwMode="auto">
          <a:xfrm>
            <a:off x="4716016" y="4149080"/>
            <a:ext cx="3384376" cy="2115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l="22964" t="51797" r="48258" b="19657"/>
          <a:stretch>
            <a:fillRect/>
          </a:stretch>
        </p:blipFill>
        <p:spPr bwMode="auto">
          <a:xfrm>
            <a:off x="611560" y="1556792"/>
            <a:ext cx="3615299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 l="22410" t="33094" r="48811" b="37375"/>
          <a:stretch>
            <a:fillRect/>
          </a:stretch>
        </p:blipFill>
        <p:spPr bwMode="auto">
          <a:xfrm>
            <a:off x="4716016" y="1556792"/>
            <a:ext cx="3494789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/>
          <p:nvPr/>
        </p:nvSpPr>
        <p:spPr>
          <a:xfrm>
            <a:off x="5364088" y="3573016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Bertalmio Restaured</a:t>
            </a:r>
            <a:endParaRPr lang="it-IT" dirty="0"/>
          </a:p>
        </p:txBody>
      </p:sp>
      <p:sp>
        <p:nvSpPr>
          <p:cNvPr id="9" name="CaixaDeTexto 8"/>
          <p:cNvSpPr txBox="1"/>
          <p:nvPr/>
        </p:nvSpPr>
        <p:spPr>
          <a:xfrm>
            <a:off x="4716016" y="6309320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Bertalmio Fusion (Lin/Bertalmio)</a:t>
            </a:r>
            <a:endParaRPr lang="it-I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907704" y="3573016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Corruped</a:t>
            </a:r>
            <a:endParaRPr lang="it-IT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 l="22964" t="30141" r="49451" b="41312"/>
          <a:stretch>
            <a:fillRect/>
          </a:stretch>
        </p:blipFill>
        <p:spPr bwMode="auto">
          <a:xfrm>
            <a:off x="611560" y="4149080"/>
            <a:ext cx="3744416" cy="2178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aixaDeTexto 11"/>
          <p:cNvSpPr txBox="1"/>
          <p:nvPr/>
        </p:nvSpPr>
        <p:spPr>
          <a:xfrm>
            <a:off x="3046512" y="6374368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Originale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2143116"/>
            <a:ext cx="8229600" cy="3864175"/>
          </a:xfrm>
        </p:spPr>
        <p:txBody>
          <a:bodyPr/>
          <a:lstStyle/>
          <a:p>
            <a:pPr marL="624078" indent="-514350">
              <a:buAutoNum type="arabicParenR"/>
            </a:pPr>
            <a:r>
              <a:rPr lang="it-IT" dirty="0" smtClean="0"/>
              <a:t>Tomografia</a:t>
            </a:r>
          </a:p>
          <a:p>
            <a:pPr marL="624078" indent="-514350">
              <a:buAutoNum type="arabicParenR"/>
            </a:pPr>
            <a:r>
              <a:rPr lang="it-IT" dirty="0" smtClean="0"/>
              <a:t>Trasformata di Radon</a:t>
            </a:r>
          </a:p>
          <a:p>
            <a:pPr marL="624078" indent="-514350">
              <a:buAutoNum type="arabicParenR"/>
            </a:pPr>
            <a:r>
              <a:rPr lang="it-IT" dirty="0" smtClean="0"/>
              <a:t>Filtered Back Projection</a:t>
            </a:r>
          </a:p>
          <a:p>
            <a:pPr marL="624078" indent="-514350">
              <a:buAutoNum type="arabicParenR"/>
            </a:pPr>
            <a:r>
              <a:rPr lang="it-IT" dirty="0" smtClean="0"/>
              <a:t>MAR</a:t>
            </a:r>
          </a:p>
          <a:p>
            <a:pPr marL="624078" indent="-514350">
              <a:buAutoNum type="arabicParenR"/>
            </a:pPr>
            <a:r>
              <a:rPr lang="it-IT" dirty="0" smtClean="0"/>
              <a:t>Metodo Bertalmio et Al</a:t>
            </a:r>
          </a:p>
          <a:p>
            <a:pPr marL="624078" indent="-514350">
              <a:buAutoNum type="arabicParenR"/>
            </a:pPr>
            <a:r>
              <a:rPr lang="it-IT" dirty="0" smtClean="0"/>
              <a:t>Metodo Fusion</a:t>
            </a:r>
          </a:p>
          <a:p>
            <a:pPr marL="624078" indent="-514350">
              <a:buAutoNum type="arabicParenR"/>
            </a:pPr>
            <a:endParaRPr lang="it-IT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01AF-C39F-4F9F-B790-19BBC676664C}" type="slidenum">
              <a:rPr lang="it-IT" smtClean="0"/>
              <a:pPr/>
              <a:t>2</a:t>
            </a:fld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01AF-C39F-4F9F-B790-19BBC676664C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Tomografia</a:t>
            </a:r>
            <a:endParaRPr lang="it-IT" dirty="0"/>
          </a:p>
        </p:txBody>
      </p:sp>
      <p:pic>
        <p:nvPicPr>
          <p:cNvPr id="1026" name="Picture 2" descr="C:\Users\vital\Desktop\tomografia\rapporto\img\TA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15918"/>
            <a:ext cx="5924370" cy="5742082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19090" t="43922" r="44937" b="34422"/>
          <a:stretch>
            <a:fillRect/>
          </a:stretch>
        </p:blipFill>
        <p:spPr bwMode="auto">
          <a:xfrm>
            <a:off x="5727401" y="3717032"/>
            <a:ext cx="3093071" cy="1046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6156176" y="3068960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/>
              <a:t>Beer's law</a:t>
            </a:r>
            <a:endParaRPr lang="it-IT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01AF-C39F-4F9F-B790-19BBC676664C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Trasformata di Radon</a:t>
            </a:r>
            <a:br>
              <a:rPr lang="it-IT" dirty="0" smtClean="0"/>
            </a:br>
            <a:endParaRPr lang="it-I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3517" t="37031" r="44384" b="46235"/>
          <a:stretch>
            <a:fillRect/>
          </a:stretch>
        </p:blipFill>
        <p:spPr bwMode="auto">
          <a:xfrm>
            <a:off x="1979712" y="1196752"/>
            <a:ext cx="417646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 l="30711" t="31125" r="26121" b="15719"/>
          <a:stretch>
            <a:fillRect/>
          </a:stretch>
        </p:blipFill>
        <p:spPr bwMode="auto">
          <a:xfrm>
            <a:off x="1403648" y="2348880"/>
            <a:ext cx="5976664" cy="41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01AF-C39F-4F9F-B790-19BBC676664C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Sinogramma</a:t>
            </a:r>
            <a:endParaRPr lang="it-I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2411" t="28172" r="57666" b="25563"/>
          <a:stretch>
            <a:fillRect/>
          </a:stretch>
        </p:blipFill>
        <p:spPr bwMode="auto">
          <a:xfrm>
            <a:off x="755576" y="1484784"/>
            <a:ext cx="2592288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l="42745" t="28344" r="31183" b="25565"/>
          <a:stretch>
            <a:fillRect/>
          </a:stretch>
        </p:blipFill>
        <p:spPr bwMode="auto">
          <a:xfrm>
            <a:off x="4355976" y="1497484"/>
            <a:ext cx="3392264" cy="3371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 l="51107" t="34250" r="47233" b="61813"/>
          <a:stretch>
            <a:fillRect/>
          </a:stretch>
        </p:blipFill>
        <p:spPr bwMode="auto">
          <a:xfrm>
            <a:off x="7520136" y="4881860"/>
            <a:ext cx="21602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 l="22329" t="52953" r="73797" b="40156"/>
          <a:stretch>
            <a:fillRect/>
          </a:stretch>
        </p:blipFill>
        <p:spPr bwMode="auto">
          <a:xfrm>
            <a:off x="3974728" y="1412776"/>
            <a:ext cx="36004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/>
          <p:nvPr/>
        </p:nvSpPr>
        <p:spPr>
          <a:xfrm>
            <a:off x="899592" y="5013176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Immagine Originale</a:t>
            </a:r>
            <a:endParaRPr lang="it-IT" dirty="0"/>
          </a:p>
        </p:txBody>
      </p:sp>
      <p:sp>
        <p:nvSpPr>
          <p:cNvPr id="9" name="CaixaDeTexto 8"/>
          <p:cNvSpPr txBox="1"/>
          <p:nvPr/>
        </p:nvSpPr>
        <p:spPr>
          <a:xfrm>
            <a:off x="5350396" y="5013176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Sinogramma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435280" cy="4525963"/>
          </a:xfrm>
        </p:spPr>
        <p:txBody>
          <a:bodyPr/>
          <a:lstStyle/>
          <a:p>
            <a:r>
              <a:rPr lang="it-IT" dirty="0" smtClean="0"/>
              <a:t>Combina transformata di Fourier con trasformata di Radon per </a:t>
            </a:r>
            <a:r>
              <a:rPr lang="it-IT" dirty="0" smtClean="0"/>
              <a:t>recuperare </a:t>
            </a:r>
            <a:r>
              <a:rPr lang="it-IT" dirty="0" smtClean="0"/>
              <a:t>la </a:t>
            </a:r>
            <a:r>
              <a:rPr lang="it-IT" dirty="0" smtClean="0"/>
              <a:t>immagine </a:t>
            </a:r>
            <a:r>
              <a:rPr lang="it-IT" dirty="0" smtClean="0"/>
              <a:t>tomografica partendo dal sinogramma.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Dove </a:t>
            </a:r>
            <a:endParaRPr lang="it-IT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01AF-C39F-4F9F-B790-19BBC676664C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Filtered Back Projection</a:t>
            </a:r>
            <a:endParaRPr lang="it-IT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 l="29605" t="30141" r="27781" b="58047"/>
          <a:stretch>
            <a:fillRect/>
          </a:stretch>
        </p:blipFill>
        <p:spPr bwMode="auto">
          <a:xfrm>
            <a:off x="683568" y="3212976"/>
            <a:ext cx="739282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 l="37594" t="46320" r="36169" b="45902"/>
          <a:stretch>
            <a:fillRect/>
          </a:stretch>
        </p:blipFill>
        <p:spPr bwMode="auto">
          <a:xfrm>
            <a:off x="1979712" y="4653136"/>
            <a:ext cx="475252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/>
          <p:nvPr/>
        </p:nvSpPr>
        <p:spPr>
          <a:xfrm>
            <a:off x="2195736" y="5661248"/>
            <a:ext cx="535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Transformata di Fourier del sinogramma in x’ 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01AF-C39F-4F9F-B790-19BBC676664C}" type="slidenum">
              <a:rPr lang="it-IT" smtClean="0"/>
              <a:pPr/>
              <a:t>7</a:t>
            </a:fld>
            <a:endParaRPr lang="it-IT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 l="29605" t="31617" r="28058" b="58047"/>
          <a:stretch>
            <a:fillRect/>
          </a:stretch>
        </p:blipFill>
        <p:spPr bwMode="auto">
          <a:xfrm>
            <a:off x="611560" y="980728"/>
            <a:ext cx="734481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have esquerda 5"/>
          <p:cNvSpPr/>
          <p:nvPr/>
        </p:nvSpPr>
        <p:spPr>
          <a:xfrm rot="16200000">
            <a:off x="4752020" y="-135396"/>
            <a:ext cx="504056" cy="46085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l="40673" t="51797" r="37743" b="36391"/>
          <a:stretch>
            <a:fillRect/>
          </a:stretch>
        </p:blipFill>
        <p:spPr bwMode="auto">
          <a:xfrm>
            <a:off x="899592" y="3717032"/>
            <a:ext cx="374441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ixaDeTexto 9"/>
          <p:cNvSpPr txBox="1"/>
          <p:nvPr/>
        </p:nvSpPr>
        <p:spPr>
          <a:xfrm>
            <a:off x="755576" y="2996952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Tuttavia, k’ non può ammetere qualsiasi valore, deve rispettare il Teorema di Shannon-Nyquist </a:t>
            </a:r>
            <a:endParaRPr lang="it-IT" dirty="0"/>
          </a:p>
        </p:txBody>
      </p:sp>
      <p:sp>
        <p:nvSpPr>
          <p:cNvPr id="8" name="CaixaDeTexto 7"/>
          <p:cNvSpPr txBox="1"/>
          <p:nvPr/>
        </p:nvSpPr>
        <p:spPr>
          <a:xfrm>
            <a:off x="1763688" y="5733256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Dunque, la restaurazione ha un effetto di filtro passa-basso e non è unica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l="40120" t="65578" r="47704" b="30485"/>
          <a:stretch>
            <a:fillRect/>
          </a:stretch>
        </p:blipFill>
        <p:spPr bwMode="auto">
          <a:xfrm>
            <a:off x="3995936" y="2276872"/>
            <a:ext cx="23762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 l="553" t="19313" r="63201" b="43281"/>
          <a:stretch>
            <a:fillRect/>
          </a:stretch>
        </p:blipFill>
        <p:spPr bwMode="auto">
          <a:xfrm>
            <a:off x="5004048" y="3501008"/>
            <a:ext cx="3203848" cy="1858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 l="52710" t="53273" r="45215" b="43036"/>
          <a:stretch>
            <a:fillRect/>
          </a:stretch>
        </p:blipFill>
        <p:spPr bwMode="auto">
          <a:xfrm>
            <a:off x="8172400" y="5301208"/>
            <a:ext cx="36004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01AF-C39F-4F9F-B790-19BBC676664C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Metal Artefact</a:t>
            </a:r>
            <a:endParaRPr lang="it-I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22964" t="30141" r="21693" b="12766"/>
          <a:stretch>
            <a:fillRect/>
          </a:stretch>
        </p:blipFill>
        <p:spPr bwMode="auto">
          <a:xfrm>
            <a:off x="467544" y="1484784"/>
            <a:ext cx="794571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01AF-C39F-4F9F-B790-19BBC676664C}" type="slidenum">
              <a:rPr lang="it-IT" smtClean="0"/>
              <a:pPr/>
              <a:t>9</a:t>
            </a:fld>
            <a:endParaRPr lang="it-IT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32925" t="25502" r="29847" b="10797"/>
          <a:stretch>
            <a:fillRect/>
          </a:stretch>
        </p:blipFill>
        <p:spPr bwMode="auto">
          <a:xfrm>
            <a:off x="1187624" y="0"/>
            <a:ext cx="712879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2421</TotalTime>
  <Words>156</Words>
  <Application>Microsoft Office PowerPoint</Application>
  <PresentationFormat>Apresentação na tela (4:3)</PresentationFormat>
  <Paragraphs>68</Paragraphs>
  <Slides>17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Concurso</vt:lpstr>
      <vt:lpstr>Tomography  -  Metal Artifact Reduction</vt:lpstr>
      <vt:lpstr>Sommario</vt:lpstr>
      <vt:lpstr>Tomografia</vt:lpstr>
      <vt:lpstr>Trasformata di Radon </vt:lpstr>
      <vt:lpstr>Sinogramma</vt:lpstr>
      <vt:lpstr>Filtered Back Projection</vt:lpstr>
      <vt:lpstr>Slide 7</vt:lpstr>
      <vt:lpstr>Metal Artefact</vt:lpstr>
      <vt:lpstr>Slide 9</vt:lpstr>
      <vt:lpstr>Inpainting</vt:lpstr>
      <vt:lpstr>Lineare</vt:lpstr>
      <vt:lpstr>Bertalmio et Al</vt:lpstr>
      <vt:lpstr>Slide 13</vt:lpstr>
      <vt:lpstr>Restaurazione usando Bertalmio</vt:lpstr>
      <vt:lpstr>Metodo Fusion Based a Priori</vt:lpstr>
      <vt:lpstr>Slide 16</vt:lpstr>
      <vt:lpstr>Restaurazione Fusion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CADUTA DI PRESSIONE ATTRAVERSO UN DIAFRAMMA MONOFORO IN UNA CONDOTTA</dc:title>
  <dc:creator>Vital</dc:creator>
  <cp:lastModifiedBy>vital</cp:lastModifiedBy>
  <cp:revision>191</cp:revision>
  <dcterms:created xsi:type="dcterms:W3CDTF">2014-06-27T08:49:42Z</dcterms:created>
  <dcterms:modified xsi:type="dcterms:W3CDTF">2015-06-18T12:28:27Z</dcterms:modified>
</cp:coreProperties>
</file>