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40"/>
  </p:notesMasterIdLst>
  <p:sldIdLst>
    <p:sldId id="267" r:id="rId4"/>
    <p:sldId id="299" r:id="rId5"/>
    <p:sldId id="257" r:id="rId6"/>
    <p:sldId id="326" r:id="rId7"/>
    <p:sldId id="272" r:id="rId8"/>
    <p:sldId id="268" r:id="rId9"/>
    <p:sldId id="287" r:id="rId10"/>
    <p:sldId id="343" r:id="rId11"/>
    <p:sldId id="344" r:id="rId12"/>
    <p:sldId id="356" r:id="rId13"/>
    <p:sldId id="347" r:id="rId14"/>
    <p:sldId id="357" r:id="rId15"/>
    <p:sldId id="345" r:id="rId16"/>
    <p:sldId id="358" r:id="rId17"/>
    <p:sldId id="359" r:id="rId18"/>
    <p:sldId id="360" r:id="rId19"/>
    <p:sldId id="361" r:id="rId20"/>
    <p:sldId id="362" r:id="rId21"/>
    <p:sldId id="363" r:id="rId22"/>
    <p:sldId id="366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64" r:id="rId32"/>
    <p:sldId id="365" r:id="rId33"/>
    <p:sldId id="367" r:id="rId34"/>
    <p:sldId id="368" r:id="rId35"/>
    <p:sldId id="369" r:id="rId36"/>
    <p:sldId id="370" r:id="rId37"/>
    <p:sldId id="371" r:id="rId38"/>
    <p:sldId id="372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DC6F54E-76C5-4B77-91FA-E0C2A3EF821C}">
          <p14:sldIdLst>
            <p14:sldId id="267"/>
            <p14:sldId id="299"/>
            <p14:sldId id="257"/>
            <p14:sldId id="326"/>
            <p14:sldId id="272"/>
            <p14:sldId id="268"/>
            <p14:sldId id="287"/>
            <p14:sldId id="343"/>
            <p14:sldId id="344"/>
            <p14:sldId id="356"/>
            <p14:sldId id="347"/>
            <p14:sldId id="357"/>
            <p14:sldId id="345"/>
            <p14:sldId id="358"/>
            <p14:sldId id="359"/>
            <p14:sldId id="360"/>
            <p14:sldId id="361"/>
            <p14:sldId id="362"/>
            <p14:sldId id="363"/>
            <p14:sldId id="366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64"/>
            <p14:sldId id="365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Seção sem Título" id="{4EE47CE6-D71F-4258-8064-E5F38763747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ADBD9"/>
    <a:srgbClr val="02BAB1"/>
    <a:srgbClr val="434343"/>
    <a:srgbClr val="CCE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84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02BAB1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8F66188-C4C0-4FEA-A5FF-C614B8E66967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B34E814-D2CB-498C-9534-11C171E4A6F8}">
      <dgm:prSet phldrT="[Texto]" custT="1"/>
      <dgm:spPr>
        <a:solidFill>
          <a:srgbClr val="02BAB1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 custLinFactX="61048" custLinFactNeighborX="100000" custLinFactNeighborY="-798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 custLinFactX="-80576" custLinFactNeighborX="-100000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8F66188-C4C0-4FEA-A5FF-C614B8E66967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B34E814-D2CB-498C-9534-11C171E4A6F8}">
      <dgm:prSet phldrT="[Texto]" custT="1"/>
      <dgm:spPr>
        <a:solidFill>
          <a:srgbClr val="02BAB1"/>
        </a:solidFill>
      </dgm:spPr>
      <dgm:t>
        <a:bodyPr/>
        <a:lstStyle/>
        <a:p>
          <a:endParaRPr lang="pt-BR" sz="1200" dirty="0">
            <a:solidFill>
              <a:schemeClr val="bg1"/>
            </a:solidFill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 custLinFactX="119442" custLinFactNeighborX="200000" custLinFactNeighborY="609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 custLinFactX="-80576" custLinFactNeighborX="-100000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 custLinFactX="-80140" custLinFactNeighborX="-100000" custLinFactNeighborY="1756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02BA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sp:txBody>
      <dsp:txXfrm>
        <a:off x="8329871" y="1765152"/>
        <a:ext cx="1305351" cy="870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942248" y="795749"/>
          <a:ext cx="2621186" cy="1048474"/>
        </a:xfrm>
        <a:prstGeom prst="chevron">
          <a:avLst/>
        </a:prstGeom>
        <a:solidFill>
          <a:srgbClr val="02BA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466485" y="795749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4163" y="893236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659280" y="893236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893236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sp:txBody>
      <dsp:txXfrm>
        <a:off x="4587865" y="893236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893236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893236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893236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sp:txBody>
      <dsp:txXfrm>
        <a:off x="8329871" y="893236"/>
        <a:ext cx="1305351" cy="870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3813619" y="810501"/>
          <a:ext cx="2621186" cy="1048474"/>
        </a:xfrm>
        <a:prstGeom prst="chevron">
          <a:avLst/>
        </a:prstGeom>
        <a:solidFill>
          <a:srgbClr val="02BA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 dirty="0">
            <a:solidFill>
              <a:schemeClr val="bg1"/>
            </a:solidFill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4337856" y="810501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4163" y="893236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659280" y="893236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2104652" y="908517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539769" y="908517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893236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893236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893236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sp:txBody>
      <dsp:txXfrm>
        <a:off x="8329871" y="893236"/>
        <a:ext cx="1305351" cy="870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4020202020204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4020202020204"/>
              </a:defRPr>
            </a:lvl1pPr>
          </a:lstStyle>
          <a:p>
            <a:fld id="{741C0E9A-CAF1-44BA-8C98-5BE835AC7B3C}" type="datetimeFigureOut">
              <a:rPr lang="pt-BR" smtClean="0"/>
              <a:pPr/>
              <a:t>24/11/2023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4020202020204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4020202020204"/>
              </a:defRPr>
            </a:lvl1pPr>
          </a:lstStyle>
          <a:p>
            <a:fld id="{4A3CCD0D-6437-4073-8960-8BC5F3D1E70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40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39956-4D72-4527-A3D7-467AF2D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33BF-578A-495E-A4DD-0F516A97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BF1AF-51DC-4F1D-B6A9-EDC6139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1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48360-43C2-4AFA-85D0-9C25F15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F7F78-02C3-4A92-80CE-B8D52A58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E441C-F96D-47CB-A6A8-0A95EA50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2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F528E-0847-46D4-8041-49A6986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899A7-9A4A-4159-82DF-C862B9D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5081D-8656-4AC8-8D85-B2E86260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258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64266" y="2851300"/>
            <a:ext cx="5292001" cy="3976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t="44000" b="27799"/>
          <a:stretch/>
        </p:blipFill>
        <p:spPr>
          <a:xfrm>
            <a:off x="8899534" y="5661634"/>
            <a:ext cx="4099767" cy="115613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33" y="-92267"/>
            <a:ext cx="12192000" cy="169200"/>
          </a:xfrm>
          <a:prstGeom prst="rect">
            <a:avLst/>
          </a:prstGeom>
          <a:solidFill>
            <a:srgbClr val="6ADBD9"/>
          </a:solidFill>
          <a:ln w="9525" cap="flat" cmpd="sng">
            <a:solidFill>
              <a:srgbClr val="6ADB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9188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954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318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515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376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 dirty="0"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702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189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71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2D6DD-44F5-4F28-BDCA-45803BDB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@2020 LABDATA FIA.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48BF8-21E0-4701-AFCB-C6FBB2F4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E8D92-1CF9-45FD-A449-2C0CE03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483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rPr dirty="0"/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29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077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39956-4D72-4527-A3D7-467AF2D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33BF-578A-495E-A4DD-0F516A97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BF1AF-51DC-4F1D-B6A9-EDC6139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6428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2D6DD-44F5-4F28-BDCA-45803BDB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@2020 LABDATA FIA.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48BF8-21E0-4701-AFCB-C6FBB2F4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E8D92-1CF9-45FD-A449-2C0CE03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5004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34B12-ACB7-4504-857C-43022E3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26DBF-39EF-46CF-8F63-50BDDAAB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030F6-239E-46A9-A507-CFFE426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451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0911A-2DAD-480B-87F0-51A20923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89F4B-8A4F-4301-9ED9-D98F397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F68CA-892C-4A00-B2E2-83ADCE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075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F6EAA-4E06-4408-B3EC-0EB395A6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8F12E-79BA-499C-B6F7-44001FE8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9B9F35-DC8D-4441-8173-70108EF01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0B3950-5B27-4F1D-A58E-8717968A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278AB4-08CF-4C9D-9092-477BA2890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2442F-3EF2-4D4D-B104-90565C5E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52A0B8-9F20-44DB-9508-C4AEB83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4F7A9A-8E80-4E7F-A3FC-97E9B7A0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585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106FF-21A7-4166-8319-567BFEBA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C84C2D-443B-41E7-870C-BD9061D7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871DBC-8C7E-4790-A074-FC7CF74F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78BE79-9371-482D-B61E-EA546C8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295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CFFAD7-E6C6-46C1-B5BB-817A54DE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9A653A-9CBD-4578-9DFB-865325E6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0B2D-1966-42CB-AEE8-C713626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401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002697-4E19-4C42-AFAC-8BEF8FD7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FEE884-A0F2-48DB-BA6E-D58E3438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6D9C5-2EEA-4428-9090-31AC843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23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34B12-ACB7-4504-857C-43022E3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26DBF-39EF-46CF-8F63-50BDDAAB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030F6-239E-46A9-A507-CFFE426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7802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C5AE97-0A0D-45D5-9F36-995E18A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FF6FF8-A225-4D65-B4D2-40C6552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29670-B4A8-4F96-A599-1C62154F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817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48360-43C2-4AFA-85D0-9C25F15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F7F78-02C3-4A92-80CE-B8D52A58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E441C-F96D-47CB-A6A8-0A95EA50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044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F528E-0847-46D4-8041-49A6986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899A7-9A4A-4159-82DF-C862B9D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5081D-8656-4AC8-8D85-B2E86260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48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0911A-2DAD-480B-87F0-51A20923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89F4B-8A4F-4301-9ED9-D98F397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F68CA-892C-4A00-B2E2-83ADCE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9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F6EAA-4E06-4408-B3EC-0EB395A6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8F12E-79BA-499C-B6F7-44001FE8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9B9F35-DC8D-4441-8173-70108EF01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0B3950-5B27-4F1D-A58E-8717968A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278AB4-08CF-4C9D-9092-477BA2890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2442F-3EF2-4D4D-B104-90565C5E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52A0B8-9F20-44DB-9508-C4AEB83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4F7A9A-8E80-4E7F-A3FC-97E9B7A0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74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106FF-21A7-4166-8319-567BFEBA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C84C2D-443B-41E7-870C-BD9061D7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871DBC-8C7E-4790-A074-FC7CF74F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78BE79-9371-482D-B61E-EA546C8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00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CFFAD7-E6C6-46C1-B5BB-817A54DE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9A653A-9CBD-4578-9DFB-865325E6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0B2D-1966-42CB-AEE8-C713626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41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002697-4E19-4C42-AFAC-8BEF8FD7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FEE884-A0F2-48DB-BA6E-D58E3438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6D9C5-2EEA-4428-9090-31AC843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23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C5AE97-0A0D-45D5-9F36-995E18A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FF6FF8-A225-4D65-B4D2-40C6552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29670-B4A8-4F96-A599-1C62154F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57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E5735-FB17-4D51-86BB-86683FBB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r>
              <a:rPr lang="pt-BR" dirty="0"/>
              <a:t>@2020 FIA LABDATA.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08B36-E06F-44CB-9761-AC85A8BE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r>
              <a:rPr lang="pt-BR" dirty="0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006AA-26E9-4FDB-B981-0283554D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fld id="{E8FB8526-A7DF-44F1-A0A0-E2C9088E152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38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4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Open Sans" panose="020B0604020202020204"/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5511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Open Sans" panose="020B0604020202020204"/>
          <a:ea typeface="Open Sans" panose="020B0604020202020204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Open Sans" panose="020B0604020202020204"/>
          <a:ea typeface="Open Sans" panose="020B0604020202020204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E5735-FB17-4D51-86BB-86683FBB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08B36-E06F-44CB-9761-AC85A8BE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006AA-26E9-4FDB-B981-0283554D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12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4440D5F-3CCF-09FE-9844-EA45C1409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033" y="0"/>
            <a:ext cx="9583740" cy="6858000"/>
          </a:xfrm>
          <a:prstGeom prst="rect">
            <a:avLst/>
          </a:prstGeom>
        </p:spPr>
      </p:pic>
      <p:grpSp>
        <p:nvGrpSpPr>
          <p:cNvPr id="56" name="Google Shape;56;p13"/>
          <p:cNvGrpSpPr/>
          <p:nvPr/>
        </p:nvGrpSpPr>
        <p:grpSpPr>
          <a:xfrm>
            <a:off x="-3251199" y="-304800"/>
            <a:ext cx="10893700" cy="7467600"/>
            <a:chOff x="-2438400" y="-228600"/>
            <a:chExt cx="8170275" cy="5600700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-2438400" y="0"/>
              <a:ext cx="8017875" cy="5372100"/>
              <a:chOff x="-2438400" y="0"/>
              <a:chExt cx="8017875" cy="5372100"/>
            </a:xfrm>
          </p:grpSpPr>
          <p:pic>
            <p:nvPicPr>
              <p:cNvPr id="58" name="Google Shape;58;p13"/>
              <p:cNvPicPr preferRelativeResize="0"/>
              <p:nvPr/>
            </p:nvPicPr>
            <p:blipFill rotWithShape="1">
              <a:blip r:embed="rId4">
                <a:alphaModFix/>
              </a:blip>
              <a:srcRect l="-43947"/>
              <a:stretch/>
            </p:blipFill>
            <p:spPr>
              <a:xfrm rot="10800000" flipH="1">
                <a:off x="-2438400" y="0"/>
                <a:ext cx="7987800" cy="5143500"/>
              </a:xfrm>
              <a:prstGeom prst="trapezoid">
                <a:avLst>
                  <a:gd name="adj" fmla="val 41313"/>
                </a:avLst>
              </a:prstGeom>
              <a:noFill/>
              <a:ln>
                <a:noFill/>
              </a:ln>
            </p:spPr>
          </p:pic>
          <p:cxnSp>
            <p:nvCxnSpPr>
              <p:cNvPr id="59" name="Google Shape;59;p13"/>
              <p:cNvCxnSpPr/>
              <p:nvPr/>
            </p:nvCxnSpPr>
            <p:spPr>
              <a:xfrm flipH="1">
                <a:off x="3371775" y="0"/>
                <a:ext cx="2207700" cy="5372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ADB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0" name="Google Shape;60;p13"/>
            <p:cNvCxnSpPr/>
            <p:nvPr/>
          </p:nvCxnSpPr>
          <p:spPr>
            <a:xfrm flipH="1">
              <a:off x="3524175" y="-228600"/>
              <a:ext cx="2207700" cy="5372100"/>
            </a:xfrm>
            <a:prstGeom prst="straightConnector1">
              <a:avLst/>
            </a:prstGeom>
            <a:noFill/>
            <a:ln w="19050" cap="flat" cmpd="sng">
              <a:solidFill>
                <a:srgbClr val="6ADB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13"/>
          <p:cNvSpPr txBox="1"/>
          <p:nvPr/>
        </p:nvSpPr>
        <p:spPr>
          <a:xfrm>
            <a:off x="127498" y="5519314"/>
            <a:ext cx="4330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lang="pt-BR" sz="1200"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defTabSz="1219170">
              <a:buClr>
                <a:srgbClr val="000000"/>
              </a:buClr>
            </a:pPr>
            <a:r>
              <a:rPr lang="pt-BR" sz="1200" kern="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09/03/2023</a:t>
            </a:r>
            <a:endParaRPr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684D99A-72DF-4D5F-8D9A-5736DBDA7732}"/>
              </a:ext>
            </a:extLst>
          </p:cNvPr>
          <p:cNvGrpSpPr/>
          <p:nvPr/>
        </p:nvGrpSpPr>
        <p:grpSpPr>
          <a:xfrm>
            <a:off x="75041" y="128753"/>
            <a:ext cx="5266000" cy="5143500"/>
            <a:chOff x="4110343" y="94597"/>
            <a:chExt cx="2977228" cy="2308431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E5BFAF2-8E54-436D-B6EE-98DEE8DABB4E}"/>
                </a:ext>
              </a:extLst>
            </p:cNvPr>
            <p:cNvSpPr/>
            <p:nvPr/>
          </p:nvSpPr>
          <p:spPr>
            <a:xfrm rot="10800000">
              <a:off x="4110343" y="94597"/>
              <a:ext cx="2977228" cy="2308431"/>
            </a:xfrm>
            <a:prstGeom prst="rect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18" name="Google Shape;62;p13">
              <a:extLst>
                <a:ext uri="{FF2B5EF4-FFF2-40B4-BE49-F238E27FC236}">
                  <a16:creationId xmlns:a16="http://schemas.microsoft.com/office/drawing/2014/main" id="{64E7C09F-0341-482E-BCB1-79FB64B2AB76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4126949" y="96004"/>
              <a:ext cx="2027620" cy="14072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07F0ED33-AD32-4C33-85BB-32CDD38A7B6A}"/>
              </a:ext>
            </a:extLst>
          </p:cNvPr>
          <p:cNvSpPr txBox="1">
            <a:spLocks/>
          </p:cNvSpPr>
          <p:nvPr/>
        </p:nvSpPr>
        <p:spPr>
          <a:xfrm>
            <a:off x="401194" y="3590499"/>
            <a:ext cx="5456681" cy="118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pt-BR"/>
            </a:defPPr>
            <a:lvl1pPr defTabSz="1219170">
              <a:buClr>
                <a:srgbClr val="000000"/>
              </a:buClr>
              <a:defRPr sz="1867" b="1" kern="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pt-BR" sz="2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Modelo de Analise e Bloqueio </a:t>
            </a:r>
          </a:p>
          <a:p>
            <a:r>
              <a:rPr lang="pt-BR" sz="2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 e-mails Spam com ML</a:t>
            </a:r>
          </a:p>
          <a:p>
            <a:r>
              <a:rPr lang="pt-BR" sz="1600" dirty="0">
                <a:solidFill>
                  <a:srgbClr val="434343"/>
                </a:solidFill>
              </a:rPr>
              <a:t>Produto: Caixa de E-mail - </a:t>
            </a:r>
            <a:r>
              <a:rPr lang="pt-BR" sz="1600" dirty="0" err="1">
                <a:solidFill>
                  <a:srgbClr val="434343"/>
                </a:solidFill>
              </a:rPr>
              <a:t>Salesforce</a:t>
            </a:r>
            <a:endParaRPr lang="pt-BR" sz="1600" dirty="0">
              <a:solidFill>
                <a:srgbClr val="434343"/>
              </a:solidFill>
            </a:endParaRPr>
          </a:p>
          <a:p>
            <a:endParaRPr lang="pt-BR" sz="1600" b="0" dirty="0">
              <a:solidFill>
                <a:schemeClr val="bg1"/>
              </a:solidFill>
            </a:endParaRPr>
          </a:p>
        </p:txBody>
      </p:sp>
      <p:pic>
        <p:nvPicPr>
          <p:cNvPr id="4" name="Google Shape;91;p2">
            <a:extLst>
              <a:ext uri="{FF2B5EF4-FFF2-40B4-BE49-F238E27FC236}">
                <a16:creationId xmlns:a16="http://schemas.microsoft.com/office/drawing/2014/main" id="{DC93768F-F7CC-F030-AB37-D1B04EFDA8D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4556" t="15824" r="3673" b="14354"/>
          <a:stretch/>
        </p:blipFill>
        <p:spPr>
          <a:xfrm>
            <a:off x="1212460" y="6364122"/>
            <a:ext cx="2121094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03B2441-5917-A68F-E9B4-B4734CF07B96}"/>
              </a:ext>
            </a:extLst>
          </p:cNvPr>
          <p:cNvSpPr txBox="1"/>
          <p:nvPr/>
        </p:nvSpPr>
        <p:spPr>
          <a:xfrm>
            <a:off x="478129" y="301925"/>
            <a:ext cx="5061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Trabalho de Conclusão de Curso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503E7C78-0753-071F-5709-59C94A0FB39A}"/>
              </a:ext>
            </a:extLst>
          </p:cNvPr>
          <p:cNvSpPr txBox="1">
            <a:spLocks/>
          </p:cNvSpPr>
          <p:nvPr/>
        </p:nvSpPr>
        <p:spPr>
          <a:xfrm>
            <a:off x="176514" y="95682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3.3.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425817-2871-FFBE-E4DA-E3BEC6B5B123}"/>
              </a:ext>
            </a:extLst>
          </p:cNvPr>
          <p:cNvSpPr txBox="1"/>
          <p:nvPr/>
        </p:nvSpPr>
        <p:spPr>
          <a:xfrm>
            <a:off x="285008" y="808916"/>
            <a:ext cx="465512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de Categorização</a:t>
            </a:r>
          </a:p>
          <a:p>
            <a:pPr algn="ctr"/>
            <a:endParaRPr lang="pt-BR" sz="1800" b="1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8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Palavras-chave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8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Remetente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8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Características do cabeçalho do e-mail</a:t>
            </a:r>
          </a:p>
          <a:p>
            <a:pPr algn="ctr"/>
            <a:endParaRPr lang="pt-BR" sz="1800" b="1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algn="ctr"/>
            <a:r>
              <a:rPr lang="pt-BR" sz="18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Usabilidade</a:t>
            </a:r>
          </a:p>
          <a:p>
            <a:pPr algn="ctr"/>
            <a:endParaRPr lang="pt-BR" sz="1800" b="1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8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Comportamento do usuário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8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Conteúdo do e-mail</a:t>
            </a:r>
          </a:p>
          <a:p>
            <a:pPr algn="ctr"/>
            <a:endParaRPr lang="pt-BR" sz="1800" b="1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algn="ctr"/>
            <a:r>
              <a:rPr lang="pt-BR" sz="18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Históricos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Dados históricos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Datas dos recebimento: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Repetição de recebimento</a:t>
            </a:r>
            <a:endParaRPr lang="pt-BR" dirty="0">
              <a:solidFill>
                <a:schemeClr val="dk1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pt-BR" sz="1800" b="0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pt-B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pt-B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4211450-35D1-B65C-6485-687BD6347F6A}"/>
              </a:ext>
            </a:extLst>
          </p:cNvPr>
          <p:cNvSpPr txBox="1"/>
          <p:nvPr/>
        </p:nvSpPr>
        <p:spPr>
          <a:xfrm>
            <a:off x="5131836" y="751344"/>
            <a:ext cx="662473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Descrição </a:t>
            </a:r>
          </a:p>
          <a:p>
            <a:pPr algn="ctr"/>
            <a:endParaRPr lang="pt-BR" sz="1800" b="1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Textos </a:t>
            </a: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 palavras que sempre se repetem</a:t>
            </a:r>
            <a:r>
              <a:rPr lang="pt-BR" sz="18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mesmo remetente ou e-mails que não termina com endereços desconhecidos conhecidos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Chamativos ou sempre em evidencias</a:t>
            </a:r>
          </a:p>
          <a:p>
            <a:pPr algn="ctr"/>
            <a:endParaRPr lang="pt-BR" sz="1800" b="1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algn="ctr"/>
            <a:endParaRPr lang="pt-BR" sz="1800" b="1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 o usuário chega a abrir ou simplesmente exclui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Solicitações de dados ou informações confidenciais</a:t>
            </a:r>
            <a:endParaRPr lang="pt-BR" sz="1800" b="0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pt-BR" sz="1800" b="1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algn="ctr"/>
            <a:endParaRPr lang="pt-BR" sz="1800" b="1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pt-BR" sz="18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Envios diários ou no mesmo dia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Datas de envios repetitivas ou horários </a:t>
            </a:r>
            <a:r>
              <a:rPr lang="pt-BR" sz="18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expecificos</a:t>
            </a:r>
            <a:endParaRPr lang="pt-BR" sz="18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Recebimentos diários se compara quase com datas históricas </a:t>
            </a:r>
            <a:endParaRPr lang="pt-BR" dirty="0">
              <a:solidFill>
                <a:schemeClr val="dk1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pt-BR" sz="1800" b="0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pt-B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pt-B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4187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DDDDDD"/>
                </a:solidFill>
                <a:latin typeface="Open Sans"/>
              </a:rPr>
              <a:t>Objetivos</a:t>
            </a:r>
            <a:endParaRPr lang="en-US" sz="1200" b="1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DDDDDD"/>
                </a:solidFill>
                <a:latin typeface="Open Sans"/>
              </a:rPr>
              <a:t>Conceitos</a:t>
            </a:r>
            <a:r>
              <a:rPr lang="en-US" sz="1200" b="1" dirty="0">
                <a:solidFill>
                  <a:srgbClr val="DDDDDD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DDDDDD"/>
                </a:solidFill>
                <a:latin typeface="Open Sans"/>
              </a:rPr>
              <a:t>Critérios</a:t>
            </a:r>
            <a:endParaRPr lang="en-US" sz="1200" b="1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DDDDDD"/>
                </a:solidFill>
                <a:latin typeface="Open Sans"/>
              </a:rPr>
              <a:t>Histórico</a:t>
            </a:r>
            <a:r>
              <a:rPr lang="en-US" sz="1200" b="1" dirty="0">
                <a:solidFill>
                  <a:srgbClr val="DDDDDD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DDDDDD"/>
                </a:solidFill>
                <a:latin typeface="Open Sans"/>
              </a:rPr>
              <a:t>Variáveis</a:t>
            </a:r>
            <a:endParaRPr lang="en-US" sz="1200" b="1" dirty="0">
              <a:solidFill>
                <a:srgbClr val="DDDDDD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latin typeface="Open Sans"/>
                <a:sym typeface="Open Sans"/>
              </a:rPr>
              <a:t>Análise de </a:t>
            </a:r>
            <a:r>
              <a:rPr lang="pt-BR" sz="1200" i="1" dirty="0"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latin typeface="Open Sans"/>
                <a:sym typeface="Open Sans"/>
              </a:rPr>
              <a:t> </a:t>
            </a:r>
            <a:r>
              <a:rPr lang="pt-BR" sz="1200" i="1" dirty="0" err="1">
                <a:latin typeface="Open Sans"/>
                <a:sym typeface="Open Sans"/>
              </a:rPr>
              <a:t>missings</a:t>
            </a:r>
            <a:endParaRPr lang="pt-BR" sz="1200" i="1" dirty="0">
              <a:latin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latin typeface="Open Sans"/>
                <a:sym typeface="Open Sans"/>
              </a:rPr>
              <a:t>Validação com a área de negócios sobre a consistência das informações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5099657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27568" y="301214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Google Shape;91;p2">
            <a:extLst>
              <a:ext uri="{FF2B5EF4-FFF2-40B4-BE49-F238E27FC236}">
                <a16:creationId xmlns:a16="http://schemas.microsoft.com/office/drawing/2014/main" id="{04A6BA18-75A3-09C2-2782-0886033797A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556" t="15824" r="3673" b="14354"/>
          <a:stretch/>
        </p:blipFill>
        <p:spPr>
          <a:xfrm>
            <a:off x="5497416" y="6377284"/>
            <a:ext cx="2121094" cy="365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4D6592A-874A-69BC-6C02-03688E824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686451"/>
              </p:ext>
            </p:extLst>
          </p:nvPr>
        </p:nvGraphicFramePr>
        <p:xfrm>
          <a:off x="757811" y="1016933"/>
          <a:ext cx="10071652" cy="2656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2610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5;p18">
            <a:extLst>
              <a:ext uri="{FF2B5EF4-FFF2-40B4-BE49-F238E27FC236}">
                <a16:creationId xmlns:a16="http://schemas.microsoft.com/office/drawing/2014/main" id="{6F903A8D-DB7D-2AED-6492-3F88C44F40C5}"/>
              </a:ext>
            </a:extLst>
          </p:cNvPr>
          <p:cNvSpPr txBox="1"/>
          <p:nvPr/>
        </p:nvSpPr>
        <p:spPr>
          <a:xfrm>
            <a:off x="176514" y="2894671"/>
            <a:ext cx="3187592" cy="1278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Variaveis de </a:t>
            </a:r>
            <a:r>
              <a: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Categorização</a:t>
            </a:r>
          </a:p>
          <a:p>
            <a:pPr algn="ctr"/>
            <a:endParaRPr lang="da-DK" sz="1200" b="1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Palavras-chave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Remetente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Características do cabeçalho do e-mail</a:t>
            </a:r>
            <a:endParaRPr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6CF8759-63BD-DD79-F388-B0C9D0CA9DD0}"/>
              </a:ext>
            </a:extLst>
          </p:cNvPr>
          <p:cNvGrpSpPr/>
          <p:nvPr/>
        </p:nvGrpSpPr>
        <p:grpSpPr>
          <a:xfrm>
            <a:off x="813720" y="1518010"/>
            <a:ext cx="1068090" cy="1136984"/>
            <a:chOff x="1055816" y="1037672"/>
            <a:chExt cx="976820" cy="1021678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03C08B23-6868-6EC6-F722-ED6AA937D357}"/>
                </a:ext>
              </a:extLst>
            </p:cNvPr>
            <p:cNvSpPr/>
            <p:nvPr/>
          </p:nvSpPr>
          <p:spPr>
            <a:xfrm>
              <a:off x="1055816" y="1037672"/>
              <a:ext cx="976820" cy="96419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Gráfico 6" descr="Filter">
              <a:extLst>
                <a:ext uri="{FF2B5EF4-FFF2-40B4-BE49-F238E27FC236}">
                  <a16:creationId xmlns:a16="http://schemas.microsoft.com/office/drawing/2014/main" id="{59409DE7-3239-DBAE-A337-67331D820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125" y="1125147"/>
              <a:ext cx="934203" cy="934203"/>
            </a:xfrm>
            <a:prstGeom prst="ellipse">
              <a:avLst/>
            </a:prstGeom>
          </p:spPr>
        </p:pic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01E7F20-0091-6A9D-2A0C-CECC844B3DF3}"/>
              </a:ext>
            </a:extLst>
          </p:cNvPr>
          <p:cNvCxnSpPr>
            <a:cxnSpLocks/>
          </p:cNvCxnSpPr>
          <p:nvPr/>
        </p:nvCxnSpPr>
        <p:spPr>
          <a:xfrm>
            <a:off x="3364106" y="1065165"/>
            <a:ext cx="0" cy="5391397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F7BAE15C-7839-A613-21CA-235073EA1EAC}"/>
              </a:ext>
            </a:extLst>
          </p:cNvPr>
          <p:cNvSpPr/>
          <p:nvPr/>
        </p:nvSpPr>
        <p:spPr>
          <a:xfrm>
            <a:off x="3619932" y="1577094"/>
            <a:ext cx="8572068" cy="2374973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58010DA-A0AE-436B-4208-81891BE011CC}"/>
              </a:ext>
            </a:extLst>
          </p:cNvPr>
          <p:cNvSpPr txBox="1"/>
          <p:nvPr/>
        </p:nvSpPr>
        <p:spPr>
          <a:xfrm>
            <a:off x="3617843" y="1671846"/>
            <a:ext cx="835174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>
                <a:solidFill>
                  <a:srgbClr val="434343"/>
                </a:solidFill>
                <a:latin typeface="Open Sans" panose="020B0604020202020204"/>
              </a:rPr>
              <a:t>Categorização </a:t>
            </a:r>
          </a:p>
          <a:p>
            <a:endParaRPr lang="pt-BR" sz="600" b="1" dirty="0">
              <a:solidFill>
                <a:srgbClr val="434343"/>
              </a:solidFill>
              <a:latin typeface="Open Sans" panose="020B0604020202020204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Cabeçalho Email SPAM – As Características do cabeçalho com e-mails spams defere de palavras separadas ou confusas, onde demonstram incoerências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Cabeçalho Email NÃO-SPAM – As Características do cabeçalho com e-mails NAOS-SPAM  seguem de boas escritas e de informações precisas ao que se contem dentro do e-mail.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F95DC9-5C59-AEF8-6C5E-0949A4CF08E3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</p:spTree>
    <p:extLst>
      <p:ext uri="{BB962C8B-B14F-4D97-AF65-F5344CB8AC3E}">
        <p14:creationId xmlns:p14="http://schemas.microsoft.com/office/powerpoint/2010/main" val="268105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5;p18">
            <a:extLst>
              <a:ext uri="{FF2B5EF4-FFF2-40B4-BE49-F238E27FC236}">
                <a16:creationId xmlns:a16="http://schemas.microsoft.com/office/drawing/2014/main" id="{188C3FBD-6B11-A0B9-9AED-7B918BCF06C9}"/>
              </a:ext>
            </a:extLst>
          </p:cNvPr>
          <p:cNvSpPr txBox="1"/>
          <p:nvPr/>
        </p:nvSpPr>
        <p:spPr>
          <a:xfrm>
            <a:off x="143476" y="2717615"/>
            <a:ext cx="2937163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Usabilidade</a:t>
            </a:r>
          </a:p>
          <a:p>
            <a:pPr algn="ctr"/>
            <a:endParaRPr lang="da-DK" sz="1200" b="1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Comportamento do usuário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Conteúdo do e-mail</a:t>
            </a:r>
            <a:endParaRPr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2D24465-B746-4570-45D9-42452829DC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65" y="1494569"/>
            <a:ext cx="981604" cy="981604"/>
          </a:xfrm>
          <a:prstGeom prst="ellipse">
            <a:avLst/>
          </a:prstGeom>
        </p:spPr>
      </p:pic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2B8FD06A-1DE9-F62B-580A-07B84A7E0746}"/>
              </a:ext>
            </a:extLst>
          </p:cNvPr>
          <p:cNvCxnSpPr>
            <a:cxnSpLocks/>
          </p:cNvCxnSpPr>
          <p:nvPr/>
        </p:nvCxnSpPr>
        <p:spPr>
          <a:xfrm>
            <a:off x="2829855" y="1691136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007A4DD3-6587-192B-13CE-716855B8F907}"/>
              </a:ext>
            </a:extLst>
          </p:cNvPr>
          <p:cNvSpPr/>
          <p:nvPr/>
        </p:nvSpPr>
        <p:spPr>
          <a:xfrm>
            <a:off x="3207027" y="1577095"/>
            <a:ext cx="8984973" cy="14745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FE55363-373A-2645-AFEE-9B07CCDAA81B}"/>
              </a:ext>
            </a:extLst>
          </p:cNvPr>
          <p:cNvSpPr txBox="1"/>
          <p:nvPr/>
        </p:nvSpPr>
        <p:spPr>
          <a:xfrm>
            <a:off x="3215056" y="1651528"/>
            <a:ext cx="83004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Usabilidade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dirty="0">
              <a:latin typeface="Open Sans" panose="020B060402020202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latin typeface="Open Sans" panose="020B0604020202020204"/>
              </a:rPr>
              <a:t>Definição do comportamento dos usuários na recepção e no envio dos e-mails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latin typeface="Open Sans" panose="020B0604020202020204"/>
              </a:rPr>
              <a:t>Conteúdo analise do que contem dentro dos e-mails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latin typeface="Open Sans" panose="020B0604020202020204"/>
              </a:rPr>
              <a:t>Analise dos padrões dos </a:t>
            </a:r>
            <a:r>
              <a:rPr lang="pt-BR" sz="1400" dirty="0" err="1">
                <a:latin typeface="Open Sans" panose="020B0604020202020204"/>
              </a:rPr>
              <a:t>emails</a:t>
            </a:r>
            <a:r>
              <a:rPr lang="pt-BR" sz="1400" dirty="0">
                <a:latin typeface="Open Sans" panose="020B0604020202020204"/>
              </a:rPr>
              <a:t> de spam recebidas 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256885DB-F0F6-A5D8-6E1B-0BD6B342C6E2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OUTLIERS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</p:spTree>
    <p:extLst>
      <p:ext uri="{BB962C8B-B14F-4D97-AF65-F5344CB8AC3E}">
        <p14:creationId xmlns:p14="http://schemas.microsoft.com/office/powerpoint/2010/main" val="229574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F995255E-E8D7-E54A-0D1B-14249BDC4E37}"/>
              </a:ext>
            </a:extLst>
          </p:cNvPr>
          <p:cNvGrpSpPr/>
          <p:nvPr/>
        </p:nvGrpSpPr>
        <p:grpSpPr>
          <a:xfrm>
            <a:off x="682079" y="1556865"/>
            <a:ext cx="1385860" cy="1304245"/>
            <a:chOff x="6127711" y="976263"/>
            <a:chExt cx="976820" cy="96419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DD0F9247-DCF4-C488-64F1-B675B8B62F51}"/>
                </a:ext>
              </a:extLst>
            </p:cNvPr>
            <p:cNvSpPr/>
            <p:nvPr/>
          </p:nvSpPr>
          <p:spPr>
            <a:xfrm>
              <a:off x="6127711" y="976263"/>
              <a:ext cx="976820" cy="96419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" name="Imagem 9" descr="Calendário diário com preenchimento sólido">
              <a:extLst>
                <a:ext uri="{FF2B5EF4-FFF2-40B4-BE49-F238E27FC236}">
                  <a16:creationId xmlns:a16="http://schemas.microsoft.com/office/drawing/2014/main" id="{7432743A-BC90-2370-0181-B14FBD91E569}"/>
                </a:ext>
              </a:extLst>
            </p:cNvPr>
            <p:cNvGrpSpPr/>
            <p:nvPr/>
          </p:nvGrpSpPr>
          <p:grpSpPr>
            <a:xfrm>
              <a:off x="6313027" y="1189073"/>
              <a:ext cx="606188" cy="531010"/>
              <a:chOff x="6964555" y="1254663"/>
              <a:chExt cx="793198" cy="793198"/>
            </a:xfrm>
            <a:solidFill>
              <a:srgbClr val="000000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5BBF704A-D0E7-1200-47B7-D4560E6E003D}"/>
                  </a:ext>
                </a:extLst>
              </p:cNvPr>
              <p:cNvSpPr/>
              <p:nvPr/>
            </p:nvSpPr>
            <p:spPr>
              <a:xfrm>
                <a:off x="7104531" y="1254663"/>
                <a:ext cx="69988" cy="139976"/>
              </a:xfrm>
              <a:custGeom>
                <a:avLst/>
                <a:gdLst>
                  <a:gd name="connsiteX0" fmla="*/ 34994 w 69988"/>
                  <a:gd name="connsiteY0" fmla="*/ 139976 h 139976"/>
                  <a:gd name="connsiteX1" fmla="*/ 69988 w 69988"/>
                  <a:gd name="connsiteY1" fmla="*/ 104982 h 139976"/>
                  <a:gd name="connsiteX2" fmla="*/ 69988 w 69988"/>
                  <a:gd name="connsiteY2" fmla="*/ 34994 h 139976"/>
                  <a:gd name="connsiteX3" fmla="*/ 34994 w 69988"/>
                  <a:gd name="connsiteY3" fmla="*/ 0 h 139976"/>
                  <a:gd name="connsiteX4" fmla="*/ 0 w 69988"/>
                  <a:gd name="connsiteY4" fmla="*/ 34994 h 139976"/>
                  <a:gd name="connsiteX5" fmla="*/ 0 w 69988"/>
                  <a:gd name="connsiteY5" fmla="*/ 104982 h 139976"/>
                  <a:gd name="connsiteX6" fmla="*/ 34994 w 69988"/>
                  <a:gd name="connsiteY6" fmla="*/ 139976 h 13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988" h="139976">
                    <a:moveTo>
                      <a:pt x="34994" y="139976"/>
                    </a:moveTo>
                    <a:cubicBezTo>
                      <a:pt x="54824" y="139976"/>
                      <a:pt x="69988" y="124812"/>
                      <a:pt x="69988" y="104982"/>
                    </a:cubicBezTo>
                    <a:lnTo>
                      <a:pt x="69988" y="34994"/>
                    </a:lnTo>
                    <a:cubicBezTo>
                      <a:pt x="69988" y="15164"/>
                      <a:pt x="54824" y="0"/>
                      <a:pt x="34994" y="0"/>
                    </a:cubicBezTo>
                    <a:cubicBezTo>
                      <a:pt x="15164" y="0"/>
                      <a:pt x="0" y="15164"/>
                      <a:pt x="0" y="34994"/>
                    </a:cubicBezTo>
                    <a:lnTo>
                      <a:pt x="0" y="104982"/>
                    </a:lnTo>
                    <a:cubicBezTo>
                      <a:pt x="0" y="124812"/>
                      <a:pt x="15164" y="139976"/>
                      <a:pt x="34994" y="139976"/>
                    </a:cubicBezTo>
                    <a:close/>
                  </a:path>
                </a:pathLst>
              </a:custGeom>
              <a:ln w="11609" cap="flat">
                <a:noFill/>
                <a:prstDash val="solid"/>
                <a:miter/>
              </a:ln>
            </p:spPr>
            <p:style>
              <a:lnRef idx="0">
                <a:scrgbClr r="0" g="0" b="0"/>
              </a:lnRef>
              <a:fillRef idx="1001">
                <a:schemeClr val="lt1"/>
              </a:fillRef>
              <a:effectRef idx="0">
                <a:scrgbClr r="0" g="0" b="0"/>
              </a:effectRef>
              <a:fontRef idx="major"/>
            </p:style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" name="Forma Livre: Forma 7">
                <a:extLst>
                  <a:ext uri="{FF2B5EF4-FFF2-40B4-BE49-F238E27FC236}">
                    <a16:creationId xmlns:a16="http://schemas.microsoft.com/office/drawing/2014/main" id="{EE82524D-5BD8-55A5-6F77-89EE0A7EF39B}"/>
                  </a:ext>
                </a:extLst>
              </p:cNvPr>
              <p:cNvSpPr/>
              <p:nvPr/>
            </p:nvSpPr>
            <p:spPr>
              <a:xfrm>
                <a:off x="6964555" y="1534615"/>
                <a:ext cx="793198" cy="513245"/>
              </a:xfrm>
              <a:custGeom>
                <a:avLst/>
                <a:gdLst>
                  <a:gd name="connsiteX0" fmla="*/ 69988 w 793198"/>
                  <a:gd name="connsiteY0" fmla="*/ 349940 h 513245"/>
                  <a:gd name="connsiteX1" fmla="*/ 256623 w 793198"/>
                  <a:gd name="connsiteY1" fmla="*/ 349940 h 513245"/>
                  <a:gd name="connsiteX2" fmla="*/ 256623 w 793198"/>
                  <a:gd name="connsiteY2" fmla="*/ 443258 h 513245"/>
                  <a:gd name="connsiteX3" fmla="*/ 69988 w 793198"/>
                  <a:gd name="connsiteY3" fmla="*/ 443258 h 513245"/>
                  <a:gd name="connsiteX4" fmla="*/ 69988 w 793198"/>
                  <a:gd name="connsiteY4" fmla="*/ 349940 h 513245"/>
                  <a:gd name="connsiteX5" fmla="*/ 69988 w 793198"/>
                  <a:gd name="connsiteY5" fmla="*/ 209964 h 513245"/>
                  <a:gd name="connsiteX6" fmla="*/ 256623 w 793198"/>
                  <a:gd name="connsiteY6" fmla="*/ 209964 h 513245"/>
                  <a:gd name="connsiteX7" fmla="*/ 256623 w 793198"/>
                  <a:gd name="connsiteY7" fmla="*/ 303282 h 513245"/>
                  <a:gd name="connsiteX8" fmla="*/ 69988 w 793198"/>
                  <a:gd name="connsiteY8" fmla="*/ 303282 h 513245"/>
                  <a:gd name="connsiteX9" fmla="*/ 69988 w 793198"/>
                  <a:gd name="connsiteY9" fmla="*/ 209964 h 513245"/>
                  <a:gd name="connsiteX10" fmla="*/ 69988 w 793198"/>
                  <a:gd name="connsiteY10" fmla="*/ 69988 h 513245"/>
                  <a:gd name="connsiteX11" fmla="*/ 256623 w 793198"/>
                  <a:gd name="connsiteY11" fmla="*/ 69988 h 513245"/>
                  <a:gd name="connsiteX12" fmla="*/ 256623 w 793198"/>
                  <a:gd name="connsiteY12" fmla="*/ 163305 h 513245"/>
                  <a:gd name="connsiteX13" fmla="*/ 69988 w 793198"/>
                  <a:gd name="connsiteY13" fmla="*/ 163305 h 513245"/>
                  <a:gd name="connsiteX14" fmla="*/ 69988 w 793198"/>
                  <a:gd name="connsiteY14" fmla="*/ 69988 h 513245"/>
                  <a:gd name="connsiteX15" fmla="*/ 489916 w 793198"/>
                  <a:gd name="connsiteY15" fmla="*/ 69988 h 513245"/>
                  <a:gd name="connsiteX16" fmla="*/ 489916 w 793198"/>
                  <a:gd name="connsiteY16" fmla="*/ 163305 h 513245"/>
                  <a:gd name="connsiteX17" fmla="*/ 303282 w 793198"/>
                  <a:gd name="connsiteY17" fmla="*/ 163305 h 513245"/>
                  <a:gd name="connsiteX18" fmla="*/ 303282 w 793198"/>
                  <a:gd name="connsiteY18" fmla="*/ 69988 h 513245"/>
                  <a:gd name="connsiteX19" fmla="*/ 489916 w 793198"/>
                  <a:gd name="connsiteY19" fmla="*/ 69988 h 513245"/>
                  <a:gd name="connsiteX20" fmla="*/ 723210 w 793198"/>
                  <a:gd name="connsiteY20" fmla="*/ 69988 h 513245"/>
                  <a:gd name="connsiteX21" fmla="*/ 723210 w 793198"/>
                  <a:gd name="connsiteY21" fmla="*/ 163305 h 513245"/>
                  <a:gd name="connsiteX22" fmla="*/ 536575 w 793198"/>
                  <a:gd name="connsiteY22" fmla="*/ 163305 h 513245"/>
                  <a:gd name="connsiteX23" fmla="*/ 536575 w 793198"/>
                  <a:gd name="connsiteY23" fmla="*/ 69988 h 513245"/>
                  <a:gd name="connsiteX24" fmla="*/ 723210 w 793198"/>
                  <a:gd name="connsiteY24" fmla="*/ 69988 h 513245"/>
                  <a:gd name="connsiteX25" fmla="*/ 723210 w 793198"/>
                  <a:gd name="connsiteY25" fmla="*/ 303282 h 513245"/>
                  <a:gd name="connsiteX26" fmla="*/ 536575 w 793198"/>
                  <a:gd name="connsiteY26" fmla="*/ 303282 h 513245"/>
                  <a:gd name="connsiteX27" fmla="*/ 536575 w 793198"/>
                  <a:gd name="connsiteY27" fmla="*/ 209964 h 513245"/>
                  <a:gd name="connsiteX28" fmla="*/ 723210 w 793198"/>
                  <a:gd name="connsiteY28" fmla="*/ 209964 h 513245"/>
                  <a:gd name="connsiteX29" fmla="*/ 723210 w 793198"/>
                  <a:gd name="connsiteY29" fmla="*/ 303282 h 513245"/>
                  <a:gd name="connsiteX30" fmla="*/ 723210 w 793198"/>
                  <a:gd name="connsiteY30" fmla="*/ 443258 h 513245"/>
                  <a:gd name="connsiteX31" fmla="*/ 536575 w 793198"/>
                  <a:gd name="connsiteY31" fmla="*/ 443258 h 513245"/>
                  <a:gd name="connsiteX32" fmla="*/ 536575 w 793198"/>
                  <a:gd name="connsiteY32" fmla="*/ 349940 h 513245"/>
                  <a:gd name="connsiteX33" fmla="*/ 723210 w 793198"/>
                  <a:gd name="connsiteY33" fmla="*/ 349940 h 513245"/>
                  <a:gd name="connsiteX34" fmla="*/ 723210 w 793198"/>
                  <a:gd name="connsiteY34" fmla="*/ 443258 h 513245"/>
                  <a:gd name="connsiteX35" fmla="*/ 303282 w 793198"/>
                  <a:gd name="connsiteY35" fmla="*/ 303282 h 513245"/>
                  <a:gd name="connsiteX36" fmla="*/ 303282 w 793198"/>
                  <a:gd name="connsiteY36" fmla="*/ 209964 h 513245"/>
                  <a:gd name="connsiteX37" fmla="*/ 489916 w 793198"/>
                  <a:gd name="connsiteY37" fmla="*/ 209964 h 513245"/>
                  <a:gd name="connsiteX38" fmla="*/ 489916 w 793198"/>
                  <a:gd name="connsiteY38" fmla="*/ 303282 h 513245"/>
                  <a:gd name="connsiteX39" fmla="*/ 303282 w 793198"/>
                  <a:gd name="connsiteY39" fmla="*/ 303282 h 513245"/>
                  <a:gd name="connsiteX40" fmla="*/ 303282 w 793198"/>
                  <a:gd name="connsiteY40" fmla="*/ 443258 h 513245"/>
                  <a:gd name="connsiteX41" fmla="*/ 303282 w 793198"/>
                  <a:gd name="connsiteY41" fmla="*/ 349940 h 513245"/>
                  <a:gd name="connsiteX42" fmla="*/ 489916 w 793198"/>
                  <a:gd name="connsiteY42" fmla="*/ 349940 h 513245"/>
                  <a:gd name="connsiteX43" fmla="*/ 489916 w 793198"/>
                  <a:gd name="connsiteY43" fmla="*/ 443258 h 513245"/>
                  <a:gd name="connsiteX44" fmla="*/ 303282 w 793198"/>
                  <a:gd name="connsiteY44" fmla="*/ 443258 h 513245"/>
                  <a:gd name="connsiteX45" fmla="*/ 0 w 793198"/>
                  <a:gd name="connsiteY45" fmla="*/ 513246 h 513245"/>
                  <a:gd name="connsiteX46" fmla="*/ 793198 w 793198"/>
                  <a:gd name="connsiteY46" fmla="*/ 513246 h 513245"/>
                  <a:gd name="connsiteX47" fmla="*/ 793198 w 793198"/>
                  <a:gd name="connsiteY47" fmla="*/ 0 h 513245"/>
                  <a:gd name="connsiteX48" fmla="*/ 0 w 793198"/>
                  <a:gd name="connsiteY48" fmla="*/ 0 h 513245"/>
                  <a:gd name="connsiteX49" fmla="*/ 0 w 793198"/>
                  <a:gd name="connsiteY49" fmla="*/ 513246 h 51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793198" h="513245">
                    <a:moveTo>
                      <a:pt x="69988" y="349940"/>
                    </a:moveTo>
                    <a:lnTo>
                      <a:pt x="256623" y="349940"/>
                    </a:lnTo>
                    <a:lnTo>
                      <a:pt x="256623" y="443258"/>
                    </a:lnTo>
                    <a:lnTo>
                      <a:pt x="69988" y="443258"/>
                    </a:lnTo>
                    <a:lnTo>
                      <a:pt x="69988" y="349940"/>
                    </a:lnTo>
                    <a:close/>
                    <a:moveTo>
                      <a:pt x="69988" y="209964"/>
                    </a:moveTo>
                    <a:lnTo>
                      <a:pt x="256623" y="209964"/>
                    </a:lnTo>
                    <a:lnTo>
                      <a:pt x="256623" y="303282"/>
                    </a:lnTo>
                    <a:lnTo>
                      <a:pt x="69988" y="303282"/>
                    </a:lnTo>
                    <a:lnTo>
                      <a:pt x="69988" y="209964"/>
                    </a:lnTo>
                    <a:close/>
                    <a:moveTo>
                      <a:pt x="69988" y="69988"/>
                    </a:moveTo>
                    <a:lnTo>
                      <a:pt x="256623" y="69988"/>
                    </a:lnTo>
                    <a:lnTo>
                      <a:pt x="256623" y="163305"/>
                    </a:lnTo>
                    <a:lnTo>
                      <a:pt x="69988" y="163305"/>
                    </a:lnTo>
                    <a:lnTo>
                      <a:pt x="69988" y="69988"/>
                    </a:lnTo>
                    <a:close/>
                    <a:moveTo>
                      <a:pt x="489916" y="69988"/>
                    </a:moveTo>
                    <a:lnTo>
                      <a:pt x="489916" y="163305"/>
                    </a:lnTo>
                    <a:lnTo>
                      <a:pt x="303282" y="163305"/>
                    </a:lnTo>
                    <a:lnTo>
                      <a:pt x="303282" y="69988"/>
                    </a:lnTo>
                    <a:lnTo>
                      <a:pt x="489916" y="69988"/>
                    </a:lnTo>
                    <a:close/>
                    <a:moveTo>
                      <a:pt x="723210" y="69988"/>
                    </a:moveTo>
                    <a:lnTo>
                      <a:pt x="723210" y="163305"/>
                    </a:lnTo>
                    <a:lnTo>
                      <a:pt x="536575" y="163305"/>
                    </a:lnTo>
                    <a:lnTo>
                      <a:pt x="536575" y="69988"/>
                    </a:lnTo>
                    <a:lnTo>
                      <a:pt x="723210" y="69988"/>
                    </a:lnTo>
                    <a:close/>
                    <a:moveTo>
                      <a:pt x="723210" y="303282"/>
                    </a:moveTo>
                    <a:lnTo>
                      <a:pt x="536575" y="303282"/>
                    </a:lnTo>
                    <a:lnTo>
                      <a:pt x="536575" y="209964"/>
                    </a:lnTo>
                    <a:lnTo>
                      <a:pt x="723210" y="209964"/>
                    </a:lnTo>
                    <a:lnTo>
                      <a:pt x="723210" y="303282"/>
                    </a:lnTo>
                    <a:close/>
                    <a:moveTo>
                      <a:pt x="723210" y="443258"/>
                    </a:moveTo>
                    <a:lnTo>
                      <a:pt x="536575" y="443258"/>
                    </a:lnTo>
                    <a:lnTo>
                      <a:pt x="536575" y="349940"/>
                    </a:lnTo>
                    <a:lnTo>
                      <a:pt x="723210" y="349940"/>
                    </a:lnTo>
                    <a:lnTo>
                      <a:pt x="723210" y="443258"/>
                    </a:lnTo>
                    <a:close/>
                    <a:moveTo>
                      <a:pt x="303282" y="303282"/>
                    </a:moveTo>
                    <a:lnTo>
                      <a:pt x="303282" y="209964"/>
                    </a:lnTo>
                    <a:lnTo>
                      <a:pt x="489916" y="209964"/>
                    </a:lnTo>
                    <a:lnTo>
                      <a:pt x="489916" y="303282"/>
                    </a:lnTo>
                    <a:lnTo>
                      <a:pt x="303282" y="303282"/>
                    </a:lnTo>
                    <a:close/>
                    <a:moveTo>
                      <a:pt x="303282" y="443258"/>
                    </a:moveTo>
                    <a:lnTo>
                      <a:pt x="303282" y="349940"/>
                    </a:lnTo>
                    <a:lnTo>
                      <a:pt x="489916" y="349940"/>
                    </a:lnTo>
                    <a:lnTo>
                      <a:pt x="489916" y="443258"/>
                    </a:lnTo>
                    <a:lnTo>
                      <a:pt x="303282" y="443258"/>
                    </a:lnTo>
                    <a:close/>
                    <a:moveTo>
                      <a:pt x="0" y="513246"/>
                    </a:moveTo>
                    <a:lnTo>
                      <a:pt x="793198" y="513246"/>
                    </a:lnTo>
                    <a:lnTo>
                      <a:pt x="793198" y="0"/>
                    </a:lnTo>
                    <a:lnTo>
                      <a:pt x="0" y="0"/>
                    </a:lnTo>
                    <a:lnTo>
                      <a:pt x="0" y="513246"/>
                    </a:lnTo>
                    <a:close/>
                  </a:path>
                </a:pathLst>
              </a:custGeom>
              <a:ln w="11609" cap="flat">
                <a:noFill/>
                <a:prstDash val="solid"/>
                <a:miter/>
              </a:ln>
            </p:spPr>
            <p:style>
              <a:lnRef idx="0">
                <a:scrgbClr r="0" g="0" b="0"/>
              </a:lnRef>
              <a:fillRef idx="1001">
                <a:schemeClr val="lt1"/>
              </a:fillRef>
              <a:effectRef idx="0">
                <a:scrgbClr r="0" g="0" b="0"/>
              </a:effectRef>
              <a:fontRef idx="major"/>
            </p:style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" name="Forma Livre: Forma 8">
                <a:extLst>
                  <a:ext uri="{FF2B5EF4-FFF2-40B4-BE49-F238E27FC236}">
                    <a16:creationId xmlns:a16="http://schemas.microsoft.com/office/drawing/2014/main" id="{1F73848C-778D-534D-124F-C8E38458E046}"/>
                  </a:ext>
                </a:extLst>
              </p:cNvPr>
              <p:cNvSpPr/>
              <p:nvPr/>
            </p:nvSpPr>
            <p:spPr>
              <a:xfrm>
                <a:off x="7547789" y="1254663"/>
                <a:ext cx="69988" cy="139976"/>
              </a:xfrm>
              <a:custGeom>
                <a:avLst/>
                <a:gdLst>
                  <a:gd name="connsiteX0" fmla="*/ 34994 w 69988"/>
                  <a:gd name="connsiteY0" fmla="*/ 139976 h 139976"/>
                  <a:gd name="connsiteX1" fmla="*/ 69988 w 69988"/>
                  <a:gd name="connsiteY1" fmla="*/ 104982 h 139976"/>
                  <a:gd name="connsiteX2" fmla="*/ 69988 w 69988"/>
                  <a:gd name="connsiteY2" fmla="*/ 34994 h 139976"/>
                  <a:gd name="connsiteX3" fmla="*/ 34994 w 69988"/>
                  <a:gd name="connsiteY3" fmla="*/ 0 h 139976"/>
                  <a:gd name="connsiteX4" fmla="*/ 0 w 69988"/>
                  <a:gd name="connsiteY4" fmla="*/ 34994 h 139976"/>
                  <a:gd name="connsiteX5" fmla="*/ 0 w 69988"/>
                  <a:gd name="connsiteY5" fmla="*/ 104982 h 139976"/>
                  <a:gd name="connsiteX6" fmla="*/ 34994 w 69988"/>
                  <a:gd name="connsiteY6" fmla="*/ 139976 h 13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988" h="139976">
                    <a:moveTo>
                      <a:pt x="34994" y="139976"/>
                    </a:moveTo>
                    <a:cubicBezTo>
                      <a:pt x="54824" y="139976"/>
                      <a:pt x="69988" y="124812"/>
                      <a:pt x="69988" y="104982"/>
                    </a:cubicBezTo>
                    <a:lnTo>
                      <a:pt x="69988" y="34994"/>
                    </a:lnTo>
                    <a:cubicBezTo>
                      <a:pt x="69988" y="15164"/>
                      <a:pt x="54824" y="0"/>
                      <a:pt x="34994" y="0"/>
                    </a:cubicBezTo>
                    <a:cubicBezTo>
                      <a:pt x="15164" y="0"/>
                      <a:pt x="0" y="15164"/>
                      <a:pt x="0" y="34994"/>
                    </a:cubicBezTo>
                    <a:lnTo>
                      <a:pt x="0" y="104982"/>
                    </a:lnTo>
                    <a:cubicBezTo>
                      <a:pt x="0" y="124812"/>
                      <a:pt x="15164" y="139976"/>
                      <a:pt x="34994" y="139976"/>
                    </a:cubicBezTo>
                    <a:close/>
                  </a:path>
                </a:pathLst>
              </a:custGeom>
              <a:ln w="11609" cap="flat">
                <a:noFill/>
                <a:prstDash val="solid"/>
                <a:miter/>
              </a:ln>
            </p:spPr>
            <p:style>
              <a:lnRef idx="0">
                <a:scrgbClr r="0" g="0" b="0"/>
              </a:lnRef>
              <a:fillRef idx="1001">
                <a:schemeClr val="lt1"/>
              </a:fillRef>
              <a:effectRef idx="0">
                <a:scrgbClr r="0" g="0" b="0"/>
              </a:effectRef>
              <a:fontRef idx="major"/>
            </p:style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A1708476-0C6B-D5E2-1A9D-1CB502D4B484}"/>
                  </a:ext>
                </a:extLst>
              </p:cNvPr>
              <p:cNvSpPr/>
              <p:nvPr/>
            </p:nvSpPr>
            <p:spPr>
              <a:xfrm>
                <a:off x="6964555" y="1324651"/>
                <a:ext cx="793198" cy="163305"/>
              </a:xfrm>
              <a:custGeom>
                <a:avLst/>
                <a:gdLst>
                  <a:gd name="connsiteX0" fmla="*/ 699881 w 793198"/>
                  <a:gd name="connsiteY0" fmla="*/ 0 h 163305"/>
                  <a:gd name="connsiteX1" fmla="*/ 699881 w 793198"/>
                  <a:gd name="connsiteY1" fmla="*/ 34994 h 163305"/>
                  <a:gd name="connsiteX2" fmla="*/ 618228 w 793198"/>
                  <a:gd name="connsiteY2" fmla="*/ 116647 h 163305"/>
                  <a:gd name="connsiteX3" fmla="*/ 536575 w 793198"/>
                  <a:gd name="connsiteY3" fmla="*/ 34994 h 163305"/>
                  <a:gd name="connsiteX4" fmla="*/ 536575 w 793198"/>
                  <a:gd name="connsiteY4" fmla="*/ 0 h 163305"/>
                  <a:gd name="connsiteX5" fmla="*/ 256623 w 793198"/>
                  <a:gd name="connsiteY5" fmla="*/ 0 h 163305"/>
                  <a:gd name="connsiteX6" fmla="*/ 256623 w 793198"/>
                  <a:gd name="connsiteY6" fmla="*/ 34994 h 163305"/>
                  <a:gd name="connsiteX7" fmla="*/ 174970 w 793198"/>
                  <a:gd name="connsiteY7" fmla="*/ 116647 h 163305"/>
                  <a:gd name="connsiteX8" fmla="*/ 93317 w 793198"/>
                  <a:gd name="connsiteY8" fmla="*/ 34994 h 163305"/>
                  <a:gd name="connsiteX9" fmla="*/ 93317 w 793198"/>
                  <a:gd name="connsiteY9" fmla="*/ 0 h 163305"/>
                  <a:gd name="connsiteX10" fmla="*/ 0 w 793198"/>
                  <a:gd name="connsiteY10" fmla="*/ 0 h 163305"/>
                  <a:gd name="connsiteX11" fmla="*/ 0 w 793198"/>
                  <a:gd name="connsiteY11" fmla="*/ 163305 h 163305"/>
                  <a:gd name="connsiteX12" fmla="*/ 793198 w 793198"/>
                  <a:gd name="connsiteY12" fmla="*/ 163305 h 163305"/>
                  <a:gd name="connsiteX13" fmla="*/ 793198 w 793198"/>
                  <a:gd name="connsiteY13" fmla="*/ 0 h 163305"/>
                  <a:gd name="connsiteX14" fmla="*/ 699881 w 793198"/>
                  <a:gd name="connsiteY14" fmla="*/ 0 h 163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93198" h="163305">
                    <a:moveTo>
                      <a:pt x="699881" y="0"/>
                    </a:moveTo>
                    <a:lnTo>
                      <a:pt x="699881" y="34994"/>
                    </a:lnTo>
                    <a:cubicBezTo>
                      <a:pt x="699881" y="80486"/>
                      <a:pt x="663720" y="116647"/>
                      <a:pt x="618228" y="116647"/>
                    </a:cubicBezTo>
                    <a:cubicBezTo>
                      <a:pt x="572736" y="116647"/>
                      <a:pt x="536575" y="80486"/>
                      <a:pt x="536575" y="34994"/>
                    </a:cubicBezTo>
                    <a:lnTo>
                      <a:pt x="536575" y="0"/>
                    </a:lnTo>
                    <a:lnTo>
                      <a:pt x="256623" y="0"/>
                    </a:lnTo>
                    <a:lnTo>
                      <a:pt x="256623" y="34994"/>
                    </a:lnTo>
                    <a:cubicBezTo>
                      <a:pt x="256623" y="80486"/>
                      <a:pt x="220462" y="116647"/>
                      <a:pt x="174970" y="116647"/>
                    </a:cubicBezTo>
                    <a:cubicBezTo>
                      <a:pt x="129478" y="116647"/>
                      <a:pt x="93317" y="80486"/>
                      <a:pt x="93317" y="34994"/>
                    </a:cubicBezTo>
                    <a:lnTo>
                      <a:pt x="93317" y="0"/>
                    </a:lnTo>
                    <a:lnTo>
                      <a:pt x="0" y="0"/>
                    </a:lnTo>
                    <a:lnTo>
                      <a:pt x="0" y="163305"/>
                    </a:lnTo>
                    <a:lnTo>
                      <a:pt x="793198" y="163305"/>
                    </a:lnTo>
                    <a:lnTo>
                      <a:pt x="793198" y="0"/>
                    </a:lnTo>
                    <a:lnTo>
                      <a:pt x="699881" y="0"/>
                    </a:lnTo>
                    <a:close/>
                  </a:path>
                </a:pathLst>
              </a:custGeom>
              <a:ln w="11609" cap="flat">
                <a:noFill/>
                <a:prstDash val="solid"/>
                <a:miter/>
              </a:ln>
            </p:spPr>
            <p:style>
              <a:lnRef idx="0">
                <a:scrgbClr r="0" g="0" b="0"/>
              </a:lnRef>
              <a:fillRef idx="1001">
                <a:schemeClr val="lt1"/>
              </a:fillRef>
              <a:effectRef idx="0">
                <a:scrgbClr r="0" g="0" b="0"/>
              </a:effectRef>
              <a:fontRef idx="major"/>
            </p:style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26A9E524-889F-77E7-78E3-619C7CECBBBA}"/>
              </a:ext>
            </a:extLst>
          </p:cNvPr>
          <p:cNvSpPr txBox="1"/>
          <p:nvPr/>
        </p:nvSpPr>
        <p:spPr>
          <a:xfrm>
            <a:off x="108786" y="3089971"/>
            <a:ext cx="2937163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</a:t>
            </a:r>
            <a:r>
              <a: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Históricos </a:t>
            </a:r>
            <a:endParaRPr lang="da-DK" sz="1200" b="1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Dados históricos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Datas dos recebimento: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Repetição de recebimento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FA911F7-80B1-74F9-FAA6-6A7914E34EE9}"/>
              </a:ext>
            </a:extLst>
          </p:cNvPr>
          <p:cNvCxnSpPr>
            <a:cxnSpLocks/>
          </p:cNvCxnSpPr>
          <p:nvPr/>
        </p:nvCxnSpPr>
        <p:spPr>
          <a:xfrm>
            <a:off x="2962950" y="1691136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5B1BAC2B-3558-757F-5D98-2D0EFFCF1073}"/>
              </a:ext>
            </a:extLst>
          </p:cNvPr>
          <p:cNvSpPr/>
          <p:nvPr/>
        </p:nvSpPr>
        <p:spPr>
          <a:xfrm>
            <a:off x="3045949" y="430702"/>
            <a:ext cx="8800454" cy="2954811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dirty="0">
                <a:solidFill>
                  <a:srgbClr val="434343"/>
                </a:solidFill>
                <a:latin typeface="Open Sans" panose="020B0604020202020204"/>
              </a:rPr>
              <a:t>Histórico</a:t>
            </a:r>
            <a:endParaRPr lang="pt-BR" sz="1600" b="1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000" b="1" dirty="0">
              <a:solidFill>
                <a:srgbClr val="434343"/>
              </a:solidFill>
              <a:latin typeface="Open Sans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Quantidades de Spam é bem maior vendo a necessidade de ter uma barreira travando os spams.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Verificado que quase todos os padrões de spam se repetem o remetente então temos a previsibilidade de fazer o bloqueio destes remetentes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Além das  datas sequenciais que trás o spam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434343"/>
                </a:solidFill>
                <a:latin typeface="Open Sans" panose="020B0604020202020204"/>
              </a:rPr>
              <a:t>Totalizando -57,33 % SPAM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                            42,67%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Para empresa que paga por cada e-mail isso e um custo altíssimo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Teremo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 que treinar o ML para que os esses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emails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 sejam bloqueados assim não chegando na caixa postal.</a:t>
            </a:r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652673F8-ECE3-A7FC-3427-F16E83353A4B}"/>
              </a:ext>
            </a:extLst>
          </p:cNvPr>
          <p:cNvSpPr txBox="1">
            <a:spLocks/>
          </p:cNvSpPr>
          <p:nvPr/>
        </p:nvSpPr>
        <p:spPr>
          <a:xfrm>
            <a:off x="0" y="117572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MISSINGS|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9D2FD1FD-A162-D828-423B-9FFFFC481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029" y="3429000"/>
            <a:ext cx="5514954" cy="295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6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87767617-E631-8CAB-4545-1293C7965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05416" y="1705416"/>
            <a:ext cx="6856396" cy="344556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D019A40-300C-7DAD-9FC1-B93D6C20587A}"/>
              </a:ext>
            </a:extLst>
          </p:cNvPr>
          <p:cNvSpPr txBox="1"/>
          <p:nvPr/>
        </p:nvSpPr>
        <p:spPr>
          <a:xfrm>
            <a:off x="3445565" y="393628"/>
            <a:ext cx="87464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Tabela Descritiva</a:t>
            </a:r>
          </a:p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B172B6-C267-F53D-E97F-99539DB58758}"/>
              </a:ext>
            </a:extLst>
          </p:cNvPr>
          <p:cNvSpPr txBox="1"/>
          <p:nvPr/>
        </p:nvSpPr>
        <p:spPr>
          <a:xfrm>
            <a:off x="3685310" y="3224902"/>
            <a:ext cx="87464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Frequência Absoluta</a:t>
            </a:r>
          </a:p>
          <a:p>
            <a:pPr algn="ctr"/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A79E848-C317-E7F6-5DCD-90AF5975F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501" y="1005577"/>
            <a:ext cx="8324694" cy="22193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921AD5F-B6EF-81B4-8DCD-C7950B837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36851"/>
            <a:ext cx="3445566" cy="28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38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F1F368A9-AC71-068C-85E3-ADF941E2C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05416" y="1705416"/>
            <a:ext cx="6856396" cy="344556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4A6CB6F-0345-A514-4C98-99ED0DB238E0}"/>
              </a:ext>
            </a:extLst>
          </p:cNvPr>
          <p:cNvSpPr txBox="1"/>
          <p:nvPr/>
        </p:nvSpPr>
        <p:spPr>
          <a:xfrm>
            <a:off x="3445565" y="393628"/>
            <a:ext cx="87464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Gráfico de Frequência </a:t>
            </a:r>
          </a:p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162930-05A6-1F0D-3288-199810395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278" y="1092890"/>
            <a:ext cx="627697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52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F1F368A9-AC71-068C-85E3-ADF941E2C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05416" y="1705416"/>
            <a:ext cx="6856396" cy="344556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EA3E72C-3D3B-C730-60E3-93F143B8A0D7}"/>
              </a:ext>
            </a:extLst>
          </p:cNvPr>
          <p:cNvSpPr txBox="1"/>
          <p:nvPr/>
        </p:nvSpPr>
        <p:spPr>
          <a:xfrm>
            <a:off x="3837450" y="565869"/>
            <a:ext cx="8925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effectLst/>
                <a:latin typeface="Söhne"/>
              </a:rPr>
              <a:t>Análise inicial do modelo de </a:t>
            </a:r>
            <a:r>
              <a:rPr lang="pt-BR" sz="2000" b="0" i="0" dirty="0" err="1">
                <a:effectLst/>
                <a:latin typeface="Söhne"/>
              </a:rPr>
              <a:t>emails</a:t>
            </a:r>
            <a:r>
              <a:rPr lang="pt-BR" sz="2000" b="0" i="0" dirty="0">
                <a:effectLst/>
                <a:latin typeface="Söhne"/>
              </a:rPr>
              <a:t> de spam, é necessário considerar diversos aspectos, incluindo conteúdo, remetente, formatação e comportamento.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3C3967B-BDA2-8E96-8421-71D428E2D013}"/>
              </a:ext>
            </a:extLst>
          </p:cNvPr>
          <p:cNvSpPr txBox="1"/>
          <p:nvPr/>
        </p:nvSpPr>
        <p:spPr>
          <a:xfrm>
            <a:off x="3837450" y="15110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i="0" dirty="0">
                <a:effectLst/>
                <a:latin typeface="Söhne"/>
              </a:rPr>
              <a:t>Análise inicial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7FD6BC1-DCC2-F875-97F8-FCAE8AB1AA36}"/>
              </a:ext>
            </a:extLst>
          </p:cNvPr>
          <p:cNvSpPr txBox="1"/>
          <p:nvPr/>
        </p:nvSpPr>
        <p:spPr>
          <a:xfrm>
            <a:off x="3445565" y="1319183"/>
            <a:ext cx="8757462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b="1" i="0" dirty="0">
                <a:effectLst/>
                <a:latin typeface="Söhne"/>
              </a:rPr>
              <a:t>Análise do Conteúdo:</a:t>
            </a:r>
            <a:endParaRPr lang="pt-BR" dirty="0">
              <a:latin typeface="Söhne"/>
            </a:endParaRPr>
          </a:p>
          <a:p>
            <a:pPr algn="l"/>
            <a:r>
              <a:rPr lang="pt-BR" sz="1600" b="0" i="0" dirty="0">
                <a:effectLst/>
                <a:latin typeface="Söhne"/>
              </a:rPr>
              <a:t> - Verifique se o </a:t>
            </a:r>
            <a:r>
              <a:rPr lang="pt-BR" sz="1600" b="0" i="0" dirty="0" err="1">
                <a:effectLst/>
                <a:latin typeface="Söhne"/>
              </a:rPr>
              <a:t>email</a:t>
            </a:r>
            <a:r>
              <a:rPr lang="pt-BR" sz="1600" b="0" i="0" dirty="0">
                <a:effectLst/>
                <a:latin typeface="Söhne"/>
              </a:rPr>
              <a:t> contém palavras-chave comuns associadas a spam, como "oferta imperdível", </a:t>
            </a:r>
          </a:p>
          <a:p>
            <a:pPr algn="l"/>
            <a:r>
              <a:rPr lang="pt-BR" sz="1600" b="0" i="0" dirty="0">
                <a:effectLst/>
                <a:latin typeface="Söhne"/>
              </a:rPr>
              <a:t>"ganhe dinheiro rápido", "grátis", entre outras;</a:t>
            </a:r>
          </a:p>
          <a:p>
            <a:pPr algn="l"/>
            <a:r>
              <a:rPr lang="pt-BR" sz="1600" dirty="0">
                <a:latin typeface="Söhne"/>
              </a:rPr>
              <a:t> - </a:t>
            </a:r>
            <a:r>
              <a:rPr lang="pt-BR" sz="1600" b="0" i="0" dirty="0">
                <a:effectLst/>
                <a:latin typeface="Söhne"/>
              </a:rPr>
              <a:t>Observe se há uma urgência excessiva no conteúdo, como prazos curtos ou promoções que expiram </a:t>
            </a:r>
          </a:p>
          <a:p>
            <a:pPr algn="l"/>
            <a:r>
              <a:rPr lang="pt-BR" sz="1600" b="0" i="0" dirty="0">
                <a:effectLst/>
                <a:latin typeface="Söhne"/>
              </a:rPr>
              <a:t>Rapidamente</a:t>
            </a:r>
            <a:r>
              <a:rPr lang="pt-BR" sz="1600" dirty="0">
                <a:latin typeface="Söhne"/>
              </a:rPr>
              <a:t>;</a:t>
            </a:r>
          </a:p>
          <a:p>
            <a:pPr algn="l"/>
            <a:r>
              <a:rPr lang="pt-BR" sz="1600" b="0" i="0" dirty="0">
                <a:effectLst/>
                <a:latin typeface="Söhne"/>
              </a:rPr>
              <a:t>- Identifique se o texto contém erros gramaticais ou ortográficos, uma vez que muitos </a:t>
            </a:r>
            <a:r>
              <a:rPr lang="pt-BR" sz="1600" b="0" i="0" dirty="0" err="1">
                <a:effectLst/>
                <a:latin typeface="Söhne"/>
              </a:rPr>
              <a:t>emails</a:t>
            </a:r>
            <a:r>
              <a:rPr lang="pt-BR" sz="1600" b="0" i="0" dirty="0">
                <a:effectLst/>
                <a:latin typeface="Söhne"/>
              </a:rPr>
              <a:t> de spam </a:t>
            </a:r>
          </a:p>
          <a:p>
            <a:pPr algn="l"/>
            <a:r>
              <a:rPr lang="pt-BR" sz="1600" b="0" i="0" dirty="0">
                <a:effectLst/>
                <a:latin typeface="Söhne"/>
              </a:rPr>
              <a:t>são mal redigidos.</a:t>
            </a:r>
          </a:p>
          <a:p>
            <a:pPr algn="l"/>
            <a:r>
              <a:rPr lang="pt-BR" b="1" i="0" dirty="0">
                <a:effectLst/>
                <a:latin typeface="Söhne"/>
              </a:rPr>
              <a:t>2.Remetente e Endereço de Email:</a:t>
            </a:r>
            <a:endParaRPr lang="pt-BR" dirty="0">
              <a:latin typeface="Söhne"/>
            </a:endParaRPr>
          </a:p>
          <a:p>
            <a:pPr algn="l"/>
            <a:r>
              <a:rPr lang="pt-BR" b="0" i="0" dirty="0">
                <a:effectLst/>
                <a:latin typeface="Söhne"/>
              </a:rPr>
              <a:t>- Avalie o remetente do </a:t>
            </a:r>
            <a:r>
              <a:rPr lang="pt-BR" b="0" i="0" dirty="0" err="1">
                <a:effectLst/>
                <a:latin typeface="Söhne"/>
              </a:rPr>
              <a:t>email</a:t>
            </a:r>
            <a:r>
              <a:rPr lang="pt-BR" b="0" i="0" dirty="0">
                <a:effectLst/>
                <a:latin typeface="Söhne"/>
              </a:rPr>
              <a:t>. Spam frequentemente vem de endereços de </a:t>
            </a:r>
            <a:r>
              <a:rPr lang="pt-BR" b="0" i="0" dirty="0" err="1">
                <a:effectLst/>
                <a:latin typeface="Söhne"/>
              </a:rPr>
              <a:t>email</a:t>
            </a:r>
            <a:r>
              <a:rPr lang="pt-BR" b="0" i="0" dirty="0">
                <a:effectLst/>
                <a:latin typeface="Söhne"/>
              </a:rPr>
              <a:t> obscuros 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ou que tentam imitar organizações legítimas;</a:t>
            </a:r>
          </a:p>
          <a:p>
            <a:pPr algn="l"/>
            <a:r>
              <a:rPr lang="pt-BR" dirty="0">
                <a:latin typeface="Söhne"/>
              </a:rPr>
              <a:t>- </a:t>
            </a:r>
            <a:r>
              <a:rPr lang="pt-BR" b="0" i="0" dirty="0">
                <a:effectLst/>
                <a:latin typeface="Söhne"/>
              </a:rPr>
              <a:t>Confira se o endereço de </a:t>
            </a:r>
            <a:r>
              <a:rPr lang="pt-BR" b="0" i="0" dirty="0" err="1">
                <a:effectLst/>
                <a:latin typeface="Söhne"/>
              </a:rPr>
              <a:t>email</a:t>
            </a:r>
            <a:r>
              <a:rPr lang="pt-BR" b="0" i="0" dirty="0">
                <a:effectLst/>
                <a:latin typeface="Söhne"/>
              </a:rPr>
              <a:t> corresponde ao domínio associado à suposta fonte. 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Muitas vezes, os </a:t>
            </a:r>
            <a:r>
              <a:rPr lang="pt-BR" b="0" i="0" dirty="0" err="1">
                <a:effectLst/>
                <a:latin typeface="Söhne"/>
              </a:rPr>
              <a:t>spammers</a:t>
            </a:r>
            <a:r>
              <a:rPr lang="pt-BR" b="0" i="0" dirty="0">
                <a:effectLst/>
                <a:latin typeface="Söhne"/>
              </a:rPr>
              <a:t> usam endereços falsificados.</a:t>
            </a:r>
          </a:p>
          <a:p>
            <a:pPr algn="l"/>
            <a:r>
              <a:rPr lang="pt-BR" b="1" i="0" dirty="0">
                <a:effectLst/>
                <a:latin typeface="Söhne"/>
              </a:rPr>
              <a:t>4.Links e URLs:</a:t>
            </a:r>
            <a:endParaRPr lang="pt-BR" b="0" i="0" dirty="0">
              <a:effectLst/>
              <a:latin typeface="Söhne"/>
            </a:endParaRPr>
          </a:p>
          <a:p>
            <a:pPr algn="l"/>
            <a:r>
              <a:rPr lang="pt-BR" b="0" i="0" dirty="0">
                <a:effectLst/>
                <a:latin typeface="Söhne"/>
              </a:rPr>
              <a:t>- Verifique os links no corpo do </a:t>
            </a:r>
            <a:r>
              <a:rPr lang="pt-BR" b="0" i="0" dirty="0" err="1">
                <a:effectLst/>
                <a:latin typeface="Söhne"/>
              </a:rPr>
              <a:t>email</a:t>
            </a:r>
            <a:r>
              <a:rPr lang="pt-BR" b="0" i="0" dirty="0">
                <a:effectLst/>
                <a:latin typeface="Söhne"/>
              </a:rPr>
              <a:t>. Às vezes, os </a:t>
            </a:r>
            <a:r>
              <a:rPr lang="pt-BR" b="0" i="0" dirty="0" err="1">
                <a:effectLst/>
                <a:latin typeface="Söhne"/>
              </a:rPr>
              <a:t>spammers</a:t>
            </a:r>
            <a:r>
              <a:rPr lang="pt-BR" b="0" i="0" dirty="0">
                <a:effectLst/>
                <a:latin typeface="Söhne"/>
              </a:rPr>
              <a:t> usam URLs encurtadas ou 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links que direcionam para sites maliciosos.</a:t>
            </a:r>
          </a:p>
          <a:p>
            <a:pPr algn="l"/>
            <a:r>
              <a:rPr lang="pt-BR" dirty="0">
                <a:latin typeface="Söhne"/>
              </a:rPr>
              <a:t>- </a:t>
            </a:r>
            <a:r>
              <a:rPr lang="pt-BR" b="0" i="0" dirty="0">
                <a:effectLst/>
                <a:latin typeface="Söhne"/>
              </a:rPr>
              <a:t>Passe o mouse sobre os links sem clicar para visualizar o destino real.</a:t>
            </a:r>
          </a:p>
          <a:p>
            <a:pPr algn="l"/>
            <a:r>
              <a:rPr lang="pt-BR" b="1" i="0" dirty="0">
                <a:effectLst/>
                <a:latin typeface="Söhne"/>
              </a:rPr>
              <a:t>5.Anexos:</a:t>
            </a:r>
            <a:endParaRPr lang="pt-B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Examine se há anexos no </a:t>
            </a:r>
            <a:r>
              <a:rPr lang="pt-BR" b="0" i="0" dirty="0" err="1">
                <a:effectLst/>
                <a:latin typeface="Söhne"/>
              </a:rPr>
              <a:t>email</a:t>
            </a:r>
            <a:r>
              <a:rPr lang="pt-BR" b="0" i="0" dirty="0">
                <a:effectLst/>
                <a:latin typeface="Söhne"/>
              </a:rPr>
              <a:t>. Arquivos suspeitos, especialmente em formatos 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executáveis, podem conter malware.</a:t>
            </a:r>
          </a:p>
          <a:p>
            <a:pPr algn="l"/>
            <a:endParaRPr lang="pt-BR" b="0" i="0" dirty="0">
              <a:effectLst/>
              <a:latin typeface="Söhne"/>
            </a:endParaRPr>
          </a:p>
          <a:p>
            <a:pPr algn="l"/>
            <a:endParaRPr lang="pt-BR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61123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F1F368A9-AC71-068C-85E3-ADF941E2C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05416" y="1705416"/>
            <a:ext cx="6856396" cy="344556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3C3967B-BDA2-8E96-8421-71D428E2D013}"/>
              </a:ext>
            </a:extLst>
          </p:cNvPr>
          <p:cNvSpPr txBox="1"/>
          <p:nvPr/>
        </p:nvSpPr>
        <p:spPr>
          <a:xfrm>
            <a:off x="3837450" y="15110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i="0" dirty="0">
                <a:effectLst/>
                <a:latin typeface="Söhne"/>
              </a:rPr>
              <a:t>Análise inicial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7FD6BC1-DCC2-F875-97F8-FCAE8AB1AA36}"/>
              </a:ext>
            </a:extLst>
          </p:cNvPr>
          <p:cNvSpPr txBox="1"/>
          <p:nvPr/>
        </p:nvSpPr>
        <p:spPr>
          <a:xfrm>
            <a:off x="3445565" y="630414"/>
            <a:ext cx="870885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b="1" i="0" dirty="0">
                <a:effectLst/>
                <a:latin typeface="Söhne"/>
              </a:rPr>
              <a:t>6.Formatação do Email:</a:t>
            </a:r>
            <a:endParaRPr lang="pt-BR" dirty="0">
              <a:latin typeface="Söhne"/>
            </a:endParaRPr>
          </a:p>
          <a:p>
            <a:pPr algn="l"/>
            <a:r>
              <a:rPr lang="pt-BR" b="0" i="0" dirty="0">
                <a:effectLst/>
                <a:latin typeface="Söhne"/>
              </a:rPr>
              <a:t> - Observe se o </a:t>
            </a:r>
            <a:r>
              <a:rPr lang="pt-BR" b="0" i="0" dirty="0" err="1">
                <a:effectLst/>
                <a:latin typeface="Söhne"/>
              </a:rPr>
              <a:t>email</a:t>
            </a:r>
            <a:r>
              <a:rPr lang="pt-BR" b="0" i="0" dirty="0">
                <a:effectLst/>
                <a:latin typeface="Söhne"/>
              </a:rPr>
              <a:t> tem uma formatação estranha, com fontes e cores exageradas. 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Muitas vezes, os </a:t>
            </a:r>
            <a:r>
              <a:rPr lang="pt-BR" b="0" i="0" dirty="0" err="1">
                <a:effectLst/>
                <a:latin typeface="Söhne"/>
              </a:rPr>
              <a:t>spammers</a:t>
            </a:r>
            <a:r>
              <a:rPr lang="pt-BR" b="0" i="0" dirty="0">
                <a:effectLst/>
                <a:latin typeface="Söhne"/>
              </a:rPr>
              <a:t> tentam chamar a atenção com design visual chamativo.</a:t>
            </a:r>
          </a:p>
          <a:p>
            <a:pPr algn="l"/>
            <a:r>
              <a:rPr lang="pt-BR" dirty="0">
                <a:latin typeface="Söhne"/>
              </a:rPr>
              <a:t> - </a:t>
            </a:r>
            <a:r>
              <a:rPr lang="pt-BR" b="0" i="0" dirty="0">
                <a:effectLst/>
                <a:latin typeface="Söhne"/>
              </a:rPr>
              <a:t>Verifique se há excesso de letras maiúsculas ou caracteres especiais</a:t>
            </a:r>
          </a:p>
          <a:p>
            <a:pPr algn="l"/>
            <a:r>
              <a:rPr lang="pt-BR" b="1" i="0" dirty="0">
                <a:effectLst/>
                <a:latin typeface="Söhne"/>
              </a:rPr>
              <a:t>7.Comportamento do Email:</a:t>
            </a:r>
            <a:endParaRPr lang="pt-BR" dirty="0">
              <a:latin typeface="Söhne"/>
            </a:endParaRPr>
          </a:p>
          <a:p>
            <a:pPr algn="l"/>
            <a:r>
              <a:rPr lang="pt-BR" b="0" i="0" dirty="0">
                <a:effectLst/>
                <a:latin typeface="Söhne"/>
              </a:rPr>
              <a:t>- Avalie se o </a:t>
            </a:r>
            <a:r>
              <a:rPr lang="pt-BR" b="0" i="0" dirty="0" err="1">
                <a:effectLst/>
                <a:latin typeface="Söhne"/>
              </a:rPr>
              <a:t>email</a:t>
            </a:r>
            <a:r>
              <a:rPr lang="pt-BR" b="0" i="0" dirty="0">
                <a:effectLst/>
                <a:latin typeface="Söhne"/>
              </a:rPr>
              <a:t> solicita informações pessoais ou financeiras. Instituições legítimas 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geralmente não solicitam essas informações por </a:t>
            </a:r>
            <a:r>
              <a:rPr lang="pt-BR" b="0" i="0" dirty="0" err="1">
                <a:effectLst/>
                <a:latin typeface="Söhne"/>
              </a:rPr>
              <a:t>email</a:t>
            </a:r>
            <a:r>
              <a:rPr lang="pt-BR" b="0" i="0" dirty="0">
                <a:effectLst/>
                <a:latin typeface="Söhne"/>
              </a:rPr>
              <a:t>.</a:t>
            </a:r>
          </a:p>
          <a:p>
            <a:pPr algn="l"/>
            <a:r>
              <a:rPr lang="pt-BR" dirty="0">
                <a:latin typeface="Söhne"/>
              </a:rPr>
              <a:t> - </a:t>
            </a:r>
            <a:r>
              <a:rPr lang="pt-BR" b="0" i="0" dirty="0">
                <a:effectLst/>
                <a:latin typeface="Söhne"/>
              </a:rPr>
              <a:t>Considere se o </a:t>
            </a:r>
            <a:r>
              <a:rPr lang="pt-BR" b="0" i="0" dirty="0" err="1">
                <a:effectLst/>
                <a:latin typeface="Söhne"/>
              </a:rPr>
              <a:t>email</a:t>
            </a:r>
            <a:r>
              <a:rPr lang="pt-BR" b="0" i="0" dirty="0">
                <a:effectLst/>
                <a:latin typeface="Söhne"/>
              </a:rPr>
              <a:t> contém ameaças ou pressões para realizar determinadas ações.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effectLst/>
                <a:latin typeface="Söhne"/>
              </a:rPr>
              <a:t>Filtros </a:t>
            </a:r>
            <a:r>
              <a:rPr lang="pt-BR" b="1" i="0" dirty="0" err="1">
                <a:effectLst/>
                <a:latin typeface="Söhne"/>
              </a:rPr>
              <a:t>Anti-Spam</a:t>
            </a:r>
            <a:r>
              <a:rPr lang="pt-BR" b="1" i="0" dirty="0">
                <a:effectLst/>
                <a:latin typeface="Söhne"/>
              </a:rPr>
              <a:t>:</a:t>
            </a:r>
            <a:endParaRPr lang="pt-BR" dirty="0">
              <a:latin typeface="Söhne"/>
            </a:endParaRPr>
          </a:p>
          <a:p>
            <a:pPr algn="l"/>
            <a:r>
              <a:rPr lang="pt-BR" b="0" i="0" dirty="0">
                <a:effectLst/>
                <a:latin typeface="Söhne"/>
              </a:rPr>
              <a:t> - Verifique se o </a:t>
            </a:r>
            <a:r>
              <a:rPr lang="pt-BR" b="0" i="0" dirty="0" err="1">
                <a:effectLst/>
                <a:latin typeface="Söhne"/>
              </a:rPr>
              <a:t>email</a:t>
            </a:r>
            <a:r>
              <a:rPr lang="pt-BR" b="0" i="0" dirty="0">
                <a:effectLst/>
                <a:latin typeface="Söhne"/>
              </a:rPr>
              <a:t> foi marcado como spam pelos filtros automáticos do seu provedor 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de </a:t>
            </a:r>
            <a:r>
              <a:rPr lang="pt-BR" b="0" i="0" dirty="0" err="1">
                <a:effectLst/>
                <a:latin typeface="Söhne"/>
              </a:rPr>
              <a:t>email</a:t>
            </a:r>
            <a:r>
              <a:rPr lang="pt-BR" b="0" i="0" dirty="0">
                <a:effectLst/>
                <a:latin typeface="Söhne"/>
              </a:rPr>
              <a:t>. Esses filtros analisam diversos aspectos para determinar a probabilidade de um </a:t>
            </a:r>
          </a:p>
          <a:p>
            <a:pPr algn="l"/>
            <a:r>
              <a:rPr lang="pt-BR" b="0" i="0" dirty="0" err="1">
                <a:effectLst/>
                <a:latin typeface="Söhne"/>
              </a:rPr>
              <a:t>email</a:t>
            </a:r>
            <a:r>
              <a:rPr lang="pt-BR" b="0" i="0" dirty="0">
                <a:effectLst/>
                <a:latin typeface="Söhne"/>
              </a:rPr>
              <a:t> ser spam.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effectLst/>
                <a:latin typeface="Söhne"/>
              </a:rPr>
              <a:t>Histórico de Mensagens:</a:t>
            </a:r>
            <a:endParaRPr lang="pt-BR" dirty="0">
              <a:latin typeface="Söhne"/>
            </a:endParaRPr>
          </a:p>
          <a:p>
            <a:pPr algn="l"/>
            <a:r>
              <a:rPr lang="pt-BR" b="0" i="0" dirty="0">
                <a:effectLst/>
                <a:latin typeface="Söhne"/>
              </a:rPr>
              <a:t> - Analise se há padrões de comportamento suspeitos em mensagens anteriores do mesmo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 remetente.</a:t>
            </a:r>
          </a:p>
          <a:p>
            <a:pPr algn="l"/>
            <a:endParaRPr lang="pt-BR" b="0" i="0" dirty="0">
              <a:effectLst/>
              <a:latin typeface="Söhne"/>
            </a:endParaRPr>
          </a:p>
          <a:p>
            <a:pPr algn="l"/>
            <a:endParaRPr lang="pt-BR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5488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F1F368A9-AC71-068C-85E3-ADF941E2C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05416" y="1705416"/>
            <a:ext cx="6856396" cy="344556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3C3967B-BDA2-8E96-8421-71D428E2D013}"/>
              </a:ext>
            </a:extLst>
          </p:cNvPr>
          <p:cNvSpPr txBox="1"/>
          <p:nvPr/>
        </p:nvSpPr>
        <p:spPr>
          <a:xfrm>
            <a:off x="3837450" y="15110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i="0" dirty="0">
                <a:effectLst/>
                <a:latin typeface="Söhne"/>
              </a:rPr>
              <a:t>Análise inicial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7FD6BC1-DCC2-F875-97F8-FCAE8AB1AA36}"/>
              </a:ext>
            </a:extLst>
          </p:cNvPr>
          <p:cNvSpPr txBox="1"/>
          <p:nvPr/>
        </p:nvSpPr>
        <p:spPr>
          <a:xfrm>
            <a:off x="3445565" y="630414"/>
            <a:ext cx="870885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b="1" i="0" dirty="0">
                <a:effectLst/>
                <a:latin typeface="Söhne"/>
              </a:rPr>
              <a:t>6.Formatação do Email:</a:t>
            </a:r>
            <a:endParaRPr lang="pt-BR" dirty="0">
              <a:latin typeface="Söhne"/>
            </a:endParaRPr>
          </a:p>
          <a:p>
            <a:pPr algn="l"/>
            <a:r>
              <a:rPr lang="pt-BR" b="0" i="0" dirty="0">
                <a:effectLst/>
                <a:latin typeface="Söhne"/>
              </a:rPr>
              <a:t> - Observe se o </a:t>
            </a:r>
            <a:r>
              <a:rPr lang="pt-BR" b="0" i="0" dirty="0" err="1">
                <a:effectLst/>
                <a:latin typeface="Söhne"/>
              </a:rPr>
              <a:t>email</a:t>
            </a:r>
            <a:r>
              <a:rPr lang="pt-BR" b="0" i="0" dirty="0">
                <a:effectLst/>
                <a:latin typeface="Söhne"/>
              </a:rPr>
              <a:t> tem uma formatação estranha, com fontes e cores exageradas. 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Muitas vezes, os </a:t>
            </a:r>
            <a:r>
              <a:rPr lang="pt-BR" b="0" i="0" dirty="0" err="1">
                <a:effectLst/>
                <a:latin typeface="Söhne"/>
              </a:rPr>
              <a:t>spammers</a:t>
            </a:r>
            <a:r>
              <a:rPr lang="pt-BR" b="0" i="0" dirty="0">
                <a:effectLst/>
                <a:latin typeface="Söhne"/>
              </a:rPr>
              <a:t> tentam chamar a atenção com design visual chamativo.</a:t>
            </a:r>
          </a:p>
          <a:p>
            <a:pPr algn="l"/>
            <a:r>
              <a:rPr lang="pt-BR" dirty="0">
                <a:latin typeface="Söhne"/>
              </a:rPr>
              <a:t> - </a:t>
            </a:r>
            <a:r>
              <a:rPr lang="pt-BR" b="0" i="0" dirty="0">
                <a:effectLst/>
                <a:latin typeface="Söhne"/>
              </a:rPr>
              <a:t>Verifique se há excesso de letras maiúsculas ou caracteres especiais</a:t>
            </a:r>
          </a:p>
          <a:p>
            <a:pPr algn="l"/>
            <a:r>
              <a:rPr lang="pt-BR" b="1" i="0" dirty="0">
                <a:effectLst/>
                <a:latin typeface="Söhne"/>
              </a:rPr>
              <a:t>7.Comportamento do Email:</a:t>
            </a:r>
            <a:endParaRPr lang="pt-BR" dirty="0">
              <a:latin typeface="Söhne"/>
            </a:endParaRPr>
          </a:p>
          <a:p>
            <a:pPr algn="l"/>
            <a:r>
              <a:rPr lang="pt-BR" b="0" i="0" dirty="0">
                <a:effectLst/>
                <a:latin typeface="Söhne"/>
              </a:rPr>
              <a:t>- Avalie se o </a:t>
            </a:r>
            <a:r>
              <a:rPr lang="pt-BR" b="0" i="0" dirty="0" err="1">
                <a:effectLst/>
                <a:latin typeface="Söhne"/>
              </a:rPr>
              <a:t>email</a:t>
            </a:r>
            <a:r>
              <a:rPr lang="pt-BR" b="0" i="0" dirty="0">
                <a:effectLst/>
                <a:latin typeface="Söhne"/>
              </a:rPr>
              <a:t> solicita informações pessoais ou financeiras. Instituições legítimas 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geralmente não solicitam essas informações por </a:t>
            </a:r>
            <a:r>
              <a:rPr lang="pt-BR" b="0" i="0" dirty="0" err="1">
                <a:effectLst/>
                <a:latin typeface="Söhne"/>
              </a:rPr>
              <a:t>email</a:t>
            </a:r>
            <a:r>
              <a:rPr lang="pt-BR" b="0" i="0" dirty="0">
                <a:effectLst/>
                <a:latin typeface="Söhne"/>
              </a:rPr>
              <a:t>.</a:t>
            </a:r>
          </a:p>
          <a:p>
            <a:pPr algn="l"/>
            <a:r>
              <a:rPr lang="pt-BR" dirty="0">
                <a:latin typeface="Söhne"/>
              </a:rPr>
              <a:t> - </a:t>
            </a:r>
            <a:r>
              <a:rPr lang="pt-BR" b="0" i="0" dirty="0">
                <a:effectLst/>
                <a:latin typeface="Söhne"/>
              </a:rPr>
              <a:t>Considere se o </a:t>
            </a:r>
            <a:r>
              <a:rPr lang="pt-BR" b="0" i="0" dirty="0" err="1">
                <a:effectLst/>
                <a:latin typeface="Söhne"/>
              </a:rPr>
              <a:t>email</a:t>
            </a:r>
            <a:r>
              <a:rPr lang="pt-BR" b="0" i="0" dirty="0">
                <a:effectLst/>
                <a:latin typeface="Söhne"/>
              </a:rPr>
              <a:t> contém ameaças ou pressões para realizar determinadas ações.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effectLst/>
                <a:latin typeface="Söhne"/>
              </a:rPr>
              <a:t>Filtros </a:t>
            </a:r>
            <a:r>
              <a:rPr lang="pt-BR" b="1" i="0" dirty="0" err="1">
                <a:effectLst/>
                <a:latin typeface="Söhne"/>
              </a:rPr>
              <a:t>Anti-Spam</a:t>
            </a:r>
            <a:r>
              <a:rPr lang="pt-BR" b="1" i="0" dirty="0">
                <a:effectLst/>
                <a:latin typeface="Söhne"/>
              </a:rPr>
              <a:t>:</a:t>
            </a:r>
            <a:endParaRPr lang="pt-BR" dirty="0">
              <a:latin typeface="Söhne"/>
            </a:endParaRPr>
          </a:p>
          <a:p>
            <a:pPr algn="l"/>
            <a:r>
              <a:rPr lang="pt-BR" b="0" i="0" dirty="0">
                <a:effectLst/>
                <a:latin typeface="Söhne"/>
              </a:rPr>
              <a:t> - Verifique se o </a:t>
            </a:r>
            <a:r>
              <a:rPr lang="pt-BR" b="0" i="0" dirty="0" err="1">
                <a:effectLst/>
                <a:latin typeface="Söhne"/>
              </a:rPr>
              <a:t>email</a:t>
            </a:r>
            <a:r>
              <a:rPr lang="pt-BR" b="0" i="0" dirty="0">
                <a:effectLst/>
                <a:latin typeface="Söhne"/>
              </a:rPr>
              <a:t> foi marcado como spam pelos filtros automáticos do seu provedor 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de </a:t>
            </a:r>
            <a:r>
              <a:rPr lang="pt-BR" b="0" i="0" dirty="0" err="1">
                <a:effectLst/>
                <a:latin typeface="Söhne"/>
              </a:rPr>
              <a:t>email</a:t>
            </a:r>
            <a:r>
              <a:rPr lang="pt-BR" b="0" i="0" dirty="0">
                <a:effectLst/>
                <a:latin typeface="Söhne"/>
              </a:rPr>
              <a:t>. Esses filtros analisam diversos aspectos para determinar a probabilidade de um </a:t>
            </a:r>
          </a:p>
          <a:p>
            <a:pPr algn="l"/>
            <a:r>
              <a:rPr lang="pt-BR" b="0" i="0" dirty="0" err="1">
                <a:effectLst/>
                <a:latin typeface="Söhne"/>
              </a:rPr>
              <a:t>email</a:t>
            </a:r>
            <a:r>
              <a:rPr lang="pt-BR" b="0" i="0" dirty="0">
                <a:effectLst/>
                <a:latin typeface="Söhne"/>
              </a:rPr>
              <a:t> ser spam.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effectLst/>
                <a:latin typeface="Söhne"/>
              </a:rPr>
              <a:t>Histórico de Mensagens:</a:t>
            </a:r>
            <a:endParaRPr lang="pt-BR" dirty="0">
              <a:latin typeface="Söhne"/>
            </a:endParaRPr>
          </a:p>
          <a:p>
            <a:pPr algn="l"/>
            <a:r>
              <a:rPr lang="pt-BR" b="0" i="0" dirty="0">
                <a:effectLst/>
                <a:latin typeface="Söhne"/>
              </a:rPr>
              <a:t> - Analise se há padrões de comportamento suspeitos em mensagens anteriores do mesmo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 remetente.</a:t>
            </a:r>
          </a:p>
          <a:p>
            <a:pPr algn="l"/>
            <a:endParaRPr lang="pt-BR" b="0" i="0" dirty="0">
              <a:effectLst/>
              <a:latin typeface="Söhne"/>
            </a:endParaRPr>
          </a:p>
          <a:p>
            <a:pPr algn="l"/>
            <a:endParaRPr lang="pt-BR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9992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E52F81F-9F55-4259-9DEC-E6D2D3869AFA}"/>
              </a:ext>
            </a:extLst>
          </p:cNvPr>
          <p:cNvGrpSpPr/>
          <p:nvPr/>
        </p:nvGrpSpPr>
        <p:grpSpPr>
          <a:xfrm>
            <a:off x="1" y="0"/>
            <a:ext cx="3445564" cy="6858000"/>
            <a:chOff x="8497038" y="155404"/>
            <a:chExt cx="2827606" cy="2308431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DB0423B-BFE5-4688-99FE-3B88479CBC4F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21" name="Google Shape;62;p13">
              <a:extLst>
                <a:ext uri="{FF2B5EF4-FFF2-40B4-BE49-F238E27FC236}">
                  <a16:creationId xmlns:a16="http://schemas.microsoft.com/office/drawing/2014/main" id="{C10E9FA6-1979-4D41-A34F-80E912CFA0EB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9387797" y="1853141"/>
              <a:ext cx="1936847" cy="610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EC529A09-4B2A-4D45-872A-5138856595CA}"/>
              </a:ext>
            </a:extLst>
          </p:cNvPr>
          <p:cNvSpPr/>
          <p:nvPr/>
        </p:nvSpPr>
        <p:spPr>
          <a:xfrm>
            <a:off x="3640478" y="1597230"/>
            <a:ext cx="68233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Nome do Aluno: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Rafael Guerra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Coordenadores: 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Prof.ª Dr.ª Alessandra de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Álvila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Montini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Prof. Dr. 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</a:rPr>
              <a:t>Adolpho Walter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</a:rPr>
              <a:t>Pimazoni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</a:rPr>
              <a:t>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</a:rPr>
              <a:t>Canton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A953594-6680-4823-92E3-9184F1B5A4D3}"/>
              </a:ext>
            </a:extLst>
          </p:cNvPr>
          <p:cNvSpPr txBox="1">
            <a:spLocks/>
          </p:cNvSpPr>
          <p:nvPr/>
        </p:nvSpPr>
        <p:spPr>
          <a:xfrm>
            <a:off x="3614469" y="207034"/>
            <a:ext cx="8034344" cy="1000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Pós-Graduação Lato Sensu </a:t>
            </a:r>
          </a:p>
          <a:p>
            <a:r>
              <a:rPr lang="pt-B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MBA </a:t>
            </a:r>
            <a:r>
              <a:rPr lang="pt-B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Analytics</a:t>
            </a:r>
            <a:r>
              <a:rPr lang="pt-B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em Big Data - Data </a:t>
            </a:r>
            <a:r>
              <a:rPr lang="pt-B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Engineering</a:t>
            </a:r>
            <a:r>
              <a:rPr lang="pt-BR" sz="11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</a:t>
            </a:r>
          </a:p>
        </p:txBody>
      </p:sp>
      <p:pic>
        <p:nvPicPr>
          <p:cNvPr id="4" name="Google Shape;91;p2">
            <a:extLst>
              <a:ext uri="{FF2B5EF4-FFF2-40B4-BE49-F238E27FC236}">
                <a16:creationId xmlns:a16="http://schemas.microsoft.com/office/drawing/2014/main" id="{52F24838-422D-C170-C1B0-A40844BF7DE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556" t="15824" r="3673" b="14354"/>
          <a:stretch/>
        </p:blipFill>
        <p:spPr>
          <a:xfrm>
            <a:off x="9931394" y="6356349"/>
            <a:ext cx="2121094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4526633B-8F20-054D-02B0-C532F5E2D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06218" y="1706218"/>
            <a:ext cx="6858000" cy="34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87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F1F368A9-AC71-068C-85E3-ADF941E2C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05416" y="1705416"/>
            <a:ext cx="6856396" cy="344556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3C3967B-BDA2-8E96-8421-71D428E2D013}"/>
              </a:ext>
            </a:extLst>
          </p:cNvPr>
          <p:cNvSpPr txBox="1"/>
          <p:nvPr/>
        </p:nvSpPr>
        <p:spPr>
          <a:xfrm>
            <a:off x="3837450" y="15110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i="0" dirty="0">
                <a:effectLst/>
                <a:latin typeface="Söhne"/>
              </a:rPr>
              <a:t>Análise inicial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7FD6BC1-DCC2-F875-97F8-FCAE8AB1AA36}"/>
              </a:ext>
            </a:extLst>
          </p:cNvPr>
          <p:cNvSpPr txBox="1"/>
          <p:nvPr/>
        </p:nvSpPr>
        <p:spPr>
          <a:xfrm>
            <a:off x="3445565" y="520441"/>
            <a:ext cx="884684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b="0" i="0" dirty="0">
                <a:effectLst/>
                <a:latin typeface="Söhne"/>
              </a:rPr>
              <a:t>Uma análise crítica de uma base de dados de </a:t>
            </a:r>
            <a:r>
              <a:rPr lang="pt-BR" b="0" i="0" dirty="0" err="1">
                <a:effectLst/>
                <a:latin typeface="Söhne"/>
              </a:rPr>
              <a:t>email</a:t>
            </a:r>
            <a:r>
              <a:rPr lang="pt-BR" b="0" i="0" dirty="0">
                <a:effectLst/>
                <a:latin typeface="Söhne"/>
              </a:rPr>
              <a:t> spam com o modelo </a:t>
            </a:r>
            <a:r>
              <a:rPr lang="pt-BR" b="0" i="0" dirty="0" err="1">
                <a:effectLst/>
                <a:latin typeface="Söhne"/>
              </a:rPr>
              <a:t>Naive</a:t>
            </a:r>
            <a:r>
              <a:rPr lang="pt-BR" b="0" i="0" dirty="0">
                <a:effectLst/>
                <a:latin typeface="Söhne"/>
              </a:rPr>
              <a:t> </a:t>
            </a:r>
            <a:r>
              <a:rPr lang="pt-BR" b="0" i="0" dirty="0" err="1">
                <a:effectLst/>
                <a:latin typeface="Söhne"/>
              </a:rPr>
              <a:t>Bayes</a:t>
            </a:r>
            <a:r>
              <a:rPr lang="pt-BR" b="0" i="0" dirty="0">
                <a:effectLst/>
                <a:latin typeface="Söhne"/>
              </a:rPr>
              <a:t> 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envolve a avaliação da eficácia, limitações e interpretação dos resultados. 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Aqui estão alguns aspectos críticos a serem considerados:</a:t>
            </a:r>
          </a:p>
          <a:p>
            <a:pPr algn="l"/>
            <a:r>
              <a:rPr lang="pt-BR" b="1" i="0" dirty="0">
                <a:effectLst/>
                <a:latin typeface="Söhne"/>
              </a:rPr>
              <a:t>Pontos Positivos: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effectLst/>
                <a:latin typeface="Söhne"/>
              </a:rPr>
              <a:t>Simplicidade do Modelo:</a:t>
            </a:r>
            <a:endParaRPr lang="pt-BR" dirty="0">
              <a:latin typeface="Söhne"/>
            </a:endParaRPr>
          </a:p>
          <a:p>
            <a:pPr algn="l"/>
            <a:r>
              <a:rPr lang="pt-BR" b="0" i="0" dirty="0">
                <a:effectLst/>
                <a:latin typeface="Söhne"/>
              </a:rPr>
              <a:t>O </a:t>
            </a:r>
            <a:r>
              <a:rPr lang="pt-BR" b="0" i="0" dirty="0" err="1">
                <a:effectLst/>
                <a:latin typeface="Söhne"/>
              </a:rPr>
              <a:t>Naive</a:t>
            </a:r>
            <a:r>
              <a:rPr lang="pt-BR" b="0" i="0" dirty="0">
                <a:effectLst/>
                <a:latin typeface="Söhne"/>
              </a:rPr>
              <a:t> </a:t>
            </a:r>
            <a:r>
              <a:rPr lang="pt-BR" b="0" i="0" dirty="0" err="1">
                <a:effectLst/>
                <a:latin typeface="Söhne"/>
              </a:rPr>
              <a:t>Bayes</a:t>
            </a:r>
            <a:r>
              <a:rPr lang="pt-BR" b="0" i="0" dirty="0">
                <a:effectLst/>
                <a:latin typeface="Söhne"/>
              </a:rPr>
              <a:t> é conhecido por sua simplicidade e eficiência. Pode ser uma escolha robusta 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para tarefas de classificação de texto, como </a:t>
            </a:r>
            <a:r>
              <a:rPr lang="pt-BR" b="0" i="0" dirty="0" err="1">
                <a:effectLst/>
                <a:latin typeface="Söhne"/>
              </a:rPr>
              <a:t>emails</a:t>
            </a:r>
            <a:r>
              <a:rPr lang="pt-BR" b="0" i="0" dirty="0">
                <a:effectLst/>
                <a:latin typeface="Söhne"/>
              </a:rPr>
              <a:t>, especialmente quando há limitações de 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recursos computacionais</a:t>
            </a:r>
          </a:p>
          <a:p>
            <a:pPr algn="l"/>
            <a:r>
              <a:rPr lang="pt-BR" b="1" i="0" dirty="0">
                <a:effectLst/>
                <a:latin typeface="Söhne"/>
              </a:rPr>
              <a:t>2.Bom Desempenho Inicial:</a:t>
            </a:r>
            <a:endParaRPr lang="pt-BR" dirty="0">
              <a:latin typeface="Söhne"/>
            </a:endParaRPr>
          </a:p>
          <a:p>
            <a:pPr algn="l"/>
            <a:r>
              <a:rPr lang="pt-BR" b="0" i="0" dirty="0">
                <a:effectLst/>
                <a:latin typeface="Söhne"/>
              </a:rPr>
              <a:t>O </a:t>
            </a:r>
            <a:r>
              <a:rPr lang="pt-BR" b="0" i="0" dirty="0" err="1">
                <a:effectLst/>
                <a:latin typeface="Söhne"/>
              </a:rPr>
              <a:t>Naive</a:t>
            </a:r>
            <a:r>
              <a:rPr lang="pt-BR" b="0" i="0" dirty="0">
                <a:effectLst/>
                <a:latin typeface="Söhne"/>
              </a:rPr>
              <a:t> </a:t>
            </a:r>
            <a:r>
              <a:rPr lang="pt-BR" b="0" i="0" dirty="0" err="1">
                <a:effectLst/>
                <a:latin typeface="Söhne"/>
              </a:rPr>
              <a:t>Bayes</a:t>
            </a:r>
            <a:r>
              <a:rPr lang="pt-BR" b="0" i="0" dirty="0">
                <a:effectLst/>
                <a:latin typeface="Söhne"/>
              </a:rPr>
              <a:t> frequentemente apresenta bom desempenho em tarefas de classificação de 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texto, especialmente em situações em que as palavras têm fortes associações com as classes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(spam ou não spam).</a:t>
            </a:r>
          </a:p>
          <a:p>
            <a:pPr algn="l"/>
            <a:r>
              <a:rPr lang="pt-BR" b="1" i="0" dirty="0">
                <a:effectLst/>
                <a:latin typeface="Söhne"/>
              </a:rPr>
              <a:t>3.Interpretabilidade:</a:t>
            </a:r>
            <a:endParaRPr lang="pt-BR" dirty="0">
              <a:latin typeface="Söhne"/>
            </a:endParaRPr>
          </a:p>
          <a:p>
            <a:pPr algn="l"/>
            <a:r>
              <a:rPr lang="pt-BR" b="0" i="0" dirty="0">
                <a:effectLst/>
                <a:latin typeface="Söhne"/>
              </a:rPr>
              <a:t>A natureza probabilística do </a:t>
            </a:r>
            <a:r>
              <a:rPr lang="pt-BR" b="0" i="0" dirty="0" err="1">
                <a:effectLst/>
                <a:latin typeface="Söhne"/>
              </a:rPr>
              <a:t>Naive</a:t>
            </a:r>
            <a:r>
              <a:rPr lang="pt-BR" b="0" i="0" dirty="0">
                <a:effectLst/>
                <a:latin typeface="Söhne"/>
              </a:rPr>
              <a:t> </a:t>
            </a:r>
            <a:r>
              <a:rPr lang="pt-BR" b="0" i="0" dirty="0" err="1">
                <a:effectLst/>
                <a:latin typeface="Söhne"/>
              </a:rPr>
              <a:t>Bayes</a:t>
            </a:r>
            <a:r>
              <a:rPr lang="pt-BR" b="0" i="0" dirty="0">
                <a:effectLst/>
                <a:latin typeface="Söhne"/>
              </a:rPr>
              <a:t> permite uma interpretação relativamente simples 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das decisões do modelo. É possível entender como cada palavra contribui para a 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probabilidade de um </a:t>
            </a:r>
            <a:r>
              <a:rPr lang="pt-BR" b="0" i="0" dirty="0" err="1">
                <a:effectLst/>
                <a:latin typeface="Söhne"/>
              </a:rPr>
              <a:t>email</a:t>
            </a:r>
            <a:r>
              <a:rPr lang="pt-BR" b="0" i="0" dirty="0">
                <a:effectLst/>
                <a:latin typeface="Söhne"/>
              </a:rPr>
              <a:t> ser spam.</a:t>
            </a:r>
          </a:p>
          <a:p>
            <a:pPr algn="l"/>
            <a:endParaRPr lang="pt-BR" b="0" i="0" dirty="0">
              <a:effectLst/>
              <a:latin typeface="Söhne"/>
            </a:endParaRPr>
          </a:p>
          <a:p>
            <a:pPr algn="l"/>
            <a:endParaRPr lang="pt-BR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77711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BED93531-B566-CD21-3FA2-A16E0585F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05416" y="1705416"/>
            <a:ext cx="6856396" cy="344556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168B3CD-8B1F-5CDF-3040-85BCDC1F0570}"/>
              </a:ext>
            </a:extLst>
          </p:cNvPr>
          <p:cNvSpPr txBox="1"/>
          <p:nvPr/>
        </p:nvSpPr>
        <p:spPr>
          <a:xfrm>
            <a:off x="3445565" y="2125498"/>
            <a:ext cx="879497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  <a:p>
            <a:pPr marL="342900" indent="-342900">
              <a:buAutoNum type="arabicPeriod"/>
            </a:pPr>
            <a:r>
              <a:rPr lang="pt-BR" dirty="0"/>
              <a:t>Acurácia: a acurácia é a proporção de previsões corretas que o modelo faz em relação </a:t>
            </a:r>
          </a:p>
          <a:p>
            <a:r>
              <a:rPr lang="pt-BR" dirty="0"/>
              <a:t>ao número total de previsões. Ela é calculada dividindo o número de previsões corretas </a:t>
            </a:r>
          </a:p>
          <a:p>
            <a:r>
              <a:rPr lang="pt-BR" dirty="0"/>
              <a:t>pelo número total de previsões.</a:t>
            </a:r>
          </a:p>
          <a:p>
            <a:endParaRPr lang="pt-BR" dirty="0"/>
          </a:p>
          <a:p>
            <a:r>
              <a:rPr lang="pt-BR" dirty="0"/>
              <a:t>2. Precisão: a precisão é a proporção de previsões positivas corretas que o modelo faz em</a:t>
            </a:r>
          </a:p>
          <a:p>
            <a:r>
              <a:rPr lang="pt-BR" dirty="0"/>
              <a:t> relação ao número total de previsões positivas. Ela é calculada dividindo o número de </a:t>
            </a:r>
          </a:p>
          <a:p>
            <a:r>
              <a:rPr lang="pt-BR" dirty="0"/>
              <a:t>previsões positivas corretas pelo número total de previsões positivas.</a:t>
            </a:r>
          </a:p>
          <a:p>
            <a:endParaRPr lang="pt-BR" dirty="0"/>
          </a:p>
          <a:p>
            <a:r>
              <a:rPr lang="pt-BR" dirty="0"/>
              <a:t>3. Recall: o recall é a proporção de previsões positivas corretas que o modelo faz em relação</a:t>
            </a:r>
          </a:p>
          <a:p>
            <a:r>
              <a:rPr lang="pt-BR" dirty="0"/>
              <a:t> ao número total de observações positivas. Ele é calculado dividindo o número de previsões</a:t>
            </a:r>
          </a:p>
          <a:p>
            <a:r>
              <a:rPr lang="pt-BR" dirty="0"/>
              <a:t> positivas corretas pelo número total de observações positivas.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2CF7AA7-F833-DA0F-0B33-57C3289A0706}"/>
              </a:ext>
            </a:extLst>
          </p:cNvPr>
          <p:cNvSpPr txBox="1"/>
          <p:nvPr/>
        </p:nvSpPr>
        <p:spPr>
          <a:xfrm>
            <a:off x="3445565" y="787255"/>
            <a:ext cx="874643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Quais medidas resumo que podem ser utilizadas em um modelo de análise de e-mails spam. </a:t>
            </a:r>
          </a:p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A70BC61-0D1E-1CB5-BDD3-43FDA798761C}"/>
              </a:ext>
            </a:extLst>
          </p:cNvPr>
          <p:cNvSpPr txBox="1"/>
          <p:nvPr/>
        </p:nvSpPr>
        <p:spPr>
          <a:xfrm>
            <a:off x="3685310" y="208962"/>
            <a:ext cx="180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</a:t>
            </a:r>
            <a:r>
              <a:rPr lang="pt-BR" sz="1800" dirty="0"/>
              <a:t>edidas Resumo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874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A56565-1F8E-A62D-D741-411C2D117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65" y="136525"/>
            <a:ext cx="8746435" cy="431078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pt-BR" sz="1900" dirty="0"/>
              <a:t>4. F1-score: o F1-score é a média harmônica da precisão e do recall. Ele é uma medida que  combina a precisão e o recall em uma única medida de desempenho.</a:t>
            </a:r>
          </a:p>
          <a:p>
            <a:pPr marL="0" indent="0">
              <a:lnSpc>
                <a:spcPct val="100000"/>
              </a:lnSpc>
              <a:buNone/>
            </a:pPr>
            <a:endParaRPr lang="pt-BR" sz="1900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900" dirty="0"/>
              <a:t>5. Matriz de confusão: a matriz de confusão é uma tabela que mostra o número de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900" dirty="0"/>
              <a:t>previsões corretas e incorretas feitas pelo modelo para cada classe de observação.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900" dirty="0"/>
              <a:t>Ela é usada para calcular várias medidas resumo, como acurácia, precisão, recall e F1-score.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1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100" dirty="0"/>
              <a:t>Essas medidas resumo são importantes para avaliar a eficácia de um modelo de análise de e-mails spam. É importante avaliar o modelo em diferentes métricas para ter uma compreensão completa de seu desempenho e fazer ajustes, se necessário. Além disso, a análise de medidas resumo pode ajudar a identificar se o modelo está tendo problemas com </a:t>
            </a:r>
            <a:r>
              <a:rPr lang="pt-BR" sz="2100" dirty="0" err="1"/>
              <a:t>overfitting</a:t>
            </a:r>
            <a:r>
              <a:rPr lang="pt-BR" sz="2100" dirty="0"/>
              <a:t> ou </a:t>
            </a:r>
            <a:r>
              <a:rPr lang="pt-BR" sz="2100" dirty="0" err="1"/>
              <a:t>underfitting</a:t>
            </a:r>
            <a:r>
              <a:rPr lang="pt-BR" sz="2100" dirty="0"/>
              <a:t>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E6BB23-1276-1C5A-EB4B-5BA64DC3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LABDATA FIA. Copyright all rights reserved.</a:t>
            </a:r>
            <a:endParaRPr lang="pt-BR" dirty="0"/>
          </a:p>
        </p:txBody>
      </p:sp>
      <p:pic>
        <p:nvPicPr>
          <p:cNvPr id="5" name="Imagem 4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0591BF6D-F33F-46CC-48CD-50CBA329E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05416" y="1705416"/>
            <a:ext cx="6856396" cy="34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42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EEB6D4-10C0-5EBF-CCAD-B0940558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LABDATA FIA. Copyright all rights reserved.</a:t>
            </a:r>
            <a:endParaRPr lang="pt-BR" dirty="0"/>
          </a:p>
        </p:txBody>
      </p:sp>
      <p:pic>
        <p:nvPicPr>
          <p:cNvPr id="5" name="Imagem 4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560DAC50-9B7E-60A6-D140-4EEE4328F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05416" y="1705416"/>
            <a:ext cx="6856396" cy="344556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15B63FB-C083-7E0A-92E9-DEAF01C76F90}"/>
              </a:ext>
            </a:extLst>
          </p:cNvPr>
          <p:cNvSpPr txBox="1"/>
          <p:nvPr/>
        </p:nvSpPr>
        <p:spPr>
          <a:xfrm>
            <a:off x="3445565" y="1920161"/>
            <a:ext cx="85577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342900" indent="-342900">
              <a:buAutoNum type="arabicPeriod"/>
            </a:pPr>
            <a:r>
              <a:rPr lang="pt-BR" dirty="0"/>
              <a:t>Obtenha os dados: colete dados de e-mails rotulados como spam e não spam para </a:t>
            </a:r>
          </a:p>
          <a:p>
            <a:r>
              <a:rPr lang="pt-BR" dirty="0"/>
              <a:t>Treinar  seu modelo. Esses dados devem incluir várias características dos e-mails, como o </a:t>
            </a:r>
          </a:p>
          <a:p>
            <a:r>
              <a:rPr lang="pt-BR" dirty="0"/>
              <a:t>conteúdo, o remetente, o assunto, o tamanho, a presença de anexos, etc.</a:t>
            </a:r>
          </a:p>
          <a:p>
            <a:endParaRPr lang="pt-BR" dirty="0"/>
          </a:p>
          <a:p>
            <a:r>
              <a:rPr lang="pt-BR" dirty="0"/>
              <a:t>2. Separe os dados: separe os dados em conjuntos de treinamento e teste. </a:t>
            </a:r>
          </a:p>
          <a:p>
            <a:r>
              <a:rPr lang="pt-BR" dirty="0"/>
              <a:t>O conjunto de treinamento será usado para treinar seu modelo e o conjunto de teste </a:t>
            </a:r>
          </a:p>
          <a:p>
            <a:r>
              <a:rPr lang="pt-BR" dirty="0"/>
              <a:t>será usado para avaliar a precisão do seu modelo.</a:t>
            </a:r>
          </a:p>
          <a:p>
            <a:endParaRPr lang="pt-BR" dirty="0"/>
          </a:p>
          <a:p>
            <a:r>
              <a:rPr lang="pt-BR" dirty="0"/>
              <a:t>3. Pré-processamento de dados: </a:t>
            </a:r>
            <a:r>
              <a:rPr lang="pt-BR" dirty="0" err="1"/>
              <a:t>pré</a:t>
            </a:r>
            <a:r>
              <a:rPr lang="pt-BR" dirty="0"/>
              <a:t>-processe os dados para remover valores ausentes, </a:t>
            </a:r>
          </a:p>
          <a:p>
            <a:r>
              <a:rPr lang="pt-BR" dirty="0"/>
              <a:t>converter dados categóricos em dados numéricos e normalizar os dados.</a:t>
            </a:r>
          </a:p>
          <a:p>
            <a:endParaRPr lang="pt-BR" dirty="0"/>
          </a:p>
          <a:p>
            <a:r>
              <a:rPr lang="pt-BR" dirty="0"/>
              <a:t>4. Treine o modelo: treine seu modelo usando o conjunto de treinamento. </a:t>
            </a:r>
          </a:p>
          <a:p>
            <a:r>
              <a:rPr lang="pt-BR" dirty="0"/>
              <a:t>Você pode usar diferentes algoritmos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, como Árvores de Decisão, </a:t>
            </a:r>
          </a:p>
          <a:p>
            <a:r>
              <a:rPr lang="pt-BR" dirty="0"/>
              <a:t>Regressão Logística,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r>
              <a:rPr lang="pt-BR" dirty="0"/>
              <a:t>, etc.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D33D0F-B8CE-24C3-23EF-66DC6D3D4A59}"/>
              </a:ext>
            </a:extLst>
          </p:cNvPr>
          <p:cNvSpPr txBox="1"/>
          <p:nvPr/>
        </p:nvSpPr>
        <p:spPr>
          <a:xfrm>
            <a:off x="3279311" y="610100"/>
            <a:ext cx="8557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Para realizar uma análise de outliers em um modelo de análise e bloqueio de e-mails spam com </a:t>
            </a:r>
            <a:r>
              <a:rPr lang="pt-BR" sz="2400" dirty="0" err="1"/>
              <a:t>machine</a:t>
            </a:r>
            <a:r>
              <a:rPr lang="pt-BR" sz="2400" dirty="0"/>
              <a:t> </a:t>
            </a:r>
            <a:r>
              <a:rPr lang="pt-BR" sz="2400" dirty="0" err="1"/>
              <a:t>learning</a:t>
            </a:r>
            <a:r>
              <a:rPr lang="pt-BR" sz="2400" dirty="0"/>
              <a:t>, siga os seguintes passos: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A251FE-986C-9210-BD90-300802C8E0DD}"/>
              </a:ext>
            </a:extLst>
          </p:cNvPr>
          <p:cNvSpPr txBox="1"/>
          <p:nvPr/>
        </p:nvSpPr>
        <p:spPr>
          <a:xfrm>
            <a:off x="3581400" y="131035"/>
            <a:ext cx="210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Open Sans"/>
                <a:sym typeface="Open Sans"/>
              </a:rPr>
              <a:t>Análise de </a:t>
            </a:r>
            <a:r>
              <a:rPr lang="pt-BR" sz="1800" i="1" dirty="0">
                <a:latin typeface="Open Sans"/>
                <a:sym typeface="Open Sans"/>
              </a:rPr>
              <a:t>outliers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221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13C261-7DB1-7F65-7105-1FD0C007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LABDATA FIA. Copyright all rights reserved.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EEFE49-21DA-0647-BE78-5F92F5076828}"/>
              </a:ext>
            </a:extLst>
          </p:cNvPr>
          <p:cNvSpPr txBox="1"/>
          <p:nvPr/>
        </p:nvSpPr>
        <p:spPr>
          <a:xfrm>
            <a:off x="3445565" y="136525"/>
            <a:ext cx="862505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5. Avalie o modelo: avalie o desempenho do seu modelo usando o conjunto de teste. </a:t>
            </a:r>
          </a:p>
          <a:p>
            <a:r>
              <a:rPr lang="pt-BR" dirty="0"/>
              <a:t>Calcule a precisão, a recall e a F1 score para determinar a eficácia do seu modelo.</a:t>
            </a:r>
          </a:p>
          <a:p>
            <a:endParaRPr lang="pt-BR" dirty="0"/>
          </a:p>
          <a:p>
            <a:r>
              <a:rPr lang="pt-BR" dirty="0"/>
              <a:t>6. Identifique outliers: depois de treinar seu modelo, você pode identificar os outliers dos </a:t>
            </a:r>
          </a:p>
          <a:p>
            <a:r>
              <a:rPr lang="pt-BR" dirty="0"/>
              <a:t>dados de teste usando métodos como Z-score, IQR, Gráfico de Caixa, entre outros.</a:t>
            </a:r>
          </a:p>
          <a:p>
            <a:endParaRPr lang="pt-BR" dirty="0"/>
          </a:p>
          <a:p>
            <a:r>
              <a:rPr lang="pt-BR" dirty="0"/>
              <a:t>7. Analise os outliers: Analise os outliers identificados para determinar se eles são erros </a:t>
            </a:r>
          </a:p>
          <a:p>
            <a:r>
              <a:rPr lang="pt-BR" dirty="0"/>
              <a:t>nos dados ou se representam casos reais de spam que o modelo não conseguiu identificar</a:t>
            </a:r>
          </a:p>
          <a:p>
            <a:r>
              <a:rPr lang="pt-BR" dirty="0"/>
              <a:t>corretamente. Se forem erros nos dados, remova-os do conjunto de teste e repita a </a:t>
            </a:r>
          </a:p>
          <a:p>
            <a:r>
              <a:rPr lang="pt-BR" dirty="0"/>
              <a:t>avaliação do modelo. Se forem casos reais de spam, tente melhorar o modelo para </a:t>
            </a:r>
          </a:p>
          <a:p>
            <a:r>
              <a:rPr lang="pt-BR" dirty="0"/>
              <a:t>capturá-los corretamente no futuro.</a:t>
            </a:r>
          </a:p>
          <a:p>
            <a:endParaRPr lang="pt-BR" dirty="0"/>
          </a:p>
          <a:p>
            <a:r>
              <a:rPr lang="pt-BR" dirty="0"/>
              <a:t>8. Ajuste o modelo: se necessário, ajuste seu modelo para melhorar sua precisão na </a:t>
            </a:r>
          </a:p>
          <a:p>
            <a:r>
              <a:rPr lang="pt-BR" dirty="0"/>
              <a:t>detecção de spam. Isso pode incluir a adição de mais recursos, o uso de algoritmos </a:t>
            </a:r>
          </a:p>
          <a:p>
            <a:r>
              <a:rPr lang="pt-BR" dirty="0"/>
              <a:t>de aprendizado profundo ou a alteração dos parâmetros de seu algoritmo existente.</a:t>
            </a:r>
          </a:p>
          <a:p>
            <a:endParaRPr lang="pt-BR" dirty="0"/>
          </a:p>
          <a:p>
            <a:r>
              <a:rPr lang="pt-BR" dirty="0"/>
              <a:t>Lembre-se de que a análise de outliers é apenas uma parte do processo de construção </a:t>
            </a:r>
          </a:p>
          <a:p>
            <a:r>
              <a:rPr lang="pt-BR" dirty="0"/>
              <a:t>de um modelo de análise e bloqueio de e-mails spam com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</a:t>
            </a:r>
          </a:p>
          <a:p>
            <a:r>
              <a:rPr lang="pt-BR" dirty="0"/>
              <a:t>É importante seguir as melhores práticas de pré-processamento de dados, escolher um </a:t>
            </a:r>
          </a:p>
          <a:p>
            <a:r>
              <a:rPr lang="pt-BR" dirty="0"/>
              <a:t>algoritmo apropriado, avaliar o desempenho do modelo e ajustá-lo conforme necessário </a:t>
            </a:r>
          </a:p>
          <a:p>
            <a:r>
              <a:rPr lang="pt-BR" dirty="0"/>
              <a:t>para obter os melhores resultados possíveis.</a:t>
            </a:r>
          </a:p>
          <a:p>
            <a:endParaRPr lang="pt-BR" dirty="0"/>
          </a:p>
        </p:txBody>
      </p:sp>
      <p:pic>
        <p:nvPicPr>
          <p:cNvPr id="6" name="Imagem 5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F4C93C4A-4C21-AA21-2869-CCD70AC01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05416" y="1705416"/>
            <a:ext cx="6856396" cy="34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13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9184406-026F-3510-46D5-9782B6D96B97}"/>
              </a:ext>
            </a:extLst>
          </p:cNvPr>
          <p:cNvSpPr txBox="1"/>
          <p:nvPr/>
        </p:nvSpPr>
        <p:spPr>
          <a:xfrm>
            <a:off x="3547165" y="2200034"/>
            <a:ext cx="861037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  <a:p>
            <a:r>
              <a:rPr lang="pt-BR" dirty="0"/>
              <a:t>Para realizar a análise de </a:t>
            </a:r>
            <a:r>
              <a:rPr lang="pt-BR" dirty="0" err="1"/>
              <a:t>missings</a:t>
            </a:r>
            <a:r>
              <a:rPr lang="pt-BR" dirty="0"/>
              <a:t> em um modelo de análise e bloqueio de e-mails spam </a:t>
            </a:r>
          </a:p>
          <a:p>
            <a:r>
              <a:rPr lang="pt-BR" dirty="0"/>
              <a:t>com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, siga os seguintes passos:</a:t>
            </a:r>
          </a:p>
          <a:p>
            <a:endParaRPr lang="pt-BR" dirty="0"/>
          </a:p>
          <a:p>
            <a:pPr marL="342900" indent="-342900">
              <a:buAutoNum type="arabicPeriod"/>
            </a:pPr>
            <a:r>
              <a:rPr lang="pt-BR" dirty="0"/>
              <a:t>Identifique os dados faltantes: verifique quais variáveis possuem valores faltantes no </a:t>
            </a:r>
          </a:p>
          <a:p>
            <a:r>
              <a:rPr lang="pt-BR" dirty="0"/>
              <a:t>conjunto de dados.</a:t>
            </a:r>
          </a:p>
          <a:p>
            <a:endParaRPr lang="pt-BR" dirty="0"/>
          </a:p>
          <a:p>
            <a:r>
              <a:rPr lang="pt-BR" dirty="0"/>
              <a:t>2. Avalie a quantidade de dados faltantes: calcule a porcentagem de dados faltantes em </a:t>
            </a:r>
          </a:p>
          <a:p>
            <a:r>
              <a:rPr lang="pt-BR" dirty="0"/>
              <a:t>cada variável para avaliar a extensão do problema.</a:t>
            </a:r>
          </a:p>
          <a:p>
            <a:endParaRPr lang="pt-BR" dirty="0"/>
          </a:p>
          <a:p>
            <a:r>
              <a:rPr lang="pt-BR" dirty="0"/>
              <a:t>3. Avalie a razão da perda de dados: entenda por que os dados estão faltando. Podem ser </a:t>
            </a:r>
          </a:p>
          <a:p>
            <a:r>
              <a:rPr lang="pt-BR" dirty="0"/>
              <a:t>dados faltantes aleatórios, devido a erros de coleta, ou dados faltantes sistemáticos, que </a:t>
            </a:r>
          </a:p>
          <a:p>
            <a:r>
              <a:rPr lang="pt-BR" dirty="0" err="1"/>
              <a:t>Atualizao</a:t>
            </a:r>
            <a:r>
              <a:rPr lang="pt-BR" dirty="0"/>
              <a:t> </a:t>
            </a:r>
            <a:r>
              <a:rPr lang="pt-BR" dirty="0" err="1"/>
              <a:t>Rcorrem</a:t>
            </a:r>
            <a:r>
              <a:rPr lang="pt-BR" dirty="0"/>
              <a:t> quando há um padrão na ausência de dados.</a:t>
            </a:r>
          </a:p>
          <a:p>
            <a:endParaRPr lang="pt-BR" dirty="0"/>
          </a:p>
        </p:txBody>
      </p:sp>
      <p:pic>
        <p:nvPicPr>
          <p:cNvPr id="5" name="Imagem 4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D9DE42AE-AEFB-EC0A-B02B-FB7D3D9D2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05416" y="1705416"/>
            <a:ext cx="6856396" cy="34455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864332A-719B-FFA4-A762-3A7BB8E5FADB}"/>
              </a:ext>
            </a:extLst>
          </p:cNvPr>
          <p:cNvSpPr txBox="1"/>
          <p:nvPr/>
        </p:nvSpPr>
        <p:spPr>
          <a:xfrm>
            <a:off x="3547165" y="188685"/>
            <a:ext cx="2212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800" dirty="0">
                <a:latin typeface="Open Sans"/>
                <a:sym typeface="Open Sans"/>
              </a:rPr>
              <a:t> </a:t>
            </a:r>
            <a:r>
              <a:rPr lang="pt-BR" sz="1800" i="1" dirty="0" err="1">
                <a:latin typeface="Open Sans"/>
                <a:sym typeface="Open Sans"/>
              </a:rPr>
              <a:t>missings</a:t>
            </a:r>
            <a:endParaRPr lang="pt-BR" sz="1800" i="1" dirty="0">
              <a:latin typeface="Open Sans"/>
              <a:sym typeface="Open Sans"/>
            </a:endParaRPr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17C2E0-5AE5-20CB-6873-E607FCBAE69A}"/>
              </a:ext>
            </a:extLst>
          </p:cNvPr>
          <p:cNvSpPr txBox="1"/>
          <p:nvPr/>
        </p:nvSpPr>
        <p:spPr>
          <a:xfrm>
            <a:off x="3547165" y="835016"/>
            <a:ext cx="8624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A análise de dados faltantes (</a:t>
            </a:r>
            <a:r>
              <a:rPr lang="pt-BR" sz="2400" dirty="0" err="1"/>
              <a:t>missings</a:t>
            </a:r>
            <a:r>
              <a:rPr lang="pt-BR" sz="2400" dirty="0"/>
              <a:t>) </a:t>
            </a:r>
            <a:r>
              <a:rPr lang="pt-BR" dirty="0"/>
              <a:t>é uma etapa importante em qualquer </a:t>
            </a:r>
          </a:p>
          <a:p>
            <a:r>
              <a:rPr lang="pt-BR" dirty="0"/>
              <a:t>análise de dados, incluindo em um modelo de análise e bloqueio de e-mails spam com </a:t>
            </a:r>
          </a:p>
          <a:p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Isso porque a presença de dados faltantes pode afetar a </a:t>
            </a:r>
          </a:p>
          <a:p>
            <a:r>
              <a:rPr lang="pt-BR" dirty="0"/>
              <a:t>qualidade dos resultados e das previsões do modelo.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9584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7B6AA39-9AF7-1FA5-1F70-92886EB0506E}"/>
              </a:ext>
            </a:extLst>
          </p:cNvPr>
          <p:cNvSpPr txBox="1"/>
          <p:nvPr/>
        </p:nvSpPr>
        <p:spPr>
          <a:xfrm>
            <a:off x="3445565" y="174171"/>
            <a:ext cx="862325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4. Decida como lidar com dados faltantes: Existem diversas técnicas para lidar com dados </a:t>
            </a:r>
          </a:p>
          <a:p>
            <a:r>
              <a:rPr lang="pt-BR" dirty="0"/>
              <a:t>faltantes, como remoção de amostras com dados faltantes, preenchimento de dados </a:t>
            </a:r>
          </a:p>
          <a:p>
            <a:r>
              <a:rPr lang="pt-BR" dirty="0"/>
              <a:t>faltantes com valores médios ou mediana, interpolação, e até mesmo criação de novas </a:t>
            </a:r>
          </a:p>
          <a:p>
            <a:r>
              <a:rPr lang="pt-BR" dirty="0" err="1"/>
              <a:t>features</a:t>
            </a:r>
            <a:r>
              <a:rPr lang="pt-BR" dirty="0"/>
              <a:t> para indicar a presença ou ausência de dados faltantes.</a:t>
            </a:r>
          </a:p>
          <a:p>
            <a:endParaRPr lang="pt-BR" dirty="0"/>
          </a:p>
          <a:p>
            <a:r>
              <a:rPr lang="pt-BR" dirty="0"/>
              <a:t>5. Avalie o impacto na análise: após lidar com os dados faltantes, é importante avaliar o </a:t>
            </a:r>
          </a:p>
          <a:p>
            <a:r>
              <a:rPr lang="pt-BR" dirty="0"/>
              <a:t>impacto nas análises realizadas, como correlação, regressão, ou modelos de </a:t>
            </a:r>
          </a:p>
          <a:p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É possível que os dados faltantes tenham afetado os resultados e, </a:t>
            </a:r>
          </a:p>
          <a:p>
            <a:r>
              <a:rPr lang="pt-BR" dirty="0"/>
              <a:t>portanto, será necessário verificar se os resultados são sensíveis a essas modificações.</a:t>
            </a:r>
          </a:p>
          <a:p>
            <a:endParaRPr lang="pt-BR" dirty="0"/>
          </a:p>
          <a:p>
            <a:r>
              <a:rPr lang="pt-BR" dirty="0"/>
              <a:t>A análise de dados faltantes é um processo crucial na construção de modelos de análise e </a:t>
            </a:r>
          </a:p>
          <a:p>
            <a:r>
              <a:rPr lang="pt-BR" dirty="0"/>
              <a:t>bloqueio de e-mails spam com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Lidar de forma adequada com os dados </a:t>
            </a:r>
          </a:p>
          <a:p>
            <a:r>
              <a:rPr lang="pt-BR" dirty="0"/>
              <a:t>faltantes pode melhorar a qualidade dos resultados e a precisão das previsões do modelo.</a:t>
            </a:r>
          </a:p>
          <a:p>
            <a:endParaRPr lang="pt-BR" dirty="0"/>
          </a:p>
        </p:txBody>
      </p:sp>
      <p:pic>
        <p:nvPicPr>
          <p:cNvPr id="5" name="Imagem 4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65CE37CD-9E38-A926-3C50-49BE29E67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05416" y="1705416"/>
            <a:ext cx="6856396" cy="34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86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BD506892-1EE1-7FC7-7ADA-A38C9EC8D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05416" y="1705416"/>
            <a:ext cx="6856396" cy="344556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79EBCB9-A1CB-5D99-C79C-F5ADEE92ADE5}"/>
              </a:ext>
            </a:extLst>
          </p:cNvPr>
          <p:cNvSpPr txBox="1"/>
          <p:nvPr/>
        </p:nvSpPr>
        <p:spPr>
          <a:xfrm>
            <a:off x="3445565" y="263236"/>
            <a:ext cx="87464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validação com a área de negócios é uma etapa fundamental na análise de um modelo de análise e bloqueio de e-mails spam com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Isso porque os resultados gerados pelo modelo devem ser compatíveis com o conhecimento e as expectativas dos profissionais que atuam na área. </a:t>
            </a:r>
          </a:p>
          <a:p>
            <a:endParaRPr lang="pt-BR" dirty="0"/>
          </a:p>
          <a:p>
            <a:r>
              <a:rPr lang="pt-BR" dirty="0"/>
              <a:t>Para realizar a validação com a área de negócios, siga os seguintes passos:</a:t>
            </a:r>
          </a:p>
          <a:p>
            <a:endParaRPr lang="pt-BR" dirty="0"/>
          </a:p>
          <a:p>
            <a:r>
              <a:rPr lang="pt-BR" dirty="0"/>
              <a:t>1. Comunique os resultados: compartilhe com a equipe da área de negócios os resultados obtidos pelo modelo, apresentando de forma clara e objetiva as principais descobertas e conclusões.</a:t>
            </a:r>
          </a:p>
          <a:p>
            <a:endParaRPr lang="pt-BR" dirty="0"/>
          </a:p>
          <a:p>
            <a:r>
              <a:rPr lang="pt-BR" dirty="0"/>
              <a:t>2. Verifique a compatibilidade com o conhecimento de negócios: avalie se os resultados gerados pelo modelo estão em linha com o conhecimento prévio dos profissionais da área de negócios. Por exemplo, verifique se as principais tendências e padrões identificados pelo modelo fazem sentido em relação ao negócio.</a:t>
            </a:r>
          </a:p>
          <a:p>
            <a:endParaRPr lang="pt-BR" dirty="0"/>
          </a:p>
          <a:p>
            <a:r>
              <a:rPr lang="pt-BR" dirty="0"/>
              <a:t>3. Identifique possíveis inconsistências: verifique se existem resultados que parecem inconsistentes com a realidade do negócio. Isso pode indicar problemas na construção do modelo ou na qualidade dos dados utilizados.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6452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92645A-0FA8-A520-A6E9-D768EC31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LABDATA FIA. Copyright all rights reserved.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E58DCA-EEF3-241D-CBE9-166AF3F98D23}"/>
              </a:ext>
            </a:extLst>
          </p:cNvPr>
          <p:cNvSpPr txBox="1"/>
          <p:nvPr/>
        </p:nvSpPr>
        <p:spPr>
          <a:xfrm>
            <a:off x="3445565" y="1"/>
            <a:ext cx="87464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4. Coleta de feedback: colete feedback da equipe da área de negócios sobre o modelo, incluindo possíveis melhorias e ajustes que poderiam ser realizados. É importante incluir a equipe da área de negócios no processo de melhoria contínua do modelo.</a:t>
            </a:r>
          </a:p>
          <a:p>
            <a:endParaRPr lang="pt-BR" dirty="0"/>
          </a:p>
          <a:p>
            <a:r>
              <a:rPr lang="pt-BR" dirty="0"/>
              <a:t>5. Repita o processo: após realizar as melhorias sugeridas pela equipe da área de negócios, repita o processo de validação para avaliar se as melhorias geraram resultados mais compatíveis com a realidade do negócio.</a:t>
            </a:r>
          </a:p>
          <a:p>
            <a:endParaRPr lang="pt-BR" dirty="0"/>
          </a:p>
          <a:p>
            <a:r>
              <a:rPr lang="pt-BR" dirty="0"/>
              <a:t>A validação com a área de negócios é uma etapa crítica na construção de modelos de análise e bloqueio de e-mails spam com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Ela ajuda a garantir a qualidade e a utilidade do modelo para os profissionais que trabalham diretamente no negócio.</a:t>
            </a:r>
          </a:p>
          <a:p>
            <a:endParaRPr lang="pt-BR" dirty="0"/>
          </a:p>
        </p:txBody>
      </p:sp>
      <p:pic>
        <p:nvPicPr>
          <p:cNvPr id="10" name="Imagem 9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A1B117FB-6539-34A8-E414-5FA8BD631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05416" y="1705416"/>
            <a:ext cx="6856396" cy="34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35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DDDDDD"/>
                </a:solidFill>
                <a:latin typeface="Open Sans"/>
              </a:rPr>
              <a:t>Objetivos</a:t>
            </a:r>
            <a:endParaRPr lang="en-US" sz="1200" b="1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DDDDDD"/>
                </a:solidFill>
                <a:latin typeface="Open Sans"/>
              </a:rPr>
              <a:t>Conceitos</a:t>
            </a:r>
            <a:r>
              <a:rPr lang="en-US" sz="1200" b="1" dirty="0">
                <a:solidFill>
                  <a:srgbClr val="DDDDDD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DDDDDD"/>
                </a:solidFill>
                <a:latin typeface="Open Sans"/>
              </a:rPr>
              <a:t>Critérios</a:t>
            </a:r>
            <a:endParaRPr lang="en-US" sz="1200" b="1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DDDDDD"/>
                </a:solidFill>
                <a:latin typeface="Open Sans"/>
              </a:rPr>
              <a:t>Histórico</a:t>
            </a:r>
            <a:r>
              <a:rPr lang="en-US" sz="1200" b="1" dirty="0">
                <a:solidFill>
                  <a:srgbClr val="DDDDDD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DDDDDD"/>
                </a:solidFill>
                <a:latin typeface="Open Sans"/>
              </a:rPr>
              <a:t>Variáveis</a:t>
            </a:r>
            <a:endParaRPr lang="en-US" sz="1200" b="1" dirty="0">
              <a:solidFill>
                <a:srgbClr val="DDDDDD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chemeClr val="bg1">
                    <a:lumMod val="85000"/>
                  </a:schemeClr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chemeClr val="bg1">
                    <a:lumMod val="85000"/>
                  </a:schemeClr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chemeClr val="bg1">
                  <a:lumMod val="85000"/>
                </a:schemeClr>
              </a:solidFill>
              <a:latin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Open Sans"/>
                <a:sym typeface="Open Sans"/>
              </a:rPr>
              <a:t>Validação com a área de negócios sobre a consistência das informações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5099656" y="2987959"/>
            <a:ext cx="1920361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Técnicas usadas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dirty="0">
                <a:latin typeface="Open Sans"/>
                <a:sym typeface="Open Sans"/>
              </a:rPr>
              <a:t>Analise do </a:t>
            </a:r>
            <a:r>
              <a:rPr lang="en-IN" sz="1200" dirty="0" err="1">
                <a:latin typeface="Open Sans"/>
                <a:sym typeface="Open Sans"/>
              </a:rPr>
              <a:t>Modelo</a:t>
            </a:r>
            <a:endParaRPr lang="en-IN" sz="1200" dirty="0"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Accuracy do </a:t>
            </a:r>
            <a:r>
              <a:rPr lang="en-IN" sz="1200" dirty="0"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odelo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dirty="0">
                <a:latin typeface="Open Sans"/>
                <a:ea typeface="Open Sans"/>
                <a:cs typeface="Open Sans"/>
                <a:sym typeface="Open Sans"/>
              </a:rPr>
              <a:t>Notebook do </a:t>
            </a:r>
            <a:r>
              <a:rPr lang="en-IN" sz="1200" dirty="0" err="1">
                <a:latin typeface="Open Sans"/>
                <a:ea typeface="Open Sans"/>
                <a:cs typeface="Open Sans"/>
                <a:sym typeface="Open Sans"/>
              </a:rPr>
              <a:t>Modelo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27568" y="301214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Google Shape;91;p2">
            <a:extLst>
              <a:ext uri="{FF2B5EF4-FFF2-40B4-BE49-F238E27FC236}">
                <a16:creationId xmlns:a16="http://schemas.microsoft.com/office/drawing/2014/main" id="{04A6BA18-75A3-09C2-2782-0886033797A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556" t="15824" r="3673" b="14354"/>
          <a:stretch/>
        </p:blipFill>
        <p:spPr>
          <a:xfrm>
            <a:off x="5497416" y="6377284"/>
            <a:ext cx="2121094" cy="365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4D6592A-874A-69BC-6C02-03688E824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266447"/>
              </p:ext>
            </p:extLst>
          </p:nvPr>
        </p:nvGraphicFramePr>
        <p:xfrm>
          <a:off x="757811" y="1016933"/>
          <a:ext cx="10071652" cy="2656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2CAB89E4-E71F-9653-A1B8-63D989D405AB}"/>
              </a:ext>
            </a:extLst>
          </p:cNvPr>
          <p:cNvSpPr txBox="1"/>
          <p:nvPr/>
        </p:nvSpPr>
        <p:spPr>
          <a:xfrm>
            <a:off x="5068218" y="2194536"/>
            <a:ext cx="2366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Estatística </a:t>
            </a:r>
            <a:endParaRPr lang="pt-BR" sz="1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348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FCD4E80-B3C3-4C02-BE52-6A1E40E35098}"/>
              </a:ext>
            </a:extLst>
          </p:cNvPr>
          <p:cNvSpPr/>
          <p:nvPr/>
        </p:nvSpPr>
        <p:spPr>
          <a:xfrm>
            <a:off x="4970852" y="138679"/>
            <a:ext cx="5166320" cy="59490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Objetivo do Trabalho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Contextualização do Problema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 de Dados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Bases originais 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Filtros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Principais variáveis                                                     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Análise Exploratória de Dados 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Análise por Mercado 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Análise por Segmento 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Análise por Categoria 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Análise da Variável Alvo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 Desempenho dos Modelos 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Modelagem com estatística tradicional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Modelagem com inteligência artificial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 Conclusões 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7. Trabalhos Futuros </a:t>
            </a:r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366D41B-C93F-47E9-8910-B3ED36B5B583}"/>
              </a:ext>
            </a:extLst>
          </p:cNvPr>
          <p:cNvSpPr txBox="1">
            <a:spLocks/>
          </p:cNvSpPr>
          <p:nvPr/>
        </p:nvSpPr>
        <p:spPr>
          <a:xfrm>
            <a:off x="1714441" y="136526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Agenda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7930CF3-BFC0-49B5-B624-FCF47341D5DC}"/>
              </a:ext>
            </a:extLst>
          </p:cNvPr>
          <p:cNvCxnSpPr>
            <a:cxnSpLocks/>
          </p:cNvCxnSpPr>
          <p:nvPr/>
        </p:nvCxnSpPr>
        <p:spPr>
          <a:xfrm flipH="1">
            <a:off x="4827278" y="525632"/>
            <a:ext cx="13571" cy="546110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3FAE197E-B230-43A7-BFD6-755E781038C3}"/>
              </a:ext>
            </a:extLst>
          </p:cNvPr>
          <p:cNvSpPr/>
          <p:nvPr/>
        </p:nvSpPr>
        <p:spPr>
          <a:xfrm>
            <a:off x="4771674" y="344759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B6EB9D9-7F35-4C56-9960-B08A84F9FE06}"/>
              </a:ext>
            </a:extLst>
          </p:cNvPr>
          <p:cNvSpPr/>
          <p:nvPr/>
        </p:nvSpPr>
        <p:spPr>
          <a:xfrm>
            <a:off x="4767992" y="1098313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1FD3738-3BA8-43DD-BDEA-43513556BCB3}"/>
              </a:ext>
            </a:extLst>
          </p:cNvPr>
          <p:cNvSpPr/>
          <p:nvPr/>
        </p:nvSpPr>
        <p:spPr>
          <a:xfrm>
            <a:off x="4767992" y="1419753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8FD2CCA-FA6C-4142-9B0D-E4E25F50DDB7}"/>
              </a:ext>
            </a:extLst>
          </p:cNvPr>
          <p:cNvSpPr/>
          <p:nvPr/>
        </p:nvSpPr>
        <p:spPr>
          <a:xfrm>
            <a:off x="4767992" y="1788515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0F007FE-3C45-4C50-96EF-E95FF61957B6}"/>
              </a:ext>
            </a:extLst>
          </p:cNvPr>
          <p:cNvSpPr/>
          <p:nvPr/>
        </p:nvSpPr>
        <p:spPr>
          <a:xfrm>
            <a:off x="4767992" y="2498523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</a:endParaRPr>
          </a:p>
        </p:txBody>
      </p:sp>
      <p:sp>
        <p:nvSpPr>
          <p:cNvPr id="27" name="Espaço Reservado para Número de Slide 4">
            <a:extLst>
              <a:ext uri="{FF2B5EF4-FFF2-40B4-BE49-F238E27FC236}">
                <a16:creationId xmlns:a16="http://schemas.microsoft.com/office/drawing/2014/main" id="{22B111D7-6513-4977-A767-A5AF2542645F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8" name="Pentágono 27">
            <a:extLst>
              <a:ext uri="{FF2B5EF4-FFF2-40B4-BE49-F238E27FC236}">
                <a16:creationId xmlns:a16="http://schemas.microsoft.com/office/drawing/2014/main" id="{2AD141AF-5A45-4FCB-ACAC-33EB4EBC55A4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3901B07-45B4-4E86-84D2-99A00E832B84}"/>
              </a:ext>
            </a:extLst>
          </p:cNvPr>
          <p:cNvSpPr/>
          <p:nvPr/>
        </p:nvSpPr>
        <p:spPr>
          <a:xfrm>
            <a:off x="4763048" y="721536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9B0DFA-8F15-49B6-BFF8-08611FB7392C}"/>
              </a:ext>
            </a:extLst>
          </p:cNvPr>
          <p:cNvSpPr/>
          <p:nvPr/>
        </p:nvSpPr>
        <p:spPr>
          <a:xfrm>
            <a:off x="4767992" y="4357753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20E669F-5389-4DCE-864B-761AF2A4B25A}"/>
              </a:ext>
            </a:extLst>
          </p:cNvPr>
          <p:cNvSpPr/>
          <p:nvPr/>
        </p:nvSpPr>
        <p:spPr>
          <a:xfrm>
            <a:off x="4767992" y="5438247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E71B8F3-6326-4C0C-A58D-B01B7517A5E8}"/>
              </a:ext>
            </a:extLst>
          </p:cNvPr>
          <p:cNvSpPr/>
          <p:nvPr/>
        </p:nvSpPr>
        <p:spPr>
          <a:xfrm>
            <a:off x="4754422" y="584095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Espaço Reservado para Data 5">
            <a:extLst>
              <a:ext uri="{FF2B5EF4-FFF2-40B4-BE49-F238E27FC236}">
                <a16:creationId xmlns:a16="http://schemas.microsoft.com/office/drawing/2014/main" id="{591287D2-17D8-4386-8D13-98D3DA75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EE0D525-50CE-4B3D-BC3E-71E1F4D68F65}"/>
              </a:ext>
            </a:extLst>
          </p:cNvPr>
          <p:cNvSpPr/>
          <p:nvPr/>
        </p:nvSpPr>
        <p:spPr>
          <a:xfrm>
            <a:off x="4767992" y="2172730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2" name="Google Shape;91;p2">
            <a:extLst>
              <a:ext uri="{FF2B5EF4-FFF2-40B4-BE49-F238E27FC236}">
                <a16:creationId xmlns:a16="http://schemas.microsoft.com/office/drawing/2014/main" id="{65F7B734-2325-BE10-33A1-C4F035E240A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556" t="15824" r="3673" b="14354"/>
          <a:stretch/>
        </p:blipFill>
        <p:spPr>
          <a:xfrm>
            <a:off x="9931394" y="6356349"/>
            <a:ext cx="2121094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16E721E7-128F-78BF-0F08-6222326DE616}"/>
              </a:ext>
            </a:extLst>
          </p:cNvPr>
          <p:cNvSpPr/>
          <p:nvPr/>
        </p:nvSpPr>
        <p:spPr>
          <a:xfrm>
            <a:off x="4767992" y="2901234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93015CE-61F8-9320-31AF-30A35F5722FE}"/>
              </a:ext>
            </a:extLst>
          </p:cNvPr>
          <p:cNvSpPr/>
          <p:nvPr/>
        </p:nvSpPr>
        <p:spPr>
          <a:xfrm>
            <a:off x="4780300" y="3278455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1F3EB00-BCC7-1094-5B53-1CFE7C69C213}"/>
              </a:ext>
            </a:extLst>
          </p:cNvPr>
          <p:cNvSpPr/>
          <p:nvPr/>
        </p:nvSpPr>
        <p:spPr>
          <a:xfrm>
            <a:off x="4772529" y="3629249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CF91D8A-4AB1-6C7B-9FBA-9DF84373841D}"/>
              </a:ext>
            </a:extLst>
          </p:cNvPr>
          <p:cNvSpPr/>
          <p:nvPr/>
        </p:nvSpPr>
        <p:spPr>
          <a:xfrm>
            <a:off x="4767992" y="3975797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B5D2D87-E7EC-96FC-D22C-B94ECBA3232D}"/>
              </a:ext>
            </a:extLst>
          </p:cNvPr>
          <p:cNvSpPr/>
          <p:nvPr/>
        </p:nvSpPr>
        <p:spPr>
          <a:xfrm>
            <a:off x="4759366" y="4712853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59BFDF7-8DA7-A7AD-F7F6-40B006B31313}"/>
              </a:ext>
            </a:extLst>
          </p:cNvPr>
          <p:cNvSpPr/>
          <p:nvPr/>
        </p:nvSpPr>
        <p:spPr>
          <a:xfrm>
            <a:off x="4758093" y="5063489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92645A-0FA8-A520-A6E9-D768EC31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LABDATA FIA. Copyright all rights reserved.</a:t>
            </a:r>
            <a:endParaRPr lang="pt-BR" dirty="0"/>
          </a:p>
        </p:txBody>
      </p:sp>
      <p:pic>
        <p:nvPicPr>
          <p:cNvPr id="10" name="Imagem 9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A1B117FB-6539-34A8-E414-5FA8BD631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05416" y="1705416"/>
            <a:ext cx="6856396" cy="344556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28E9685-7686-4C12-F7B7-D0E577DBADD2}"/>
              </a:ext>
            </a:extLst>
          </p:cNvPr>
          <p:cNvSpPr txBox="1"/>
          <p:nvPr/>
        </p:nvSpPr>
        <p:spPr>
          <a:xfrm>
            <a:off x="3669476" y="26125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Análise do modelo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403B54A-BBE0-A520-EB0F-D36676FF651A}"/>
              </a:ext>
            </a:extLst>
          </p:cNvPr>
          <p:cNvSpPr txBox="1"/>
          <p:nvPr/>
        </p:nvSpPr>
        <p:spPr>
          <a:xfrm>
            <a:off x="3445565" y="630589"/>
            <a:ext cx="8746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Para realizar uma análise detalhada de uma base de dados de e-mails spam, incluindo o </a:t>
            </a:r>
          </a:p>
          <a:p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treinamento de um modelo de 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learning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a avaliação da acurácia e uma análise descritiva.</a:t>
            </a:r>
          </a:p>
          <a:p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Vou apresentar um guia geral utilizando Python, 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Jupyter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Notebook e algumas bibliotecas </a:t>
            </a:r>
          </a:p>
          <a:p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populares, como Pandas, 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Scikit-learn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e 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Matplotlib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699FD7-370B-32CD-7551-4CBDA7A6B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399" y="2107917"/>
            <a:ext cx="8365178" cy="440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69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92645A-0FA8-A520-A6E9-D768EC31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LABDATA FIA. Copyright all rights reserved.</a:t>
            </a:r>
            <a:endParaRPr lang="pt-BR" dirty="0"/>
          </a:p>
        </p:txBody>
      </p:sp>
      <p:pic>
        <p:nvPicPr>
          <p:cNvPr id="10" name="Imagem 9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A1B117FB-6539-34A8-E414-5FA8BD631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05416" y="1705416"/>
            <a:ext cx="6856396" cy="344556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28E9685-7686-4C12-F7B7-D0E577DBADD2}"/>
              </a:ext>
            </a:extLst>
          </p:cNvPr>
          <p:cNvSpPr txBox="1"/>
          <p:nvPr/>
        </p:nvSpPr>
        <p:spPr>
          <a:xfrm>
            <a:off x="3669476" y="26125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Análise do modelo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0B7540D-2E84-76D8-306F-280D5C048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136816"/>
            <a:ext cx="8472055" cy="521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81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92645A-0FA8-A520-A6E9-D768EC31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LABDATA FIA. Copyright all rights reserved.</a:t>
            </a:r>
            <a:endParaRPr lang="pt-BR" dirty="0"/>
          </a:p>
        </p:txBody>
      </p:sp>
      <p:pic>
        <p:nvPicPr>
          <p:cNvPr id="10" name="Imagem 9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A1B117FB-6539-34A8-E414-5FA8BD631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05416" y="1705416"/>
            <a:ext cx="6856396" cy="344556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28E9685-7686-4C12-F7B7-D0E577DBADD2}"/>
              </a:ext>
            </a:extLst>
          </p:cNvPr>
          <p:cNvSpPr txBox="1"/>
          <p:nvPr/>
        </p:nvSpPr>
        <p:spPr>
          <a:xfrm>
            <a:off x="3669476" y="26125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Análise do modelo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0F6BF1-4A6B-5110-C3B8-A10A17B52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792" y="797193"/>
            <a:ext cx="8373340" cy="574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09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92645A-0FA8-A520-A6E9-D768EC31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LABDATA FIA. Copyright all rights reserved.</a:t>
            </a:r>
            <a:endParaRPr lang="pt-BR" dirty="0"/>
          </a:p>
        </p:txBody>
      </p:sp>
      <p:pic>
        <p:nvPicPr>
          <p:cNvPr id="10" name="Imagem 9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A1B117FB-6539-34A8-E414-5FA8BD631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05416" y="1705416"/>
            <a:ext cx="6856396" cy="344556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28E9685-7686-4C12-F7B7-D0E577DBADD2}"/>
              </a:ext>
            </a:extLst>
          </p:cNvPr>
          <p:cNvSpPr txBox="1"/>
          <p:nvPr/>
        </p:nvSpPr>
        <p:spPr>
          <a:xfrm>
            <a:off x="3669476" y="26125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Análise do modelo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37D06DC-CD5C-AEC8-D112-351F58270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475" y="769010"/>
            <a:ext cx="8419605" cy="55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43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92645A-0FA8-A520-A6E9-D768EC31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LABDATA FIA. Copyright all rights reserved.</a:t>
            </a:r>
            <a:endParaRPr lang="pt-BR" dirty="0"/>
          </a:p>
        </p:txBody>
      </p:sp>
      <p:pic>
        <p:nvPicPr>
          <p:cNvPr id="10" name="Imagem 9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A1B117FB-6539-34A8-E414-5FA8BD631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05416" y="1705416"/>
            <a:ext cx="6856396" cy="344556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28E9685-7686-4C12-F7B7-D0E577DBADD2}"/>
              </a:ext>
            </a:extLst>
          </p:cNvPr>
          <p:cNvSpPr txBox="1"/>
          <p:nvPr/>
        </p:nvSpPr>
        <p:spPr>
          <a:xfrm>
            <a:off x="3669476" y="26125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Análise do modelo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D49617-800D-BB07-179F-E89DE7FBA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476" y="733384"/>
            <a:ext cx="8345665" cy="562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84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92645A-0FA8-A520-A6E9-D768EC31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LABDATA FIA. Copyright all rights reserved.</a:t>
            </a:r>
            <a:endParaRPr lang="pt-BR" dirty="0"/>
          </a:p>
        </p:txBody>
      </p:sp>
      <p:pic>
        <p:nvPicPr>
          <p:cNvPr id="10" name="Imagem 9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A1B117FB-6539-34A8-E414-5FA8BD631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05416" y="1705416"/>
            <a:ext cx="6856396" cy="344556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28E9685-7686-4C12-F7B7-D0E577DBADD2}"/>
              </a:ext>
            </a:extLst>
          </p:cNvPr>
          <p:cNvSpPr txBox="1"/>
          <p:nvPr/>
        </p:nvSpPr>
        <p:spPr>
          <a:xfrm>
            <a:off x="3669476" y="26125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Análise do modelo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A22F9F-EDB3-E22C-513F-F9621F996C1D}"/>
              </a:ext>
            </a:extLst>
          </p:cNvPr>
          <p:cNvSpPr txBox="1"/>
          <p:nvPr/>
        </p:nvSpPr>
        <p:spPr>
          <a:xfrm>
            <a:off x="3445565" y="630589"/>
            <a:ext cx="8705588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b="1" dirty="0">
                <a:latin typeface="Söhne"/>
              </a:rPr>
              <a:t>7</a:t>
            </a:r>
            <a:r>
              <a:rPr lang="pt-BR" b="1" i="0" dirty="0">
                <a:effectLst/>
                <a:latin typeface="Söhne"/>
              </a:rPr>
              <a:t>. Análise Descritiva:</a:t>
            </a:r>
          </a:p>
          <a:p>
            <a:pPr algn="l"/>
            <a:endParaRPr lang="pt-BR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Söhne"/>
              </a:rPr>
              <a:t>Exploração Estatística:</a:t>
            </a:r>
            <a:endParaRPr lang="pt-BR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Realizado uma exploração estatística básica dos dados, como contagem, média, 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desvio padrão,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Söhne"/>
              </a:rPr>
              <a:t>Visualização de Dados:</a:t>
            </a:r>
            <a:endParaRPr lang="pt-BR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Utilizei gráficos e visualizações para entender a distribuição das classes, comprimento dos </a:t>
            </a:r>
          </a:p>
          <a:p>
            <a:pPr algn="l"/>
            <a:r>
              <a:rPr lang="pt-BR" b="0" i="0" dirty="0" err="1">
                <a:effectLst/>
                <a:latin typeface="Söhne"/>
              </a:rPr>
              <a:t>emails</a:t>
            </a:r>
            <a:r>
              <a:rPr lang="pt-BR" b="0" i="0" dirty="0">
                <a:effectLst/>
                <a:latin typeface="Söhne"/>
              </a:rPr>
              <a:t>, palavras mais frequentes,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Söhne"/>
              </a:rPr>
              <a:t>Análise de Palavras-chave:</a:t>
            </a:r>
            <a:endParaRPr lang="pt-BR" dirty="0">
              <a:latin typeface="Söhne"/>
            </a:endParaRPr>
          </a:p>
          <a:p>
            <a:pPr algn="l"/>
            <a:r>
              <a:rPr lang="pt-BR" b="0" i="0" dirty="0">
                <a:effectLst/>
                <a:latin typeface="Söhne"/>
              </a:rPr>
              <a:t>Identifiquei palavras-chave que são fortemente associadas a </a:t>
            </a:r>
            <a:r>
              <a:rPr lang="pt-BR" b="0" i="0" dirty="0" err="1">
                <a:effectLst/>
                <a:latin typeface="Söhne"/>
              </a:rPr>
              <a:t>emails</a:t>
            </a:r>
            <a:r>
              <a:rPr lang="pt-BR" b="0" i="0" dirty="0">
                <a:effectLst/>
                <a:latin typeface="Söhne"/>
              </a:rPr>
              <a:t> spam ou não spam.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Söhne"/>
            </a:endParaRPr>
          </a:p>
          <a:p>
            <a:pPr algn="l"/>
            <a:r>
              <a:rPr lang="pt-BR" b="1" dirty="0">
                <a:latin typeface="Söhne"/>
              </a:rPr>
              <a:t>8</a:t>
            </a:r>
            <a:r>
              <a:rPr lang="pt-BR" b="1" i="0" dirty="0">
                <a:effectLst/>
                <a:latin typeface="Söhne"/>
              </a:rPr>
              <a:t>. Considerações Finais e Recomendações: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Söhne"/>
              </a:rPr>
              <a:t>Interpretação do Modelo:</a:t>
            </a:r>
            <a:endParaRPr lang="pt-BR" dirty="0">
              <a:latin typeface="Söhne"/>
            </a:endParaRPr>
          </a:p>
          <a:p>
            <a:pPr algn="l"/>
            <a:r>
              <a:rPr lang="pt-BR" b="0" i="0" dirty="0">
                <a:effectLst/>
                <a:latin typeface="Söhne"/>
              </a:rPr>
              <a:t>Usei a Analise a importância das palavras no modelo </a:t>
            </a:r>
            <a:r>
              <a:rPr lang="pt-BR" b="0" i="0" dirty="0" err="1">
                <a:effectLst/>
                <a:latin typeface="Söhne"/>
              </a:rPr>
              <a:t>Naive</a:t>
            </a:r>
            <a:r>
              <a:rPr lang="pt-BR" b="0" i="0" dirty="0">
                <a:effectLst/>
                <a:latin typeface="Söhne"/>
              </a:rPr>
              <a:t> </a:t>
            </a:r>
            <a:r>
              <a:rPr lang="pt-BR" b="0" i="0" dirty="0" err="1">
                <a:effectLst/>
                <a:latin typeface="Söhne"/>
              </a:rPr>
              <a:t>Bayes</a:t>
            </a:r>
            <a:r>
              <a:rPr lang="pt-BR" b="0" i="0" dirty="0">
                <a:effectLst/>
                <a:latin typeface="Söhne"/>
              </a:rPr>
              <a:t> para entender quais 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palavras influenciam mais na classificação.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Söhne"/>
              </a:rPr>
              <a:t>Otimizações Potenciais:</a:t>
            </a:r>
            <a:endParaRPr lang="pt-BR" dirty="0">
              <a:latin typeface="Söhne"/>
            </a:endParaRPr>
          </a:p>
          <a:p>
            <a:pPr algn="l"/>
            <a:r>
              <a:rPr lang="pt-BR" b="0" i="0" dirty="0">
                <a:effectLst/>
                <a:latin typeface="Söhne"/>
              </a:rPr>
              <a:t>Considerando ajustes adicionais no pré-processamento, experimentei outros modelos, ou 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Ajuste </a:t>
            </a:r>
            <a:r>
              <a:rPr lang="pt-BR" b="0" i="0" dirty="0" err="1">
                <a:effectLst/>
                <a:latin typeface="Söhne"/>
              </a:rPr>
              <a:t>hiperparâmetros</a:t>
            </a:r>
            <a:r>
              <a:rPr lang="pt-BR" b="0" i="0" dirty="0">
                <a:effectLst/>
                <a:latin typeface="Söhne"/>
              </a:rPr>
              <a:t> para otimizar a performance.</a:t>
            </a:r>
          </a:p>
          <a:p>
            <a:pPr algn="l"/>
            <a:endParaRPr lang="pt-BR" b="0" i="0" dirty="0">
              <a:effectLst/>
              <a:latin typeface="Söhne"/>
            </a:endParaRPr>
          </a:p>
          <a:p>
            <a:pPr algn="l"/>
            <a:r>
              <a:rPr lang="pt-B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9.Desafios e Limitações:</a:t>
            </a:r>
            <a:endParaRPr lang="pt-B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Documente possíveis desafios e limitações da abordagem, como a presença de palavras </a:t>
            </a:r>
          </a:p>
          <a:p>
            <a:pPr algn="l"/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novas que não foram vistas durante o treinamento.</a:t>
            </a:r>
          </a:p>
          <a:p>
            <a:pPr algn="l"/>
            <a:endParaRPr lang="pt-B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/>
            <a:endParaRPr lang="pt-BR" b="0" i="0" dirty="0">
              <a:effectLst/>
              <a:latin typeface="Söhne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9915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92645A-0FA8-A520-A6E9-D768EC31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LABDATA FIA. Copyright all rights reserved.</a:t>
            </a:r>
            <a:endParaRPr lang="pt-BR" dirty="0"/>
          </a:p>
        </p:txBody>
      </p:sp>
      <p:pic>
        <p:nvPicPr>
          <p:cNvPr id="10" name="Imagem 9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A1B117FB-6539-34A8-E414-5FA8BD631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05416" y="1705416"/>
            <a:ext cx="6856396" cy="344556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28E9685-7686-4C12-F7B7-D0E577DBADD2}"/>
              </a:ext>
            </a:extLst>
          </p:cNvPr>
          <p:cNvSpPr txBox="1"/>
          <p:nvPr/>
        </p:nvSpPr>
        <p:spPr>
          <a:xfrm>
            <a:off x="3669476" y="26125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Análise do modelo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A22F9F-EDB3-E22C-513F-F9621F996C1D}"/>
              </a:ext>
            </a:extLst>
          </p:cNvPr>
          <p:cNvSpPr txBox="1"/>
          <p:nvPr/>
        </p:nvSpPr>
        <p:spPr>
          <a:xfrm>
            <a:off x="3445565" y="687433"/>
            <a:ext cx="882600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b="1" dirty="0">
                <a:latin typeface="Söhne"/>
              </a:rPr>
              <a:t>10</a:t>
            </a:r>
            <a:r>
              <a:rPr lang="pt-BR" b="1" i="0" dirty="0">
                <a:effectLst/>
                <a:latin typeface="Söhne"/>
              </a:rPr>
              <a:t>. Implantação no Gmail/Outlook:</a:t>
            </a:r>
          </a:p>
          <a:p>
            <a:pPr algn="l"/>
            <a:endParaRPr lang="pt-BR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Söhne"/>
              </a:rPr>
              <a:t>Pré-processamento em Tempo Real:</a:t>
            </a:r>
            <a:endParaRPr lang="pt-BR" dirty="0">
              <a:latin typeface="Söhne"/>
            </a:endParaRPr>
          </a:p>
          <a:p>
            <a:pPr algn="l"/>
            <a:r>
              <a:rPr lang="pt-BR" b="0" i="0" dirty="0">
                <a:effectLst/>
                <a:latin typeface="Söhne"/>
              </a:rPr>
              <a:t>Desenvolver um script que realiza a </a:t>
            </a:r>
            <a:r>
              <a:rPr lang="pt-BR" b="0" i="0" dirty="0" err="1">
                <a:effectLst/>
                <a:latin typeface="Söhne"/>
              </a:rPr>
              <a:t>tokenização</a:t>
            </a:r>
            <a:r>
              <a:rPr lang="pt-BR" b="0" i="0" dirty="0">
                <a:effectLst/>
                <a:latin typeface="Söhne"/>
              </a:rPr>
              <a:t> e vetorização do conteúdo do </a:t>
            </a:r>
            <a:r>
              <a:rPr lang="pt-BR" b="0" i="0" dirty="0" err="1">
                <a:effectLst/>
                <a:latin typeface="Söhne"/>
              </a:rPr>
              <a:t>email</a:t>
            </a:r>
            <a:r>
              <a:rPr lang="pt-BR" b="0" i="0" dirty="0">
                <a:effectLst/>
                <a:latin typeface="Söhne"/>
              </a:rPr>
              <a:t> antes 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de enviá-lo para o modelo.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Söhne"/>
              </a:rPr>
              <a:t>Feedback do Usuário:</a:t>
            </a:r>
            <a:endParaRPr lang="pt-BR" dirty="0">
              <a:latin typeface="Söhne"/>
            </a:endParaRPr>
          </a:p>
          <a:p>
            <a:pPr algn="l"/>
            <a:r>
              <a:rPr lang="pt-BR" b="0" i="0" dirty="0">
                <a:effectLst/>
                <a:latin typeface="Söhne"/>
              </a:rPr>
              <a:t>Implementar um mecanismo de feedback para que os usuários possam relatar falsos 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positivos/negativos e melhorar o modelo.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Söhne"/>
              </a:rPr>
              <a:t>Treinamento Contínuo:</a:t>
            </a:r>
            <a:endParaRPr lang="pt-BR" dirty="0">
              <a:latin typeface="Söhne"/>
            </a:endParaRPr>
          </a:p>
          <a:p>
            <a:pPr algn="l"/>
            <a:r>
              <a:rPr lang="pt-BR" b="0" i="0" dirty="0">
                <a:effectLst/>
                <a:latin typeface="Söhne"/>
              </a:rPr>
              <a:t>Configurar um sistema que permita treinamento contínuo do modelo com novos dados.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Söhne"/>
              </a:rPr>
              <a:t>Documentação e Treinamento:</a:t>
            </a:r>
            <a:endParaRPr lang="pt-BR" dirty="0">
              <a:latin typeface="Söhne"/>
            </a:endParaRPr>
          </a:p>
          <a:p>
            <a:pPr algn="l"/>
            <a:r>
              <a:rPr lang="pt-BR" b="0" i="0" dirty="0">
                <a:effectLst/>
                <a:latin typeface="Söhne"/>
              </a:rPr>
              <a:t>Fornecer documentação detalhada e treinamento aos usuários sobre como o sistema 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funciona e como interpretar as classificações.</a:t>
            </a:r>
          </a:p>
          <a:p>
            <a:pPr algn="l"/>
            <a:endParaRPr lang="pt-BR" b="0" i="0" dirty="0">
              <a:effectLst/>
              <a:latin typeface="Söhne"/>
            </a:endParaRPr>
          </a:p>
          <a:p>
            <a:pPr algn="l"/>
            <a:r>
              <a:rPr lang="pt-BR" b="0" i="0" dirty="0">
                <a:effectLst/>
                <a:latin typeface="Söhne"/>
              </a:rPr>
              <a:t>Lembrando que a integração com serviços de </a:t>
            </a:r>
            <a:r>
              <a:rPr lang="pt-BR" b="0" i="0" dirty="0" err="1">
                <a:effectLst/>
                <a:latin typeface="Söhne"/>
              </a:rPr>
              <a:t>email</a:t>
            </a:r>
            <a:r>
              <a:rPr lang="pt-BR" b="0" i="0" dirty="0">
                <a:effectLst/>
                <a:latin typeface="Söhne"/>
              </a:rPr>
              <a:t> como o Gmail ou Outlook pode ser 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complexa e pode envolver o uso de APIs específicas desses serviços. 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Consultar a documentação desses serviços para obter informações detalhadas sobre como 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integrar o seu modelo. Este guia é um ponto de partida e você pode precisar de colaboração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com desenvolvedores e especialistas no serviço de </a:t>
            </a:r>
            <a:r>
              <a:rPr lang="pt-BR" b="0" i="0" dirty="0" err="1">
                <a:effectLst/>
                <a:latin typeface="Söhne"/>
              </a:rPr>
              <a:t>email</a:t>
            </a:r>
            <a:r>
              <a:rPr lang="pt-BR" b="0" i="0" dirty="0">
                <a:effectLst/>
                <a:latin typeface="Söhne"/>
              </a:rPr>
              <a:t> específico para realizar uma 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integração eficiente.</a:t>
            </a:r>
          </a:p>
          <a:p>
            <a:pPr algn="l"/>
            <a:endParaRPr lang="pt-B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/>
            <a:endParaRPr lang="pt-BR" b="0" i="0" dirty="0">
              <a:effectLst/>
              <a:latin typeface="Söhne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593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701654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DDDDDD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DDDDDD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DDDDDD"/>
              </a:solidFill>
              <a:latin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Validação com a área de negócios sobre a consistência das informações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Google Shape;91;p2">
            <a:extLst>
              <a:ext uri="{FF2B5EF4-FFF2-40B4-BE49-F238E27FC236}">
                <a16:creationId xmlns:a16="http://schemas.microsoft.com/office/drawing/2014/main" id="{04A6BA18-75A3-09C2-2782-0886033797A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4556" t="15824" r="3673" b="14354"/>
          <a:stretch/>
        </p:blipFill>
        <p:spPr>
          <a:xfrm>
            <a:off x="5497416" y="6377284"/>
            <a:ext cx="2121094" cy="36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100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6F81355D-0CFC-4D57-2CF2-A0DABF46A9F5}"/>
              </a:ext>
            </a:extLst>
          </p:cNvPr>
          <p:cNvGrpSpPr/>
          <p:nvPr/>
        </p:nvGrpSpPr>
        <p:grpSpPr>
          <a:xfrm>
            <a:off x="0" y="1604"/>
            <a:ext cx="3445564" cy="6858000"/>
            <a:chOff x="8497038" y="155404"/>
            <a:chExt cx="2827606" cy="2308431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A0279DE-B928-C6AB-7143-19482F6F05E5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8" name="Google Shape;62;p13">
              <a:extLst>
                <a:ext uri="{FF2B5EF4-FFF2-40B4-BE49-F238E27FC236}">
                  <a16:creationId xmlns:a16="http://schemas.microsoft.com/office/drawing/2014/main" id="{14182791-1F46-A371-1D1A-CACB5A87A7BB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9387797" y="1853141"/>
              <a:ext cx="1936847" cy="61069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" name="Google Shape;62;p13">
            <a:extLst>
              <a:ext uri="{FF2B5EF4-FFF2-40B4-BE49-F238E27FC236}">
                <a16:creationId xmlns:a16="http://schemas.microsoft.com/office/drawing/2014/main" id="{8B9985CB-6CA9-436F-94A6-2475F49B55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647549" y="165506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Objetivo do Trabalho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3647549" y="1292119"/>
            <a:ext cx="82532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 objetivo do trabalho e apresentar de maneira pratica o bloqueio de e-mails spams recebidos pela plataforma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Salesforce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analise será feita em cima de e-mails recebidos nos últimos 90 dias , analisando a quantidade de remetentes que enviaram repetidamente nesses últimos meses.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frequência desses remetentes será primordial para ensinar a maquina a bloquear esses e-mails e também ensinar a maquina quais e-mails de possíveis clientes liberando o recebimento, teremos momentos de perdas devido a possíveis e-mails spam que confunda a plataforma.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 isso ajudaremos o cliente a monetizar e a não perder dinheiro pois o cliente paga por cada e-mail recebido sendo spam ou não.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  <a:latin typeface="Open Sans" panose="020B0604020202020204"/>
              </a:rPr>
              <a:t>Modificar imagem a seu critério</a:t>
            </a:r>
            <a:endParaRPr lang="pt-BR" dirty="0">
              <a:solidFill>
                <a:schemeClr val="accent4"/>
              </a:solidFill>
              <a:latin typeface="Open Sans" panose="020B0604020202020204"/>
            </a:endParaRPr>
          </a:p>
        </p:txBody>
      </p:sp>
      <p:pic>
        <p:nvPicPr>
          <p:cNvPr id="10" name="Imagem 9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332B6DCF-073A-67CA-EECD-564F9CBFE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06218" y="1706218"/>
            <a:ext cx="6858000" cy="3445564"/>
          </a:xfrm>
          <a:prstGeom prst="rect">
            <a:avLst/>
          </a:prstGeom>
        </p:spPr>
      </p:pic>
      <p:pic>
        <p:nvPicPr>
          <p:cNvPr id="2" name="Google Shape;91;p2">
            <a:extLst>
              <a:ext uri="{FF2B5EF4-FFF2-40B4-BE49-F238E27FC236}">
                <a16:creationId xmlns:a16="http://schemas.microsoft.com/office/drawing/2014/main" id="{61283F4A-7AFC-1BAF-1DEE-577B7E8DFC0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556" t="15824" r="3673" b="14354"/>
          <a:stretch/>
        </p:blipFill>
        <p:spPr>
          <a:xfrm>
            <a:off x="6091873" y="6425360"/>
            <a:ext cx="2121094" cy="36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921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62;p13">
            <a:extLst>
              <a:ext uri="{FF2B5EF4-FFF2-40B4-BE49-F238E27FC236}">
                <a16:creationId xmlns:a16="http://schemas.microsoft.com/office/drawing/2014/main" id="{133F4F58-8FC1-4B43-86A6-8070512378E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7BD6BCE-F462-485D-9D0B-776FE951363B}"/>
              </a:ext>
            </a:extLst>
          </p:cNvPr>
          <p:cNvSpPr txBox="1">
            <a:spLocks/>
          </p:cNvSpPr>
          <p:nvPr/>
        </p:nvSpPr>
        <p:spPr>
          <a:xfrm>
            <a:off x="3612295" y="6276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2. Contextualização do Problema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D75121F-BC5E-47EB-AF6B-71D035A5AA97}"/>
              </a:ext>
            </a:extLst>
          </p:cNvPr>
          <p:cNvSpPr/>
          <p:nvPr/>
        </p:nvSpPr>
        <p:spPr>
          <a:xfrm>
            <a:off x="3624889" y="671168"/>
            <a:ext cx="804199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 Problema apresentado neste case é uma caixa de e-mail no Outlook que recebe diariamente possíveis novos clientes para a empresa, mas por ser uma caixa de e-mail muito conhecida ela tem recebido muito spam.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>
              <a:defRPr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Foi criado alguns mecanismos dentro do Outlook para que esses e-mails não chegassem na caixa de entrada, mas esses mecanismos não estão atendendo a necessidade e esta em torno de 60% de eficácia, a empresa tem recebido no últimos meses mais de 1000 e-mails spam, como a empresa paga por cada e-mail recebido esta gerando um alto custo.</a:t>
            </a:r>
          </a:p>
          <a:p>
            <a:pPr algn="just">
              <a:defRPr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>
              <a:defRPr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Basicamente, é possível criar um modelo de aprendizado de máquina que possa analisar as características dos e-mails recebidos e determinar se eles são spam ou não. O modelo é treinado com uma grande quantidade de exemplos de e-mails conhecidos como spam e não spam. As características dos e-mails analisadas pelo modelo podem incluir: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Palavras ou frases específicas que são comuns em spam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presença de links suspeitos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 uso de linguagem enganosa ou persuasiva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identificação de remetentes conhecidos por enviar spam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 base nesses recursos, o modelo pode determinar se um e-mail é spam ou não. Depois de treinado, o modelo pode ser usado para analisar automaticamente novos e-mails e classificá-los como spam ou não spam.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É importante lembrar que nenhum modelo de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Machine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Learning é 100% preciso, e pode haver casos em que e-mails legítimos são marcados como spam ou vice-versa. Por isso, é recomendável que o usuário verifique sua caixa de spam regularmente para garantir que não está perdendo mensagens importantes.</a:t>
            </a:r>
          </a:p>
          <a:p>
            <a:pPr algn="just">
              <a:defRPr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>
              <a:defRPr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>
              <a:defRPr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>
              <a:defRPr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795FB19-2789-B218-FC6C-46A99A95A2FE}"/>
              </a:ext>
            </a:extLst>
          </p:cNvPr>
          <p:cNvGrpSpPr/>
          <p:nvPr/>
        </p:nvGrpSpPr>
        <p:grpSpPr>
          <a:xfrm>
            <a:off x="0" y="1604"/>
            <a:ext cx="3445564" cy="6858000"/>
            <a:chOff x="8497038" y="155404"/>
            <a:chExt cx="2827606" cy="230843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DBC84796-A66C-B9D8-4EA4-D1E236E4D036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14" name="Google Shape;62;p13">
              <a:extLst>
                <a:ext uri="{FF2B5EF4-FFF2-40B4-BE49-F238E27FC236}">
                  <a16:creationId xmlns:a16="http://schemas.microsoft.com/office/drawing/2014/main" id="{A45B747F-0FB8-B9ED-DB4D-68B937F4D0EC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9387797" y="1853141"/>
              <a:ext cx="1936847" cy="61069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" name="Imagem 15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2661B303-9985-6901-2B4B-4F015AD4D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05416" y="1705416"/>
            <a:ext cx="6856396" cy="3445564"/>
          </a:xfrm>
          <a:prstGeom prst="rect">
            <a:avLst/>
          </a:prstGeom>
        </p:spPr>
      </p:pic>
      <p:pic>
        <p:nvPicPr>
          <p:cNvPr id="2" name="Google Shape;91;p2">
            <a:extLst>
              <a:ext uri="{FF2B5EF4-FFF2-40B4-BE49-F238E27FC236}">
                <a16:creationId xmlns:a16="http://schemas.microsoft.com/office/drawing/2014/main" id="{58402B65-E9EF-4A48-73EB-6BDEB3AFE57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556" t="15824" r="3673" b="14354"/>
          <a:stretch/>
        </p:blipFill>
        <p:spPr>
          <a:xfrm>
            <a:off x="6071443" y="6430115"/>
            <a:ext cx="2121094" cy="36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644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3.1. Base original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134068" y="1165538"/>
            <a:ext cx="753393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Coletar dados: É preciso coletar uma grande quantidade de dados de e-mails, tanto spam quanto não spam. Esses dados serão usados para treinar o modelo de ML. É importante ter uma amostra representativa para que o modelo seja capaz de generalizar corretamente para novos e-mails.</a:t>
            </a: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latin typeface="Open Sans" panose="020B0604020202020204"/>
              </a:rPr>
              <a:t>Processamento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 dados coletados precisam ser processados e transformados em uma forma que o modelo possa entender. Por exemplo, é possível converter o texto dos e-mails em vetores numéricos usando técnicas de processamento de linguagem natural (NLP).</a:t>
            </a:r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Selecionar um modelo de ML: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Existem muitos modelos de ML que podem ser usados para classificar e-mails como spam ou não spam. Entre os modelos mais comuns estão o </a:t>
            </a:r>
            <a:r>
              <a:rPr lang="pt-B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Naive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Bayes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SVM, Random Forest, dentre outros. A escolha do modelo depende das características dos dados e dos resultados desejados.</a:t>
            </a:r>
          </a:p>
          <a:p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Avaliar o modelo: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É importante avaliar a precisão do modelo em um conjunto de dados de teste separado dos dados de treinamento. Isso ajuda a verificar se o modelo está generalizando bem para novos e-mails.</a:t>
            </a:r>
          </a:p>
          <a:p>
            <a:r>
              <a:rPr lang="pt-BR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Usando o modelo: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Após o treinamento e avaliação do modelo, é possível usá-lo para classificar novos e-mails automaticamente como spam ou não spam. O modelo pode ser integrado a um sistema de e-mail existente para filtrar automaticamente e-mails indesejados.</a:t>
            </a:r>
            <a:endParaRPr lang="pt-BR" sz="1200" dirty="0">
              <a:solidFill>
                <a:srgbClr val="434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8258BC-5206-4263-91C1-D3F15F631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9" y="1316022"/>
            <a:ext cx="2234596" cy="223459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C700B1D-4CF4-575A-CE7F-FEFDD22FD9DC}"/>
              </a:ext>
            </a:extLst>
          </p:cNvPr>
          <p:cNvSpPr txBox="1"/>
          <p:nvPr/>
        </p:nvSpPr>
        <p:spPr>
          <a:xfrm>
            <a:off x="3243532" y="5098212"/>
            <a:ext cx="7913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Lembrando que a eficácia do modelo de ML pode ser aprimorada continuamente ao longo do tempo com o uso de técnicas de aprendizado contínuo e feedback do usuário.</a:t>
            </a:r>
            <a:endParaRPr lang="pt-B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5270FF-3927-9B0A-189A-0B359BBC1725}"/>
              </a:ext>
            </a:extLst>
          </p:cNvPr>
          <p:cNvSpPr txBox="1"/>
          <p:nvPr/>
        </p:nvSpPr>
        <p:spPr>
          <a:xfrm>
            <a:off x="888743" y="308986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1.100 e-mails </a:t>
            </a:r>
          </a:p>
        </p:txBody>
      </p:sp>
      <p:pic>
        <p:nvPicPr>
          <p:cNvPr id="5" name="Google Shape;91;p2">
            <a:extLst>
              <a:ext uri="{FF2B5EF4-FFF2-40B4-BE49-F238E27FC236}">
                <a16:creationId xmlns:a16="http://schemas.microsoft.com/office/drawing/2014/main" id="{680A94DC-553E-2EB6-F272-B97A22C071B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556" t="15824" r="3673" b="14354"/>
          <a:stretch/>
        </p:blipFill>
        <p:spPr>
          <a:xfrm>
            <a:off x="6096000" y="6346404"/>
            <a:ext cx="2121094" cy="36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65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EEF120-182C-473E-6F44-1568FE0ED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21" y="5160948"/>
            <a:ext cx="10795902" cy="1377964"/>
          </a:xfrm>
        </p:spPr>
        <p:txBody>
          <a:bodyPr>
            <a:normAutofit/>
          </a:bodyPr>
          <a:lstStyle/>
          <a:p>
            <a:r>
              <a:rPr lang="pt-BR" sz="2000" b="1" dirty="0">
                <a:solidFill>
                  <a:srgbClr val="434343"/>
                </a:solidFill>
                <a:latin typeface="Open Sans" panose="020B0604020202020204"/>
              </a:rPr>
              <a:t>Mês de referência (T0): </a:t>
            </a:r>
            <a:r>
              <a:rPr lang="pt-BR" sz="2000" b="1" dirty="0" err="1">
                <a:solidFill>
                  <a:srgbClr val="434343"/>
                </a:solidFill>
              </a:rPr>
              <a:t>Fev</a:t>
            </a:r>
            <a:r>
              <a:rPr lang="pt-BR" sz="2000" dirty="0">
                <a:solidFill>
                  <a:srgbClr val="434343"/>
                </a:solidFill>
                <a:latin typeface="Open Sans" panose="020B0604020202020204"/>
              </a:rPr>
              <a:t>/2023</a:t>
            </a:r>
          </a:p>
          <a:p>
            <a:r>
              <a:rPr lang="pt-BR" sz="2000" b="1" dirty="0">
                <a:solidFill>
                  <a:srgbClr val="434343"/>
                </a:solidFill>
                <a:latin typeface="Open Sans" panose="020B0604020202020204"/>
              </a:rPr>
              <a:t>Histórico (2 meses): </a:t>
            </a:r>
            <a:r>
              <a:rPr lang="pt-BR" sz="2000" dirty="0" err="1">
                <a:solidFill>
                  <a:srgbClr val="434343"/>
                </a:solidFill>
                <a:latin typeface="Open Sans" panose="020B0604020202020204"/>
              </a:rPr>
              <a:t>Fev</a:t>
            </a:r>
            <a:r>
              <a:rPr lang="pt-BR" sz="2000" dirty="0">
                <a:solidFill>
                  <a:srgbClr val="434343"/>
                </a:solidFill>
                <a:latin typeface="Open Sans" panose="020B0604020202020204"/>
              </a:rPr>
              <a:t>/2023 a Março /2023</a:t>
            </a:r>
          </a:p>
          <a:p>
            <a:r>
              <a:rPr lang="pt-BR" sz="2000" b="1" dirty="0">
                <a:solidFill>
                  <a:srgbClr val="434343"/>
                </a:solidFill>
                <a:latin typeface="Open Sans" panose="020B0604020202020204"/>
              </a:rPr>
              <a:t>Previsão: </a:t>
            </a:r>
            <a:r>
              <a:rPr lang="pt-BR" sz="2000" dirty="0">
                <a:solidFill>
                  <a:srgbClr val="434343"/>
                </a:solidFill>
                <a:latin typeface="Open Sans" panose="020B0604020202020204"/>
              </a:rPr>
              <a:t>Mar/2023 e </a:t>
            </a:r>
            <a:r>
              <a:rPr lang="pt-BR" sz="2000" dirty="0" err="1">
                <a:solidFill>
                  <a:srgbClr val="434343"/>
                </a:solidFill>
                <a:latin typeface="Open Sans" panose="020B0604020202020204"/>
              </a:rPr>
              <a:t>Abr</a:t>
            </a:r>
            <a:r>
              <a:rPr lang="pt-BR" sz="2000" dirty="0">
                <a:solidFill>
                  <a:srgbClr val="434343"/>
                </a:solidFill>
                <a:latin typeface="Open Sans" panose="020B0604020202020204"/>
              </a:rPr>
              <a:t>/2023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835CC6-3C6C-CA89-6599-33E1B6AF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LABDATA FIA. Copyright all rights reserved.</a:t>
            </a:r>
            <a:endParaRPr lang="pt-BR" dirty="0"/>
          </a:p>
        </p:txBody>
      </p:sp>
      <p:graphicFrame>
        <p:nvGraphicFramePr>
          <p:cNvPr id="5" name="Object 111">
            <a:extLst>
              <a:ext uri="{FF2B5EF4-FFF2-40B4-BE49-F238E27FC236}">
                <a16:creationId xmlns:a16="http://schemas.microsoft.com/office/drawing/2014/main" id="{679CB00C-FDC1-535C-4212-043CC67D2A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616143"/>
              </p:ext>
            </p:extLst>
          </p:nvPr>
        </p:nvGraphicFramePr>
        <p:xfrm>
          <a:off x="2293257" y="968097"/>
          <a:ext cx="6487886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886368" imgH="352494" progId="Excel.Sheet.8">
                  <p:embed/>
                </p:oleObj>
              </mc:Choice>
              <mc:Fallback>
                <p:oleObj name="Worksheet" r:id="rId2" imgW="4886368" imgH="352494" progId="Excel.Sheet.8">
                  <p:embed/>
                  <p:pic>
                    <p:nvPicPr>
                      <p:cNvPr id="5" name="Object 111">
                        <a:extLst>
                          <a:ext uri="{FF2B5EF4-FFF2-40B4-BE49-F238E27FC236}">
                            <a16:creationId xmlns:a16="http://schemas.microsoft.com/office/drawing/2014/main" id="{679CB00C-FDC1-535C-4212-043CC67D2A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257" y="968097"/>
                        <a:ext cx="6487886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5BECC42-B2A5-7696-AEC9-DD7C61768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21" y="1469584"/>
            <a:ext cx="11763799" cy="3508802"/>
          </a:xfrm>
          <a:prstGeom prst="rect">
            <a:avLst/>
          </a:prstGeom>
        </p:spPr>
      </p:pic>
      <p:pic>
        <p:nvPicPr>
          <p:cNvPr id="2" name="Google Shape;91;p2">
            <a:extLst>
              <a:ext uri="{FF2B5EF4-FFF2-40B4-BE49-F238E27FC236}">
                <a16:creationId xmlns:a16="http://schemas.microsoft.com/office/drawing/2014/main" id="{B0CE5C3D-F00F-7319-4403-5768DF18F27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4556" t="15824" r="3673" b="14354"/>
          <a:stretch/>
        </p:blipFill>
        <p:spPr>
          <a:xfrm>
            <a:off x="5035453" y="6403900"/>
            <a:ext cx="2121094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E7CD86A-23BB-3C30-9DAC-C5DC38CC8ED9}"/>
              </a:ext>
            </a:extLst>
          </p:cNvPr>
          <p:cNvSpPr txBox="1"/>
          <p:nvPr/>
        </p:nvSpPr>
        <p:spPr>
          <a:xfrm>
            <a:off x="132021" y="293482"/>
            <a:ext cx="3376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Período de Analise</a:t>
            </a:r>
          </a:p>
        </p:txBody>
      </p:sp>
    </p:spTree>
    <p:extLst>
      <p:ext uri="{BB962C8B-B14F-4D97-AF65-F5344CB8AC3E}">
        <p14:creationId xmlns:p14="http://schemas.microsoft.com/office/powerpoint/2010/main" val="874841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2EEC22-CC0F-9E03-1153-3BEA1F8E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LABDATA FIA. Copyright all rights reserved.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24D762-E35B-CA18-44F4-51E34543DA31}"/>
              </a:ext>
            </a:extLst>
          </p:cNvPr>
          <p:cNvSpPr txBox="1"/>
          <p:nvPr/>
        </p:nvSpPr>
        <p:spPr>
          <a:xfrm>
            <a:off x="565222" y="194498"/>
            <a:ext cx="2855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3.2 - Filtros</a:t>
            </a:r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810DD7B7-47DB-D5A1-5F7E-95F8C19935E6}"/>
              </a:ext>
            </a:extLst>
          </p:cNvPr>
          <p:cNvSpPr/>
          <p:nvPr/>
        </p:nvSpPr>
        <p:spPr>
          <a:xfrm>
            <a:off x="1064799" y="883638"/>
            <a:ext cx="9410847" cy="1258991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205BDB1E-2F39-9922-23B9-2659EEFCF7BB}"/>
              </a:ext>
            </a:extLst>
          </p:cNvPr>
          <p:cNvSpPr/>
          <p:nvPr/>
        </p:nvSpPr>
        <p:spPr>
          <a:xfrm>
            <a:off x="3077508" y="1419130"/>
            <a:ext cx="7474337" cy="1258991"/>
          </a:xfrm>
          <a:prstGeom prst="rightArrow">
            <a:avLst/>
          </a:prstGeom>
          <a:solidFill>
            <a:srgbClr val="6A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B09D3496-D709-DA79-63B8-01540B5FF63D}"/>
              </a:ext>
            </a:extLst>
          </p:cNvPr>
          <p:cNvSpPr/>
          <p:nvPr/>
        </p:nvSpPr>
        <p:spPr>
          <a:xfrm>
            <a:off x="4960938" y="1985676"/>
            <a:ext cx="5590908" cy="125899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310541DD-CD28-305E-7359-48E035DD072C}"/>
              </a:ext>
            </a:extLst>
          </p:cNvPr>
          <p:cNvSpPr/>
          <p:nvPr/>
        </p:nvSpPr>
        <p:spPr>
          <a:xfrm>
            <a:off x="6792623" y="2518433"/>
            <a:ext cx="3885118" cy="12589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0AC5CFFE-1123-6E38-CE63-82562E7043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09" y="1203535"/>
            <a:ext cx="603549" cy="603549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22CC6AFA-4514-E9BD-C93E-2BA6BABBE06C}"/>
              </a:ext>
            </a:extLst>
          </p:cNvPr>
          <p:cNvSpPr/>
          <p:nvPr/>
        </p:nvSpPr>
        <p:spPr>
          <a:xfrm>
            <a:off x="1622900" y="1259087"/>
            <a:ext cx="14189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400" b="1" dirty="0">
                <a:solidFill>
                  <a:schemeClr val="bg1"/>
                </a:solidFill>
                <a:latin typeface="Open Sans" panose="020B0604020202020204" charset="0"/>
              </a:rPr>
              <a:t>Base Original </a:t>
            </a:r>
          </a:p>
          <a:p>
            <a:r>
              <a:rPr lang="pt-BR" sz="1200" dirty="0">
                <a:solidFill>
                  <a:schemeClr val="bg1"/>
                </a:solidFill>
              </a:rPr>
              <a:t>2.000 mil E-mails 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BA420DD-7AE3-5163-8609-D6CA33C3C1D0}"/>
              </a:ext>
            </a:extLst>
          </p:cNvPr>
          <p:cNvSpPr/>
          <p:nvPr/>
        </p:nvSpPr>
        <p:spPr>
          <a:xfrm>
            <a:off x="3646807" y="1771402"/>
            <a:ext cx="314541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400" b="1" dirty="0">
                <a:solidFill>
                  <a:schemeClr val="bg1"/>
                </a:solidFill>
                <a:latin typeface="Open Sans" panose="020B0604020202020204" charset="0"/>
              </a:rPr>
              <a:t>Base analitica do total de e-mails</a:t>
            </a:r>
          </a:p>
          <a:p>
            <a:r>
              <a:rPr lang="pt-BR" sz="1200" dirty="0">
                <a:solidFill>
                  <a:schemeClr val="bg1"/>
                </a:solidFill>
              </a:rPr>
              <a:t>100 - linhas</a:t>
            </a:r>
            <a:endParaRPr lang="pt-BR" sz="1400" dirty="0">
              <a:solidFill>
                <a:schemeClr val="bg1"/>
              </a:solidFill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CF2D73D2-155A-E2D7-0C10-36970B4A76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70" y="1702912"/>
            <a:ext cx="667192" cy="667192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4A7FC05A-91ED-97B0-1357-CBCCD80BC0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61" y="2245176"/>
            <a:ext cx="699323" cy="699323"/>
          </a:xfrm>
          <a:prstGeom prst="rect">
            <a:avLst/>
          </a:prstGeom>
        </p:spPr>
      </p:pic>
      <p:sp>
        <p:nvSpPr>
          <p:cNvPr id="32" name="Retângulo 31">
            <a:extLst>
              <a:ext uri="{FF2B5EF4-FFF2-40B4-BE49-F238E27FC236}">
                <a16:creationId xmlns:a16="http://schemas.microsoft.com/office/drawing/2014/main" id="{A160D7AB-CF94-97F1-AF92-05868C5A0E99}"/>
              </a:ext>
            </a:extLst>
          </p:cNvPr>
          <p:cNvSpPr/>
          <p:nvPr/>
        </p:nvSpPr>
        <p:spPr>
          <a:xfrm>
            <a:off x="5482581" y="2335762"/>
            <a:ext cx="21271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400" b="1" dirty="0">
                <a:solidFill>
                  <a:schemeClr val="bg1"/>
                </a:solidFill>
                <a:latin typeface="Open Sans" panose="020B0604020202020204" charset="0"/>
              </a:rPr>
              <a:t>Exclusão de e-mails....</a:t>
            </a:r>
          </a:p>
          <a:p>
            <a:r>
              <a:rPr lang="pt-BR" sz="1200" dirty="0">
                <a:solidFill>
                  <a:schemeClr val="bg1"/>
                </a:solidFill>
              </a:rPr>
              <a:t>90 dias	</a:t>
            </a:r>
            <a:endParaRPr lang="pt-BR" sz="1400" dirty="0">
              <a:solidFill>
                <a:schemeClr val="bg1"/>
              </a:solidFill>
            </a:endParaRP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1C4ADE9E-CED4-2040-06D2-F5F32B0998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77" y="2860792"/>
            <a:ext cx="702774" cy="566547"/>
          </a:xfrm>
          <a:prstGeom prst="rect">
            <a:avLst/>
          </a:prstGeom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4103A4A3-84DE-E440-4648-58D13EEDA384}"/>
              </a:ext>
            </a:extLst>
          </p:cNvPr>
          <p:cNvSpPr/>
          <p:nvPr/>
        </p:nvSpPr>
        <p:spPr>
          <a:xfrm>
            <a:off x="7544328" y="2871254"/>
            <a:ext cx="21960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400" b="1" dirty="0">
                <a:solidFill>
                  <a:schemeClr val="bg1"/>
                </a:solidFill>
                <a:latin typeface="Open Sans" panose="020B0604020202020204" charset="0"/>
              </a:rPr>
              <a:t>Base de aprendizagem</a:t>
            </a:r>
          </a:p>
          <a:p>
            <a:r>
              <a:rPr lang="pt-BR" sz="1200" dirty="0">
                <a:solidFill>
                  <a:schemeClr val="bg1"/>
                </a:solidFill>
              </a:rPr>
              <a:t>120 dias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35" name="Google Shape;115;p18">
            <a:extLst>
              <a:ext uri="{FF2B5EF4-FFF2-40B4-BE49-F238E27FC236}">
                <a16:creationId xmlns:a16="http://schemas.microsoft.com/office/drawing/2014/main" id="{3B917214-9CCE-BF18-6AD0-9797E9414562}"/>
              </a:ext>
            </a:extLst>
          </p:cNvPr>
          <p:cNvSpPr txBox="1"/>
          <p:nvPr/>
        </p:nvSpPr>
        <p:spPr>
          <a:xfrm>
            <a:off x="1090084" y="1882834"/>
            <a:ext cx="176376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Base inicial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Base original com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2.000 e-mails,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Realizados no período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01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/02/2023 ate 01/03/2023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Google Shape;115;p18">
            <a:extLst>
              <a:ext uri="{FF2B5EF4-FFF2-40B4-BE49-F238E27FC236}">
                <a16:creationId xmlns:a16="http://schemas.microsoft.com/office/drawing/2014/main" id="{21ABF733-2B8A-B5BC-8EB8-D6A219883462}"/>
              </a:ext>
            </a:extLst>
          </p:cNvPr>
          <p:cNvSpPr txBox="1"/>
          <p:nvPr/>
        </p:nvSpPr>
        <p:spPr>
          <a:xfrm>
            <a:off x="3039192" y="2476363"/>
            <a:ext cx="176376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Agrupado po</a:t>
            </a:r>
            <a:r>
              <a: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r: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 -Spams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 -Não Spams</a:t>
            </a:r>
            <a:endParaRPr lang="da-DK" sz="1200" b="1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 100 linhas para analises dos e-mails não spams.</a:t>
            </a: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115;p18">
            <a:extLst>
              <a:ext uri="{FF2B5EF4-FFF2-40B4-BE49-F238E27FC236}">
                <a16:creationId xmlns:a16="http://schemas.microsoft.com/office/drawing/2014/main" id="{C67C651C-ADDD-08A3-A531-3D829C7FE8BC}"/>
              </a:ext>
            </a:extLst>
          </p:cNvPr>
          <p:cNvSpPr txBox="1"/>
          <p:nvPr/>
        </p:nvSpPr>
        <p:spPr>
          <a:xfrm>
            <a:off x="4892800" y="2950177"/>
            <a:ext cx="176376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Base analistica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Aqui demonstro a base analítica de e-mails spam que não será necessário para a aprendizagem do ml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115;p18">
            <a:extLst>
              <a:ext uri="{FF2B5EF4-FFF2-40B4-BE49-F238E27FC236}">
                <a16:creationId xmlns:a16="http://schemas.microsoft.com/office/drawing/2014/main" id="{A90A08A2-0B9F-A097-79F4-72B62321C713}"/>
              </a:ext>
            </a:extLst>
          </p:cNvPr>
          <p:cNvSpPr txBox="1"/>
          <p:nvPr/>
        </p:nvSpPr>
        <p:spPr>
          <a:xfrm>
            <a:off x="6874512" y="3551135"/>
            <a:ext cx="2398884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Base Final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Aqui evidenciamos a quantidade de e-mails verdadeiros ajustando a volumetria de recebimento destes e-mails no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period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tempo.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03010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19615</TotalTime>
  <Words>4130</Words>
  <Application>Microsoft Office PowerPoint</Application>
  <PresentationFormat>Widescreen</PresentationFormat>
  <Paragraphs>547</Paragraphs>
  <Slides>36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Calibri Light</vt:lpstr>
      <vt:lpstr>Open Sans</vt:lpstr>
      <vt:lpstr>Söhne</vt:lpstr>
      <vt:lpstr>Wingdings</vt:lpstr>
      <vt:lpstr>Tema do Office</vt:lpstr>
      <vt:lpstr>Simple Light</vt:lpstr>
      <vt:lpstr>1_Tema do Office</vt:lpstr>
      <vt:lpstr>Worksheet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</dc:creator>
  <cp:lastModifiedBy>Rafael Guerra</cp:lastModifiedBy>
  <cp:revision>675</cp:revision>
  <dcterms:created xsi:type="dcterms:W3CDTF">2020-04-08T18:00:12Z</dcterms:created>
  <dcterms:modified xsi:type="dcterms:W3CDTF">2023-11-25T01:31:15Z</dcterms:modified>
</cp:coreProperties>
</file>