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notesMasterIdLst>
    <p:notesMasterId r:id="rId33"/>
  </p:notesMasterIdLst>
  <p:sldIdLst>
    <p:sldId id="256" r:id="rId2"/>
    <p:sldId id="282" r:id="rId3"/>
    <p:sldId id="283" r:id="rId4"/>
    <p:sldId id="259" r:id="rId5"/>
    <p:sldId id="287" r:id="rId6"/>
    <p:sldId id="288" r:id="rId7"/>
    <p:sldId id="290" r:id="rId8"/>
    <p:sldId id="291" r:id="rId9"/>
    <p:sldId id="292" r:id="rId10"/>
    <p:sldId id="284" r:id="rId11"/>
    <p:sldId id="260" r:id="rId12"/>
    <p:sldId id="264" r:id="rId13"/>
    <p:sldId id="261" r:id="rId14"/>
    <p:sldId id="265" r:id="rId15"/>
    <p:sldId id="266" r:id="rId16"/>
    <p:sldId id="262" r:id="rId17"/>
    <p:sldId id="267" r:id="rId18"/>
    <p:sldId id="268" r:id="rId19"/>
    <p:sldId id="269" r:id="rId20"/>
    <p:sldId id="270" r:id="rId21"/>
    <p:sldId id="271" r:id="rId22"/>
    <p:sldId id="272" r:id="rId23"/>
    <p:sldId id="273" r:id="rId24"/>
    <p:sldId id="274" r:id="rId25"/>
    <p:sldId id="276" r:id="rId26"/>
    <p:sldId id="275" r:id="rId27"/>
    <p:sldId id="277" r:id="rId28"/>
    <p:sldId id="279" r:id="rId29"/>
    <p:sldId id="280" r:id="rId30"/>
    <p:sldId id="281" r:id="rId31"/>
    <p:sldId id="25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EA238BAA-1ACD-4FA5-83BD-B16D36402BAA}">
          <p14:sldIdLst>
            <p14:sldId id="256"/>
            <p14:sldId id="282"/>
            <p14:sldId id="283"/>
            <p14:sldId id="259"/>
            <p14:sldId id="287"/>
            <p14:sldId id="288"/>
            <p14:sldId id="290"/>
            <p14:sldId id="291"/>
            <p14:sldId id="292"/>
          </p14:sldIdLst>
        </p14:section>
        <p14:section name="PT1" id="{72E6D993-515C-4E6D-A963-B29E121FAF44}">
          <p14:sldIdLst>
            <p14:sldId id="284"/>
            <p14:sldId id="260"/>
            <p14:sldId id="264"/>
            <p14:sldId id="261"/>
            <p14:sldId id="265"/>
            <p14:sldId id="266"/>
            <p14:sldId id="262"/>
            <p14:sldId id="267"/>
            <p14:sldId id="268"/>
            <p14:sldId id="269"/>
            <p14:sldId id="270"/>
            <p14:sldId id="271"/>
            <p14:sldId id="272"/>
            <p14:sldId id="273"/>
            <p14:sldId id="274"/>
            <p14:sldId id="276"/>
            <p14:sldId id="275"/>
            <p14:sldId id="277"/>
            <p14:sldId id="279"/>
            <p14:sldId id="280"/>
            <p14:sldId id="281"/>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90AD92-B757-4DF1-8FD2-F0542A17CD81}" v="43" dt="2021-05-12T04:18:09.2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8378" autoAdjust="0"/>
  </p:normalViewPr>
  <p:slideViewPr>
    <p:cSldViewPr snapToGrid="0">
      <p:cViewPr varScale="1">
        <p:scale>
          <a:sx n="60" d="100"/>
          <a:sy n="60" d="100"/>
        </p:scale>
        <p:origin x="10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fael Yoshio" userId="75516dc9aa4c0f3b" providerId="LiveId" clId="{7690AD92-B757-4DF1-8FD2-F0542A17CD81}"/>
    <pc:docChg chg="undo custSel addSld delSld modSld sldOrd addSection modSection">
      <pc:chgData name="Rafael Yoshio" userId="75516dc9aa4c0f3b" providerId="LiveId" clId="{7690AD92-B757-4DF1-8FD2-F0542A17CD81}" dt="2021-05-12T04:19:22.784" v="2378" actId="478"/>
      <pc:docMkLst>
        <pc:docMk/>
      </pc:docMkLst>
      <pc:sldChg chg="modSp mod">
        <pc:chgData name="Rafael Yoshio" userId="75516dc9aa4c0f3b" providerId="LiveId" clId="{7690AD92-B757-4DF1-8FD2-F0542A17CD81}" dt="2021-05-12T00:05:00.569" v="1263" actId="1076"/>
        <pc:sldMkLst>
          <pc:docMk/>
          <pc:sldMk cId="2360569635" sldId="256"/>
        </pc:sldMkLst>
        <pc:spChg chg="mod">
          <ac:chgData name="Rafael Yoshio" userId="75516dc9aa4c0f3b" providerId="LiveId" clId="{7690AD92-B757-4DF1-8FD2-F0542A17CD81}" dt="2021-05-12T00:03:50.603" v="1197"/>
          <ac:spMkLst>
            <pc:docMk/>
            <pc:sldMk cId="2360569635" sldId="256"/>
            <ac:spMk id="2" creationId="{C8BBB34F-7867-48EE-B20B-26B5AF3C5C99}"/>
          </ac:spMkLst>
        </pc:spChg>
        <pc:spChg chg="mod">
          <ac:chgData name="Rafael Yoshio" userId="75516dc9aa4c0f3b" providerId="LiveId" clId="{7690AD92-B757-4DF1-8FD2-F0542A17CD81}" dt="2021-05-12T00:05:00.569" v="1263" actId="1076"/>
          <ac:spMkLst>
            <pc:docMk/>
            <pc:sldMk cId="2360569635" sldId="256"/>
            <ac:spMk id="3" creationId="{9E30FBB5-5736-4AB7-8B7B-EEB203AE1434}"/>
          </ac:spMkLst>
        </pc:spChg>
      </pc:sldChg>
      <pc:sldChg chg="modSp mod ord">
        <pc:chgData name="Rafael Yoshio" userId="75516dc9aa4c0f3b" providerId="LiveId" clId="{7690AD92-B757-4DF1-8FD2-F0542A17CD81}" dt="2021-05-12T00:23:03.234" v="1835" actId="20577"/>
        <pc:sldMkLst>
          <pc:docMk/>
          <pc:sldMk cId="3034413835" sldId="259"/>
        </pc:sldMkLst>
        <pc:spChg chg="mod">
          <ac:chgData name="Rafael Yoshio" userId="75516dc9aa4c0f3b" providerId="LiveId" clId="{7690AD92-B757-4DF1-8FD2-F0542A17CD81}" dt="2021-05-11T23:30:48.015" v="411" actId="20577"/>
          <ac:spMkLst>
            <pc:docMk/>
            <pc:sldMk cId="3034413835" sldId="259"/>
            <ac:spMk id="2" creationId="{9BA8A901-6993-4EC5-B9DB-4DE5C2B26538}"/>
          </ac:spMkLst>
        </pc:spChg>
        <pc:spChg chg="mod">
          <ac:chgData name="Rafael Yoshio" userId="75516dc9aa4c0f3b" providerId="LiveId" clId="{7690AD92-B757-4DF1-8FD2-F0542A17CD81}" dt="2021-05-12T00:23:03.234" v="1835" actId="20577"/>
          <ac:spMkLst>
            <pc:docMk/>
            <pc:sldMk cId="3034413835" sldId="259"/>
            <ac:spMk id="3" creationId="{72142E8E-A800-45DB-9682-10E65B98B47B}"/>
          </ac:spMkLst>
        </pc:spChg>
      </pc:sldChg>
      <pc:sldChg chg="modSp mod">
        <pc:chgData name="Rafael Yoshio" userId="75516dc9aa4c0f3b" providerId="LiveId" clId="{7690AD92-B757-4DF1-8FD2-F0542A17CD81}" dt="2021-05-11T23:31:24.904" v="420" actId="21"/>
        <pc:sldMkLst>
          <pc:docMk/>
          <pc:sldMk cId="1894245352" sldId="281"/>
        </pc:sldMkLst>
        <pc:spChg chg="mod">
          <ac:chgData name="Rafael Yoshio" userId="75516dc9aa4c0f3b" providerId="LiveId" clId="{7690AD92-B757-4DF1-8FD2-F0542A17CD81}" dt="2021-05-11T23:31:24.904" v="420" actId="21"/>
          <ac:spMkLst>
            <pc:docMk/>
            <pc:sldMk cId="1894245352" sldId="281"/>
            <ac:spMk id="3" creationId="{F845A38C-19EC-4E5D-BB44-62D4304A9382}"/>
          </ac:spMkLst>
        </pc:spChg>
      </pc:sldChg>
      <pc:sldChg chg="addSp delSp modSp mod">
        <pc:chgData name="Rafael Yoshio" userId="75516dc9aa4c0f3b" providerId="LiveId" clId="{7690AD92-B757-4DF1-8FD2-F0542A17CD81}" dt="2021-05-11T23:14:05.833" v="49" actId="20577"/>
        <pc:sldMkLst>
          <pc:docMk/>
          <pc:sldMk cId="1633602228" sldId="282"/>
        </pc:sldMkLst>
        <pc:spChg chg="mod">
          <ac:chgData name="Rafael Yoshio" userId="75516dc9aa4c0f3b" providerId="LiveId" clId="{7690AD92-B757-4DF1-8FD2-F0542A17CD81}" dt="2021-05-11T23:14:05.833" v="49" actId="20577"/>
          <ac:spMkLst>
            <pc:docMk/>
            <pc:sldMk cId="1633602228" sldId="282"/>
            <ac:spMk id="2" creationId="{9BA8A901-6993-4EC5-B9DB-4DE5C2B26538}"/>
          </ac:spMkLst>
        </pc:spChg>
        <pc:spChg chg="mod">
          <ac:chgData name="Rafael Yoshio" userId="75516dc9aa4c0f3b" providerId="LiveId" clId="{7690AD92-B757-4DF1-8FD2-F0542A17CD81}" dt="2021-05-11T23:13:45.868" v="41" actId="6549"/>
          <ac:spMkLst>
            <pc:docMk/>
            <pc:sldMk cId="1633602228" sldId="282"/>
            <ac:spMk id="3" creationId="{72142E8E-A800-45DB-9682-10E65B98B47B}"/>
          </ac:spMkLst>
        </pc:spChg>
        <pc:picChg chg="del">
          <ac:chgData name="Rafael Yoshio" userId="75516dc9aa4c0f3b" providerId="LiveId" clId="{7690AD92-B757-4DF1-8FD2-F0542A17CD81}" dt="2021-05-11T23:13:13.665" v="39" actId="478"/>
          <ac:picMkLst>
            <pc:docMk/>
            <pc:sldMk cId="1633602228" sldId="282"/>
            <ac:picMk id="4" creationId="{76C87A12-DCDE-462D-8AD2-FBF15212BB20}"/>
          </ac:picMkLst>
        </pc:picChg>
        <pc:picChg chg="add mod">
          <ac:chgData name="Rafael Yoshio" userId="75516dc9aa4c0f3b" providerId="LiveId" clId="{7690AD92-B757-4DF1-8FD2-F0542A17CD81}" dt="2021-05-11T23:13:59.507" v="44" actId="1076"/>
          <ac:picMkLst>
            <pc:docMk/>
            <pc:sldMk cId="1633602228" sldId="282"/>
            <ac:picMk id="6" creationId="{66D9F00E-2919-488E-9CDE-5FCF1D6A5E38}"/>
          </ac:picMkLst>
        </pc:picChg>
        <pc:picChg chg="mod">
          <ac:chgData name="Rafael Yoshio" userId="75516dc9aa4c0f3b" providerId="LiveId" clId="{7690AD92-B757-4DF1-8FD2-F0542A17CD81}" dt="2021-05-11T23:14:01.506" v="46" actId="1076"/>
          <ac:picMkLst>
            <pc:docMk/>
            <pc:sldMk cId="1633602228" sldId="282"/>
            <ac:picMk id="2050" creationId="{716BE62C-469A-44E1-B622-7F9CA20F775B}"/>
          </ac:picMkLst>
        </pc:picChg>
      </pc:sldChg>
      <pc:sldChg chg="addSp delSp modSp add mod setBg setClrOvrMap">
        <pc:chgData name="Rafael Yoshio" userId="75516dc9aa4c0f3b" providerId="LiveId" clId="{7690AD92-B757-4DF1-8FD2-F0542A17CD81}" dt="2021-05-12T04:19:05.708" v="2376" actId="20577"/>
        <pc:sldMkLst>
          <pc:docMk/>
          <pc:sldMk cId="242374954" sldId="283"/>
        </pc:sldMkLst>
        <pc:spChg chg="mod">
          <ac:chgData name="Rafael Yoshio" userId="75516dc9aa4c0f3b" providerId="LiveId" clId="{7690AD92-B757-4DF1-8FD2-F0542A17CD81}" dt="2021-05-11T23:30:06.927" v="405" actId="20577"/>
          <ac:spMkLst>
            <pc:docMk/>
            <pc:sldMk cId="242374954" sldId="283"/>
            <ac:spMk id="2" creationId="{9BA8A901-6993-4EC5-B9DB-4DE5C2B26538}"/>
          </ac:spMkLst>
        </pc:spChg>
        <pc:spChg chg="mod">
          <ac:chgData name="Rafael Yoshio" userId="75516dc9aa4c0f3b" providerId="LiveId" clId="{7690AD92-B757-4DF1-8FD2-F0542A17CD81}" dt="2021-05-12T04:19:05.708" v="2376" actId="20577"/>
          <ac:spMkLst>
            <pc:docMk/>
            <pc:sldMk cId="242374954" sldId="283"/>
            <ac:spMk id="3" creationId="{72142E8E-A800-45DB-9682-10E65B98B47B}"/>
          </ac:spMkLst>
        </pc:spChg>
        <pc:spChg chg="add">
          <ac:chgData name="Rafael Yoshio" userId="75516dc9aa4c0f3b" providerId="LiveId" clId="{7690AD92-B757-4DF1-8FD2-F0542A17CD81}" dt="2021-05-11T23:29:55.384" v="401" actId="26606"/>
          <ac:spMkLst>
            <pc:docMk/>
            <pc:sldMk cId="242374954" sldId="283"/>
            <ac:spMk id="8" creationId="{C8DD82D3-D002-45B0-B16A-82B3DA4EFDDB}"/>
          </ac:spMkLst>
        </pc:spChg>
        <pc:spChg chg="add">
          <ac:chgData name="Rafael Yoshio" userId="75516dc9aa4c0f3b" providerId="LiveId" clId="{7690AD92-B757-4DF1-8FD2-F0542A17CD81}" dt="2021-05-11T23:29:55.384" v="401" actId="26606"/>
          <ac:spMkLst>
            <pc:docMk/>
            <pc:sldMk cId="242374954" sldId="283"/>
            <ac:spMk id="12" creationId="{4C15B19B-E7BB-4060-B12F-3CDA8EF16A52}"/>
          </ac:spMkLst>
        </pc:spChg>
        <pc:picChg chg="del">
          <ac:chgData name="Rafael Yoshio" userId="75516dc9aa4c0f3b" providerId="LiveId" clId="{7690AD92-B757-4DF1-8FD2-F0542A17CD81}" dt="2021-05-11T23:15:15.240" v="76" actId="478"/>
          <ac:picMkLst>
            <pc:docMk/>
            <pc:sldMk cId="242374954" sldId="283"/>
            <ac:picMk id="4" creationId="{76C87A12-DCDE-462D-8AD2-FBF15212BB20}"/>
          </ac:picMkLst>
        </pc:picChg>
        <pc:picChg chg="del">
          <ac:chgData name="Rafael Yoshio" userId="75516dc9aa4c0f3b" providerId="LiveId" clId="{7690AD92-B757-4DF1-8FD2-F0542A17CD81}" dt="2021-05-11T23:15:15.873" v="77" actId="478"/>
          <ac:picMkLst>
            <pc:docMk/>
            <pc:sldMk cId="242374954" sldId="283"/>
            <ac:picMk id="2050" creationId="{716BE62C-469A-44E1-B622-7F9CA20F775B}"/>
          </ac:picMkLst>
        </pc:picChg>
        <pc:cxnChg chg="add">
          <ac:chgData name="Rafael Yoshio" userId="75516dc9aa4c0f3b" providerId="LiveId" clId="{7690AD92-B757-4DF1-8FD2-F0542A17CD81}" dt="2021-05-11T23:29:55.384" v="401" actId="26606"/>
          <ac:cxnSpMkLst>
            <pc:docMk/>
            <pc:sldMk cId="242374954" sldId="283"/>
            <ac:cxnSpMk id="10" creationId="{9F09C252-16FE-4557-AD6D-BB5CA773496C}"/>
          </ac:cxnSpMkLst>
        </pc:cxnChg>
      </pc:sldChg>
      <pc:sldChg chg="add">
        <pc:chgData name="Rafael Yoshio" userId="75516dc9aa4c0f3b" providerId="LiveId" clId="{7690AD92-B757-4DF1-8FD2-F0542A17CD81}" dt="2021-05-11T23:14:15.441" v="50"/>
        <pc:sldMkLst>
          <pc:docMk/>
          <pc:sldMk cId="2666708950" sldId="284"/>
        </pc:sldMkLst>
      </pc:sldChg>
      <pc:sldChg chg="addSp delSp modSp add del mod setBg">
        <pc:chgData name="Rafael Yoshio" userId="75516dc9aa4c0f3b" providerId="LiveId" clId="{7690AD92-B757-4DF1-8FD2-F0542A17CD81}" dt="2021-05-11T23:51:50.166" v="1027" actId="47"/>
        <pc:sldMkLst>
          <pc:docMk/>
          <pc:sldMk cId="3592930455" sldId="285"/>
        </pc:sldMkLst>
        <pc:spChg chg="mod">
          <ac:chgData name="Rafael Yoshio" userId="75516dc9aa4c0f3b" providerId="LiveId" clId="{7690AD92-B757-4DF1-8FD2-F0542A17CD81}" dt="2021-05-11T23:29:43.139" v="400" actId="26606"/>
          <ac:spMkLst>
            <pc:docMk/>
            <pc:sldMk cId="3592930455" sldId="285"/>
            <ac:spMk id="2" creationId="{9BA8A901-6993-4EC5-B9DB-4DE5C2B26538}"/>
          </ac:spMkLst>
        </pc:spChg>
        <pc:spChg chg="add del mod">
          <ac:chgData name="Rafael Yoshio" userId="75516dc9aa4c0f3b" providerId="LiveId" clId="{7690AD92-B757-4DF1-8FD2-F0542A17CD81}" dt="2021-05-11T23:29:43.139" v="400" actId="26606"/>
          <ac:spMkLst>
            <pc:docMk/>
            <pc:sldMk cId="3592930455" sldId="285"/>
            <ac:spMk id="3" creationId="{72142E8E-A800-45DB-9682-10E65B98B47B}"/>
          </ac:spMkLst>
        </pc:spChg>
        <pc:spChg chg="add del">
          <ac:chgData name="Rafael Yoshio" userId="75516dc9aa4c0f3b" providerId="LiveId" clId="{7690AD92-B757-4DF1-8FD2-F0542A17CD81}" dt="2021-05-11T23:29:43.139" v="400" actId="26606"/>
          <ac:spMkLst>
            <pc:docMk/>
            <pc:sldMk cId="3592930455" sldId="285"/>
            <ac:spMk id="9" creationId="{FB5993E2-C02B-4335-ABA5-D8EC465551E3}"/>
          </ac:spMkLst>
        </pc:spChg>
        <pc:spChg chg="add del">
          <ac:chgData name="Rafael Yoshio" userId="75516dc9aa4c0f3b" providerId="LiveId" clId="{7690AD92-B757-4DF1-8FD2-F0542A17CD81}" dt="2021-05-11T23:29:43.139" v="400" actId="26606"/>
          <ac:spMkLst>
            <pc:docMk/>
            <pc:sldMk cId="3592930455" sldId="285"/>
            <ac:spMk id="11" creationId="{C0B801A2-5622-4BE8-9AD2-C337A2CD0022}"/>
          </ac:spMkLst>
        </pc:spChg>
        <pc:spChg chg="add del">
          <ac:chgData name="Rafael Yoshio" userId="75516dc9aa4c0f3b" providerId="LiveId" clId="{7690AD92-B757-4DF1-8FD2-F0542A17CD81}" dt="2021-05-11T23:29:43.139" v="400" actId="26606"/>
          <ac:spMkLst>
            <pc:docMk/>
            <pc:sldMk cId="3592930455" sldId="285"/>
            <ac:spMk id="13" creationId="{B7AF614F-5BC3-4086-99F5-B87C5847A071}"/>
          </ac:spMkLst>
        </pc:spChg>
        <pc:graphicFrameChg chg="add del">
          <ac:chgData name="Rafael Yoshio" userId="75516dc9aa4c0f3b" providerId="LiveId" clId="{7690AD92-B757-4DF1-8FD2-F0542A17CD81}" dt="2021-05-11T23:29:43.139" v="400" actId="26606"/>
          <ac:graphicFrameMkLst>
            <pc:docMk/>
            <pc:sldMk cId="3592930455" sldId="285"/>
            <ac:graphicFrameMk id="10" creationId="{DD3613B5-834F-40F7-95B3-86724D3593E4}"/>
          </ac:graphicFrameMkLst>
        </pc:graphicFrameChg>
        <pc:picChg chg="add del mod">
          <ac:chgData name="Rafael Yoshio" userId="75516dc9aa4c0f3b" providerId="LiveId" clId="{7690AD92-B757-4DF1-8FD2-F0542A17CD81}" dt="2021-05-11T23:25:29.528" v="391"/>
          <ac:picMkLst>
            <pc:docMk/>
            <pc:sldMk cId="3592930455" sldId="285"/>
            <ac:picMk id="5" creationId="{173EA1A4-4D1C-4FC2-A940-F4738A638413}"/>
          </ac:picMkLst>
        </pc:picChg>
        <pc:picChg chg="add del mod">
          <ac:chgData name="Rafael Yoshio" userId="75516dc9aa4c0f3b" providerId="LiveId" clId="{7690AD92-B757-4DF1-8FD2-F0542A17CD81}" dt="2021-05-11T23:25:28.929" v="389"/>
          <ac:picMkLst>
            <pc:docMk/>
            <pc:sldMk cId="3592930455" sldId="285"/>
            <ac:picMk id="6" creationId="{9D530E74-B70B-40A5-8553-D2296885AA5A}"/>
          </ac:picMkLst>
        </pc:picChg>
        <pc:picChg chg="add del mod">
          <ac:chgData name="Rafael Yoshio" userId="75516dc9aa4c0f3b" providerId="LiveId" clId="{7690AD92-B757-4DF1-8FD2-F0542A17CD81}" dt="2021-05-11T23:25:28.351" v="387"/>
          <ac:picMkLst>
            <pc:docMk/>
            <pc:sldMk cId="3592930455" sldId="285"/>
            <ac:picMk id="7" creationId="{1CEFDBEE-F5F5-47AA-A32D-4365EEE30670}"/>
          </ac:picMkLst>
        </pc:picChg>
        <pc:picChg chg="add del mod">
          <ac:chgData name="Rafael Yoshio" userId="75516dc9aa4c0f3b" providerId="LiveId" clId="{7690AD92-B757-4DF1-8FD2-F0542A17CD81}" dt="2021-05-11T23:25:27.879" v="385"/>
          <ac:picMkLst>
            <pc:docMk/>
            <pc:sldMk cId="3592930455" sldId="285"/>
            <ac:picMk id="8" creationId="{979294B4-2A8A-4FA4-B286-A6791F3A6F15}"/>
          </ac:picMkLst>
        </pc:picChg>
        <pc:picChg chg="add del mod">
          <ac:chgData name="Rafael Yoshio" userId="75516dc9aa4c0f3b" providerId="LiveId" clId="{7690AD92-B757-4DF1-8FD2-F0542A17CD81}" dt="2021-05-11T23:25:32.483" v="394" actId="478"/>
          <ac:picMkLst>
            <pc:docMk/>
            <pc:sldMk cId="3592930455" sldId="285"/>
            <ac:picMk id="1026" creationId="{8C69F22C-A371-4CD8-9D0E-3EF0D3F3A307}"/>
          </ac:picMkLst>
        </pc:picChg>
      </pc:sldChg>
      <pc:sldChg chg="modSp add del mod">
        <pc:chgData name="Rafael Yoshio" userId="75516dc9aa4c0f3b" providerId="LiveId" clId="{7690AD92-B757-4DF1-8FD2-F0542A17CD81}" dt="2021-05-11T23:48:24.445" v="1002" actId="47"/>
        <pc:sldMkLst>
          <pc:docMk/>
          <pc:sldMk cId="3054031666" sldId="286"/>
        </pc:sldMkLst>
        <pc:spChg chg="mod">
          <ac:chgData name="Rafael Yoshio" userId="75516dc9aa4c0f3b" providerId="LiveId" clId="{7690AD92-B757-4DF1-8FD2-F0542A17CD81}" dt="2021-05-11T23:29:03.231" v="398" actId="20577"/>
          <ac:spMkLst>
            <pc:docMk/>
            <pc:sldMk cId="3054031666" sldId="286"/>
            <ac:spMk id="3" creationId="{72142E8E-A800-45DB-9682-10E65B98B47B}"/>
          </ac:spMkLst>
        </pc:spChg>
      </pc:sldChg>
      <pc:sldChg chg="addSp delSp modSp add mod setBg">
        <pc:chgData name="Rafael Yoshio" userId="75516dc9aa4c0f3b" providerId="LiveId" clId="{7690AD92-B757-4DF1-8FD2-F0542A17CD81}" dt="2021-05-12T03:58:50.059" v="2279" actId="20577"/>
        <pc:sldMkLst>
          <pc:docMk/>
          <pc:sldMk cId="1863457878" sldId="287"/>
        </pc:sldMkLst>
        <pc:spChg chg="mod">
          <ac:chgData name="Rafael Yoshio" userId="75516dc9aa4c0f3b" providerId="LiveId" clId="{7690AD92-B757-4DF1-8FD2-F0542A17CD81}" dt="2021-05-12T00:02:31.439" v="1163" actId="20577"/>
          <ac:spMkLst>
            <pc:docMk/>
            <pc:sldMk cId="1863457878" sldId="287"/>
            <ac:spMk id="2" creationId="{CC7266EA-F01D-484E-8553-A2A83E6D6724}"/>
          </ac:spMkLst>
        </pc:spChg>
        <pc:spChg chg="add mod">
          <ac:chgData name="Rafael Yoshio" userId="75516dc9aa4c0f3b" providerId="LiveId" clId="{7690AD92-B757-4DF1-8FD2-F0542A17CD81}" dt="2021-05-12T00:40:06.423" v="2149" actId="5793"/>
          <ac:spMkLst>
            <pc:docMk/>
            <pc:sldMk cId="1863457878" sldId="287"/>
            <ac:spMk id="4" creationId="{ED1F9B02-CDB9-44DE-8C12-A5EB037276B8}"/>
          </ac:spMkLst>
        </pc:spChg>
        <pc:spChg chg="add mod">
          <ac:chgData name="Rafael Yoshio" userId="75516dc9aa4c0f3b" providerId="LiveId" clId="{7690AD92-B757-4DF1-8FD2-F0542A17CD81}" dt="2021-05-12T03:58:50.059" v="2279" actId="20577"/>
          <ac:spMkLst>
            <pc:docMk/>
            <pc:sldMk cId="1863457878" sldId="287"/>
            <ac:spMk id="7" creationId="{98CF1FCA-7AA4-49A0-9671-FD65C7146B0F}"/>
          </ac:spMkLst>
        </pc:spChg>
        <pc:graphicFrameChg chg="del">
          <ac:chgData name="Rafael Yoshio" userId="75516dc9aa4c0f3b" providerId="LiveId" clId="{7690AD92-B757-4DF1-8FD2-F0542A17CD81}" dt="2021-05-12T00:02:35.749" v="1164" actId="478"/>
          <ac:graphicFrameMkLst>
            <pc:docMk/>
            <pc:sldMk cId="1863457878" sldId="287"/>
            <ac:graphicFrameMk id="5" creationId="{A82B739B-CBE4-4119-85D1-A7F90DB10872}"/>
          </ac:graphicFrameMkLst>
        </pc:graphicFrameChg>
      </pc:sldChg>
      <pc:sldChg chg="delSp add del setBg delDesignElem">
        <pc:chgData name="Rafael Yoshio" userId="75516dc9aa4c0f3b" providerId="LiveId" clId="{7690AD92-B757-4DF1-8FD2-F0542A17CD81}" dt="2021-05-12T00:01:23.015" v="1137" actId="47"/>
        <pc:sldMkLst>
          <pc:docMk/>
          <pc:sldMk cId="3676776707" sldId="288"/>
        </pc:sldMkLst>
        <pc:spChg chg="del">
          <ac:chgData name="Rafael Yoshio" userId="75516dc9aa4c0f3b" providerId="LiveId" clId="{7690AD92-B757-4DF1-8FD2-F0542A17CD81}" dt="2021-05-12T00:01:15.894" v="1136"/>
          <ac:spMkLst>
            <pc:docMk/>
            <pc:sldMk cId="3676776707" sldId="288"/>
            <ac:spMk id="73" creationId="{C609E9FA-BDDE-45C4-8F5E-974D4208D2EA}"/>
          </ac:spMkLst>
        </pc:spChg>
        <pc:spChg chg="del">
          <ac:chgData name="Rafael Yoshio" userId="75516dc9aa4c0f3b" providerId="LiveId" clId="{7690AD92-B757-4DF1-8FD2-F0542A17CD81}" dt="2021-05-12T00:01:15.894" v="1136"/>
          <ac:spMkLst>
            <pc:docMk/>
            <pc:sldMk cId="3676776707" sldId="288"/>
            <ac:spMk id="75" creationId="{7737E529-E43B-4948-B3C4-7F6B806FCCFD}"/>
          </ac:spMkLst>
        </pc:spChg>
        <pc:cxnChg chg="del">
          <ac:chgData name="Rafael Yoshio" userId="75516dc9aa4c0f3b" providerId="LiveId" clId="{7690AD92-B757-4DF1-8FD2-F0542A17CD81}" dt="2021-05-12T00:01:15.894" v="1136"/>
          <ac:cxnSpMkLst>
            <pc:docMk/>
            <pc:sldMk cId="3676776707" sldId="288"/>
            <ac:cxnSpMk id="71" creationId="{45549E29-E797-4A00-B030-3AB01640CFDC}"/>
          </ac:cxnSpMkLst>
        </pc:cxnChg>
      </pc:sldChg>
      <pc:sldChg chg="addSp delSp modSp new mod">
        <pc:chgData name="Rafael Yoshio" userId="75516dc9aa4c0f3b" providerId="LiveId" clId="{7690AD92-B757-4DF1-8FD2-F0542A17CD81}" dt="2021-05-12T01:22:20.068" v="2229" actId="20577"/>
        <pc:sldMkLst>
          <pc:docMk/>
          <pc:sldMk cId="4242791857" sldId="288"/>
        </pc:sldMkLst>
        <pc:spChg chg="mod">
          <ac:chgData name="Rafael Yoshio" userId="75516dc9aa4c0f3b" providerId="LiveId" clId="{7690AD92-B757-4DF1-8FD2-F0542A17CD81}" dt="2021-05-12T01:22:20.068" v="2229" actId="20577"/>
          <ac:spMkLst>
            <pc:docMk/>
            <pc:sldMk cId="4242791857" sldId="288"/>
            <ac:spMk id="2" creationId="{00C58DBE-D7E1-463D-8C7F-2AA47107F391}"/>
          </ac:spMkLst>
        </pc:spChg>
        <pc:spChg chg="del">
          <ac:chgData name="Rafael Yoshio" userId="75516dc9aa4c0f3b" providerId="LiveId" clId="{7690AD92-B757-4DF1-8FD2-F0542A17CD81}" dt="2021-05-12T00:45:50.143" v="2168" actId="478"/>
          <ac:spMkLst>
            <pc:docMk/>
            <pc:sldMk cId="4242791857" sldId="288"/>
            <ac:spMk id="3" creationId="{9A3F5588-A5F1-4490-8308-D3FA21282B28}"/>
          </ac:spMkLst>
        </pc:spChg>
        <pc:picChg chg="add mod">
          <ac:chgData name="Rafael Yoshio" userId="75516dc9aa4c0f3b" providerId="LiveId" clId="{7690AD92-B757-4DF1-8FD2-F0542A17CD81}" dt="2021-05-12T00:45:57.345" v="2171" actId="1076"/>
          <ac:picMkLst>
            <pc:docMk/>
            <pc:sldMk cId="4242791857" sldId="288"/>
            <ac:picMk id="5" creationId="{EFEAE86F-E0A6-4DFF-A527-FE7CF8260501}"/>
          </ac:picMkLst>
        </pc:picChg>
        <pc:picChg chg="add mod">
          <ac:chgData name="Rafael Yoshio" userId="75516dc9aa4c0f3b" providerId="LiveId" clId="{7690AD92-B757-4DF1-8FD2-F0542A17CD81}" dt="2021-05-12T01:21:54.755" v="2176" actId="1076"/>
          <ac:picMkLst>
            <pc:docMk/>
            <pc:sldMk cId="4242791857" sldId="288"/>
            <ac:picMk id="7" creationId="{371A032A-84DC-47E8-B681-F8C3F7A8409E}"/>
          </ac:picMkLst>
        </pc:picChg>
        <pc:picChg chg="add mod">
          <ac:chgData name="Rafael Yoshio" userId="75516dc9aa4c0f3b" providerId="LiveId" clId="{7690AD92-B757-4DF1-8FD2-F0542A17CD81}" dt="2021-05-12T01:21:57.383" v="2177" actId="1076"/>
          <ac:picMkLst>
            <pc:docMk/>
            <pc:sldMk cId="4242791857" sldId="288"/>
            <ac:picMk id="9" creationId="{2EF3D0A2-42CC-49BB-BDB6-3DF6CCA7B642}"/>
          </ac:picMkLst>
        </pc:picChg>
      </pc:sldChg>
      <pc:sldChg chg="addSp modSp new del mod">
        <pc:chgData name="Rafael Yoshio" userId="75516dc9aa4c0f3b" providerId="LiveId" clId="{7690AD92-B757-4DF1-8FD2-F0542A17CD81}" dt="2021-05-12T03:47:43.303" v="2274" actId="47"/>
        <pc:sldMkLst>
          <pc:docMk/>
          <pc:sldMk cId="622613018" sldId="289"/>
        </pc:sldMkLst>
        <pc:spChg chg="mod">
          <ac:chgData name="Rafael Yoshio" userId="75516dc9aa4c0f3b" providerId="LiveId" clId="{7690AD92-B757-4DF1-8FD2-F0542A17CD81}" dt="2021-05-12T03:44:57.725" v="2238" actId="20577"/>
          <ac:spMkLst>
            <pc:docMk/>
            <pc:sldMk cId="622613018" sldId="289"/>
            <ac:spMk id="2" creationId="{BC5CB3F2-9A9B-4764-BC61-A81CF67A9F6C}"/>
          </ac:spMkLst>
        </pc:spChg>
        <pc:spChg chg="mod">
          <ac:chgData name="Rafael Yoshio" userId="75516dc9aa4c0f3b" providerId="LiveId" clId="{7690AD92-B757-4DF1-8FD2-F0542A17CD81}" dt="2021-05-12T03:45:26.884" v="2267" actId="20577"/>
          <ac:spMkLst>
            <pc:docMk/>
            <pc:sldMk cId="622613018" sldId="289"/>
            <ac:spMk id="3" creationId="{FA1E561A-411C-4C78-BD9B-A90EEA372AC9}"/>
          </ac:spMkLst>
        </pc:spChg>
        <pc:picChg chg="add mod">
          <ac:chgData name="Rafael Yoshio" userId="75516dc9aa4c0f3b" providerId="LiveId" clId="{7690AD92-B757-4DF1-8FD2-F0542A17CD81}" dt="2021-05-12T03:46:53.734" v="2272" actId="1076"/>
          <ac:picMkLst>
            <pc:docMk/>
            <pc:sldMk cId="622613018" sldId="289"/>
            <ac:picMk id="5" creationId="{5F7C0F2F-6DE7-4FDE-A86C-956F26CBB3A3}"/>
          </ac:picMkLst>
        </pc:picChg>
      </pc:sldChg>
      <pc:sldChg chg="add">
        <pc:chgData name="Rafael Yoshio" userId="75516dc9aa4c0f3b" providerId="LiveId" clId="{7690AD92-B757-4DF1-8FD2-F0542A17CD81}" dt="2021-05-12T03:47:10.437" v="2273"/>
        <pc:sldMkLst>
          <pc:docMk/>
          <pc:sldMk cId="2986609536" sldId="290"/>
        </pc:sldMkLst>
      </pc:sldChg>
      <pc:sldChg chg="delSp modSp add mod">
        <pc:chgData name="Rafael Yoshio" userId="75516dc9aa4c0f3b" providerId="LiveId" clId="{7690AD92-B757-4DF1-8FD2-F0542A17CD81}" dt="2021-05-12T04:19:21.112" v="2377" actId="478"/>
        <pc:sldMkLst>
          <pc:docMk/>
          <pc:sldMk cId="628802807" sldId="291"/>
        </pc:sldMkLst>
        <pc:spChg chg="mod">
          <ac:chgData name="Rafael Yoshio" userId="75516dc9aa4c0f3b" providerId="LiveId" clId="{7690AD92-B757-4DF1-8FD2-F0542A17CD81}" dt="2021-05-12T04:18:02.366" v="2311" actId="20577"/>
          <ac:spMkLst>
            <pc:docMk/>
            <pc:sldMk cId="628802807" sldId="291"/>
            <ac:spMk id="3" creationId="{FA1E561A-411C-4C78-BD9B-A90EEA372AC9}"/>
          </ac:spMkLst>
        </pc:spChg>
        <pc:picChg chg="del">
          <ac:chgData name="Rafael Yoshio" userId="75516dc9aa4c0f3b" providerId="LiveId" clId="{7690AD92-B757-4DF1-8FD2-F0542A17CD81}" dt="2021-05-12T04:19:21.112" v="2377" actId="478"/>
          <ac:picMkLst>
            <pc:docMk/>
            <pc:sldMk cId="628802807" sldId="291"/>
            <ac:picMk id="5" creationId="{5F7C0F2F-6DE7-4FDE-A86C-956F26CBB3A3}"/>
          </ac:picMkLst>
        </pc:picChg>
      </pc:sldChg>
      <pc:sldChg chg="delSp modSp add mod">
        <pc:chgData name="Rafael Yoshio" userId="75516dc9aa4c0f3b" providerId="LiveId" clId="{7690AD92-B757-4DF1-8FD2-F0542A17CD81}" dt="2021-05-12T04:19:22.784" v="2378" actId="478"/>
        <pc:sldMkLst>
          <pc:docMk/>
          <pc:sldMk cId="2716589462" sldId="292"/>
        </pc:sldMkLst>
        <pc:spChg chg="mod">
          <ac:chgData name="Rafael Yoshio" userId="75516dc9aa4c0f3b" providerId="LiveId" clId="{7690AD92-B757-4DF1-8FD2-F0542A17CD81}" dt="2021-05-12T04:18:58.519" v="2365" actId="20577"/>
          <ac:spMkLst>
            <pc:docMk/>
            <pc:sldMk cId="2716589462" sldId="292"/>
            <ac:spMk id="3" creationId="{FA1E561A-411C-4C78-BD9B-A90EEA372AC9}"/>
          </ac:spMkLst>
        </pc:spChg>
        <pc:picChg chg="del">
          <ac:chgData name="Rafael Yoshio" userId="75516dc9aa4c0f3b" providerId="LiveId" clId="{7690AD92-B757-4DF1-8FD2-F0542A17CD81}" dt="2021-05-12T04:19:22.784" v="2378" actId="478"/>
          <ac:picMkLst>
            <pc:docMk/>
            <pc:sldMk cId="2716589462" sldId="292"/>
            <ac:picMk id="5" creationId="{5F7C0F2F-6DE7-4FDE-A86C-956F26CBB3A3}"/>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776370-1309-4E0C-8E80-372E56031BD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057AF80-F19D-4701-BC87-43AEB88165E7}">
      <dgm:prSet/>
      <dgm:spPr/>
      <dgm:t>
        <a:bodyPr/>
        <a:lstStyle/>
        <a:p>
          <a:r>
            <a:rPr lang="pt-BR"/>
            <a:t>As features como </a:t>
          </a:r>
          <a:r>
            <a:rPr lang="pt-BR" b="1"/>
            <a:t>jogadores</a:t>
          </a:r>
          <a:endParaRPr lang="en-US"/>
        </a:p>
      </dgm:t>
    </dgm:pt>
    <dgm:pt modelId="{AD9EC78A-00EC-4CAD-8C80-C1E88028BD6B}" type="parTrans" cxnId="{7D4A262A-A06F-4602-B035-85240185001D}">
      <dgm:prSet/>
      <dgm:spPr/>
      <dgm:t>
        <a:bodyPr/>
        <a:lstStyle/>
        <a:p>
          <a:endParaRPr lang="en-US"/>
        </a:p>
      </dgm:t>
    </dgm:pt>
    <dgm:pt modelId="{2F741613-B0BD-41A8-A596-4D5C7CDCAA3D}" type="sibTrans" cxnId="{7D4A262A-A06F-4602-B035-85240185001D}">
      <dgm:prSet/>
      <dgm:spPr/>
      <dgm:t>
        <a:bodyPr/>
        <a:lstStyle/>
        <a:p>
          <a:endParaRPr lang="en-US"/>
        </a:p>
      </dgm:t>
    </dgm:pt>
    <dgm:pt modelId="{2674CB44-734B-4659-98A2-6665D12E5E8C}">
      <dgm:prSet/>
      <dgm:spPr/>
      <dgm:t>
        <a:bodyPr/>
        <a:lstStyle/>
        <a:p>
          <a:r>
            <a:rPr lang="pt-BR"/>
            <a:t>O mérito de pagamento do jogo é quanto cada variável contribuiu para a </a:t>
          </a:r>
          <a:r>
            <a:rPr lang="pt-BR" b="1"/>
            <a:t>diferença entre a predição final e a predição </a:t>
          </a:r>
          <a:r>
            <a:rPr lang="pt-BR"/>
            <a:t>média para uma </a:t>
          </a:r>
          <a:r>
            <a:rPr lang="pt-BR" b="1"/>
            <a:t>única instância</a:t>
          </a:r>
          <a:endParaRPr lang="en-US"/>
        </a:p>
      </dgm:t>
    </dgm:pt>
    <dgm:pt modelId="{C8DADD37-680E-45F4-8FEA-5152C7BAF25F}" type="parTrans" cxnId="{28151F01-6885-4EC3-A65C-795C829B9281}">
      <dgm:prSet/>
      <dgm:spPr/>
      <dgm:t>
        <a:bodyPr/>
        <a:lstStyle/>
        <a:p>
          <a:endParaRPr lang="en-US"/>
        </a:p>
      </dgm:t>
    </dgm:pt>
    <dgm:pt modelId="{13559F84-0F67-4DED-880F-3F2875E008A7}" type="sibTrans" cxnId="{28151F01-6885-4EC3-A65C-795C829B9281}">
      <dgm:prSet/>
      <dgm:spPr/>
      <dgm:t>
        <a:bodyPr/>
        <a:lstStyle/>
        <a:p>
          <a:endParaRPr lang="en-US"/>
        </a:p>
      </dgm:t>
    </dgm:pt>
    <dgm:pt modelId="{AD5A7E74-9D9B-46A3-8774-036446444049}" type="pres">
      <dgm:prSet presAssocID="{0B776370-1309-4E0C-8E80-372E56031BDF}" presName="root" presStyleCnt="0">
        <dgm:presLayoutVars>
          <dgm:dir/>
          <dgm:resizeHandles val="exact"/>
        </dgm:presLayoutVars>
      </dgm:prSet>
      <dgm:spPr/>
    </dgm:pt>
    <dgm:pt modelId="{0D812923-3CE2-43D4-90CD-CA20CA7CF479}" type="pres">
      <dgm:prSet presAssocID="{D057AF80-F19D-4701-BC87-43AEB88165E7}" presName="compNode" presStyleCnt="0"/>
      <dgm:spPr/>
    </dgm:pt>
    <dgm:pt modelId="{4BFC70D9-589B-4234-A31C-9E4BF1A44252}" type="pres">
      <dgm:prSet presAssocID="{D057AF80-F19D-4701-BC87-43AEB88165E7}" presName="bgRect" presStyleLbl="bgShp" presStyleIdx="0" presStyleCnt="2"/>
      <dgm:spPr/>
    </dgm:pt>
    <dgm:pt modelId="{05E2D056-4C2D-45E2-8B12-3ADB5D3EEF0D}" type="pres">
      <dgm:prSet presAssocID="{D057AF80-F19D-4701-BC87-43AEB88165E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BCE0E6DC-04DF-4F7F-917F-0D69DD4456D2}" type="pres">
      <dgm:prSet presAssocID="{D057AF80-F19D-4701-BC87-43AEB88165E7}" presName="spaceRect" presStyleCnt="0"/>
      <dgm:spPr/>
    </dgm:pt>
    <dgm:pt modelId="{11844DC8-0049-4C03-B6E2-9B0A4CF23700}" type="pres">
      <dgm:prSet presAssocID="{D057AF80-F19D-4701-BC87-43AEB88165E7}" presName="parTx" presStyleLbl="revTx" presStyleIdx="0" presStyleCnt="2">
        <dgm:presLayoutVars>
          <dgm:chMax val="0"/>
          <dgm:chPref val="0"/>
        </dgm:presLayoutVars>
      </dgm:prSet>
      <dgm:spPr/>
    </dgm:pt>
    <dgm:pt modelId="{8C3B8DD0-D150-4CF4-B96C-E41ECDE85E90}" type="pres">
      <dgm:prSet presAssocID="{2F741613-B0BD-41A8-A596-4D5C7CDCAA3D}" presName="sibTrans" presStyleCnt="0"/>
      <dgm:spPr/>
    </dgm:pt>
    <dgm:pt modelId="{10D6DFEF-75E3-4CFC-9685-FEED84397B7F}" type="pres">
      <dgm:prSet presAssocID="{2674CB44-734B-4659-98A2-6665D12E5E8C}" presName="compNode" presStyleCnt="0"/>
      <dgm:spPr/>
    </dgm:pt>
    <dgm:pt modelId="{55AEFA76-5B0C-4EEB-808E-361EA91BA04B}" type="pres">
      <dgm:prSet presAssocID="{2674CB44-734B-4659-98A2-6665D12E5E8C}" presName="bgRect" presStyleLbl="bgShp" presStyleIdx="1" presStyleCnt="2"/>
      <dgm:spPr/>
    </dgm:pt>
    <dgm:pt modelId="{D4997F90-2511-4DB0-A773-BBEF95EC85D6}" type="pres">
      <dgm:prSet presAssocID="{2674CB44-734B-4659-98A2-6665D12E5E8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oféu"/>
        </a:ext>
      </dgm:extLst>
    </dgm:pt>
    <dgm:pt modelId="{59424360-58D6-4CD1-BCF7-0AEEF3FEBDFC}" type="pres">
      <dgm:prSet presAssocID="{2674CB44-734B-4659-98A2-6665D12E5E8C}" presName="spaceRect" presStyleCnt="0"/>
      <dgm:spPr/>
    </dgm:pt>
    <dgm:pt modelId="{F29DC2B4-892E-4E03-9DB6-979C179C7596}" type="pres">
      <dgm:prSet presAssocID="{2674CB44-734B-4659-98A2-6665D12E5E8C}" presName="parTx" presStyleLbl="revTx" presStyleIdx="1" presStyleCnt="2">
        <dgm:presLayoutVars>
          <dgm:chMax val="0"/>
          <dgm:chPref val="0"/>
        </dgm:presLayoutVars>
      </dgm:prSet>
      <dgm:spPr/>
    </dgm:pt>
  </dgm:ptLst>
  <dgm:cxnLst>
    <dgm:cxn modelId="{28151F01-6885-4EC3-A65C-795C829B9281}" srcId="{0B776370-1309-4E0C-8E80-372E56031BDF}" destId="{2674CB44-734B-4659-98A2-6665D12E5E8C}" srcOrd="1" destOrd="0" parTransId="{C8DADD37-680E-45F4-8FEA-5152C7BAF25F}" sibTransId="{13559F84-0F67-4DED-880F-3F2875E008A7}"/>
    <dgm:cxn modelId="{653E8003-EEED-423A-82D6-E7DB7C4A9235}" type="presOf" srcId="{0B776370-1309-4E0C-8E80-372E56031BDF}" destId="{AD5A7E74-9D9B-46A3-8774-036446444049}" srcOrd="0" destOrd="0" presId="urn:microsoft.com/office/officeart/2018/2/layout/IconVerticalSolidList"/>
    <dgm:cxn modelId="{ED75D420-DC3E-4C26-863F-97845EFCC2F7}" type="presOf" srcId="{D057AF80-F19D-4701-BC87-43AEB88165E7}" destId="{11844DC8-0049-4C03-B6E2-9B0A4CF23700}" srcOrd="0" destOrd="0" presId="urn:microsoft.com/office/officeart/2018/2/layout/IconVerticalSolidList"/>
    <dgm:cxn modelId="{7D4A262A-A06F-4602-B035-85240185001D}" srcId="{0B776370-1309-4E0C-8E80-372E56031BDF}" destId="{D057AF80-F19D-4701-BC87-43AEB88165E7}" srcOrd="0" destOrd="0" parTransId="{AD9EC78A-00EC-4CAD-8C80-C1E88028BD6B}" sibTransId="{2F741613-B0BD-41A8-A596-4D5C7CDCAA3D}"/>
    <dgm:cxn modelId="{820A976C-7401-484B-A63A-4BA61FBAEF38}" type="presOf" srcId="{2674CB44-734B-4659-98A2-6665D12E5E8C}" destId="{F29DC2B4-892E-4E03-9DB6-979C179C7596}" srcOrd="0" destOrd="0" presId="urn:microsoft.com/office/officeart/2018/2/layout/IconVerticalSolidList"/>
    <dgm:cxn modelId="{74610734-AB00-4B5A-B0F6-8D4BB779A936}" type="presParOf" srcId="{AD5A7E74-9D9B-46A3-8774-036446444049}" destId="{0D812923-3CE2-43D4-90CD-CA20CA7CF479}" srcOrd="0" destOrd="0" presId="urn:microsoft.com/office/officeart/2018/2/layout/IconVerticalSolidList"/>
    <dgm:cxn modelId="{1644151B-4CB9-4D18-87A5-828AA32380C8}" type="presParOf" srcId="{0D812923-3CE2-43D4-90CD-CA20CA7CF479}" destId="{4BFC70D9-589B-4234-A31C-9E4BF1A44252}" srcOrd="0" destOrd="0" presId="urn:microsoft.com/office/officeart/2018/2/layout/IconVerticalSolidList"/>
    <dgm:cxn modelId="{BADC72C7-E869-471D-9615-18EBAA24677A}" type="presParOf" srcId="{0D812923-3CE2-43D4-90CD-CA20CA7CF479}" destId="{05E2D056-4C2D-45E2-8B12-3ADB5D3EEF0D}" srcOrd="1" destOrd="0" presId="urn:microsoft.com/office/officeart/2018/2/layout/IconVerticalSolidList"/>
    <dgm:cxn modelId="{8961C766-9569-4D8B-91CD-47E8D48F5BEB}" type="presParOf" srcId="{0D812923-3CE2-43D4-90CD-CA20CA7CF479}" destId="{BCE0E6DC-04DF-4F7F-917F-0D69DD4456D2}" srcOrd="2" destOrd="0" presId="urn:microsoft.com/office/officeart/2018/2/layout/IconVerticalSolidList"/>
    <dgm:cxn modelId="{0D7D46FF-5045-4D9C-8D34-08F8727B6431}" type="presParOf" srcId="{0D812923-3CE2-43D4-90CD-CA20CA7CF479}" destId="{11844DC8-0049-4C03-B6E2-9B0A4CF23700}" srcOrd="3" destOrd="0" presId="urn:microsoft.com/office/officeart/2018/2/layout/IconVerticalSolidList"/>
    <dgm:cxn modelId="{ED463386-0D4B-495F-9863-D52F0DA9FD41}" type="presParOf" srcId="{AD5A7E74-9D9B-46A3-8774-036446444049}" destId="{8C3B8DD0-D150-4CF4-B96C-E41ECDE85E90}" srcOrd="1" destOrd="0" presId="urn:microsoft.com/office/officeart/2018/2/layout/IconVerticalSolidList"/>
    <dgm:cxn modelId="{EDCF0A5F-D882-4137-B061-90B266E3A53D}" type="presParOf" srcId="{AD5A7E74-9D9B-46A3-8774-036446444049}" destId="{10D6DFEF-75E3-4CFC-9685-FEED84397B7F}" srcOrd="2" destOrd="0" presId="urn:microsoft.com/office/officeart/2018/2/layout/IconVerticalSolidList"/>
    <dgm:cxn modelId="{A2F1D5AB-5722-448B-9745-F9AAC872BF71}" type="presParOf" srcId="{10D6DFEF-75E3-4CFC-9685-FEED84397B7F}" destId="{55AEFA76-5B0C-4EEB-808E-361EA91BA04B}" srcOrd="0" destOrd="0" presId="urn:microsoft.com/office/officeart/2018/2/layout/IconVerticalSolidList"/>
    <dgm:cxn modelId="{72ACE9CB-E954-4B6C-AEE5-D110B451B98B}" type="presParOf" srcId="{10D6DFEF-75E3-4CFC-9685-FEED84397B7F}" destId="{D4997F90-2511-4DB0-A773-BBEF95EC85D6}" srcOrd="1" destOrd="0" presId="urn:microsoft.com/office/officeart/2018/2/layout/IconVerticalSolidList"/>
    <dgm:cxn modelId="{33BA71D7-CE3B-4EC5-AF9A-A8B5574CBE7D}" type="presParOf" srcId="{10D6DFEF-75E3-4CFC-9685-FEED84397B7F}" destId="{59424360-58D6-4CD1-BCF7-0AEEF3FEBDFC}" srcOrd="2" destOrd="0" presId="urn:microsoft.com/office/officeart/2018/2/layout/IconVerticalSolidList"/>
    <dgm:cxn modelId="{9150347C-2997-4649-8E22-8144C03C6B37}" type="presParOf" srcId="{10D6DFEF-75E3-4CFC-9685-FEED84397B7F}" destId="{F29DC2B4-892E-4E03-9DB6-979C179C759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AEA39D-60F4-4541-8E78-E992041798AA}"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E72F8AA-423B-4B7D-9887-7F8761ABDE16}">
      <dgm:prSet/>
      <dgm:spPr/>
      <dgm:t>
        <a:bodyPr/>
        <a:lstStyle/>
        <a:p>
          <a:pPr>
            <a:lnSpc>
              <a:spcPct val="100000"/>
            </a:lnSpc>
          </a:pPr>
          <a:r>
            <a:rPr lang="pt-BR" b="1" dirty="0" err="1"/>
            <a:t>Efficiency</a:t>
          </a:r>
          <a:r>
            <a:rPr lang="pt-BR" b="1" dirty="0"/>
            <a:t> – </a:t>
          </a:r>
          <a:r>
            <a:rPr lang="pt-BR" dirty="0"/>
            <a:t>A eficiência é definida de como cada </a:t>
          </a:r>
          <a:r>
            <a:rPr lang="pt-BR" dirty="0" err="1"/>
            <a:t>feature</a:t>
          </a:r>
          <a:r>
            <a:rPr lang="pt-BR" dirty="0"/>
            <a:t> consegue se distanciar da predição média</a:t>
          </a:r>
          <a:endParaRPr lang="en-US" dirty="0"/>
        </a:p>
      </dgm:t>
    </dgm:pt>
    <dgm:pt modelId="{94A684A0-0E98-49B1-AC9D-FE5B5FC2D2D2}" type="parTrans" cxnId="{F2963AF2-9377-490E-86B7-50A7EB67B0A3}">
      <dgm:prSet/>
      <dgm:spPr/>
      <dgm:t>
        <a:bodyPr/>
        <a:lstStyle/>
        <a:p>
          <a:endParaRPr lang="en-US"/>
        </a:p>
      </dgm:t>
    </dgm:pt>
    <dgm:pt modelId="{4778BAE3-8A14-45C8-A5F4-9B1516C5228E}" type="sibTrans" cxnId="{F2963AF2-9377-490E-86B7-50A7EB67B0A3}">
      <dgm:prSet/>
      <dgm:spPr/>
      <dgm:t>
        <a:bodyPr/>
        <a:lstStyle/>
        <a:p>
          <a:pPr>
            <a:lnSpc>
              <a:spcPct val="100000"/>
            </a:lnSpc>
          </a:pPr>
          <a:endParaRPr lang="en-US"/>
        </a:p>
      </dgm:t>
    </dgm:pt>
    <dgm:pt modelId="{6B629297-00DE-4C04-8BC3-8ADCB4585782}">
      <dgm:prSet/>
      <dgm:spPr/>
      <dgm:t>
        <a:bodyPr/>
        <a:lstStyle/>
        <a:p>
          <a:pPr>
            <a:lnSpc>
              <a:spcPct val="100000"/>
            </a:lnSpc>
          </a:pPr>
          <a:r>
            <a:rPr lang="pt-BR" b="1" dirty="0" err="1"/>
            <a:t>Symmetry</a:t>
          </a:r>
          <a:r>
            <a:rPr lang="pt-BR" b="1" dirty="0"/>
            <a:t> – </a:t>
          </a:r>
          <a:r>
            <a:rPr lang="pt-BR" dirty="0"/>
            <a:t>Se duas </a:t>
          </a:r>
          <a:r>
            <a:rPr lang="pt-BR" dirty="0" err="1"/>
            <a:t>features</a:t>
          </a:r>
          <a:r>
            <a:rPr lang="pt-BR" dirty="0"/>
            <a:t> contribuem de forma igualitária seus </a:t>
          </a:r>
          <a:r>
            <a:rPr lang="pt-BR" dirty="0" err="1"/>
            <a:t>shapley</a:t>
          </a:r>
          <a:r>
            <a:rPr lang="pt-BR" dirty="0"/>
            <a:t> </a:t>
          </a:r>
          <a:r>
            <a:rPr lang="pt-BR" dirty="0" err="1"/>
            <a:t>values</a:t>
          </a:r>
          <a:r>
            <a:rPr lang="pt-BR" dirty="0"/>
            <a:t> devem ser iguais</a:t>
          </a:r>
          <a:endParaRPr lang="en-US" dirty="0"/>
        </a:p>
      </dgm:t>
    </dgm:pt>
    <dgm:pt modelId="{7ADAD5E8-05A9-40A7-A803-091E1253F87E}" type="parTrans" cxnId="{D823FEA3-E07F-41B1-80DC-D6E86884541A}">
      <dgm:prSet/>
      <dgm:spPr/>
      <dgm:t>
        <a:bodyPr/>
        <a:lstStyle/>
        <a:p>
          <a:endParaRPr lang="en-US"/>
        </a:p>
      </dgm:t>
    </dgm:pt>
    <dgm:pt modelId="{5E9E9293-E25C-4DEE-B0A5-2C7D55348C1B}" type="sibTrans" cxnId="{D823FEA3-E07F-41B1-80DC-D6E86884541A}">
      <dgm:prSet/>
      <dgm:spPr/>
      <dgm:t>
        <a:bodyPr/>
        <a:lstStyle/>
        <a:p>
          <a:pPr>
            <a:lnSpc>
              <a:spcPct val="100000"/>
            </a:lnSpc>
          </a:pPr>
          <a:endParaRPr lang="en-US"/>
        </a:p>
      </dgm:t>
    </dgm:pt>
    <dgm:pt modelId="{0733C971-F3A2-4E68-B4F5-4C3A8DE3EEBB}">
      <dgm:prSet/>
      <dgm:spPr/>
      <dgm:t>
        <a:bodyPr/>
        <a:lstStyle/>
        <a:p>
          <a:pPr>
            <a:lnSpc>
              <a:spcPct val="100000"/>
            </a:lnSpc>
          </a:pPr>
          <a:r>
            <a:rPr lang="pt-BR" b="1" dirty="0" err="1"/>
            <a:t>Dummy</a:t>
          </a:r>
          <a:r>
            <a:rPr lang="pt-BR" b="1" dirty="0"/>
            <a:t> – </a:t>
          </a:r>
          <a:r>
            <a:rPr lang="pt-BR" dirty="0"/>
            <a:t>Se uma </a:t>
          </a:r>
          <a:r>
            <a:rPr lang="pt-BR" dirty="0" err="1"/>
            <a:t>feature</a:t>
          </a:r>
          <a:r>
            <a:rPr lang="pt-BR" dirty="0"/>
            <a:t> não altera o valor predito, seu </a:t>
          </a:r>
          <a:r>
            <a:rPr lang="pt-BR" dirty="0" err="1"/>
            <a:t>shapley</a:t>
          </a:r>
          <a:r>
            <a:rPr lang="pt-BR" dirty="0"/>
            <a:t> </a:t>
          </a:r>
          <a:r>
            <a:rPr lang="pt-BR" dirty="0" err="1"/>
            <a:t>value</a:t>
          </a:r>
          <a:r>
            <a:rPr lang="pt-BR" dirty="0"/>
            <a:t> deve ser nulo</a:t>
          </a:r>
          <a:endParaRPr lang="en-US" dirty="0"/>
        </a:p>
      </dgm:t>
    </dgm:pt>
    <dgm:pt modelId="{409FB0A8-2016-4D66-9A98-2CE37977CE2D}" type="parTrans" cxnId="{89BAB8EA-27BD-4EF9-AF79-2C921382331B}">
      <dgm:prSet/>
      <dgm:spPr/>
      <dgm:t>
        <a:bodyPr/>
        <a:lstStyle/>
        <a:p>
          <a:endParaRPr lang="en-US"/>
        </a:p>
      </dgm:t>
    </dgm:pt>
    <dgm:pt modelId="{675563C7-2463-49F0-8AEE-8F6EF463A121}" type="sibTrans" cxnId="{89BAB8EA-27BD-4EF9-AF79-2C921382331B}">
      <dgm:prSet/>
      <dgm:spPr/>
      <dgm:t>
        <a:bodyPr/>
        <a:lstStyle/>
        <a:p>
          <a:pPr>
            <a:lnSpc>
              <a:spcPct val="100000"/>
            </a:lnSpc>
          </a:pPr>
          <a:endParaRPr lang="en-US"/>
        </a:p>
      </dgm:t>
    </dgm:pt>
    <dgm:pt modelId="{89E41A30-A354-44F1-9F66-9D394B832E75}">
      <dgm:prSet/>
      <dgm:spPr/>
      <dgm:t>
        <a:bodyPr/>
        <a:lstStyle/>
        <a:p>
          <a:pPr>
            <a:lnSpc>
              <a:spcPct val="100000"/>
            </a:lnSpc>
          </a:pPr>
          <a:r>
            <a:rPr lang="pt-BR" b="1" dirty="0" err="1"/>
            <a:t>Additivity</a:t>
          </a:r>
          <a:r>
            <a:rPr lang="pt-BR" b="1" dirty="0"/>
            <a:t> – </a:t>
          </a:r>
          <a:r>
            <a:rPr lang="pt-BR" dirty="0"/>
            <a:t>Para um jogo com pagamentos combinados (ensemble </a:t>
          </a:r>
          <a:r>
            <a:rPr lang="pt-BR" dirty="0" err="1"/>
            <a:t>models</a:t>
          </a:r>
          <a:r>
            <a:rPr lang="pt-BR" dirty="0"/>
            <a:t>) pode-se somar a contribuição da mesma variável para modelos distintos (Ex. </a:t>
          </a:r>
          <a:r>
            <a:rPr lang="pt-BR" dirty="0" err="1"/>
            <a:t>Random</a:t>
          </a:r>
          <a:r>
            <a:rPr lang="pt-BR" dirty="0"/>
            <a:t> Forest)</a:t>
          </a:r>
          <a:endParaRPr lang="en-US" dirty="0"/>
        </a:p>
      </dgm:t>
    </dgm:pt>
    <dgm:pt modelId="{EA674AD2-B73F-48E4-80E8-50E9295C56E3}" type="parTrans" cxnId="{858CEDBA-46A5-4774-8D7C-C32B40B170D5}">
      <dgm:prSet/>
      <dgm:spPr/>
      <dgm:t>
        <a:bodyPr/>
        <a:lstStyle/>
        <a:p>
          <a:endParaRPr lang="en-US"/>
        </a:p>
      </dgm:t>
    </dgm:pt>
    <dgm:pt modelId="{138E7DB9-9A0D-4E9C-BB4F-B0090A838D55}" type="sibTrans" cxnId="{858CEDBA-46A5-4774-8D7C-C32B40B170D5}">
      <dgm:prSet/>
      <dgm:spPr/>
      <dgm:t>
        <a:bodyPr/>
        <a:lstStyle/>
        <a:p>
          <a:endParaRPr lang="en-US"/>
        </a:p>
      </dgm:t>
    </dgm:pt>
    <dgm:pt modelId="{548193F6-A3FB-498E-BB23-E74F74FAE03B}" type="pres">
      <dgm:prSet presAssocID="{24AEA39D-60F4-4541-8E78-E992041798AA}" presName="root" presStyleCnt="0">
        <dgm:presLayoutVars>
          <dgm:dir/>
          <dgm:resizeHandles val="exact"/>
        </dgm:presLayoutVars>
      </dgm:prSet>
      <dgm:spPr/>
    </dgm:pt>
    <dgm:pt modelId="{28CBE993-34D0-41B6-8171-74DDD4805A17}" type="pres">
      <dgm:prSet presAssocID="{24AEA39D-60F4-4541-8E78-E992041798AA}" presName="container" presStyleCnt="0">
        <dgm:presLayoutVars>
          <dgm:dir/>
          <dgm:resizeHandles val="exact"/>
        </dgm:presLayoutVars>
      </dgm:prSet>
      <dgm:spPr/>
    </dgm:pt>
    <dgm:pt modelId="{431DEA92-3FD8-4127-948F-E1205D1E419B}" type="pres">
      <dgm:prSet presAssocID="{1E72F8AA-423B-4B7D-9887-7F8761ABDE16}" presName="compNode" presStyleCnt="0"/>
      <dgm:spPr/>
    </dgm:pt>
    <dgm:pt modelId="{7B025F7A-ED00-4EC7-936D-2621F13E12F1}" type="pres">
      <dgm:prSet presAssocID="{1E72F8AA-423B-4B7D-9887-7F8761ABDE16}" presName="iconBgRect" presStyleLbl="bgShp" presStyleIdx="0" presStyleCnt="4"/>
      <dgm:spPr/>
    </dgm:pt>
    <dgm:pt modelId="{2892073D-AD34-4EAF-828C-3315628E049B}" type="pres">
      <dgm:prSet presAssocID="{1E72F8AA-423B-4B7D-9887-7F8761ABDE1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didor"/>
        </a:ext>
      </dgm:extLst>
    </dgm:pt>
    <dgm:pt modelId="{7748CEFC-AF63-4233-B166-012BA4735014}" type="pres">
      <dgm:prSet presAssocID="{1E72F8AA-423B-4B7D-9887-7F8761ABDE16}" presName="spaceRect" presStyleCnt="0"/>
      <dgm:spPr/>
    </dgm:pt>
    <dgm:pt modelId="{BAD5B4B8-C724-451A-BA89-B6C7E82F8747}" type="pres">
      <dgm:prSet presAssocID="{1E72F8AA-423B-4B7D-9887-7F8761ABDE16}" presName="textRect" presStyleLbl="revTx" presStyleIdx="0" presStyleCnt="4">
        <dgm:presLayoutVars>
          <dgm:chMax val="1"/>
          <dgm:chPref val="1"/>
        </dgm:presLayoutVars>
      </dgm:prSet>
      <dgm:spPr/>
    </dgm:pt>
    <dgm:pt modelId="{08A9884A-A8F5-4956-B9D4-C522F5E0522B}" type="pres">
      <dgm:prSet presAssocID="{4778BAE3-8A14-45C8-A5F4-9B1516C5228E}" presName="sibTrans" presStyleLbl="sibTrans2D1" presStyleIdx="0" presStyleCnt="0"/>
      <dgm:spPr/>
    </dgm:pt>
    <dgm:pt modelId="{27A1ACB5-CA89-4190-8718-CCD22C3CDED3}" type="pres">
      <dgm:prSet presAssocID="{6B629297-00DE-4C04-8BC3-8ADCB4585782}" presName="compNode" presStyleCnt="0"/>
      <dgm:spPr/>
    </dgm:pt>
    <dgm:pt modelId="{82E6CD20-BC1F-424D-BE8D-95E8ADA59B8B}" type="pres">
      <dgm:prSet presAssocID="{6B629297-00DE-4C04-8BC3-8ADCB4585782}" presName="iconBgRect" presStyleLbl="bgShp" presStyleIdx="1" presStyleCnt="4"/>
      <dgm:spPr/>
    </dgm:pt>
    <dgm:pt modelId="{BF735FF7-231B-491C-B331-661E98248994}" type="pres">
      <dgm:prSet presAssocID="{6B629297-00DE-4C04-8BC3-8ADCB458578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nching Diagram"/>
        </a:ext>
      </dgm:extLst>
    </dgm:pt>
    <dgm:pt modelId="{82D8E042-6931-42F1-A4C6-6C2B2978BE1D}" type="pres">
      <dgm:prSet presAssocID="{6B629297-00DE-4C04-8BC3-8ADCB4585782}" presName="spaceRect" presStyleCnt="0"/>
      <dgm:spPr/>
    </dgm:pt>
    <dgm:pt modelId="{DE282470-7996-4B0F-A045-738CBBB2A2C1}" type="pres">
      <dgm:prSet presAssocID="{6B629297-00DE-4C04-8BC3-8ADCB4585782}" presName="textRect" presStyleLbl="revTx" presStyleIdx="1" presStyleCnt="4">
        <dgm:presLayoutVars>
          <dgm:chMax val="1"/>
          <dgm:chPref val="1"/>
        </dgm:presLayoutVars>
      </dgm:prSet>
      <dgm:spPr/>
    </dgm:pt>
    <dgm:pt modelId="{C174209E-DD01-4F23-8507-1E16FD840533}" type="pres">
      <dgm:prSet presAssocID="{5E9E9293-E25C-4DEE-B0A5-2C7D55348C1B}" presName="sibTrans" presStyleLbl="sibTrans2D1" presStyleIdx="0" presStyleCnt="0"/>
      <dgm:spPr/>
    </dgm:pt>
    <dgm:pt modelId="{8B331F87-913F-4341-B953-4796932702E2}" type="pres">
      <dgm:prSet presAssocID="{0733C971-F3A2-4E68-B4F5-4C3A8DE3EEBB}" presName="compNode" presStyleCnt="0"/>
      <dgm:spPr/>
    </dgm:pt>
    <dgm:pt modelId="{40DD633E-A9D1-4F45-AAFC-74DD02727072}" type="pres">
      <dgm:prSet presAssocID="{0733C971-F3A2-4E68-B4F5-4C3A8DE3EEBB}" presName="iconBgRect" presStyleLbl="bgShp" presStyleIdx="2" presStyleCnt="4"/>
      <dgm:spPr/>
    </dgm:pt>
    <dgm:pt modelId="{328C2D68-3A92-4A86-ACC4-0C2B2376DC9B}" type="pres">
      <dgm:prSet presAssocID="{0733C971-F3A2-4E68-B4F5-4C3A8DE3EEB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e"/>
        </a:ext>
      </dgm:extLst>
    </dgm:pt>
    <dgm:pt modelId="{474B8DCF-55AF-48FF-B1A0-DD2E48C34FC3}" type="pres">
      <dgm:prSet presAssocID="{0733C971-F3A2-4E68-B4F5-4C3A8DE3EEBB}" presName="spaceRect" presStyleCnt="0"/>
      <dgm:spPr/>
    </dgm:pt>
    <dgm:pt modelId="{594BBBB5-5D8C-488B-8EC6-67DF9CFAD2B6}" type="pres">
      <dgm:prSet presAssocID="{0733C971-F3A2-4E68-B4F5-4C3A8DE3EEBB}" presName="textRect" presStyleLbl="revTx" presStyleIdx="2" presStyleCnt="4">
        <dgm:presLayoutVars>
          <dgm:chMax val="1"/>
          <dgm:chPref val="1"/>
        </dgm:presLayoutVars>
      </dgm:prSet>
      <dgm:spPr/>
    </dgm:pt>
    <dgm:pt modelId="{093B02A1-CBA3-481A-9D58-19AB17DC4C22}" type="pres">
      <dgm:prSet presAssocID="{675563C7-2463-49F0-8AEE-8F6EF463A121}" presName="sibTrans" presStyleLbl="sibTrans2D1" presStyleIdx="0" presStyleCnt="0"/>
      <dgm:spPr/>
    </dgm:pt>
    <dgm:pt modelId="{A1EDEB77-3CE2-4097-A240-D01B317174E2}" type="pres">
      <dgm:prSet presAssocID="{89E41A30-A354-44F1-9F66-9D394B832E75}" presName="compNode" presStyleCnt="0"/>
      <dgm:spPr/>
    </dgm:pt>
    <dgm:pt modelId="{CC740E8E-3369-41F4-A283-0F569C4F08EB}" type="pres">
      <dgm:prSet presAssocID="{89E41A30-A354-44F1-9F66-9D394B832E75}" presName="iconBgRect" presStyleLbl="bgShp" presStyleIdx="3" presStyleCnt="4"/>
      <dgm:spPr/>
    </dgm:pt>
    <dgm:pt modelId="{6BD38ECF-CBDB-4F08-B0D5-E32A5EC109CF}" type="pres">
      <dgm:prSet presAssocID="{89E41A30-A354-44F1-9F66-9D394B832E7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laying Cards"/>
        </a:ext>
      </dgm:extLst>
    </dgm:pt>
    <dgm:pt modelId="{8FE194F8-0834-4990-8AD9-79DF44A4D09A}" type="pres">
      <dgm:prSet presAssocID="{89E41A30-A354-44F1-9F66-9D394B832E75}" presName="spaceRect" presStyleCnt="0"/>
      <dgm:spPr/>
    </dgm:pt>
    <dgm:pt modelId="{C8D5E5CE-B53E-4931-BEA7-3D9401E8FCA1}" type="pres">
      <dgm:prSet presAssocID="{89E41A30-A354-44F1-9F66-9D394B832E75}" presName="textRect" presStyleLbl="revTx" presStyleIdx="3" presStyleCnt="4">
        <dgm:presLayoutVars>
          <dgm:chMax val="1"/>
          <dgm:chPref val="1"/>
        </dgm:presLayoutVars>
      </dgm:prSet>
      <dgm:spPr/>
    </dgm:pt>
  </dgm:ptLst>
  <dgm:cxnLst>
    <dgm:cxn modelId="{82463E75-4D54-42A7-B153-4D8FE3520095}" type="presOf" srcId="{0733C971-F3A2-4E68-B4F5-4C3A8DE3EEBB}" destId="{594BBBB5-5D8C-488B-8EC6-67DF9CFAD2B6}" srcOrd="0" destOrd="0" presId="urn:microsoft.com/office/officeart/2018/2/layout/IconCircleList"/>
    <dgm:cxn modelId="{6562817A-DB41-41E9-9350-184A8317A508}" type="presOf" srcId="{1E72F8AA-423B-4B7D-9887-7F8761ABDE16}" destId="{BAD5B4B8-C724-451A-BA89-B6C7E82F8747}" srcOrd="0" destOrd="0" presId="urn:microsoft.com/office/officeart/2018/2/layout/IconCircleList"/>
    <dgm:cxn modelId="{E1447783-0514-468C-B343-F22AE9226528}" type="presOf" srcId="{4778BAE3-8A14-45C8-A5F4-9B1516C5228E}" destId="{08A9884A-A8F5-4956-B9D4-C522F5E0522B}" srcOrd="0" destOrd="0" presId="urn:microsoft.com/office/officeart/2018/2/layout/IconCircleList"/>
    <dgm:cxn modelId="{957D9591-2500-44C1-8778-F6357BBB1881}" type="presOf" srcId="{24AEA39D-60F4-4541-8E78-E992041798AA}" destId="{548193F6-A3FB-498E-BB23-E74F74FAE03B}" srcOrd="0" destOrd="0" presId="urn:microsoft.com/office/officeart/2018/2/layout/IconCircleList"/>
    <dgm:cxn modelId="{2E3B13A0-2073-4544-950F-F54487AFADBB}" type="presOf" srcId="{89E41A30-A354-44F1-9F66-9D394B832E75}" destId="{C8D5E5CE-B53E-4931-BEA7-3D9401E8FCA1}" srcOrd="0" destOrd="0" presId="urn:microsoft.com/office/officeart/2018/2/layout/IconCircleList"/>
    <dgm:cxn modelId="{302307A2-82E2-4AB7-8725-1B7503FF42D4}" type="presOf" srcId="{675563C7-2463-49F0-8AEE-8F6EF463A121}" destId="{093B02A1-CBA3-481A-9D58-19AB17DC4C22}" srcOrd="0" destOrd="0" presId="urn:microsoft.com/office/officeart/2018/2/layout/IconCircleList"/>
    <dgm:cxn modelId="{D823FEA3-E07F-41B1-80DC-D6E86884541A}" srcId="{24AEA39D-60F4-4541-8E78-E992041798AA}" destId="{6B629297-00DE-4C04-8BC3-8ADCB4585782}" srcOrd="1" destOrd="0" parTransId="{7ADAD5E8-05A9-40A7-A803-091E1253F87E}" sibTransId="{5E9E9293-E25C-4DEE-B0A5-2C7D55348C1B}"/>
    <dgm:cxn modelId="{858CEDBA-46A5-4774-8D7C-C32B40B170D5}" srcId="{24AEA39D-60F4-4541-8E78-E992041798AA}" destId="{89E41A30-A354-44F1-9F66-9D394B832E75}" srcOrd="3" destOrd="0" parTransId="{EA674AD2-B73F-48E4-80E8-50E9295C56E3}" sibTransId="{138E7DB9-9A0D-4E9C-BB4F-B0090A838D55}"/>
    <dgm:cxn modelId="{89BAB8EA-27BD-4EF9-AF79-2C921382331B}" srcId="{24AEA39D-60F4-4541-8E78-E992041798AA}" destId="{0733C971-F3A2-4E68-B4F5-4C3A8DE3EEBB}" srcOrd="2" destOrd="0" parTransId="{409FB0A8-2016-4D66-9A98-2CE37977CE2D}" sibTransId="{675563C7-2463-49F0-8AEE-8F6EF463A121}"/>
    <dgm:cxn modelId="{960C6BED-FF19-44D3-85E8-35435ED349ED}" type="presOf" srcId="{5E9E9293-E25C-4DEE-B0A5-2C7D55348C1B}" destId="{C174209E-DD01-4F23-8507-1E16FD840533}" srcOrd="0" destOrd="0" presId="urn:microsoft.com/office/officeart/2018/2/layout/IconCircleList"/>
    <dgm:cxn modelId="{417A8CF1-9E0A-478C-B2A1-484F452B13C7}" type="presOf" srcId="{6B629297-00DE-4C04-8BC3-8ADCB4585782}" destId="{DE282470-7996-4B0F-A045-738CBBB2A2C1}" srcOrd="0" destOrd="0" presId="urn:microsoft.com/office/officeart/2018/2/layout/IconCircleList"/>
    <dgm:cxn modelId="{F2963AF2-9377-490E-86B7-50A7EB67B0A3}" srcId="{24AEA39D-60F4-4541-8E78-E992041798AA}" destId="{1E72F8AA-423B-4B7D-9887-7F8761ABDE16}" srcOrd="0" destOrd="0" parTransId="{94A684A0-0E98-49B1-AC9D-FE5B5FC2D2D2}" sibTransId="{4778BAE3-8A14-45C8-A5F4-9B1516C5228E}"/>
    <dgm:cxn modelId="{67A70EE7-A741-46D0-B081-C914EFDCD3E4}" type="presParOf" srcId="{548193F6-A3FB-498E-BB23-E74F74FAE03B}" destId="{28CBE993-34D0-41B6-8171-74DDD4805A17}" srcOrd="0" destOrd="0" presId="urn:microsoft.com/office/officeart/2018/2/layout/IconCircleList"/>
    <dgm:cxn modelId="{BE9A711E-0BCF-4C83-ABC3-0CD021D553E3}" type="presParOf" srcId="{28CBE993-34D0-41B6-8171-74DDD4805A17}" destId="{431DEA92-3FD8-4127-948F-E1205D1E419B}" srcOrd="0" destOrd="0" presId="urn:microsoft.com/office/officeart/2018/2/layout/IconCircleList"/>
    <dgm:cxn modelId="{D4177A7F-8EB9-4DA0-992A-49BD0080BFBA}" type="presParOf" srcId="{431DEA92-3FD8-4127-948F-E1205D1E419B}" destId="{7B025F7A-ED00-4EC7-936D-2621F13E12F1}" srcOrd="0" destOrd="0" presId="urn:microsoft.com/office/officeart/2018/2/layout/IconCircleList"/>
    <dgm:cxn modelId="{FDA6A407-6476-4BB5-8A24-5FC9160D3443}" type="presParOf" srcId="{431DEA92-3FD8-4127-948F-E1205D1E419B}" destId="{2892073D-AD34-4EAF-828C-3315628E049B}" srcOrd="1" destOrd="0" presId="urn:microsoft.com/office/officeart/2018/2/layout/IconCircleList"/>
    <dgm:cxn modelId="{519622A9-B939-45B2-A4BC-D44E24762254}" type="presParOf" srcId="{431DEA92-3FD8-4127-948F-E1205D1E419B}" destId="{7748CEFC-AF63-4233-B166-012BA4735014}" srcOrd="2" destOrd="0" presId="urn:microsoft.com/office/officeart/2018/2/layout/IconCircleList"/>
    <dgm:cxn modelId="{0E0062FF-593E-471F-912E-DD7CDB26BE99}" type="presParOf" srcId="{431DEA92-3FD8-4127-948F-E1205D1E419B}" destId="{BAD5B4B8-C724-451A-BA89-B6C7E82F8747}" srcOrd="3" destOrd="0" presId="urn:microsoft.com/office/officeart/2018/2/layout/IconCircleList"/>
    <dgm:cxn modelId="{7E0C64B6-A348-4495-B5A8-70BBDC706BEF}" type="presParOf" srcId="{28CBE993-34D0-41B6-8171-74DDD4805A17}" destId="{08A9884A-A8F5-4956-B9D4-C522F5E0522B}" srcOrd="1" destOrd="0" presId="urn:microsoft.com/office/officeart/2018/2/layout/IconCircleList"/>
    <dgm:cxn modelId="{4C095152-36A5-4A6D-8FDD-A7DAC51D325F}" type="presParOf" srcId="{28CBE993-34D0-41B6-8171-74DDD4805A17}" destId="{27A1ACB5-CA89-4190-8718-CCD22C3CDED3}" srcOrd="2" destOrd="0" presId="urn:microsoft.com/office/officeart/2018/2/layout/IconCircleList"/>
    <dgm:cxn modelId="{104146D9-6824-4AEC-816F-25D40825F597}" type="presParOf" srcId="{27A1ACB5-CA89-4190-8718-CCD22C3CDED3}" destId="{82E6CD20-BC1F-424D-BE8D-95E8ADA59B8B}" srcOrd="0" destOrd="0" presId="urn:microsoft.com/office/officeart/2018/2/layout/IconCircleList"/>
    <dgm:cxn modelId="{A34399CF-E253-4C7D-8F1D-2407763B7845}" type="presParOf" srcId="{27A1ACB5-CA89-4190-8718-CCD22C3CDED3}" destId="{BF735FF7-231B-491C-B331-661E98248994}" srcOrd="1" destOrd="0" presId="urn:microsoft.com/office/officeart/2018/2/layout/IconCircleList"/>
    <dgm:cxn modelId="{4766AA0F-CFD8-4615-AEE3-D75A5F4266DA}" type="presParOf" srcId="{27A1ACB5-CA89-4190-8718-CCD22C3CDED3}" destId="{82D8E042-6931-42F1-A4C6-6C2B2978BE1D}" srcOrd="2" destOrd="0" presId="urn:microsoft.com/office/officeart/2018/2/layout/IconCircleList"/>
    <dgm:cxn modelId="{68308B32-AC80-44AA-8542-0FEAB4511551}" type="presParOf" srcId="{27A1ACB5-CA89-4190-8718-CCD22C3CDED3}" destId="{DE282470-7996-4B0F-A045-738CBBB2A2C1}" srcOrd="3" destOrd="0" presId="urn:microsoft.com/office/officeart/2018/2/layout/IconCircleList"/>
    <dgm:cxn modelId="{53C0FBCE-8B9F-4432-B4A7-6149848B41C5}" type="presParOf" srcId="{28CBE993-34D0-41B6-8171-74DDD4805A17}" destId="{C174209E-DD01-4F23-8507-1E16FD840533}" srcOrd="3" destOrd="0" presId="urn:microsoft.com/office/officeart/2018/2/layout/IconCircleList"/>
    <dgm:cxn modelId="{82A68F16-9905-4321-9372-E45923C6AC7E}" type="presParOf" srcId="{28CBE993-34D0-41B6-8171-74DDD4805A17}" destId="{8B331F87-913F-4341-B953-4796932702E2}" srcOrd="4" destOrd="0" presId="urn:microsoft.com/office/officeart/2018/2/layout/IconCircleList"/>
    <dgm:cxn modelId="{C864D9F6-2EE2-4EE0-9221-76AD0A29BB43}" type="presParOf" srcId="{8B331F87-913F-4341-B953-4796932702E2}" destId="{40DD633E-A9D1-4F45-AAFC-74DD02727072}" srcOrd="0" destOrd="0" presId="urn:microsoft.com/office/officeart/2018/2/layout/IconCircleList"/>
    <dgm:cxn modelId="{C4DFF24A-5CFC-4F1D-ABBD-BBB7527764DB}" type="presParOf" srcId="{8B331F87-913F-4341-B953-4796932702E2}" destId="{328C2D68-3A92-4A86-ACC4-0C2B2376DC9B}" srcOrd="1" destOrd="0" presId="urn:microsoft.com/office/officeart/2018/2/layout/IconCircleList"/>
    <dgm:cxn modelId="{F99B6A2F-C2F7-4780-8EDA-333E7F180084}" type="presParOf" srcId="{8B331F87-913F-4341-B953-4796932702E2}" destId="{474B8DCF-55AF-48FF-B1A0-DD2E48C34FC3}" srcOrd="2" destOrd="0" presId="urn:microsoft.com/office/officeart/2018/2/layout/IconCircleList"/>
    <dgm:cxn modelId="{08EB5E44-3212-4F75-A6C5-E7D01A352E54}" type="presParOf" srcId="{8B331F87-913F-4341-B953-4796932702E2}" destId="{594BBBB5-5D8C-488B-8EC6-67DF9CFAD2B6}" srcOrd="3" destOrd="0" presId="urn:microsoft.com/office/officeart/2018/2/layout/IconCircleList"/>
    <dgm:cxn modelId="{C87DD0FC-126E-4513-B55E-8D12759DFE35}" type="presParOf" srcId="{28CBE993-34D0-41B6-8171-74DDD4805A17}" destId="{093B02A1-CBA3-481A-9D58-19AB17DC4C22}" srcOrd="5" destOrd="0" presId="urn:microsoft.com/office/officeart/2018/2/layout/IconCircleList"/>
    <dgm:cxn modelId="{2621A720-E683-4D64-97CE-2D177E8053B9}" type="presParOf" srcId="{28CBE993-34D0-41B6-8171-74DDD4805A17}" destId="{A1EDEB77-3CE2-4097-A240-D01B317174E2}" srcOrd="6" destOrd="0" presId="urn:microsoft.com/office/officeart/2018/2/layout/IconCircleList"/>
    <dgm:cxn modelId="{39EB23B4-C8D0-4F69-A35A-98BDEC1D7F79}" type="presParOf" srcId="{A1EDEB77-3CE2-4097-A240-D01B317174E2}" destId="{CC740E8E-3369-41F4-A283-0F569C4F08EB}" srcOrd="0" destOrd="0" presId="urn:microsoft.com/office/officeart/2018/2/layout/IconCircleList"/>
    <dgm:cxn modelId="{E6F86F4F-6102-438F-B79A-6E2811FD9F53}" type="presParOf" srcId="{A1EDEB77-3CE2-4097-A240-D01B317174E2}" destId="{6BD38ECF-CBDB-4F08-B0D5-E32A5EC109CF}" srcOrd="1" destOrd="0" presId="urn:microsoft.com/office/officeart/2018/2/layout/IconCircleList"/>
    <dgm:cxn modelId="{58A7A404-3FC6-43DA-8169-A4A58A8A963E}" type="presParOf" srcId="{A1EDEB77-3CE2-4097-A240-D01B317174E2}" destId="{8FE194F8-0834-4990-8AD9-79DF44A4D09A}" srcOrd="2" destOrd="0" presId="urn:microsoft.com/office/officeart/2018/2/layout/IconCircleList"/>
    <dgm:cxn modelId="{B60A38C0-8D19-4D78-9F21-FA17FE74B204}" type="presParOf" srcId="{A1EDEB77-3CE2-4097-A240-D01B317174E2}" destId="{C8D5E5CE-B53E-4931-BEA7-3D9401E8FCA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FC70D9-589B-4234-A31C-9E4BF1A44252}">
      <dsp:nvSpPr>
        <dsp:cNvPr id="0" name=""/>
        <dsp:cNvSpPr/>
      </dsp:nvSpPr>
      <dsp:spPr>
        <a:xfrm>
          <a:off x="0" y="615237"/>
          <a:ext cx="10058399" cy="113582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E2D056-4C2D-45E2-8B12-3ADB5D3EEF0D}">
      <dsp:nvSpPr>
        <dsp:cNvPr id="0" name=""/>
        <dsp:cNvSpPr/>
      </dsp:nvSpPr>
      <dsp:spPr>
        <a:xfrm>
          <a:off x="343586" y="870798"/>
          <a:ext cx="624703" cy="6247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844DC8-0049-4C03-B6E2-9B0A4CF23700}">
      <dsp:nvSpPr>
        <dsp:cNvPr id="0" name=""/>
        <dsp:cNvSpPr/>
      </dsp:nvSpPr>
      <dsp:spPr>
        <a:xfrm>
          <a:off x="1311876" y="615237"/>
          <a:ext cx="8746523" cy="113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208" tIns="120208" rIns="120208" bIns="120208" numCol="1" spcCol="1270" anchor="ctr" anchorCtr="0">
          <a:noAutofit/>
        </a:bodyPr>
        <a:lstStyle/>
        <a:p>
          <a:pPr marL="0" lvl="0" indent="0" algn="l" defTabSz="933450">
            <a:lnSpc>
              <a:spcPct val="90000"/>
            </a:lnSpc>
            <a:spcBef>
              <a:spcPct val="0"/>
            </a:spcBef>
            <a:spcAft>
              <a:spcPct val="35000"/>
            </a:spcAft>
            <a:buNone/>
          </a:pPr>
          <a:r>
            <a:rPr lang="pt-BR" sz="2100" kern="1200"/>
            <a:t>As features como </a:t>
          </a:r>
          <a:r>
            <a:rPr lang="pt-BR" sz="2100" b="1" kern="1200"/>
            <a:t>jogadores</a:t>
          </a:r>
          <a:endParaRPr lang="en-US" sz="2100" kern="1200"/>
        </a:p>
      </dsp:txBody>
      <dsp:txXfrm>
        <a:off x="1311876" y="615237"/>
        <a:ext cx="8746523" cy="1135824"/>
      </dsp:txXfrm>
    </dsp:sp>
    <dsp:sp modelId="{55AEFA76-5B0C-4EEB-808E-361EA91BA04B}">
      <dsp:nvSpPr>
        <dsp:cNvPr id="0" name=""/>
        <dsp:cNvSpPr/>
      </dsp:nvSpPr>
      <dsp:spPr>
        <a:xfrm>
          <a:off x="0" y="2035018"/>
          <a:ext cx="10058399" cy="113582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997F90-2511-4DB0-A773-BBEF95EC85D6}">
      <dsp:nvSpPr>
        <dsp:cNvPr id="0" name=""/>
        <dsp:cNvSpPr/>
      </dsp:nvSpPr>
      <dsp:spPr>
        <a:xfrm>
          <a:off x="343586" y="2290578"/>
          <a:ext cx="624703" cy="6247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29DC2B4-892E-4E03-9DB6-979C179C7596}">
      <dsp:nvSpPr>
        <dsp:cNvPr id="0" name=""/>
        <dsp:cNvSpPr/>
      </dsp:nvSpPr>
      <dsp:spPr>
        <a:xfrm>
          <a:off x="1311876" y="2035018"/>
          <a:ext cx="8746523" cy="113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208" tIns="120208" rIns="120208" bIns="120208" numCol="1" spcCol="1270" anchor="ctr" anchorCtr="0">
          <a:noAutofit/>
        </a:bodyPr>
        <a:lstStyle/>
        <a:p>
          <a:pPr marL="0" lvl="0" indent="0" algn="l" defTabSz="933450">
            <a:lnSpc>
              <a:spcPct val="90000"/>
            </a:lnSpc>
            <a:spcBef>
              <a:spcPct val="0"/>
            </a:spcBef>
            <a:spcAft>
              <a:spcPct val="35000"/>
            </a:spcAft>
            <a:buNone/>
          </a:pPr>
          <a:r>
            <a:rPr lang="pt-BR" sz="2100" kern="1200"/>
            <a:t>O mérito de pagamento do jogo é quanto cada variável contribuiu para a </a:t>
          </a:r>
          <a:r>
            <a:rPr lang="pt-BR" sz="2100" b="1" kern="1200"/>
            <a:t>diferença entre a predição final e a predição </a:t>
          </a:r>
          <a:r>
            <a:rPr lang="pt-BR" sz="2100" kern="1200"/>
            <a:t>média para uma </a:t>
          </a:r>
          <a:r>
            <a:rPr lang="pt-BR" sz="2100" b="1" kern="1200"/>
            <a:t>única instância</a:t>
          </a:r>
          <a:endParaRPr lang="en-US" sz="2100" kern="1200"/>
        </a:p>
      </dsp:txBody>
      <dsp:txXfrm>
        <a:off x="1311876" y="2035018"/>
        <a:ext cx="8746523" cy="11358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025F7A-ED00-4EC7-936D-2621F13E12F1}">
      <dsp:nvSpPr>
        <dsp:cNvPr id="0" name=""/>
        <dsp:cNvSpPr/>
      </dsp:nvSpPr>
      <dsp:spPr>
        <a:xfrm>
          <a:off x="134825" y="275313"/>
          <a:ext cx="1295909" cy="129590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92073D-AD34-4EAF-828C-3315628E049B}">
      <dsp:nvSpPr>
        <dsp:cNvPr id="0" name=""/>
        <dsp:cNvSpPr/>
      </dsp:nvSpPr>
      <dsp:spPr>
        <a:xfrm>
          <a:off x="406966" y="547454"/>
          <a:ext cx="751627" cy="7516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AD5B4B8-C724-451A-BA89-B6C7E82F8747}">
      <dsp:nvSpPr>
        <dsp:cNvPr id="0" name=""/>
        <dsp:cNvSpPr/>
      </dsp:nvSpPr>
      <dsp:spPr>
        <a:xfrm>
          <a:off x="1708430" y="275313"/>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pt-BR" sz="1500" b="1" kern="1200" dirty="0" err="1"/>
            <a:t>Efficiency</a:t>
          </a:r>
          <a:r>
            <a:rPr lang="pt-BR" sz="1500" b="1" kern="1200" dirty="0"/>
            <a:t> – </a:t>
          </a:r>
          <a:r>
            <a:rPr lang="pt-BR" sz="1500" kern="1200" dirty="0"/>
            <a:t>A eficiência é definida de como cada </a:t>
          </a:r>
          <a:r>
            <a:rPr lang="pt-BR" sz="1500" kern="1200" dirty="0" err="1"/>
            <a:t>feature</a:t>
          </a:r>
          <a:r>
            <a:rPr lang="pt-BR" sz="1500" kern="1200" dirty="0"/>
            <a:t> consegue se distanciar da predição média</a:t>
          </a:r>
          <a:endParaRPr lang="en-US" sz="1500" kern="1200" dirty="0"/>
        </a:p>
      </dsp:txBody>
      <dsp:txXfrm>
        <a:off x="1708430" y="275313"/>
        <a:ext cx="3054644" cy="1295909"/>
      </dsp:txXfrm>
    </dsp:sp>
    <dsp:sp modelId="{82E6CD20-BC1F-424D-BE8D-95E8ADA59B8B}">
      <dsp:nvSpPr>
        <dsp:cNvPr id="0" name=""/>
        <dsp:cNvSpPr/>
      </dsp:nvSpPr>
      <dsp:spPr>
        <a:xfrm>
          <a:off x="5295324" y="275313"/>
          <a:ext cx="1295909" cy="129590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735FF7-231B-491C-B331-661E98248994}">
      <dsp:nvSpPr>
        <dsp:cNvPr id="0" name=""/>
        <dsp:cNvSpPr/>
      </dsp:nvSpPr>
      <dsp:spPr>
        <a:xfrm>
          <a:off x="5567465" y="547454"/>
          <a:ext cx="751627" cy="7516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E282470-7996-4B0F-A045-738CBBB2A2C1}">
      <dsp:nvSpPr>
        <dsp:cNvPr id="0" name=""/>
        <dsp:cNvSpPr/>
      </dsp:nvSpPr>
      <dsp:spPr>
        <a:xfrm>
          <a:off x="6868929" y="275313"/>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pt-BR" sz="1500" b="1" kern="1200" dirty="0" err="1"/>
            <a:t>Symmetry</a:t>
          </a:r>
          <a:r>
            <a:rPr lang="pt-BR" sz="1500" b="1" kern="1200" dirty="0"/>
            <a:t> – </a:t>
          </a:r>
          <a:r>
            <a:rPr lang="pt-BR" sz="1500" kern="1200" dirty="0"/>
            <a:t>Se duas </a:t>
          </a:r>
          <a:r>
            <a:rPr lang="pt-BR" sz="1500" kern="1200" dirty="0" err="1"/>
            <a:t>features</a:t>
          </a:r>
          <a:r>
            <a:rPr lang="pt-BR" sz="1500" kern="1200" dirty="0"/>
            <a:t> contribuem de forma igualitária seus </a:t>
          </a:r>
          <a:r>
            <a:rPr lang="pt-BR" sz="1500" kern="1200" dirty="0" err="1"/>
            <a:t>shapley</a:t>
          </a:r>
          <a:r>
            <a:rPr lang="pt-BR" sz="1500" kern="1200" dirty="0"/>
            <a:t> </a:t>
          </a:r>
          <a:r>
            <a:rPr lang="pt-BR" sz="1500" kern="1200" dirty="0" err="1"/>
            <a:t>values</a:t>
          </a:r>
          <a:r>
            <a:rPr lang="pt-BR" sz="1500" kern="1200" dirty="0"/>
            <a:t> devem ser iguais</a:t>
          </a:r>
          <a:endParaRPr lang="en-US" sz="1500" kern="1200" dirty="0"/>
        </a:p>
      </dsp:txBody>
      <dsp:txXfrm>
        <a:off x="6868929" y="275313"/>
        <a:ext cx="3054644" cy="1295909"/>
      </dsp:txXfrm>
    </dsp:sp>
    <dsp:sp modelId="{40DD633E-A9D1-4F45-AAFC-74DD02727072}">
      <dsp:nvSpPr>
        <dsp:cNvPr id="0" name=""/>
        <dsp:cNvSpPr/>
      </dsp:nvSpPr>
      <dsp:spPr>
        <a:xfrm>
          <a:off x="134825" y="2214856"/>
          <a:ext cx="1295909" cy="129590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8C2D68-3A92-4A86-ACC4-0C2B2376DC9B}">
      <dsp:nvSpPr>
        <dsp:cNvPr id="0" name=""/>
        <dsp:cNvSpPr/>
      </dsp:nvSpPr>
      <dsp:spPr>
        <a:xfrm>
          <a:off x="406966" y="2486997"/>
          <a:ext cx="751627" cy="7516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4BBBB5-5D8C-488B-8EC6-67DF9CFAD2B6}">
      <dsp:nvSpPr>
        <dsp:cNvPr id="0" name=""/>
        <dsp:cNvSpPr/>
      </dsp:nvSpPr>
      <dsp:spPr>
        <a:xfrm>
          <a:off x="1708430" y="2214856"/>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pt-BR" sz="1500" b="1" kern="1200" dirty="0" err="1"/>
            <a:t>Dummy</a:t>
          </a:r>
          <a:r>
            <a:rPr lang="pt-BR" sz="1500" b="1" kern="1200" dirty="0"/>
            <a:t> – </a:t>
          </a:r>
          <a:r>
            <a:rPr lang="pt-BR" sz="1500" kern="1200" dirty="0"/>
            <a:t>Se uma </a:t>
          </a:r>
          <a:r>
            <a:rPr lang="pt-BR" sz="1500" kern="1200" dirty="0" err="1"/>
            <a:t>feature</a:t>
          </a:r>
          <a:r>
            <a:rPr lang="pt-BR" sz="1500" kern="1200" dirty="0"/>
            <a:t> não altera o valor predito, seu </a:t>
          </a:r>
          <a:r>
            <a:rPr lang="pt-BR" sz="1500" kern="1200" dirty="0" err="1"/>
            <a:t>shapley</a:t>
          </a:r>
          <a:r>
            <a:rPr lang="pt-BR" sz="1500" kern="1200" dirty="0"/>
            <a:t> </a:t>
          </a:r>
          <a:r>
            <a:rPr lang="pt-BR" sz="1500" kern="1200" dirty="0" err="1"/>
            <a:t>value</a:t>
          </a:r>
          <a:r>
            <a:rPr lang="pt-BR" sz="1500" kern="1200" dirty="0"/>
            <a:t> deve ser nulo</a:t>
          </a:r>
          <a:endParaRPr lang="en-US" sz="1500" kern="1200" dirty="0"/>
        </a:p>
      </dsp:txBody>
      <dsp:txXfrm>
        <a:off x="1708430" y="2214856"/>
        <a:ext cx="3054644" cy="1295909"/>
      </dsp:txXfrm>
    </dsp:sp>
    <dsp:sp modelId="{CC740E8E-3369-41F4-A283-0F569C4F08EB}">
      <dsp:nvSpPr>
        <dsp:cNvPr id="0" name=""/>
        <dsp:cNvSpPr/>
      </dsp:nvSpPr>
      <dsp:spPr>
        <a:xfrm>
          <a:off x="5295324" y="2214856"/>
          <a:ext cx="1295909" cy="129590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D38ECF-CBDB-4F08-B0D5-E32A5EC109CF}">
      <dsp:nvSpPr>
        <dsp:cNvPr id="0" name=""/>
        <dsp:cNvSpPr/>
      </dsp:nvSpPr>
      <dsp:spPr>
        <a:xfrm>
          <a:off x="5567465" y="2486997"/>
          <a:ext cx="751627" cy="7516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8D5E5CE-B53E-4931-BEA7-3D9401E8FCA1}">
      <dsp:nvSpPr>
        <dsp:cNvPr id="0" name=""/>
        <dsp:cNvSpPr/>
      </dsp:nvSpPr>
      <dsp:spPr>
        <a:xfrm>
          <a:off x="6868929" y="2214856"/>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pt-BR" sz="1500" b="1" kern="1200" dirty="0" err="1"/>
            <a:t>Additivity</a:t>
          </a:r>
          <a:r>
            <a:rPr lang="pt-BR" sz="1500" b="1" kern="1200" dirty="0"/>
            <a:t> – </a:t>
          </a:r>
          <a:r>
            <a:rPr lang="pt-BR" sz="1500" kern="1200" dirty="0"/>
            <a:t>Para um jogo com pagamentos combinados (ensemble </a:t>
          </a:r>
          <a:r>
            <a:rPr lang="pt-BR" sz="1500" kern="1200" dirty="0" err="1"/>
            <a:t>models</a:t>
          </a:r>
          <a:r>
            <a:rPr lang="pt-BR" sz="1500" kern="1200" dirty="0"/>
            <a:t>) pode-se somar a contribuição da mesma variável para modelos distintos (Ex. </a:t>
          </a:r>
          <a:r>
            <a:rPr lang="pt-BR" sz="1500" kern="1200" dirty="0" err="1"/>
            <a:t>Random</a:t>
          </a:r>
          <a:r>
            <a:rPr lang="pt-BR" sz="1500" kern="1200" dirty="0"/>
            <a:t> Forest)</a:t>
          </a:r>
          <a:endParaRPr lang="en-US" sz="1500" kern="1200" dirty="0"/>
        </a:p>
      </dsp:txBody>
      <dsp:txXfrm>
        <a:off x="6868929" y="2214856"/>
        <a:ext cx="3054644" cy="129590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E799C1-42E1-4388-B078-F55AE81996A7}" type="datetimeFigureOut">
              <a:rPr lang="en-US" smtClean="0"/>
              <a:t>5/11/2021</a:t>
            </a:fld>
            <a:endParaRPr lang="en-US"/>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A352CE-76F2-42FD-B1DE-F1013938278F}" type="slidenum">
              <a:rPr lang="en-US" smtClean="0"/>
              <a:t>‹nº›</a:t>
            </a:fld>
            <a:endParaRPr lang="en-US"/>
          </a:p>
        </p:txBody>
      </p:sp>
    </p:spTree>
    <p:extLst>
      <p:ext uri="{BB962C8B-B14F-4D97-AF65-F5344CB8AC3E}">
        <p14:creationId xmlns:p14="http://schemas.microsoft.com/office/powerpoint/2010/main" val="2918199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Vencedor do Nobel de economia</a:t>
            </a:r>
            <a:endParaRPr lang="en-US" dirty="0"/>
          </a:p>
        </p:txBody>
      </p:sp>
      <p:sp>
        <p:nvSpPr>
          <p:cNvPr id="4" name="Espaço Reservado para Número de Slide 3"/>
          <p:cNvSpPr>
            <a:spLocks noGrp="1"/>
          </p:cNvSpPr>
          <p:nvPr>
            <p:ph type="sldNum" sz="quarter" idx="5"/>
          </p:nvPr>
        </p:nvSpPr>
        <p:spPr/>
        <p:txBody>
          <a:bodyPr/>
          <a:lstStyle/>
          <a:p>
            <a:fld id="{AFA352CE-76F2-42FD-B1DE-F1013938278F}" type="slidenum">
              <a:rPr lang="en-US" smtClean="0"/>
              <a:t>2</a:t>
            </a:fld>
            <a:endParaRPr lang="en-US"/>
          </a:p>
        </p:txBody>
      </p:sp>
    </p:spTree>
    <p:extLst>
      <p:ext uri="{BB962C8B-B14F-4D97-AF65-F5344CB8AC3E}">
        <p14:creationId xmlns:p14="http://schemas.microsoft.com/office/powerpoint/2010/main" val="2478145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Vencedor do Nobel de economia</a:t>
            </a:r>
            <a:endParaRPr lang="en-US" dirty="0"/>
          </a:p>
        </p:txBody>
      </p:sp>
      <p:sp>
        <p:nvSpPr>
          <p:cNvPr id="4" name="Espaço Reservado para Número de Slide 3"/>
          <p:cNvSpPr>
            <a:spLocks noGrp="1"/>
          </p:cNvSpPr>
          <p:nvPr>
            <p:ph type="sldNum" sz="quarter" idx="5"/>
          </p:nvPr>
        </p:nvSpPr>
        <p:spPr/>
        <p:txBody>
          <a:bodyPr/>
          <a:lstStyle/>
          <a:p>
            <a:fld id="{AFA352CE-76F2-42FD-B1DE-F1013938278F}" type="slidenum">
              <a:rPr lang="en-US" smtClean="0"/>
              <a:t>3</a:t>
            </a:fld>
            <a:endParaRPr lang="en-US"/>
          </a:p>
        </p:txBody>
      </p:sp>
    </p:spTree>
    <p:extLst>
      <p:ext uri="{BB962C8B-B14F-4D97-AF65-F5344CB8AC3E}">
        <p14:creationId xmlns:p14="http://schemas.microsoft.com/office/powerpoint/2010/main" val="3358486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Vencedor do Nobel de economia</a:t>
            </a:r>
            <a:endParaRPr lang="en-US" dirty="0"/>
          </a:p>
        </p:txBody>
      </p:sp>
      <p:sp>
        <p:nvSpPr>
          <p:cNvPr id="4" name="Espaço Reservado para Número de Slide 3"/>
          <p:cNvSpPr>
            <a:spLocks noGrp="1"/>
          </p:cNvSpPr>
          <p:nvPr>
            <p:ph type="sldNum" sz="quarter" idx="5"/>
          </p:nvPr>
        </p:nvSpPr>
        <p:spPr/>
        <p:txBody>
          <a:bodyPr/>
          <a:lstStyle/>
          <a:p>
            <a:fld id="{AFA352CE-76F2-42FD-B1DE-F1013938278F}" type="slidenum">
              <a:rPr lang="en-US" smtClean="0"/>
              <a:t>4</a:t>
            </a:fld>
            <a:endParaRPr lang="en-US"/>
          </a:p>
        </p:txBody>
      </p:sp>
    </p:spTree>
    <p:extLst>
      <p:ext uri="{BB962C8B-B14F-4D97-AF65-F5344CB8AC3E}">
        <p14:creationId xmlns:p14="http://schemas.microsoft.com/office/powerpoint/2010/main" val="1050401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Vencedor do Nobel de economia</a:t>
            </a:r>
            <a:endParaRPr lang="en-US" dirty="0"/>
          </a:p>
        </p:txBody>
      </p:sp>
      <p:sp>
        <p:nvSpPr>
          <p:cNvPr id="4" name="Espaço Reservado para Número de Slide 3"/>
          <p:cNvSpPr>
            <a:spLocks noGrp="1"/>
          </p:cNvSpPr>
          <p:nvPr>
            <p:ph type="sldNum" sz="quarter" idx="5"/>
          </p:nvPr>
        </p:nvSpPr>
        <p:spPr/>
        <p:txBody>
          <a:bodyPr/>
          <a:lstStyle/>
          <a:p>
            <a:fld id="{AFA352CE-76F2-42FD-B1DE-F1013938278F}" type="slidenum">
              <a:rPr lang="en-US" smtClean="0"/>
              <a:t>10</a:t>
            </a:fld>
            <a:endParaRPr lang="en-US"/>
          </a:p>
        </p:txBody>
      </p:sp>
    </p:spTree>
    <p:extLst>
      <p:ext uri="{BB962C8B-B14F-4D97-AF65-F5344CB8AC3E}">
        <p14:creationId xmlns:p14="http://schemas.microsoft.com/office/powerpoint/2010/main" val="742816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5"/>
          </p:nvPr>
        </p:nvSpPr>
        <p:spPr/>
        <p:txBody>
          <a:bodyPr/>
          <a:lstStyle/>
          <a:p>
            <a:fld id="{AFA352CE-76F2-42FD-B1DE-F1013938278F}" type="slidenum">
              <a:rPr lang="en-US" smtClean="0"/>
              <a:t>11</a:t>
            </a:fld>
            <a:endParaRPr lang="en-US"/>
          </a:p>
        </p:txBody>
      </p:sp>
    </p:spTree>
    <p:extLst>
      <p:ext uri="{BB962C8B-B14F-4D97-AF65-F5344CB8AC3E}">
        <p14:creationId xmlns:p14="http://schemas.microsoft.com/office/powerpoint/2010/main" val="4211399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12032D58-58E5-4305-ACA7-F08C798920B1}" type="datetimeFigureOut">
              <a:rPr lang="en-US" smtClean="0"/>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22F95-16E5-4A8E-9ED1-9F04F80D8F77}" type="slidenum">
              <a:rPr lang="en-US" smtClean="0"/>
              <a:t>‹nº›</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393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2032D58-58E5-4305-ACA7-F08C798920B1}" type="datetimeFigureOut">
              <a:rPr lang="en-US" smtClean="0"/>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22F95-16E5-4A8E-9ED1-9F04F80D8F77}" type="slidenum">
              <a:rPr lang="en-US" smtClean="0"/>
              <a:t>‹nº›</a:t>
            </a:fld>
            <a:endParaRPr lang="en-US"/>
          </a:p>
        </p:txBody>
      </p:sp>
    </p:spTree>
    <p:extLst>
      <p:ext uri="{BB962C8B-B14F-4D97-AF65-F5344CB8AC3E}">
        <p14:creationId xmlns:p14="http://schemas.microsoft.com/office/powerpoint/2010/main" val="297098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2032D58-58E5-4305-ACA7-F08C798920B1}" type="datetimeFigureOut">
              <a:rPr lang="en-US" smtClean="0"/>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22F95-16E5-4A8E-9ED1-9F04F80D8F77}" type="slidenum">
              <a:rPr lang="en-US" smtClean="0"/>
              <a:t>‹nº›</a:t>
            </a:fld>
            <a:endParaRPr lang="en-US"/>
          </a:p>
        </p:txBody>
      </p:sp>
    </p:spTree>
    <p:extLst>
      <p:ext uri="{BB962C8B-B14F-4D97-AF65-F5344CB8AC3E}">
        <p14:creationId xmlns:p14="http://schemas.microsoft.com/office/powerpoint/2010/main" val="3309913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2032D58-58E5-4305-ACA7-F08C798920B1}" type="datetimeFigureOut">
              <a:rPr lang="en-US" smtClean="0"/>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22F95-16E5-4A8E-9ED1-9F04F80D8F77}" type="slidenum">
              <a:rPr lang="en-US" smtClean="0"/>
              <a:t>‹nº›</a:t>
            </a:fld>
            <a:endParaRPr lang="en-US"/>
          </a:p>
        </p:txBody>
      </p:sp>
    </p:spTree>
    <p:extLst>
      <p:ext uri="{BB962C8B-B14F-4D97-AF65-F5344CB8AC3E}">
        <p14:creationId xmlns:p14="http://schemas.microsoft.com/office/powerpoint/2010/main" val="3299692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12032D58-58E5-4305-ACA7-F08C798920B1}" type="datetimeFigureOut">
              <a:rPr lang="en-US" smtClean="0"/>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22F95-16E5-4A8E-9ED1-9F04F80D8F77}" type="slidenum">
              <a:rPr lang="en-US" smtClean="0"/>
              <a:t>‹nº›</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4282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12032D58-58E5-4305-ACA7-F08C798920B1}" type="datetimeFigureOut">
              <a:rPr lang="en-US" smtClean="0"/>
              <a:t>5/11/2021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B22F95-16E5-4A8E-9ED1-9F04F80D8F77}" type="slidenum">
              <a:rPr lang="en-US" smtClean="0"/>
              <a:t>‹nº›</a:t>
            </a:fld>
            <a:endParaRPr lang="en-US"/>
          </a:p>
        </p:txBody>
      </p:sp>
    </p:spTree>
    <p:extLst>
      <p:ext uri="{BB962C8B-B14F-4D97-AF65-F5344CB8AC3E}">
        <p14:creationId xmlns:p14="http://schemas.microsoft.com/office/powerpoint/2010/main" val="1441667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9728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1792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12032D58-58E5-4305-ACA7-F08C798920B1}" type="datetimeFigureOut">
              <a:rPr lang="en-US" smtClean="0"/>
              <a:t>5/11/2021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B22F95-16E5-4A8E-9ED1-9F04F80D8F77}" type="slidenum">
              <a:rPr lang="en-US" smtClean="0"/>
              <a:t>‹nº›</a:t>
            </a:fld>
            <a:endParaRPr lang="en-US"/>
          </a:p>
        </p:txBody>
      </p:sp>
    </p:spTree>
    <p:extLst>
      <p:ext uri="{BB962C8B-B14F-4D97-AF65-F5344CB8AC3E}">
        <p14:creationId xmlns:p14="http://schemas.microsoft.com/office/powerpoint/2010/main" val="2635784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12032D58-58E5-4305-ACA7-F08C798920B1}" type="datetimeFigureOut">
              <a:rPr lang="en-US" smtClean="0"/>
              <a:t>5/11/2021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B22F95-16E5-4A8E-9ED1-9F04F80D8F77}" type="slidenum">
              <a:rPr lang="en-US" smtClean="0"/>
              <a:t>‹nº›</a:t>
            </a:fld>
            <a:endParaRPr lang="en-US"/>
          </a:p>
        </p:txBody>
      </p:sp>
    </p:spTree>
    <p:extLst>
      <p:ext uri="{BB962C8B-B14F-4D97-AF65-F5344CB8AC3E}">
        <p14:creationId xmlns:p14="http://schemas.microsoft.com/office/powerpoint/2010/main" val="2764187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2032D58-58E5-4305-ACA7-F08C798920B1}" type="datetimeFigureOut">
              <a:rPr lang="en-US" smtClean="0"/>
              <a:t>5/11/2021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8B22F95-16E5-4A8E-9ED1-9F04F80D8F77}" type="slidenum">
              <a:rPr lang="en-US" smtClean="0"/>
              <a:t>‹nº›</a:t>
            </a:fld>
            <a:endParaRPr lang="en-US"/>
          </a:p>
        </p:txBody>
      </p:sp>
    </p:spTree>
    <p:extLst>
      <p:ext uri="{BB962C8B-B14F-4D97-AF65-F5344CB8AC3E}">
        <p14:creationId xmlns:p14="http://schemas.microsoft.com/office/powerpoint/2010/main" val="1475901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2032D58-58E5-4305-ACA7-F08C798920B1}" type="datetimeFigureOut">
              <a:rPr lang="en-US" smtClean="0"/>
              <a:t>5/11/2021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8B22F95-16E5-4A8E-9ED1-9F04F80D8F77}" type="slidenum">
              <a:rPr lang="en-US" smtClean="0"/>
              <a:t>‹nº›</a:t>
            </a:fld>
            <a:endParaRPr lang="en-US"/>
          </a:p>
        </p:txBody>
      </p:sp>
    </p:spTree>
    <p:extLst>
      <p:ext uri="{BB962C8B-B14F-4D97-AF65-F5344CB8AC3E}">
        <p14:creationId xmlns:p14="http://schemas.microsoft.com/office/powerpoint/2010/main" val="2777881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12032D58-58E5-4305-ACA7-F08C798920B1}" type="datetimeFigureOut">
              <a:rPr lang="en-US" smtClean="0"/>
              <a:t>5/11/2021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B22F95-16E5-4A8E-9ED1-9F04F80D8F77}" type="slidenum">
              <a:rPr lang="en-US" smtClean="0"/>
              <a:t>‹nº›</a:t>
            </a:fld>
            <a:endParaRPr lang="en-US"/>
          </a:p>
        </p:txBody>
      </p:sp>
    </p:spTree>
    <p:extLst>
      <p:ext uri="{BB962C8B-B14F-4D97-AF65-F5344CB8AC3E}">
        <p14:creationId xmlns:p14="http://schemas.microsoft.com/office/powerpoint/2010/main" val="688323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2032D58-58E5-4305-ACA7-F08C798920B1}" type="datetimeFigureOut">
              <a:rPr lang="en-US" smtClean="0"/>
              <a:t>5/11/2021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8B22F95-16E5-4A8E-9ED1-9F04F80D8F77}" type="slidenum">
              <a:rPr lang="en-US" smtClean="0"/>
              <a:t>‹nº›</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462174"/>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30.png"/></Relationships>
</file>

<file path=ppt/slides/_rels/slide21.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slundberg/shap" TargetMode="External"/><Relationship Id="rId2" Type="http://schemas.openxmlformats.org/officeDocument/2006/relationships/hyperlink" Target="https://christophm.github.io/interpretable-ml-book/shap.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BBB34F-7867-48EE-B20B-26B5AF3C5C99}"/>
              </a:ext>
            </a:extLst>
          </p:cNvPr>
          <p:cNvSpPr>
            <a:spLocks noGrp="1"/>
          </p:cNvSpPr>
          <p:nvPr>
            <p:ph type="ctrTitle"/>
          </p:nvPr>
        </p:nvSpPr>
        <p:spPr/>
        <p:txBody>
          <a:bodyPr/>
          <a:lstStyle/>
          <a:p>
            <a:r>
              <a:rPr lang="pt-BR" dirty="0" err="1">
                <a:solidFill>
                  <a:schemeClr val="tx1"/>
                </a:solidFill>
              </a:rPr>
              <a:t>SHApley</a:t>
            </a:r>
            <a:r>
              <a:rPr lang="pt-BR" dirty="0">
                <a:solidFill>
                  <a:schemeClr val="tx1"/>
                </a:solidFill>
              </a:rPr>
              <a:t> </a:t>
            </a:r>
            <a:r>
              <a:rPr lang="pt-BR" dirty="0" err="1">
                <a:solidFill>
                  <a:schemeClr val="tx1"/>
                </a:solidFill>
              </a:rPr>
              <a:t>Additive</a:t>
            </a:r>
            <a:r>
              <a:rPr lang="pt-BR" dirty="0">
                <a:solidFill>
                  <a:schemeClr val="tx1"/>
                </a:solidFill>
              </a:rPr>
              <a:t> </a:t>
            </a:r>
            <a:r>
              <a:rPr lang="pt-BR" dirty="0" err="1">
                <a:solidFill>
                  <a:schemeClr val="tx1"/>
                </a:solidFill>
              </a:rPr>
              <a:t>exPlanation</a:t>
            </a:r>
            <a:r>
              <a:rPr lang="pt-BR" dirty="0">
                <a:solidFill>
                  <a:schemeClr val="tx1"/>
                </a:solidFill>
              </a:rPr>
              <a:t> (SHAP)</a:t>
            </a:r>
          </a:p>
        </p:txBody>
      </p:sp>
      <p:sp>
        <p:nvSpPr>
          <p:cNvPr id="3" name="Subtítulo 2">
            <a:extLst>
              <a:ext uri="{FF2B5EF4-FFF2-40B4-BE49-F238E27FC236}">
                <a16:creationId xmlns:a16="http://schemas.microsoft.com/office/drawing/2014/main" id="{9E30FBB5-5736-4AB7-8B7B-EEB203AE1434}"/>
              </a:ext>
            </a:extLst>
          </p:cNvPr>
          <p:cNvSpPr>
            <a:spLocks noGrp="1"/>
          </p:cNvSpPr>
          <p:nvPr>
            <p:ph type="subTitle" idx="1"/>
          </p:nvPr>
        </p:nvSpPr>
        <p:spPr>
          <a:xfrm>
            <a:off x="1097280" y="4466377"/>
            <a:ext cx="10058400" cy="1143000"/>
          </a:xfrm>
        </p:spPr>
        <p:txBody>
          <a:bodyPr>
            <a:normAutofit/>
          </a:bodyPr>
          <a:lstStyle/>
          <a:p>
            <a:r>
              <a:rPr lang="pt-BR" dirty="0">
                <a:solidFill>
                  <a:schemeClr val="tx1"/>
                </a:solidFill>
              </a:rPr>
              <a:t>PARTE II</a:t>
            </a:r>
          </a:p>
          <a:p>
            <a:r>
              <a:rPr lang="pt-BR" sz="1050" b="1" dirty="0">
                <a:solidFill>
                  <a:schemeClr val="tx1"/>
                </a:solidFill>
              </a:rPr>
              <a:t>Cultura de dados - </a:t>
            </a:r>
            <a:r>
              <a:rPr lang="pt-BR" sz="1050" b="1" strike="sngStrike" dirty="0">
                <a:solidFill>
                  <a:schemeClr val="tx1"/>
                </a:solidFill>
              </a:rPr>
              <a:t>21/10/2020</a:t>
            </a:r>
            <a:r>
              <a:rPr lang="pt-BR" sz="1050" b="1" dirty="0">
                <a:solidFill>
                  <a:schemeClr val="tx1"/>
                </a:solidFill>
              </a:rPr>
              <a:t>     12/05/2021</a:t>
            </a:r>
            <a:endParaRPr lang="pt-BR" sz="1050" b="1" strike="sngStrike" dirty="0">
              <a:solidFill>
                <a:schemeClr val="tx1"/>
              </a:solidFill>
            </a:endParaRPr>
          </a:p>
          <a:p>
            <a:r>
              <a:rPr lang="pt-BR" sz="1050" b="1" dirty="0">
                <a:solidFill>
                  <a:schemeClr val="tx1"/>
                </a:solidFill>
              </a:rPr>
              <a:t>Rafael Yoshio gomes </a:t>
            </a:r>
            <a:r>
              <a:rPr lang="pt-BR" sz="1050" b="1" dirty="0" err="1">
                <a:solidFill>
                  <a:schemeClr val="tx1"/>
                </a:solidFill>
              </a:rPr>
              <a:t>nomachi</a:t>
            </a:r>
            <a:endParaRPr lang="en-US" sz="1050" b="1" dirty="0">
              <a:solidFill>
                <a:schemeClr val="tx1"/>
              </a:solidFill>
            </a:endParaRPr>
          </a:p>
        </p:txBody>
      </p:sp>
    </p:spTree>
    <p:extLst>
      <p:ext uri="{BB962C8B-B14F-4D97-AF65-F5344CB8AC3E}">
        <p14:creationId xmlns:p14="http://schemas.microsoft.com/office/powerpoint/2010/main" val="2360569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A8A901-6993-4EC5-B9DB-4DE5C2B26538}"/>
              </a:ext>
            </a:extLst>
          </p:cNvPr>
          <p:cNvSpPr>
            <a:spLocks noGrp="1"/>
          </p:cNvSpPr>
          <p:nvPr>
            <p:ph type="title"/>
          </p:nvPr>
        </p:nvSpPr>
        <p:spPr/>
        <p:txBody>
          <a:bodyPr/>
          <a:lstStyle/>
          <a:p>
            <a:r>
              <a:rPr lang="pt-BR" dirty="0"/>
              <a:t>Motivação</a:t>
            </a:r>
            <a:endParaRPr lang="en-US" dirty="0"/>
          </a:p>
        </p:txBody>
      </p:sp>
      <p:sp>
        <p:nvSpPr>
          <p:cNvPr id="3" name="Espaço Reservado para Conteúdo 2">
            <a:extLst>
              <a:ext uri="{FF2B5EF4-FFF2-40B4-BE49-F238E27FC236}">
                <a16:creationId xmlns:a16="http://schemas.microsoft.com/office/drawing/2014/main" id="{72142E8E-A800-45DB-9682-10E65B98B47B}"/>
              </a:ext>
            </a:extLst>
          </p:cNvPr>
          <p:cNvSpPr>
            <a:spLocks noGrp="1"/>
          </p:cNvSpPr>
          <p:nvPr>
            <p:ph idx="1"/>
          </p:nvPr>
        </p:nvSpPr>
        <p:spPr/>
        <p:txBody>
          <a:bodyPr/>
          <a:lstStyle/>
          <a:p>
            <a:pPr marL="0" indent="0">
              <a:buNone/>
            </a:pPr>
            <a:r>
              <a:rPr lang="pt-BR" dirty="0" err="1"/>
              <a:t>Tradeoff</a:t>
            </a:r>
            <a:r>
              <a:rPr lang="pt-BR" dirty="0"/>
              <a:t>: Poder Preditivo </a:t>
            </a:r>
            <a:r>
              <a:rPr lang="pt-BR" dirty="0" err="1"/>
              <a:t>vs</a:t>
            </a:r>
            <a:r>
              <a:rPr lang="pt-BR" dirty="0"/>
              <a:t> Poder explicativo</a:t>
            </a:r>
          </a:p>
          <a:p>
            <a:pPr marL="0" indent="0">
              <a:buNone/>
            </a:pPr>
            <a:r>
              <a:rPr lang="pt-BR" dirty="0"/>
              <a:t>Compreender modelos </a:t>
            </a:r>
            <a:r>
              <a:rPr lang="pt-BR" dirty="0" err="1"/>
              <a:t>black</a:t>
            </a:r>
            <a:r>
              <a:rPr lang="pt-BR" dirty="0"/>
              <a:t> box</a:t>
            </a:r>
          </a:p>
          <a:p>
            <a:pPr marL="0" indent="0">
              <a:buNone/>
            </a:pPr>
            <a:r>
              <a:rPr lang="pt-BR" dirty="0"/>
              <a:t>Regulação</a:t>
            </a:r>
          </a:p>
          <a:p>
            <a:pPr marL="0" indent="0">
              <a:buNone/>
            </a:pPr>
            <a:r>
              <a:rPr lang="pt-BR" dirty="0"/>
              <a:t>Ética</a:t>
            </a:r>
          </a:p>
          <a:p>
            <a:pPr marL="0" indent="0">
              <a:buNone/>
            </a:pPr>
            <a:r>
              <a:rPr lang="pt-BR" dirty="0"/>
              <a:t>Debug</a:t>
            </a:r>
          </a:p>
          <a:p>
            <a:pPr marL="0" indent="0">
              <a:buNone/>
            </a:pPr>
            <a:r>
              <a:rPr lang="pt-BR" dirty="0"/>
              <a:t>Monitoramento</a:t>
            </a:r>
          </a:p>
          <a:p>
            <a:pPr marL="0" indent="0">
              <a:buNone/>
            </a:pPr>
            <a:endParaRPr lang="pt-BR" dirty="0"/>
          </a:p>
          <a:p>
            <a:pPr marL="0" indent="0">
              <a:buNone/>
            </a:pPr>
            <a:endParaRPr lang="en-US" dirty="0"/>
          </a:p>
        </p:txBody>
      </p:sp>
      <p:pic>
        <p:nvPicPr>
          <p:cNvPr id="2050" name="Picture 2" descr="Interpreting Machine Learning Models | by Ansaro | Ansaro Blog | Medium">
            <a:extLst>
              <a:ext uri="{FF2B5EF4-FFF2-40B4-BE49-F238E27FC236}">
                <a16:creationId xmlns:a16="http://schemas.microsoft.com/office/drawing/2014/main" id="{716BE62C-469A-44E1-B622-7F9CA20F77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7202" y="2006858"/>
            <a:ext cx="3607118" cy="2005188"/>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m 3">
            <a:extLst>
              <a:ext uri="{FF2B5EF4-FFF2-40B4-BE49-F238E27FC236}">
                <a16:creationId xmlns:a16="http://schemas.microsoft.com/office/drawing/2014/main" id="{76C87A12-DCDE-462D-8AD2-FBF15212BB20}"/>
              </a:ext>
            </a:extLst>
          </p:cNvPr>
          <p:cNvPicPr>
            <a:picLocks noChangeAspect="1"/>
          </p:cNvPicPr>
          <p:nvPr/>
        </p:nvPicPr>
        <p:blipFill>
          <a:blip r:embed="rId4"/>
          <a:stretch>
            <a:fillRect/>
          </a:stretch>
        </p:blipFill>
        <p:spPr>
          <a:xfrm>
            <a:off x="3757389" y="3545442"/>
            <a:ext cx="3124200" cy="2581275"/>
          </a:xfrm>
          <a:prstGeom prst="rect">
            <a:avLst/>
          </a:prstGeom>
        </p:spPr>
      </p:pic>
    </p:spTree>
    <p:extLst>
      <p:ext uri="{BB962C8B-B14F-4D97-AF65-F5344CB8AC3E}">
        <p14:creationId xmlns:p14="http://schemas.microsoft.com/office/powerpoint/2010/main" val="2666708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A8A901-6993-4EC5-B9DB-4DE5C2B26538}"/>
              </a:ext>
            </a:extLst>
          </p:cNvPr>
          <p:cNvSpPr>
            <a:spLocks noGrp="1"/>
          </p:cNvSpPr>
          <p:nvPr>
            <p:ph type="title"/>
          </p:nvPr>
        </p:nvSpPr>
        <p:spPr>
          <a:xfrm>
            <a:off x="1097280" y="286603"/>
            <a:ext cx="10058400" cy="1450757"/>
          </a:xfrm>
        </p:spPr>
        <p:txBody>
          <a:bodyPr>
            <a:normAutofit/>
          </a:bodyPr>
          <a:lstStyle/>
          <a:p>
            <a:r>
              <a:rPr lang="pt-BR"/>
              <a:t>Contexto ML</a:t>
            </a:r>
            <a:endParaRPr lang="en-US" dirty="0"/>
          </a:p>
        </p:txBody>
      </p:sp>
      <p:graphicFrame>
        <p:nvGraphicFramePr>
          <p:cNvPr id="15" name="Espaço Reservado para Conteúdo 2">
            <a:extLst>
              <a:ext uri="{FF2B5EF4-FFF2-40B4-BE49-F238E27FC236}">
                <a16:creationId xmlns:a16="http://schemas.microsoft.com/office/drawing/2014/main" id="{4E94A9B2-2EA7-4C4F-BB76-2CB82084A4AA}"/>
              </a:ext>
            </a:extLst>
          </p:cNvPr>
          <p:cNvGraphicFramePr>
            <a:graphicFrameLocks noGrp="1"/>
          </p:cNvGraphicFramePr>
          <p:nvPr>
            <p:ph idx="1"/>
            <p:extLst>
              <p:ext uri="{D42A27DB-BD31-4B8C-83A1-F6EECF244321}">
                <p14:modId xmlns:p14="http://schemas.microsoft.com/office/powerpoint/2010/main" val="7204161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22419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266EA-F01D-484E-8553-A2A83E6D6724}"/>
              </a:ext>
            </a:extLst>
          </p:cNvPr>
          <p:cNvSpPr>
            <a:spLocks noGrp="1"/>
          </p:cNvSpPr>
          <p:nvPr>
            <p:ph type="title"/>
          </p:nvPr>
        </p:nvSpPr>
        <p:spPr>
          <a:xfrm>
            <a:off x="1097280" y="286603"/>
            <a:ext cx="10058400" cy="1450757"/>
          </a:xfrm>
        </p:spPr>
        <p:txBody>
          <a:bodyPr>
            <a:normAutofit/>
          </a:bodyPr>
          <a:lstStyle/>
          <a:p>
            <a:r>
              <a:rPr lang="pt-BR"/>
              <a:t>Axiomas</a:t>
            </a:r>
            <a:endParaRPr lang="en-US" dirty="0"/>
          </a:p>
        </p:txBody>
      </p:sp>
      <p:graphicFrame>
        <p:nvGraphicFramePr>
          <p:cNvPr id="5" name="Espaço Reservado para Conteúdo 2">
            <a:extLst>
              <a:ext uri="{FF2B5EF4-FFF2-40B4-BE49-F238E27FC236}">
                <a16:creationId xmlns:a16="http://schemas.microsoft.com/office/drawing/2014/main" id="{A82B739B-CBE4-4119-85D1-A7F90DB10872}"/>
              </a:ext>
            </a:extLst>
          </p:cNvPr>
          <p:cNvGraphicFramePr>
            <a:graphicFrameLocks noGrp="1"/>
          </p:cNvGraphicFramePr>
          <p:nvPr>
            <p:ph idx="1"/>
            <p:extLst>
              <p:ext uri="{D42A27DB-BD31-4B8C-83A1-F6EECF244321}">
                <p14:modId xmlns:p14="http://schemas.microsoft.com/office/powerpoint/2010/main" val="270742864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032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31CFA580-CBC6-4DD6-AB4D-AECD284D082F}"/>
              </a:ext>
            </a:extLst>
          </p:cNvPr>
          <p:cNvSpPr>
            <a:spLocks noGrp="1"/>
          </p:cNvSpPr>
          <p:nvPr>
            <p:ph type="title"/>
          </p:nvPr>
        </p:nvSpPr>
        <p:spPr>
          <a:xfrm>
            <a:off x="492370" y="605896"/>
            <a:ext cx="3084844" cy="5646208"/>
          </a:xfrm>
        </p:spPr>
        <p:txBody>
          <a:bodyPr anchor="ctr">
            <a:normAutofit/>
          </a:bodyPr>
          <a:lstStyle/>
          <a:p>
            <a:r>
              <a:rPr lang="pt-BR" sz="3600">
                <a:solidFill>
                  <a:srgbClr val="FFFFFF"/>
                </a:solidFill>
              </a:rPr>
              <a:t>Algoritmo</a:t>
            </a:r>
            <a:endParaRPr lang="en-US" sz="36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ço Reservado para Conteúdo 2">
            <a:extLst>
              <a:ext uri="{FF2B5EF4-FFF2-40B4-BE49-F238E27FC236}">
                <a16:creationId xmlns:a16="http://schemas.microsoft.com/office/drawing/2014/main" id="{132B157A-6631-460B-952F-FAA1BDF41688}"/>
              </a:ext>
            </a:extLst>
          </p:cNvPr>
          <p:cNvSpPr>
            <a:spLocks noGrp="1"/>
          </p:cNvSpPr>
          <p:nvPr>
            <p:ph idx="1"/>
          </p:nvPr>
        </p:nvSpPr>
        <p:spPr>
          <a:xfrm>
            <a:off x="4742016" y="605896"/>
            <a:ext cx="6413663" cy="5646208"/>
          </a:xfrm>
        </p:spPr>
        <p:txBody>
          <a:bodyPr anchor="ctr">
            <a:normAutofit/>
          </a:bodyPr>
          <a:lstStyle/>
          <a:p>
            <a:r>
              <a:rPr lang="pt-BR" dirty="0"/>
              <a:t>Selecione uma observação de interesse</a:t>
            </a:r>
          </a:p>
          <a:p>
            <a:r>
              <a:rPr lang="pt-BR" dirty="0"/>
              <a:t>Selecione uma </a:t>
            </a:r>
            <a:r>
              <a:rPr lang="pt-BR" dirty="0" err="1"/>
              <a:t>Feature</a:t>
            </a:r>
            <a:r>
              <a:rPr lang="pt-BR" dirty="0"/>
              <a:t> de interesse</a:t>
            </a:r>
          </a:p>
          <a:p>
            <a:r>
              <a:rPr lang="pt-BR" dirty="0"/>
              <a:t>Crie todas as possíveis coalisões entre </a:t>
            </a:r>
            <a:r>
              <a:rPr lang="pt-BR" dirty="0" err="1"/>
              <a:t>features</a:t>
            </a:r>
            <a:endParaRPr lang="pt-BR" dirty="0"/>
          </a:p>
          <a:p>
            <a:pPr lvl="1"/>
            <a:r>
              <a:rPr lang="pt-BR" dirty="0"/>
              <a:t>Para as variáveis que estão na coalisão, o valor destas permanecem originais</a:t>
            </a:r>
          </a:p>
          <a:p>
            <a:pPr lvl="1"/>
            <a:r>
              <a:rPr lang="pt-BR" dirty="0"/>
              <a:t>Para as variáveis que estão fora da coalisão substituir por valores aleatórios</a:t>
            </a:r>
          </a:p>
          <a:p>
            <a:r>
              <a:rPr lang="pt-BR" dirty="0"/>
              <a:t>1ª Predição: A variável de interesse tem seu valor original</a:t>
            </a:r>
          </a:p>
          <a:p>
            <a:r>
              <a:rPr lang="pt-BR" dirty="0"/>
              <a:t>2ª Predição: A variável de interesse é substituída por um valor aleatório</a:t>
            </a:r>
          </a:p>
          <a:p>
            <a:r>
              <a:rPr lang="pt-BR" dirty="0"/>
              <a:t>Contribuição marginal da </a:t>
            </a:r>
            <a:r>
              <a:rPr lang="pt-BR" dirty="0" err="1"/>
              <a:t>feature</a:t>
            </a:r>
            <a:r>
              <a:rPr lang="pt-BR" dirty="0"/>
              <a:t> desta coalisão: a diferença entre a 1ª predição e a 2ª predição</a:t>
            </a:r>
          </a:p>
          <a:p>
            <a:r>
              <a:rPr lang="pt-BR" dirty="0" err="1"/>
              <a:t>Shapley</a:t>
            </a:r>
            <a:r>
              <a:rPr lang="pt-BR" dirty="0"/>
              <a:t> </a:t>
            </a:r>
            <a:r>
              <a:rPr lang="pt-BR" dirty="0" err="1"/>
              <a:t>Value</a:t>
            </a:r>
            <a:r>
              <a:rPr lang="pt-BR" dirty="0"/>
              <a:t> é a média de todas as contribuições marginais para todas as possíveis coalisões</a:t>
            </a:r>
          </a:p>
        </p:txBody>
      </p:sp>
    </p:spTree>
    <p:extLst>
      <p:ext uri="{BB962C8B-B14F-4D97-AF65-F5344CB8AC3E}">
        <p14:creationId xmlns:p14="http://schemas.microsoft.com/office/powerpoint/2010/main" val="987927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8D6CB2-243C-487B-B134-BA8B381B8BB2}"/>
              </a:ext>
            </a:extLst>
          </p:cNvPr>
          <p:cNvSpPr>
            <a:spLocks noGrp="1"/>
          </p:cNvSpPr>
          <p:nvPr>
            <p:ph type="title"/>
          </p:nvPr>
        </p:nvSpPr>
        <p:spPr/>
        <p:txBody>
          <a:bodyPr/>
          <a:lstStyle/>
          <a:p>
            <a:r>
              <a:rPr lang="pt-BR" dirty="0"/>
              <a:t>Estimando </a:t>
            </a:r>
            <a:r>
              <a:rPr lang="pt-BR" dirty="0" err="1"/>
              <a:t>Shapley</a:t>
            </a:r>
            <a:r>
              <a:rPr lang="pt-BR" dirty="0"/>
              <a:t> </a:t>
            </a:r>
            <a:r>
              <a:rPr lang="pt-BR" dirty="0" err="1"/>
              <a:t>Value</a:t>
            </a:r>
            <a:endParaRPr lang="en-US"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6DF46BE-4867-4940-8531-1A879C959F4F}"/>
                  </a:ext>
                </a:extLst>
              </p:cNvPr>
              <p:cNvSpPr>
                <a:spLocks noGrp="1"/>
              </p:cNvSpPr>
              <p:nvPr>
                <p:ph idx="1"/>
              </p:nvPr>
            </p:nvSpPr>
            <p:spPr/>
            <p:txBody>
              <a:bodyPr>
                <a:normAutofit/>
              </a:bodyPr>
              <a:lstStyle/>
              <a:p>
                <a:r>
                  <a:rPr lang="pt-BR" dirty="0"/>
                  <a:t>Proposta com simulação Monte-Carlo (</a:t>
                </a:r>
                <a:r>
                  <a:rPr lang="en-US" b="0" i="0" dirty="0" err="1">
                    <a:solidFill>
                      <a:srgbClr val="333333"/>
                    </a:solidFill>
                    <a:effectLst/>
                    <a:latin typeface="Helvetica Neue"/>
                  </a:rPr>
                  <a:t>Strumbelj</a:t>
                </a:r>
                <a:r>
                  <a:rPr lang="en-US" b="0" i="0" dirty="0">
                    <a:solidFill>
                      <a:srgbClr val="333333"/>
                    </a:solidFill>
                    <a:effectLst/>
                    <a:latin typeface="Helvetica Neue"/>
                  </a:rPr>
                  <a:t> et al., 2014)</a:t>
                </a:r>
              </a:p>
              <a:p>
                <a:endParaRPr lang="en-US" b="0" i="0" dirty="0">
                  <a:solidFill>
                    <a:srgbClr val="333333"/>
                  </a:solidFill>
                  <a:effectLst/>
                  <a:latin typeface="Helvetica Neue"/>
                </a:endParaRPr>
              </a:p>
              <a:p>
                <a:pPr marL="0" indent="0">
                  <a:buNone/>
                </a:pPr>
                <a14:m>
                  <m:oMathPara xmlns:m="http://schemas.openxmlformats.org/officeDocument/2006/math">
                    <m:oMathParaPr>
                      <m:jc m:val="centerGroup"/>
                    </m:oMathParaPr>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𝜙</m:t>
                          </m:r>
                        </m:e>
                        <m:sub>
                          <m:r>
                            <a:rPr lang="pt-BR" b="0" i="1" smtClean="0">
                              <a:latin typeface="Cambria Math" panose="02040503050406030204" pitchFamily="18" charset="0"/>
                            </a:rPr>
                            <m:t>𝑗</m:t>
                          </m:r>
                        </m:sub>
                      </m:sSub>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𝑀</m:t>
                          </m:r>
                        </m:den>
                      </m:f>
                      <m:nary>
                        <m:naryPr>
                          <m:chr m:val="∑"/>
                          <m:ctrlPr>
                            <a:rPr lang="pt-BR" b="0" i="1" smtClean="0">
                              <a:latin typeface="Cambria Math" panose="02040503050406030204" pitchFamily="18" charset="0"/>
                            </a:rPr>
                          </m:ctrlPr>
                        </m:naryPr>
                        <m:sub>
                          <m:r>
                            <m:rPr>
                              <m:brk m:alnAt="23"/>
                            </m:rPr>
                            <a:rPr lang="pt-BR" b="0" i="1" smtClean="0">
                              <a:latin typeface="Cambria Math" panose="02040503050406030204" pitchFamily="18" charset="0"/>
                            </a:rPr>
                            <m:t>𝑚</m:t>
                          </m:r>
                          <m:r>
                            <a:rPr lang="pt-BR" b="0" i="1" smtClean="0">
                              <a:latin typeface="Cambria Math" panose="02040503050406030204" pitchFamily="18" charset="0"/>
                            </a:rPr>
                            <m:t>=1</m:t>
                          </m:r>
                        </m:sub>
                        <m:sup>
                          <m:r>
                            <a:rPr lang="pt-BR" b="0" i="1" smtClean="0">
                              <a:latin typeface="Cambria Math" panose="02040503050406030204" pitchFamily="18" charset="0"/>
                            </a:rPr>
                            <m:t>𝑀</m:t>
                          </m:r>
                        </m:sup>
                        <m:e>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sSubSup>
                                <m:sSubSupPr>
                                  <m:ctrlPr>
                                    <a:rPr lang="pt-BR" b="0" i="1" smtClean="0">
                                      <a:latin typeface="Cambria Math" panose="02040503050406030204" pitchFamily="18" charset="0"/>
                                    </a:rPr>
                                  </m:ctrlPr>
                                </m:sSubSupPr>
                                <m:e>
                                  <m:r>
                                    <a:rPr lang="pt-BR" b="0" i="1" smtClean="0">
                                      <a:latin typeface="Cambria Math" panose="02040503050406030204" pitchFamily="18" charset="0"/>
                                    </a:rPr>
                                    <m:t>𝑥</m:t>
                                  </m:r>
                                </m:e>
                                <m:sub>
                                  <m:r>
                                    <a:rPr lang="pt-BR" b="0" i="1" smtClean="0">
                                      <a:latin typeface="Cambria Math" panose="02040503050406030204" pitchFamily="18" charset="0"/>
                                    </a:rPr>
                                    <m:t>+</m:t>
                                  </m:r>
                                  <m:r>
                                    <a:rPr lang="pt-BR" b="0" i="1" smtClean="0">
                                      <a:latin typeface="Cambria Math" panose="02040503050406030204" pitchFamily="18" charset="0"/>
                                    </a:rPr>
                                    <m:t>𝑗</m:t>
                                  </m:r>
                                </m:sub>
                                <m:sup>
                                  <m:r>
                                    <a:rPr lang="pt-BR" b="0" i="1" smtClean="0">
                                      <a:latin typeface="Cambria Math" panose="02040503050406030204" pitchFamily="18" charset="0"/>
                                    </a:rPr>
                                    <m:t>𝑚</m:t>
                                  </m:r>
                                </m:sup>
                              </m:sSubSup>
                            </m:e>
                          </m:d>
                          <m:r>
                            <a:rPr lang="pt-BR" b="0" i="1" smtClean="0">
                              <a:latin typeface="Cambria Math" panose="02040503050406030204" pitchFamily="18" charset="0"/>
                            </a:rPr>
                            <m:t>−</m:t>
                          </m:r>
                          <m:sSubSup>
                            <m:sSubSupPr>
                              <m:ctrlPr>
                                <a:rPr lang="pt-BR" b="0" i="1" smtClean="0">
                                  <a:latin typeface="Cambria Math" panose="02040503050406030204" pitchFamily="18" charset="0"/>
                                </a:rPr>
                              </m:ctrlPr>
                            </m:sSubSupPr>
                            <m:e>
                              <m:r>
                                <a:rPr lang="pt-BR" b="0"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e>
                            <m:sub>
                              <m:r>
                                <a:rPr lang="pt-BR" b="0" i="1" smtClean="0">
                                  <a:latin typeface="Cambria Math" panose="02040503050406030204" pitchFamily="18" charset="0"/>
                                </a:rPr>
                                <m:t>−</m:t>
                              </m:r>
                              <m:r>
                                <a:rPr lang="pt-BR" b="0" i="1" smtClean="0">
                                  <a:latin typeface="Cambria Math" panose="02040503050406030204" pitchFamily="18" charset="0"/>
                                </a:rPr>
                                <m:t>𝑗</m:t>
                              </m:r>
                            </m:sub>
                            <m:sup>
                              <m:r>
                                <a:rPr lang="pt-BR" b="0" i="1" smtClean="0">
                                  <a:latin typeface="Cambria Math" panose="02040503050406030204" pitchFamily="18" charset="0"/>
                                </a:rPr>
                                <m:t>𝑚</m:t>
                              </m:r>
                            </m:sup>
                          </m:sSubSup>
                          <m:r>
                            <a:rPr lang="pt-BR" b="0" i="1" smtClean="0">
                              <a:latin typeface="Cambria Math" panose="02040503050406030204" pitchFamily="18" charset="0"/>
                            </a:rPr>
                            <m:t>))</m:t>
                          </m:r>
                        </m:e>
                      </m:nary>
                    </m:oMath>
                  </m:oMathPara>
                </a14:m>
                <a:endParaRPr lang="pt-BR" b="0" i="1" dirty="0">
                  <a:latin typeface="Cambria Math" panose="02040503050406030204" pitchFamily="18" charset="0"/>
                </a:endParaRPr>
              </a:p>
              <a:p>
                <a:pPr marL="0" indent="0">
                  <a:buNone/>
                </a:pPr>
                <a:endParaRPr lang="pt-BR"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pt-BR" sz="1800" b="0" i="1" smtClean="0">
                              <a:latin typeface="Cambria Math" panose="02040503050406030204" pitchFamily="18" charset="0"/>
                            </a:rPr>
                          </m:ctrlPr>
                        </m:sSubPr>
                        <m:e>
                          <m:r>
                            <a:rPr lang="pt-BR" sz="1800" b="0" i="1" smtClean="0">
                              <a:latin typeface="Cambria Math" panose="02040503050406030204" pitchFamily="18" charset="0"/>
                            </a:rPr>
                            <m:t>𝜙</m:t>
                          </m:r>
                        </m:e>
                        <m:sub>
                          <m:r>
                            <a:rPr lang="pt-BR" sz="1800" b="0" i="1" smtClean="0">
                              <a:latin typeface="Cambria Math" panose="02040503050406030204" pitchFamily="18" charset="0"/>
                            </a:rPr>
                            <m:t>𝑗</m:t>
                          </m:r>
                        </m:sub>
                      </m:sSub>
                      <m:r>
                        <a:rPr lang="pt-BR" sz="1800" b="0" i="1" smtClean="0">
                          <a:latin typeface="Cambria Math" panose="02040503050406030204" pitchFamily="18" charset="0"/>
                        </a:rPr>
                        <m:t>:</m:t>
                      </m:r>
                      <m:r>
                        <a:rPr lang="pt-BR" sz="1800" b="0" i="1" smtClean="0">
                          <a:latin typeface="Cambria Math" panose="02040503050406030204" pitchFamily="18" charset="0"/>
                        </a:rPr>
                        <m:t>𝑆h𝑎𝑝𝑙𝑒𝑦</m:t>
                      </m:r>
                      <m:r>
                        <a:rPr lang="pt-BR" sz="1800" b="0" i="1" smtClean="0">
                          <a:latin typeface="Cambria Math" panose="02040503050406030204" pitchFamily="18" charset="0"/>
                        </a:rPr>
                        <m:t> </m:t>
                      </m:r>
                      <m:r>
                        <a:rPr lang="pt-BR" sz="1800" b="0" i="1" smtClean="0">
                          <a:latin typeface="Cambria Math" panose="02040503050406030204" pitchFamily="18" charset="0"/>
                        </a:rPr>
                        <m:t>𝑉𝑎𝑙𝑢𝑒</m:t>
                      </m:r>
                    </m:oMath>
                  </m:oMathPara>
                </a14:m>
                <a:endParaRPr lang="en-US" sz="1800" dirty="0"/>
              </a:p>
              <a:p>
                <a:pPr marL="0" indent="0">
                  <a:buNone/>
                </a:pPr>
                <a14:m>
                  <m:oMathPara xmlns:m="http://schemas.openxmlformats.org/officeDocument/2006/math">
                    <m:oMathParaPr>
                      <m:jc m:val="centerGroup"/>
                    </m:oMathParaPr>
                    <m:oMath xmlns:m="http://schemas.openxmlformats.org/officeDocument/2006/math">
                      <m:r>
                        <a:rPr lang="pt-BR" sz="1800" b="0" i="1" smtClean="0">
                          <a:latin typeface="Cambria Math" panose="02040503050406030204" pitchFamily="18" charset="0"/>
                        </a:rPr>
                        <m:t>𝑓</m:t>
                      </m:r>
                      <m:r>
                        <a:rPr lang="pt-BR" sz="1800" b="0" i="1" smtClean="0">
                          <a:latin typeface="Cambria Math" panose="02040503050406030204" pitchFamily="18" charset="0"/>
                        </a:rPr>
                        <m:t>:</m:t>
                      </m:r>
                      <m:r>
                        <a:rPr lang="pt-BR" sz="1800" b="0" i="1" smtClean="0">
                          <a:latin typeface="Cambria Math" panose="02040503050406030204" pitchFamily="18" charset="0"/>
                        </a:rPr>
                        <m:t>𝑓𝑢𝑛</m:t>
                      </m:r>
                      <m:r>
                        <a:rPr lang="pt-BR" sz="1800" b="0" i="1" smtClean="0">
                          <a:latin typeface="Cambria Math" panose="02040503050406030204" pitchFamily="18" charset="0"/>
                        </a:rPr>
                        <m:t>çã</m:t>
                      </m:r>
                      <m:r>
                        <a:rPr lang="pt-BR" sz="1800" b="0" i="1" smtClean="0">
                          <a:latin typeface="Cambria Math" panose="02040503050406030204" pitchFamily="18" charset="0"/>
                        </a:rPr>
                        <m:t>𝑜</m:t>
                      </m:r>
                      <m:r>
                        <a:rPr lang="pt-BR" sz="1800" b="0" i="1" smtClean="0">
                          <a:latin typeface="Cambria Math" panose="02040503050406030204" pitchFamily="18" charset="0"/>
                        </a:rPr>
                        <m:t> </m:t>
                      </m:r>
                      <m:r>
                        <a:rPr lang="pt-BR" sz="1800" b="0" i="1" smtClean="0">
                          <a:latin typeface="Cambria Math" panose="02040503050406030204" pitchFamily="18" charset="0"/>
                        </a:rPr>
                        <m:t>𝑑𝑒</m:t>
                      </m:r>
                      <m:r>
                        <a:rPr lang="pt-BR" sz="1800" b="0" i="1" smtClean="0">
                          <a:latin typeface="Cambria Math" panose="02040503050406030204" pitchFamily="18" charset="0"/>
                        </a:rPr>
                        <m:t> </m:t>
                      </m:r>
                      <m:r>
                        <a:rPr lang="pt-BR" sz="1800" b="0" i="1" smtClean="0">
                          <a:latin typeface="Cambria Math" panose="02040503050406030204" pitchFamily="18" charset="0"/>
                        </a:rPr>
                        <m:t>𝑝𝑟𝑒𝑑𝑖</m:t>
                      </m:r>
                      <m:r>
                        <a:rPr lang="pt-BR" sz="1800" b="0" i="1" smtClean="0">
                          <a:latin typeface="Cambria Math" panose="02040503050406030204" pitchFamily="18" charset="0"/>
                        </a:rPr>
                        <m:t>çã</m:t>
                      </m:r>
                      <m:r>
                        <a:rPr lang="pt-BR" sz="1800" b="0" i="1" smtClean="0">
                          <a:latin typeface="Cambria Math" panose="02040503050406030204" pitchFamily="18" charset="0"/>
                        </a:rPr>
                        <m:t>𝑜</m:t>
                      </m:r>
                      <m:r>
                        <a:rPr lang="pt-BR" sz="1800" b="0" i="1" smtClean="0">
                          <a:latin typeface="Cambria Math" panose="02040503050406030204" pitchFamily="18" charset="0"/>
                        </a:rPr>
                        <m:t> </m:t>
                      </m:r>
                      <m:r>
                        <a:rPr lang="pt-BR" sz="1800" b="0" i="1" smtClean="0">
                          <a:latin typeface="Cambria Math" panose="02040503050406030204" pitchFamily="18" charset="0"/>
                        </a:rPr>
                        <m:t>𝑑𝑜</m:t>
                      </m:r>
                      <m:r>
                        <a:rPr lang="pt-BR" sz="1800" b="0" i="1" smtClean="0">
                          <a:latin typeface="Cambria Math" panose="02040503050406030204" pitchFamily="18" charset="0"/>
                        </a:rPr>
                        <m:t> </m:t>
                      </m:r>
                      <m:r>
                        <a:rPr lang="pt-BR" sz="1800" b="0" i="1" smtClean="0">
                          <a:latin typeface="Cambria Math" panose="02040503050406030204" pitchFamily="18" charset="0"/>
                        </a:rPr>
                        <m:t>𝑚𝑜𝑑𝑒𝑙𝑜</m:t>
                      </m:r>
                    </m:oMath>
                  </m:oMathPara>
                </a14:m>
                <a:endParaRPr lang="en-US" sz="1800" dirty="0"/>
              </a:p>
              <a:p>
                <a:pPr marL="0" indent="0">
                  <a:buNone/>
                </a:pPr>
                <a14:m>
                  <m:oMathPara xmlns:m="http://schemas.openxmlformats.org/officeDocument/2006/math">
                    <m:oMathParaPr>
                      <m:jc m:val="centerGroup"/>
                    </m:oMathParaPr>
                    <m:oMath xmlns:m="http://schemas.openxmlformats.org/officeDocument/2006/math">
                      <m:r>
                        <a:rPr lang="pt-BR" sz="1800" b="0" i="1" smtClean="0">
                          <a:latin typeface="Cambria Math" panose="02040503050406030204" pitchFamily="18" charset="0"/>
                        </a:rPr>
                        <m:t>𝑀</m:t>
                      </m:r>
                      <m:r>
                        <a:rPr lang="pt-BR" sz="1800" b="0" i="1" smtClean="0">
                          <a:latin typeface="Cambria Math" panose="02040503050406030204" pitchFamily="18" charset="0"/>
                        </a:rPr>
                        <m:t>:</m:t>
                      </m:r>
                      <m:r>
                        <a:rPr lang="pt-BR" sz="1800" b="0" i="1" smtClean="0">
                          <a:latin typeface="Cambria Math" panose="02040503050406030204" pitchFamily="18" charset="0"/>
                        </a:rPr>
                        <m:t>𝑛</m:t>
                      </m:r>
                      <m:r>
                        <a:rPr lang="pt-BR" sz="1800" b="0" i="1" smtClean="0">
                          <a:latin typeface="Cambria Math" panose="02040503050406030204" pitchFamily="18" charset="0"/>
                        </a:rPr>
                        <m:t>ú</m:t>
                      </m:r>
                      <m:r>
                        <a:rPr lang="pt-BR" sz="1800" b="0" i="1" smtClean="0">
                          <a:latin typeface="Cambria Math" panose="02040503050406030204" pitchFamily="18" charset="0"/>
                        </a:rPr>
                        <m:t>𝑚𝑒𝑟𝑜</m:t>
                      </m:r>
                      <m:r>
                        <a:rPr lang="pt-BR" sz="1800" b="0" i="1" smtClean="0">
                          <a:latin typeface="Cambria Math" panose="02040503050406030204" pitchFamily="18" charset="0"/>
                        </a:rPr>
                        <m:t> </m:t>
                      </m:r>
                      <m:r>
                        <a:rPr lang="pt-BR" sz="1800" b="0" i="1" smtClean="0">
                          <a:latin typeface="Cambria Math" panose="02040503050406030204" pitchFamily="18" charset="0"/>
                        </a:rPr>
                        <m:t>𝑑𝑒</m:t>
                      </m:r>
                      <m:r>
                        <a:rPr lang="pt-BR" sz="1800" b="0" i="1" smtClean="0">
                          <a:latin typeface="Cambria Math" panose="02040503050406030204" pitchFamily="18" charset="0"/>
                        </a:rPr>
                        <m:t> </m:t>
                      </m:r>
                      <m:r>
                        <a:rPr lang="pt-BR" sz="1800" b="0" i="1" smtClean="0">
                          <a:latin typeface="Cambria Math" panose="02040503050406030204" pitchFamily="18" charset="0"/>
                        </a:rPr>
                        <m:t>𝑖𝑡𝑒𝑟𝑎</m:t>
                      </m:r>
                      <m:r>
                        <a:rPr lang="pt-BR" sz="1800" b="0" i="1" smtClean="0">
                          <a:latin typeface="Cambria Math" panose="02040503050406030204" pitchFamily="18" charset="0"/>
                        </a:rPr>
                        <m:t>çõ</m:t>
                      </m:r>
                      <m:r>
                        <a:rPr lang="pt-BR" sz="1800" b="0" i="1" smtClean="0">
                          <a:latin typeface="Cambria Math" panose="02040503050406030204" pitchFamily="18" charset="0"/>
                        </a:rPr>
                        <m:t>𝑒𝑠</m:t>
                      </m:r>
                    </m:oMath>
                  </m:oMathPara>
                </a14:m>
                <a:endParaRPr lang="pt-BR" sz="1800" b="0" dirty="0"/>
              </a:p>
              <a:p>
                <a:pPr marL="0" indent="0">
                  <a:buNone/>
                </a:pPr>
                <a14:m>
                  <m:oMathPara xmlns:m="http://schemas.openxmlformats.org/officeDocument/2006/math">
                    <m:oMathParaPr>
                      <m:jc m:val="centerGroup"/>
                    </m:oMathParaPr>
                    <m:oMath xmlns:m="http://schemas.openxmlformats.org/officeDocument/2006/math">
                      <m:sSubSup>
                        <m:sSubSupPr>
                          <m:ctrlPr>
                            <a:rPr lang="pt-BR" sz="1800" b="0" i="1" smtClean="0">
                              <a:latin typeface="Cambria Math" panose="02040503050406030204" pitchFamily="18" charset="0"/>
                            </a:rPr>
                          </m:ctrlPr>
                        </m:sSubSupPr>
                        <m:e>
                          <m:r>
                            <a:rPr lang="pt-BR" sz="1800" b="0" i="1" smtClean="0">
                              <a:latin typeface="Cambria Math" panose="02040503050406030204" pitchFamily="18" charset="0"/>
                            </a:rPr>
                            <m:t>𝑥</m:t>
                          </m:r>
                        </m:e>
                        <m:sub>
                          <m:r>
                            <a:rPr lang="pt-BR" sz="1800" b="0" i="1" smtClean="0">
                              <a:latin typeface="Cambria Math" panose="02040503050406030204" pitchFamily="18" charset="0"/>
                            </a:rPr>
                            <m:t>+</m:t>
                          </m:r>
                          <m:r>
                            <a:rPr lang="pt-BR" sz="1800" b="0" i="1" smtClean="0">
                              <a:latin typeface="Cambria Math" panose="02040503050406030204" pitchFamily="18" charset="0"/>
                            </a:rPr>
                            <m:t>𝑗</m:t>
                          </m:r>
                        </m:sub>
                        <m:sup>
                          <m:r>
                            <a:rPr lang="pt-BR" sz="1800" b="0" i="1" smtClean="0">
                              <a:latin typeface="Cambria Math" panose="02040503050406030204" pitchFamily="18" charset="0"/>
                            </a:rPr>
                            <m:t>𝑚</m:t>
                          </m:r>
                        </m:sup>
                      </m:sSubSup>
                      <m:r>
                        <a:rPr lang="pt-BR" sz="1800" b="0" i="1" smtClean="0">
                          <a:latin typeface="Cambria Math" panose="02040503050406030204" pitchFamily="18" charset="0"/>
                        </a:rPr>
                        <m:t>:</m:t>
                      </m:r>
                      <m:r>
                        <a:rPr lang="pt-BR" sz="1800" b="0" i="1" smtClean="0">
                          <a:latin typeface="Cambria Math" panose="02040503050406030204" pitchFamily="18" charset="0"/>
                        </a:rPr>
                        <m:t>𝑖𝑛𝑠𝑡</m:t>
                      </m:r>
                      <m:r>
                        <a:rPr lang="pt-BR" sz="1800" b="0" i="1" smtClean="0">
                          <a:latin typeface="Cambria Math" panose="02040503050406030204" pitchFamily="18" charset="0"/>
                        </a:rPr>
                        <m:t>â</m:t>
                      </m:r>
                      <m:r>
                        <a:rPr lang="pt-BR" sz="1800" b="0" i="1" smtClean="0">
                          <a:latin typeface="Cambria Math" panose="02040503050406030204" pitchFamily="18" charset="0"/>
                        </a:rPr>
                        <m:t>𝑛𝑐𝑖𝑎</m:t>
                      </m:r>
                      <m:r>
                        <a:rPr lang="pt-BR" sz="1800" b="0" i="1" smtClean="0">
                          <a:latin typeface="Cambria Math" panose="02040503050406030204" pitchFamily="18" charset="0"/>
                        </a:rPr>
                        <m:t> </m:t>
                      </m:r>
                      <m:r>
                        <a:rPr lang="pt-BR" sz="1800" b="0" i="1" smtClean="0">
                          <a:latin typeface="Cambria Math" panose="02040503050406030204" pitchFamily="18" charset="0"/>
                        </a:rPr>
                        <m:t>𝑑𝑒</m:t>
                      </m:r>
                      <m:r>
                        <a:rPr lang="pt-BR" sz="1800" b="0" i="1" smtClean="0">
                          <a:latin typeface="Cambria Math" panose="02040503050406030204" pitchFamily="18" charset="0"/>
                        </a:rPr>
                        <m:t> </m:t>
                      </m:r>
                      <m:r>
                        <a:rPr lang="pt-BR" sz="1800" b="0" i="1" smtClean="0">
                          <a:latin typeface="Cambria Math" panose="02040503050406030204" pitchFamily="18" charset="0"/>
                        </a:rPr>
                        <m:t>𝑖𝑛𝑡𝑒𝑟𝑒𝑠𝑠𝑒</m:t>
                      </m:r>
                      <m:r>
                        <a:rPr lang="pt-BR" sz="1800" b="0" i="1" smtClean="0">
                          <a:latin typeface="Cambria Math" panose="02040503050406030204" pitchFamily="18" charset="0"/>
                        </a:rPr>
                        <m:t> </m:t>
                      </m:r>
                      <m:r>
                        <a:rPr lang="pt-BR" sz="1800" b="0" i="1" smtClean="0">
                          <a:latin typeface="Cambria Math" panose="02040503050406030204" pitchFamily="18" charset="0"/>
                        </a:rPr>
                        <m:t>𝑐𝑜𝑚</m:t>
                      </m:r>
                      <m:r>
                        <a:rPr lang="pt-BR" sz="1800" b="0" i="1" smtClean="0">
                          <a:latin typeface="Cambria Math" panose="02040503050406030204" pitchFamily="18" charset="0"/>
                        </a:rPr>
                        <m:t> </m:t>
                      </m:r>
                      <m:r>
                        <a:rPr lang="pt-BR" sz="1800" b="0" i="1" smtClean="0">
                          <a:latin typeface="Cambria Math" panose="02040503050406030204" pitchFamily="18" charset="0"/>
                        </a:rPr>
                        <m:t>𝑎</m:t>
                      </m:r>
                      <m:r>
                        <a:rPr lang="pt-BR" sz="1800" b="0" i="1" smtClean="0">
                          <a:latin typeface="Cambria Math" panose="02040503050406030204" pitchFamily="18" charset="0"/>
                        </a:rPr>
                        <m:t> </m:t>
                      </m:r>
                      <m:r>
                        <a:rPr lang="pt-BR" sz="1800" b="0" i="1" smtClean="0">
                          <a:latin typeface="Cambria Math" panose="02040503050406030204" pitchFamily="18" charset="0"/>
                        </a:rPr>
                        <m:t>𝑓𝑒𝑎𝑡𝑢𝑟𝑒</m:t>
                      </m:r>
                      <m:r>
                        <a:rPr lang="pt-BR" sz="1800" b="0" i="1" smtClean="0">
                          <a:latin typeface="Cambria Math" panose="02040503050406030204" pitchFamily="18" charset="0"/>
                        </a:rPr>
                        <m:t> </m:t>
                      </m:r>
                      <m:r>
                        <a:rPr lang="pt-BR" sz="1800" b="0" i="1" smtClean="0">
                          <a:latin typeface="Cambria Math" panose="02040503050406030204" pitchFamily="18" charset="0"/>
                        </a:rPr>
                        <m:t>𝑗</m:t>
                      </m:r>
                      <m:r>
                        <a:rPr lang="pt-BR" sz="1800" b="0" i="1" smtClean="0">
                          <a:latin typeface="Cambria Math" panose="02040503050406030204" pitchFamily="18" charset="0"/>
                        </a:rPr>
                        <m:t> </m:t>
                      </m:r>
                      <m:r>
                        <a:rPr lang="pt-BR" sz="1800" b="0" i="1" smtClean="0">
                          <a:latin typeface="Cambria Math" panose="02040503050406030204" pitchFamily="18" charset="0"/>
                        </a:rPr>
                        <m:t>𝑐𝑜𝑚</m:t>
                      </m:r>
                      <m:r>
                        <a:rPr lang="pt-BR" sz="1800" b="0" i="1" smtClean="0">
                          <a:latin typeface="Cambria Math" panose="02040503050406030204" pitchFamily="18" charset="0"/>
                        </a:rPr>
                        <m:t> </m:t>
                      </m:r>
                      <m:r>
                        <a:rPr lang="pt-BR" sz="1800" b="0" i="1" smtClean="0">
                          <a:latin typeface="Cambria Math" panose="02040503050406030204" pitchFamily="18" charset="0"/>
                        </a:rPr>
                        <m:t>𝑜</m:t>
                      </m:r>
                      <m:r>
                        <a:rPr lang="pt-BR" sz="1800" b="0" i="1" smtClean="0">
                          <a:latin typeface="Cambria Math" panose="02040503050406030204" pitchFamily="18" charset="0"/>
                        </a:rPr>
                        <m:t> </m:t>
                      </m:r>
                      <m:r>
                        <a:rPr lang="pt-BR" sz="1800" b="0" i="1" smtClean="0">
                          <a:latin typeface="Cambria Math" panose="02040503050406030204" pitchFamily="18" charset="0"/>
                        </a:rPr>
                        <m:t>𝑣𝑎𝑙𝑜𝑟</m:t>
                      </m:r>
                      <m:r>
                        <a:rPr lang="pt-BR" sz="1800" b="0" i="1" smtClean="0">
                          <a:latin typeface="Cambria Math" panose="02040503050406030204" pitchFamily="18" charset="0"/>
                        </a:rPr>
                        <m:t> </m:t>
                      </m:r>
                      <m:r>
                        <a:rPr lang="pt-BR" sz="1800" b="0" i="1" smtClean="0">
                          <a:latin typeface="Cambria Math" panose="02040503050406030204" pitchFamily="18" charset="0"/>
                        </a:rPr>
                        <m:t>𝑜𝑟𝑖𝑔𝑖𝑛𝑎𝑙</m:t>
                      </m:r>
                    </m:oMath>
                  </m:oMathPara>
                </a14:m>
                <a:endParaRPr lang="pt-BR" sz="1800" b="0" dirty="0"/>
              </a:p>
              <a:p>
                <a:pPr marL="0" indent="0">
                  <a:buNone/>
                </a:pPr>
                <a14:m>
                  <m:oMathPara xmlns:m="http://schemas.openxmlformats.org/officeDocument/2006/math">
                    <m:oMathParaPr>
                      <m:jc m:val="centerGroup"/>
                    </m:oMathParaPr>
                    <m:oMath xmlns:m="http://schemas.openxmlformats.org/officeDocument/2006/math">
                      <m:sSubSup>
                        <m:sSubSupPr>
                          <m:ctrlPr>
                            <a:rPr lang="pt-BR" sz="1800" b="0" i="1" smtClean="0">
                              <a:latin typeface="Cambria Math" panose="02040503050406030204" pitchFamily="18" charset="0"/>
                            </a:rPr>
                          </m:ctrlPr>
                        </m:sSubSupPr>
                        <m:e>
                          <m:r>
                            <a:rPr lang="pt-BR" sz="1800" b="0" i="1" smtClean="0">
                              <a:latin typeface="Cambria Math" panose="02040503050406030204" pitchFamily="18" charset="0"/>
                            </a:rPr>
                            <m:t>𝑥</m:t>
                          </m:r>
                        </m:e>
                        <m:sub>
                          <m:r>
                            <a:rPr lang="pt-BR" sz="1800" b="0" i="1" smtClean="0">
                              <a:latin typeface="Cambria Math" panose="02040503050406030204" pitchFamily="18" charset="0"/>
                            </a:rPr>
                            <m:t>−</m:t>
                          </m:r>
                          <m:r>
                            <a:rPr lang="pt-BR" sz="1800" b="0" i="1" smtClean="0">
                              <a:latin typeface="Cambria Math" panose="02040503050406030204" pitchFamily="18" charset="0"/>
                            </a:rPr>
                            <m:t>𝑗</m:t>
                          </m:r>
                        </m:sub>
                        <m:sup>
                          <m:r>
                            <a:rPr lang="pt-BR" sz="1800" b="0" i="1" smtClean="0">
                              <a:latin typeface="Cambria Math" panose="02040503050406030204" pitchFamily="18" charset="0"/>
                            </a:rPr>
                            <m:t>𝑚</m:t>
                          </m:r>
                        </m:sup>
                      </m:sSubSup>
                      <m:r>
                        <a:rPr lang="pt-BR" sz="1800" b="0" i="1" smtClean="0">
                          <a:latin typeface="Cambria Math" panose="02040503050406030204" pitchFamily="18" charset="0"/>
                        </a:rPr>
                        <m:t>:</m:t>
                      </m:r>
                      <m:r>
                        <a:rPr lang="pt-BR" sz="1800" b="0" i="1" smtClean="0">
                          <a:latin typeface="Cambria Math" panose="02040503050406030204" pitchFamily="18" charset="0"/>
                        </a:rPr>
                        <m:t>𝑖𝑛𝑠𝑡</m:t>
                      </m:r>
                      <m:r>
                        <a:rPr lang="pt-BR" sz="1800" b="0" i="1" smtClean="0">
                          <a:latin typeface="Cambria Math" panose="02040503050406030204" pitchFamily="18" charset="0"/>
                        </a:rPr>
                        <m:t>â</m:t>
                      </m:r>
                      <m:r>
                        <a:rPr lang="pt-BR" sz="1800" b="0" i="1" smtClean="0">
                          <a:latin typeface="Cambria Math" panose="02040503050406030204" pitchFamily="18" charset="0"/>
                        </a:rPr>
                        <m:t>𝑛𝑐𝑖𝑎</m:t>
                      </m:r>
                      <m:r>
                        <a:rPr lang="pt-BR" sz="1800" b="0" i="1" smtClean="0">
                          <a:latin typeface="Cambria Math" panose="02040503050406030204" pitchFamily="18" charset="0"/>
                        </a:rPr>
                        <m:t> </m:t>
                      </m:r>
                      <m:r>
                        <a:rPr lang="pt-BR" sz="1800" b="0" i="1" smtClean="0">
                          <a:latin typeface="Cambria Math" panose="02040503050406030204" pitchFamily="18" charset="0"/>
                        </a:rPr>
                        <m:t>𝑑𝑒</m:t>
                      </m:r>
                      <m:r>
                        <a:rPr lang="pt-BR" sz="1800" b="0" i="1" smtClean="0">
                          <a:latin typeface="Cambria Math" panose="02040503050406030204" pitchFamily="18" charset="0"/>
                        </a:rPr>
                        <m:t> </m:t>
                      </m:r>
                      <m:r>
                        <a:rPr lang="pt-BR" sz="1800" b="0" i="1" smtClean="0">
                          <a:latin typeface="Cambria Math" panose="02040503050406030204" pitchFamily="18" charset="0"/>
                        </a:rPr>
                        <m:t>𝑖𝑛𝑡𝑒𝑟𝑒𝑠𝑠𝑒</m:t>
                      </m:r>
                      <m:r>
                        <a:rPr lang="pt-BR" sz="1800" b="0" i="1" smtClean="0">
                          <a:latin typeface="Cambria Math" panose="02040503050406030204" pitchFamily="18" charset="0"/>
                        </a:rPr>
                        <m:t> </m:t>
                      </m:r>
                      <m:r>
                        <a:rPr lang="pt-BR" sz="1800" b="0" i="1" smtClean="0">
                          <a:latin typeface="Cambria Math" panose="02040503050406030204" pitchFamily="18" charset="0"/>
                        </a:rPr>
                        <m:t>𝑐𝑜𝑚</m:t>
                      </m:r>
                      <m:r>
                        <a:rPr lang="pt-BR" sz="1800" b="0" i="1" smtClean="0">
                          <a:latin typeface="Cambria Math" panose="02040503050406030204" pitchFamily="18" charset="0"/>
                        </a:rPr>
                        <m:t> </m:t>
                      </m:r>
                      <m:r>
                        <a:rPr lang="pt-BR" sz="1800" b="0" i="1" smtClean="0">
                          <a:latin typeface="Cambria Math" panose="02040503050406030204" pitchFamily="18" charset="0"/>
                        </a:rPr>
                        <m:t>𝑎</m:t>
                      </m:r>
                      <m:r>
                        <a:rPr lang="pt-BR" sz="1800" b="0" i="1" smtClean="0">
                          <a:latin typeface="Cambria Math" panose="02040503050406030204" pitchFamily="18" charset="0"/>
                        </a:rPr>
                        <m:t> </m:t>
                      </m:r>
                      <m:r>
                        <a:rPr lang="pt-BR" sz="1800" b="0" i="1" smtClean="0">
                          <a:latin typeface="Cambria Math" panose="02040503050406030204" pitchFamily="18" charset="0"/>
                        </a:rPr>
                        <m:t>𝑓𝑒𝑎𝑡𝑢𝑟𝑒</m:t>
                      </m:r>
                      <m:r>
                        <a:rPr lang="pt-BR" sz="1800" b="0" i="1" smtClean="0">
                          <a:latin typeface="Cambria Math" panose="02040503050406030204" pitchFamily="18" charset="0"/>
                        </a:rPr>
                        <m:t> </m:t>
                      </m:r>
                      <m:r>
                        <a:rPr lang="pt-BR" sz="1800" b="0" i="1" smtClean="0">
                          <a:latin typeface="Cambria Math" panose="02040503050406030204" pitchFamily="18" charset="0"/>
                        </a:rPr>
                        <m:t>𝑗</m:t>
                      </m:r>
                      <m:r>
                        <a:rPr lang="pt-BR" sz="1800" b="0" i="1" smtClean="0">
                          <a:latin typeface="Cambria Math" panose="02040503050406030204" pitchFamily="18" charset="0"/>
                        </a:rPr>
                        <m:t> </m:t>
                      </m:r>
                      <m:r>
                        <a:rPr lang="pt-BR" sz="1800" b="0" i="1" smtClean="0">
                          <a:latin typeface="Cambria Math" panose="02040503050406030204" pitchFamily="18" charset="0"/>
                        </a:rPr>
                        <m:t>𝑐𝑜𝑚</m:t>
                      </m:r>
                      <m:r>
                        <a:rPr lang="pt-BR" sz="1800" b="0" i="1" smtClean="0">
                          <a:latin typeface="Cambria Math" panose="02040503050406030204" pitchFamily="18" charset="0"/>
                        </a:rPr>
                        <m:t> </m:t>
                      </m:r>
                      <m:r>
                        <a:rPr lang="pt-BR" sz="1800" b="0" i="1" smtClean="0">
                          <a:latin typeface="Cambria Math" panose="02040503050406030204" pitchFamily="18" charset="0"/>
                        </a:rPr>
                        <m:t>𝑜</m:t>
                      </m:r>
                      <m:r>
                        <a:rPr lang="pt-BR" sz="1800" b="0" i="1" smtClean="0">
                          <a:latin typeface="Cambria Math" panose="02040503050406030204" pitchFamily="18" charset="0"/>
                        </a:rPr>
                        <m:t> </m:t>
                      </m:r>
                      <m:r>
                        <a:rPr lang="pt-BR" sz="1800" b="0" i="1" smtClean="0">
                          <a:latin typeface="Cambria Math" panose="02040503050406030204" pitchFamily="18" charset="0"/>
                        </a:rPr>
                        <m:t>𝑣𝑎𝑙𝑜𝑟</m:t>
                      </m:r>
                      <m:r>
                        <a:rPr lang="pt-BR" sz="1800" b="0" i="1" smtClean="0">
                          <a:latin typeface="Cambria Math" panose="02040503050406030204" pitchFamily="18" charset="0"/>
                        </a:rPr>
                        <m:t> </m:t>
                      </m:r>
                      <m:r>
                        <a:rPr lang="pt-BR" sz="1800" b="0" i="1" smtClean="0">
                          <a:latin typeface="Cambria Math" panose="02040503050406030204" pitchFamily="18" charset="0"/>
                        </a:rPr>
                        <m:t>𝑎𝑙𝑒𝑎𝑡</m:t>
                      </m:r>
                      <m:r>
                        <a:rPr lang="pt-BR" sz="1800" b="0" i="1" smtClean="0">
                          <a:latin typeface="Cambria Math" panose="02040503050406030204" pitchFamily="18" charset="0"/>
                        </a:rPr>
                        <m:t>ó</m:t>
                      </m:r>
                      <m:r>
                        <a:rPr lang="pt-BR" sz="1800" b="0" i="1" smtClean="0">
                          <a:latin typeface="Cambria Math" panose="02040503050406030204" pitchFamily="18" charset="0"/>
                        </a:rPr>
                        <m:t>𝑟𝑖𝑜</m:t>
                      </m:r>
                    </m:oMath>
                  </m:oMathPara>
                </a14:m>
                <a:endParaRPr lang="pt-BR" sz="1800" b="0" dirty="0"/>
              </a:p>
              <a:p>
                <a:pPr marL="0" indent="0">
                  <a:buNone/>
                </a:pPr>
                <a:endParaRPr lang="pt-BR" sz="1800" b="0" dirty="0"/>
              </a:p>
              <a:p>
                <a:pPr marL="0" indent="0">
                  <a:buNone/>
                </a:pPr>
                <a:endParaRPr lang="pt-BR" sz="1800" b="0" dirty="0"/>
              </a:p>
            </p:txBody>
          </p:sp>
        </mc:Choice>
        <mc:Fallback xmlns="">
          <p:sp>
            <p:nvSpPr>
              <p:cNvPr id="3" name="Espaço Reservado para Conteúdo 2">
                <a:extLst>
                  <a:ext uri="{FF2B5EF4-FFF2-40B4-BE49-F238E27FC236}">
                    <a16:creationId xmlns:a16="http://schemas.microsoft.com/office/drawing/2014/main" id="{B6DF46BE-4867-4940-8531-1A879C959F4F}"/>
                  </a:ext>
                </a:extLst>
              </p:cNvPr>
              <p:cNvSpPr>
                <a:spLocks noGrp="1" noRot="1" noChangeAspect="1" noMove="1" noResize="1" noEditPoints="1" noAdjustHandles="1" noChangeArrowheads="1" noChangeShapeType="1" noTextEdit="1"/>
              </p:cNvSpPr>
              <p:nvPr>
                <p:ph idx="1"/>
              </p:nvPr>
            </p:nvSpPr>
            <p:spPr>
              <a:blipFill>
                <a:blip r:embed="rId2"/>
                <a:stretch>
                  <a:fillRect l="-606" t="-1818"/>
                </a:stretch>
              </a:blipFill>
            </p:spPr>
            <p:txBody>
              <a:bodyPr/>
              <a:lstStyle/>
              <a:p>
                <a:r>
                  <a:rPr lang="en-US">
                    <a:noFill/>
                  </a:rPr>
                  <a:t> </a:t>
                </a:r>
              </a:p>
            </p:txBody>
          </p:sp>
        </mc:Fallback>
      </mc:AlternateContent>
    </p:spTree>
    <p:extLst>
      <p:ext uri="{BB962C8B-B14F-4D97-AF65-F5344CB8AC3E}">
        <p14:creationId xmlns:p14="http://schemas.microsoft.com/office/powerpoint/2010/main" val="261785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8D6CB2-243C-487B-B134-BA8B381B8BB2}"/>
              </a:ext>
            </a:extLst>
          </p:cNvPr>
          <p:cNvSpPr>
            <a:spLocks noGrp="1"/>
          </p:cNvSpPr>
          <p:nvPr>
            <p:ph type="title"/>
          </p:nvPr>
        </p:nvSpPr>
        <p:spPr/>
        <p:txBody>
          <a:bodyPr/>
          <a:lstStyle/>
          <a:p>
            <a:r>
              <a:rPr lang="pt-BR" dirty="0"/>
              <a:t>Estimando </a:t>
            </a:r>
            <a:r>
              <a:rPr lang="pt-BR" dirty="0" err="1"/>
              <a:t>Shapley</a:t>
            </a:r>
            <a:r>
              <a:rPr lang="pt-BR" dirty="0"/>
              <a:t> </a:t>
            </a:r>
            <a:r>
              <a:rPr lang="pt-BR" dirty="0" err="1"/>
              <a:t>Value</a:t>
            </a:r>
            <a:endParaRPr lang="en-US"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6DF46BE-4867-4940-8531-1A879C959F4F}"/>
                  </a:ext>
                </a:extLst>
              </p:cNvPr>
              <p:cNvSpPr>
                <a:spLocks noGrp="1"/>
              </p:cNvSpPr>
              <p:nvPr>
                <p:ph idx="1"/>
              </p:nvPr>
            </p:nvSpPr>
            <p:spPr/>
            <p:txBody>
              <a:bodyPr>
                <a:normAutofit fontScale="85000" lnSpcReduction="20000"/>
              </a:bodyPr>
              <a:lstStyle/>
              <a:p>
                <a:r>
                  <a:rPr lang="pt-BR" sz="2400" b="0" dirty="0"/>
                  <a:t>Input: </a:t>
                </a:r>
              </a:p>
              <a:p>
                <a:r>
                  <a:rPr lang="pt-BR" sz="2400" b="0" dirty="0"/>
                  <a:t>Número de iterações M, instância de interesse x, </a:t>
                </a:r>
                <a:r>
                  <a:rPr lang="pt-BR" sz="2400" b="0" dirty="0" err="1"/>
                  <a:t>feature</a:t>
                </a:r>
                <a:r>
                  <a:rPr lang="pt-BR" sz="2400" b="0" dirty="0"/>
                  <a:t> de interesse j, matriz X e um modelo f</a:t>
                </a:r>
              </a:p>
              <a:p>
                <a:r>
                  <a:rPr lang="pt-BR" sz="2400" b="0" dirty="0"/>
                  <a:t>Para cada m em 1,..., M:</a:t>
                </a:r>
              </a:p>
              <a:p>
                <a:pPr lvl="1"/>
                <a:r>
                  <a:rPr lang="pt-BR" sz="2100" b="0" dirty="0"/>
                  <a:t>Sorteie uma instância aleatória z</a:t>
                </a:r>
              </a:p>
              <a:p>
                <a:pPr lvl="1"/>
                <a:r>
                  <a:rPr lang="pt-BR" sz="2100" dirty="0"/>
                  <a:t>Sorteie variáveis que terão seus valores trocados</a:t>
                </a:r>
              </a:p>
              <a:p>
                <a:pPr lvl="1"/>
                <a:r>
                  <a:rPr lang="pt-BR" sz="2100" b="0" dirty="0"/>
                  <a:t>Construa </a:t>
                </a:r>
                <a:r>
                  <a:rPr lang="pt-BR" sz="2100" dirty="0"/>
                  <a:t>duas novas instâncias:</a:t>
                </a:r>
              </a:p>
              <a:p>
                <a:pPr lvl="2"/>
                <a:r>
                  <a:rPr lang="pt-BR" sz="1900" b="0" dirty="0"/>
                  <a:t>Com a variável j</a:t>
                </a:r>
                <a:r>
                  <a:rPr lang="pt-BR" sz="1900" dirty="0"/>
                  <a:t> </a:t>
                </a:r>
                <a14:m>
                  <m:oMath xmlns:m="http://schemas.openxmlformats.org/officeDocument/2006/math">
                    <m:r>
                      <a:rPr lang="pt-BR" sz="1900" b="0" i="0" smtClean="0">
                        <a:latin typeface="Cambria Math" panose="02040503050406030204" pitchFamily="18" charset="0"/>
                      </a:rPr>
                      <m:t>→ </m:t>
                    </m:r>
                    <m:sSub>
                      <m:sSubPr>
                        <m:ctrlPr>
                          <a:rPr lang="pt-BR" sz="1900" b="0" i="1" smtClean="0">
                            <a:latin typeface="Cambria Math" panose="02040503050406030204" pitchFamily="18" charset="0"/>
                          </a:rPr>
                        </m:ctrlPr>
                      </m:sSubPr>
                      <m:e>
                        <m:r>
                          <a:rPr lang="pt-BR" sz="1900" b="0" i="1" smtClean="0">
                            <a:latin typeface="Cambria Math" panose="02040503050406030204" pitchFamily="18" charset="0"/>
                          </a:rPr>
                          <m:t>𝑥</m:t>
                        </m:r>
                      </m:e>
                      <m:sub>
                        <m:r>
                          <a:rPr lang="pt-BR" sz="1900" b="0" i="1" smtClean="0">
                            <a:latin typeface="Cambria Math" panose="02040503050406030204" pitchFamily="18" charset="0"/>
                          </a:rPr>
                          <m:t>+</m:t>
                        </m:r>
                        <m:r>
                          <a:rPr lang="pt-BR" sz="1900" b="0" i="1" smtClean="0">
                            <a:latin typeface="Cambria Math" panose="02040503050406030204" pitchFamily="18" charset="0"/>
                          </a:rPr>
                          <m:t>𝑗</m:t>
                        </m:r>
                      </m:sub>
                    </m:sSub>
                    <m:r>
                      <a:rPr lang="pt-BR" sz="1900" b="0" i="1" smtClean="0">
                        <a:latin typeface="Cambria Math" panose="02040503050406030204" pitchFamily="18" charset="0"/>
                      </a:rPr>
                      <m:t>=(</m:t>
                    </m:r>
                    <m:sSub>
                      <m:sSubPr>
                        <m:ctrlPr>
                          <a:rPr lang="pt-BR" sz="1900" b="0" i="1" smtClean="0">
                            <a:latin typeface="Cambria Math" panose="02040503050406030204" pitchFamily="18" charset="0"/>
                          </a:rPr>
                        </m:ctrlPr>
                      </m:sSubPr>
                      <m:e>
                        <m:r>
                          <a:rPr lang="pt-BR" sz="1900" b="0" i="1" smtClean="0">
                            <a:latin typeface="Cambria Math" panose="02040503050406030204" pitchFamily="18" charset="0"/>
                          </a:rPr>
                          <m:t>𝑥</m:t>
                        </m:r>
                      </m:e>
                      <m:sub>
                        <m:r>
                          <a:rPr lang="pt-BR" sz="1900" b="0" i="1" smtClean="0">
                            <a:latin typeface="Cambria Math" panose="02040503050406030204" pitchFamily="18" charset="0"/>
                          </a:rPr>
                          <m:t>1</m:t>
                        </m:r>
                      </m:sub>
                    </m:sSub>
                    <m:r>
                      <a:rPr lang="pt-BR" sz="1900" b="0" i="1" smtClean="0">
                        <a:latin typeface="Cambria Math" panose="02040503050406030204" pitchFamily="18" charset="0"/>
                      </a:rPr>
                      <m:t>, </m:t>
                    </m:r>
                    <m:sSub>
                      <m:sSubPr>
                        <m:ctrlPr>
                          <a:rPr lang="pt-BR" sz="1900" b="0" i="1" smtClean="0">
                            <a:latin typeface="Cambria Math" panose="02040503050406030204" pitchFamily="18" charset="0"/>
                          </a:rPr>
                        </m:ctrlPr>
                      </m:sSubPr>
                      <m:e>
                        <m:r>
                          <a:rPr lang="pt-BR" sz="1900" b="0" i="1" smtClean="0">
                            <a:latin typeface="Cambria Math" panose="02040503050406030204" pitchFamily="18" charset="0"/>
                          </a:rPr>
                          <m:t>𝑥</m:t>
                        </m:r>
                      </m:e>
                      <m:sub>
                        <m:r>
                          <a:rPr lang="pt-BR" sz="1900" b="0" i="1" smtClean="0">
                            <a:latin typeface="Cambria Math" panose="02040503050406030204" pitchFamily="18" charset="0"/>
                          </a:rPr>
                          <m:t>2</m:t>
                        </m:r>
                      </m:sub>
                    </m:sSub>
                    <m:r>
                      <a:rPr lang="pt-BR" sz="1900" b="0" i="1" smtClean="0">
                        <a:latin typeface="Cambria Math" panose="02040503050406030204" pitchFamily="18" charset="0"/>
                      </a:rPr>
                      <m:t>, …, </m:t>
                    </m:r>
                    <m:sSub>
                      <m:sSubPr>
                        <m:ctrlPr>
                          <a:rPr lang="pt-BR" sz="1900" b="0" i="1" smtClean="0">
                            <a:latin typeface="Cambria Math" panose="02040503050406030204" pitchFamily="18" charset="0"/>
                          </a:rPr>
                        </m:ctrlPr>
                      </m:sSubPr>
                      <m:e>
                        <m:r>
                          <a:rPr lang="pt-BR" sz="1900" b="0" i="1" smtClean="0">
                            <a:latin typeface="Cambria Math" panose="02040503050406030204" pitchFamily="18" charset="0"/>
                          </a:rPr>
                          <m:t>𝑥</m:t>
                        </m:r>
                      </m:e>
                      <m:sub>
                        <m:r>
                          <a:rPr lang="pt-BR" sz="1900" b="0" i="1" smtClean="0">
                            <a:latin typeface="Cambria Math" panose="02040503050406030204" pitchFamily="18" charset="0"/>
                          </a:rPr>
                          <m:t>𝑗</m:t>
                        </m:r>
                      </m:sub>
                    </m:sSub>
                    <m:r>
                      <a:rPr lang="pt-BR" sz="1900" b="0" i="1" smtClean="0">
                        <a:latin typeface="Cambria Math" panose="02040503050406030204" pitchFamily="18" charset="0"/>
                      </a:rPr>
                      <m:t>, </m:t>
                    </m:r>
                    <m:sSub>
                      <m:sSubPr>
                        <m:ctrlPr>
                          <a:rPr lang="pt-BR" sz="1900" b="0" i="1" smtClean="0">
                            <a:latin typeface="Cambria Math" panose="02040503050406030204" pitchFamily="18" charset="0"/>
                          </a:rPr>
                        </m:ctrlPr>
                      </m:sSubPr>
                      <m:e>
                        <m:r>
                          <a:rPr lang="pt-BR" sz="1900" b="0" i="1" smtClean="0">
                            <a:latin typeface="Cambria Math" panose="02040503050406030204" pitchFamily="18" charset="0"/>
                          </a:rPr>
                          <m:t>𝑧</m:t>
                        </m:r>
                      </m:e>
                      <m:sub>
                        <m:r>
                          <a:rPr lang="pt-BR" sz="1900" b="0" i="1" smtClean="0">
                            <a:latin typeface="Cambria Math" panose="02040503050406030204" pitchFamily="18" charset="0"/>
                          </a:rPr>
                          <m:t>𝑗</m:t>
                        </m:r>
                        <m:r>
                          <a:rPr lang="pt-BR" sz="1900" b="0" i="1" smtClean="0">
                            <a:latin typeface="Cambria Math" panose="02040503050406030204" pitchFamily="18" charset="0"/>
                          </a:rPr>
                          <m:t>+1 </m:t>
                        </m:r>
                      </m:sub>
                    </m:sSub>
                    <m:r>
                      <a:rPr lang="pt-BR" sz="1900" b="0" i="1" smtClean="0">
                        <a:latin typeface="Cambria Math" panose="02040503050406030204" pitchFamily="18" charset="0"/>
                      </a:rPr>
                      <m:t>, …, </m:t>
                    </m:r>
                    <m:sSub>
                      <m:sSubPr>
                        <m:ctrlPr>
                          <a:rPr lang="pt-BR" sz="1900" b="0" i="1" smtClean="0">
                            <a:latin typeface="Cambria Math" panose="02040503050406030204" pitchFamily="18" charset="0"/>
                          </a:rPr>
                        </m:ctrlPr>
                      </m:sSubPr>
                      <m:e>
                        <m:r>
                          <a:rPr lang="pt-BR" sz="1900" b="0" i="1" smtClean="0">
                            <a:latin typeface="Cambria Math" panose="02040503050406030204" pitchFamily="18" charset="0"/>
                          </a:rPr>
                          <m:t>𝑧</m:t>
                        </m:r>
                      </m:e>
                      <m:sub>
                        <m:r>
                          <a:rPr lang="pt-BR" sz="1900" b="0" i="1" smtClean="0">
                            <a:latin typeface="Cambria Math" panose="02040503050406030204" pitchFamily="18" charset="0"/>
                          </a:rPr>
                          <m:t>𝑝</m:t>
                        </m:r>
                      </m:sub>
                    </m:sSub>
                    <m:r>
                      <a:rPr lang="pt-BR" sz="1900" b="0" i="1" smtClean="0">
                        <a:latin typeface="Cambria Math" panose="02040503050406030204" pitchFamily="18" charset="0"/>
                      </a:rPr>
                      <m:t>)</m:t>
                    </m:r>
                  </m:oMath>
                </a14:m>
                <a:endParaRPr lang="pt-BR" sz="1900" b="0" dirty="0"/>
              </a:p>
              <a:p>
                <a:pPr lvl="2"/>
                <a:r>
                  <a:rPr lang="pt-BR" sz="1900" b="0" dirty="0"/>
                  <a:t>Sem a variável j</a:t>
                </a:r>
                <a:r>
                  <a:rPr lang="pt-BR" sz="1900" dirty="0"/>
                  <a:t> </a:t>
                </a:r>
                <a14:m>
                  <m:oMath xmlns:m="http://schemas.openxmlformats.org/officeDocument/2006/math">
                    <m:r>
                      <a:rPr lang="pt-BR" sz="1900" b="0" i="0" smtClean="0">
                        <a:latin typeface="Cambria Math" panose="02040503050406030204" pitchFamily="18" charset="0"/>
                      </a:rPr>
                      <m:t>→ </m:t>
                    </m:r>
                    <m:sSub>
                      <m:sSubPr>
                        <m:ctrlPr>
                          <a:rPr lang="pt-BR" sz="1900" b="0" i="1" smtClean="0">
                            <a:latin typeface="Cambria Math" panose="02040503050406030204" pitchFamily="18" charset="0"/>
                          </a:rPr>
                        </m:ctrlPr>
                      </m:sSubPr>
                      <m:e>
                        <m:r>
                          <a:rPr lang="pt-BR" sz="1900" b="0" i="1" smtClean="0">
                            <a:latin typeface="Cambria Math" panose="02040503050406030204" pitchFamily="18" charset="0"/>
                          </a:rPr>
                          <m:t>𝑥</m:t>
                        </m:r>
                      </m:e>
                      <m:sub>
                        <m:r>
                          <a:rPr lang="pt-BR" sz="1900" b="0" i="1" smtClean="0">
                            <a:latin typeface="Cambria Math" panose="02040503050406030204" pitchFamily="18" charset="0"/>
                          </a:rPr>
                          <m:t>−</m:t>
                        </m:r>
                        <m:r>
                          <a:rPr lang="pt-BR" sz="1900" b="0" i="1" smtClean="0">
                            <a:latin typeface="Cambria Math" panose="02040503050406030204" pitchFamily="18" charset="0"/>
                          </a:rPr>
                          <m:t>𝑗</m:t>
                        </m:r>
                      </m:sub>
                    </m:sSub>
                    <m:r>
                      <a:rPr lang="pt-BR" sz="1900" b="0" i="1" smtClean="0">
                        <a:latin typeface="Cambria Math" panose="02040503050406030204" pitchFamily="18" charset="0"/>
                      </a:rPr>
                      <m:t>=(</m:t>
                    </m:r>
                    <m:sSub>
                      <m:sSubPr>
                        <m:ctrlPr>
                          <a:rPr lang="pt-BR" sz="1900" b="0" i="1" smtClean="0">
                            <a:latin typeface="Cambria Math" panose="02040503050406030204" pitchFamily="18" charset="0"/>
                          </a:rPr>
                        </m:ctrlPr>
                      </m:sSubPr>
                      <m:e>
                        <m:r>
                          <a:rPr lang="pt-BR" sz="1900" b="0" i="1" smtClean="0">
                            <a:latin typeface="Cambria Math" panose="02040503050406030204" pitchFamily="18" charset="0"/>
                          </a:rPr>
                          <m:t>𝑥</m:t>
                        </m:r>
                      </m:e>
                      <m:sub>
                        <m:r>
                          <a:rPr lang="pt-BR" sz="1900" b="0" i="1" smtClean="0">
                            <a:latin typeface="Cambria Math" panose="02040503050406030204" pitchFamily="18" charset="0"/>
                          </a:rPr>
                          <m:t>1</m:t>
                        </m:r>
                      </m:sub>
                    </m:sSub>
                    <m:r>
                      <a:rPr lang="pt-BR" sz="1900" b="0" i="1" smtClean="0">
                        <a:latin typeface="Cambria Math" panose="02040503050406030204" pitchFamily="18" charset="0"/>
                      </a:rPr>
                      <m:t>, </m:t>
                    </m:r>
                    <m:sSub>
                      <m:sSubPr>
                        <m:ctrlPr>
                          <a:rPr lang="pt-BR" sz="1900" b="0" i="1" smtClean="0">
                            <a:latin typeface="Cambria Math" panose="02040503050406030204" pitchFamily="18" charset="0"/>
                          </a:rPr>
                        </m:ctrlPr>
                      </m:sSubPr>
                      <m:e>
                        <m:r>
                          <a:rPr lang="pt-BR" sz="1900" b="0" i="1" smtClean="0">
                            <a:latin typeface="Cambria Math" panose="02040503050406030204" pitchFamily="18" charset="0"/>
                          </a:rPr>
                          <m:t>𝑥</m:t>
                        </m:r>
                      </m:e>
                      <m:sub>
                        <m:r>
                          <a:rPr lang="pt-BR" sz="1900" b="0" i="1" smtClean="0">
                            <a:latin typeface="Cambria Math" panose="02040503050406030204" pitchFamily="18" charset="0"/>
                          </a:rPr>
                          <m:t>2</m:t>
                        </m:r>
                      </m:sub>
                    </m:sSub>
                    <m:r>
                      <a:rPr lang="pt-BR" sz="1900" b="0" i="1" smtClean="0">
                        <a:latin typeface="Cambria Math" panose="02040503050406030204" pitchFamily="18" charset="0"/>
                      </a:rPr>
                      <m:t>, …, </m:t>
                    </m:r>
                    <m:sSub>
                      <m:sSubPr>
                        <m:ctrlPr>
                          <a:rPr lang="pt-BR" sz="1900" b="0" i="1" smtClean="0">
                            <a:latin typeface="Cambria Math" panose="02040503050406030204" pitchFamily="18" charset="0"/>
                          </a:rPr>
                        </m:ctrlPr>
                      </m:sSubPr>
                      <m:e>
                        <m:r>
                          <a:rPr lang="pt-BR" sz="1900" b="0" i="1" smtClean="0">
                            <a:latin typeface="Cambria Math" panose="02040503050406030204" pitchFamily="18" charset="0"/>
                          </a:rPr>
                          <m:t>𝑧</m:t>
                        </m:r>
                      </m:e>
                      <m:sub>
                        <m:r>
                          <a:rPr lang="pt-BR" sz="1900" b="0" i="1" smtClean="0">
                            <a:latin typeface="Cambria Math" panose="02040503050406030204" pitchFamily="18" charset="0"/>
                          </a:rPr>
                          <m:t>𝑗</m:t>
                        </m:r>
                      </m:sub>
                    </m:sSub>
                    <m:r>
                      <a:rPr lang="pt-BR" sz="1900" b="0" i="1" smtClean="0">
                        <a:latin typeface="Cambria Math" panose="02040503050406030204" pitchFamily="18" charset="0"/>
                      </a:rPr>
                      <m:t>, </m:t>
                    </m:r>
                    <m:sSub>
                      <m:sSubPr>
                        <m:ctrlPr>
                          <a:rPr lang="pt-BR" sz="1900" b="0" i="1" smtClean="0">
                            <a:latin typeface="Cambria Math" panose="02040503050406030204" pitchFamily="18" charset="0"/>
                          </a:rPr>
                        </m:ctrlPr>
                      </m:sSubPr>
                      <m:e>
                        <m:r>
                          <a:rPr lang="pt-BR" sz="1900" b="0" i="1" smtClean="0">
                            <a:latin typeface="Cambria Math" panose="02040503050406030204" pitchFamily="18" charset="0"/>
                          </a:rPr>
                          <m:t>𝑧</m:t>
                        </m:r>
                      </m:e>
                      <m:sub>
                        <m:r>
                          <a:rPr lang="pt-BR" sz="1900" b="0" i="1" smtClean="0">
                            <a:latin typeface="Cambria Math" panose="02040503050406030204" pitchFamily="18" charset="0"/>
                          </a:rPr>
                          <m:t>𝑗</m:t>
                        </m:r>
                        <m:r>
                          <a:rPr lang="pt-BR" sz="1900" b="0" i="1" smtClean="0">
                            <a:latin typeface="Cambria Math" panose="02040503050406030204" pitchFamily="18" charset="0"/>
                          </a:rPr>
                          <m:t>+1 </m:t>
                        </m:r>
                      </m:sub>
                    </m:sSub>
                    <m:r>
                      <a:rPr lang="pt-BR" sz="1900" b="0" i="1" smtClean="0">
                        <a:latin typeface="Cambria Math" panose="02040503050406030204" pitchFamily="18" charset="0"/>
                      </a:rPr>
                      <m:t>, …, </m:t>
                    </m:r>
                    <m:sSub>
                      <m:sSubPr>
                        <m:ctrlPr>
                          <a:rPr lang="pt-BR" sz="1900" b="0" i="1" smtClean="0">
                            <a:latin typeface="Cambria Math" panose="02040503050406030204" pitchFamily="18" charset="0"/>
                          </a:rPr>
                        </m:ctrlPr>
                      </m:sSubPr>
                      <m:e>
                        <m:r>
                          <a:rPr lang="pt-BR" sz="1900" b="0" i="1" smtClean="0">
                            <a:latin typeface="Cambria Math" panose="02040503050406030204" pitchFamily="18" charset="0"/>
                          </a:rPr>
                          <m:t>𝑧</m:t>
                        </m:r>
                      </m:e>
                      <m:sub>
                        <m:r>
                          <a:rPr lang="pt-BR" sz="1900" b="0" i="1" smtClean="0">
                            <a:latin typeface="Cambria Math" panose="02040503050406030204" pitchFamily="18" charset="0"/>
                          </a:rPr>
                          <m:t>𝑝</m:t>
                        </m:r>
                      </m:sub>
                    </m:sSub>
                    <m:r>
                      <a:rPr lang="pt-BR" sz="1900" b="0" i="1" smtClean="0">
                        <a:latin typeface="Cambria Math" panose="02040503050406030204" pitchFamily="18" charset="0"/>
                      </a:rPr>
                      <m:t>)</m:t>
                    </m:r>
                  </m:oMath>
                </a14:m>
                <a:endParaRPr lang="pt-BR" sz="1900" b="0" dirty="0"/>
              </a:p>
              <a:p>
                <a:pPr lvl="1"/>
                <a:r>
                  <a:rPr lang="pt-BR" sz="2100" dirty="0"/>
                  <a:t>Compute a contribuição marginal </a:t>
                </a:r>
                <a14:m>
                  <m:oMath xmlns:m="http://schemas.openxmlformats.org/officeDocument/2006/math">
                    <m:sSubSup>
                      <m:sSubSupPr>
                        <m:ctrlPr>
                          <a:rPr lang="pt-BR" sz="2100" b="0" i="1" smtClean="0">
                            <a:latin typeface="Cambria Math" panose="02040503050406030204" pitchFamily="18" charset="0"/>
                          </a:rPr>
                        </m:ctrlPr>
                      </m:sSubSupPr>
                      <m:e>
                        <m:r>
                          <a:rPr lang="pt-BR" sz="2100" b="0" i="1" smtClean="0">
                            <a:latin typeface="Cambria Math" panose="02040503050406030204" pitchFamily="18" charset="0"/>
                          </a:rPr>
                          <m:t>𝜙</m:t>
                        </m:r>
                      </m:e>
                      <m:sub>
                        <m:r>
                          <a:rPr lang="pt-BR" sz="2100" b="0" i="1" smtClean="0">
                            <a:latin typeface="Cambria Math" panose="02040503050406030204" pitchFamily="18" charset="0"/>
                          </a:rPr>
                          <m:t>𝑗</m:t>
                        </m:r>
                      </m:sub>
                      <m:sup>
                        <m:r>
                          <a:rPr lang="pt-BR" sz="2100" b="0" i="1" smtClean="0">
                            <a:latin typeface="Cambria Math" panose="02040503050406030204" pitchFamily="18" charset="0"/>
                          </a:rPr>
                          <m:t>𝑚</m:t>
                        </m:r>
                      </m:sup>
                    </m:sSubSup>
                    <m:r>
                      <a:rPr lang="pt-BR" sz="2100" b="0" i="1" smtClean="0">
                        <a:latin typeface="Cambria Math" panose="02040503050406030204" pitchFamily="18" charset="0"/>
                      </a:rPr>
                      <m:t>=</m:t>
                    </m:r>
                    <m:r>
                      <a:rPr lang="pt-BR" sz="2100" b="0" i="1" smtClean="0">
                        <a:latin typeface="Cambria Math" panose="02040503050406030204" pitchFamily="18" charset="0"/>
                      </a:rPr>
                      <m:t>𝑓</m:t>
                    </m:r>
                    <m:d>
                      <m:dPr>
                        <m:ctrlPr>
                          <a:rPr lang="pt-BR" sz="2100" b="0" i="1" smtClean="0">
                            <a:latin typeface="Cambria Math" panose="02040503050406030204" pitchFamily="18" charset="0"/>
                          </a:rPr>
                        </m:ctrlPr>
                      </m:dPr>
                      <m:e>
                        <m:sSub>
                          <m:sSubPr>
                            <m:ctrlPr>
                              <a:rPr lang="pt-BR" sz="2100" b="0" i="1" smtClean="0">
                                <a:latin typeface="Cambria Math" panose="02040503050406030204" pitchFamily="18" charset="0"/>
                              </a:rPr>
                            </m:ctrlPr>
                          </m:sSubPr>
                          <m:e>
                            <m:r>
                              <a:rPr lang="pt-BR" sz="2100" b="0" i="1" smtClean="0">
                                <a:latin typeface="Cambria Math" panose="02040503050406030204" pitchFamily="18" charset="0"/>
                              </a:rPr>
                              <m:t>𝑥</m:t>
                            </m:r>
                          </m:e>
                          <m:sub>
                            <m:r>
                              <a:rPr lang="pt-BR" sz="2100" b="0" i="1" smtClean="0">
                                <a:latin typeface="Cambria Math" panose="02040503050406030204" pitchFamily="18" charset="0"/>
                              </a:rPr>
                              <m:t>+</m:t>
                            </m:r>
                            <m:r>
                              <a:rPr lang="pt-BR" sz="2100" b="0" i="1" smtClean="0">
                                <a:latin typeface="Cambria Math" panose="02040503050406030204" pitchFamily="18" charset="0"/>
                              </a:rPr>
                              <m:t>𝑗</m:t>
                            </m:r>
                          </m:sub>
                        </m:sSub>
                      </m:e>
                    </m:d>
                    <m:r>
                      <a:rPr lang="pt-BR" sz="2100" b="0" i="1" smtClean="0">
                        <a:latin typeface="Cambria Math" panose="02040503050406030204" pitchFamily="18" charset="0"/>
                      </a:rPr>
                      <m:t>−</m:t>
                    </m:r>
                    <m:r>
                      <a:rPr lang="pt-BR" sz="2100" b="0" i="1" smtClean="0">
                        <a:latin typeface="Cambria Math" panose="02040503050406030204" pitchFamily="18" charset="0"/>
                      </a:rPr>
                      <m:t>𝑓</m:t>
                    </m:r>
                    <m:r>
                      <a:rPr lang="pt-BR" sz="2100" b="0" i="1" smtClean="0">
                        <a:latin typeface="Cambria Math" panose="02040503050406030204" pitchFamily="18" charset="0"/>
                      </a:rPr>
                      <m:t>(</m:t>
                    </m:r>
                    <m:sSub>
                      <m:sSubPr>
                        <m:ctrlPr>
                          <a:rPr lang="pt-BR" sz="2100" b="0" i="1" smtClean="0">
                            <a:latin typeface="Cambria Math" panose="02040503050406030204" pitchFamily="18" charset="0"/>
                          </a:rPr>
                        </m:ctrlPr>
                      </m:sSubPr>
                      <m:e>
                        <m:r>
                          <a:rPr lang="pt-BR" sz="2100" b="0" i="1" smtClean="0">
                            <a:latin typeface="Cambria Math" panose="02040503050406030204" pitchFamily="18" charset="0"/>
                          </a:rPr>
                          <m:t>𝑥</m:t>
                        </m:r>
                      </m:e>
                      <m:sub>
                        <m:r>
                          <a:rPr lang="pt-BR" sz="2100" b="0" i="1" smtClean="0">
                            <a:latin typeface="Cambria Math" panose="02040503050406030204" pitchFamily="18" charset="0"/>
                          </a:rPr>
                          <m:t>−</m:t>
                        </m:r>
                        <m:r>
                          <a:rPr lang="pt-BR" sz="2100" b="0" i="1" smtClean="0">
                            <a:latin typeface="Cambria Math" panose="02040503050406030204" pitchFamily="18" charset="0"/>
                          </a:rPr>
                          <m:t>𝑗</m:t>
                        </m:r>
                      </m:sub>
                    </m:sSub>
                    <m:r>
                      <a:rPr lang="pt-BR" sz="2100" b="0" i="1" smtClean="0">
                        <a:latin typeface="Cambria Math" panose="02040503050406030204" pitchFamily="18" charset="0"/>
                      </a:rPr>
                      <m:t>)</m:t>
                    </m:r>
                  </m:oMath>
                </a14:m>
                <a:endParaRPr lang="pt-BR" sz="2100" b="0" dirty="0"/>
              </a:p>
              <a:p>
                <a:r>
                  <a:rPr lang="pt-BR" sz="2400" dirty="0"/>
                  <a:t>Compute o </a:t>
                </a:r>
                <a:r>
                  <a:rPr lang="pt-BR" sz="2400" dirty="0" err="1"/>
                  <a:t>Shapley</a:t>
                </a:r>
                <a:r>
                  <a:rPr lang="pt-BR" sz="2400" dirty="0"/>
                  <a:t> </a:t>
                </a:r>
                <a:r>
                  <a:rPr lang="pt-BR" sz="2400" dirty="0" err="1"/>
                  <a:t>Value</a:t>
                </a:r>
                <a:r>
                  <a:rPr lang="pt-BR" sz="2400" dirty="0"/>
                  <a:t> como a média das contribuições marginais:</a:t>
                </a:r>
              </a:p>
              <a:p>
                <a:pPr marL="0" indent="0">
                  <a:buNone/>
                </a:pPr>
                <a14:m>
                  <m:oMathPara xmlns:m="http://schemas.openxmlformats.org/officeDocument/2006/math">
                    <m:oMathParaPr>
                      <m:jc m:val="centerGroup"/>
                    </m:oMathParaPr>
                    <m:oMath xmlns:m="http://schemas.openxmlformats.org/officeDocument/2006/math">
                      <m:sSub>
                        <m:sSubPr>
                          <m:ctrlPr>
                            <a:rPr lang="pt-BR" sz="2400" b="0" i="1" smtClean="0">
                              <a:latin typeface="Cambria Math" panose="02040503050406030204" pitchFamily="18" charset="0"/>
                            </a:rPr>
                          </m:ctrlPr>
                        </m:sSubPr>
                        <m:e>
                          <m:r>
                            <a:rPr lang="pt-BR" sz="2400" b="0" i="1" smtClean="0">
                              <a:latin typeface="Cambria Math" panose="02040503050406030204" pitchFamily="18" charset="0"/>
                            </a:rPr>
                            <m:t>𝜙</m:t>
                          </m:r>
                        </m:e>
                        <m:sub>
                          <m:r>
                            <a:rPr lang="pt-BR" sz="2400" b="0" i="1" smtClean="0">
                              <a:latin typeface="Cambria Math" panose="02040503050406030204" pitchFamily="18" charset="0"/>
                            </a:rPr>
                            <m:t>𝑗</m:t>
                          </m:r>
                        </m:sub>
                      </m:sSub>
                      <m:r>
                        <a:rPr lang="pt-BR" sz="2400" b="0" i="1" smtClean="0">
                          <a:latin typeface="Cambria Math" panose="02040503050406030204" pitchFamily="18" charset="0"/>
                        </a:rPr>
                        <m:t>=</m:t>
                      </m:r>
                      <m:f>
                        <m:fPr>
                          <m:ctrlPr>
                            <a:rPr lang="pt-BR" sz="2400" b="0" i="1" smtClean="0">
                              <a:latin typeface="Cambria Math" panose="02040503050406030204" pitchFamily="18" charset="0"/>
                            </a:rPr>
                          </m:ctrlPr>
                        </m:fPr>
                        <m:num>
                          <m:r>
                            <a:rPr lang="pt-BR" sz="2400" b="0" i="1" smtClean="0">
                              <a:latin typeface="Cambria Math" panose="02040503050406030204" pitchFamily="18" charset="0"/>
                            </a:rPr>
                            <m:t>1</m:t>
                          </m:r>
                        </m:num>
                        <m:den>
                          <m:r>
                            <a:rPr lang="pt-BR" sz="2400" b="0" i="1" smtClean="0">
                              <a:latin typeface="Cambria Math" panose="02040503050406030204" pitchFamily="18" charset="0"/>
                            </a:rPr>
                            <m:t>𝑀</m:t>
                          </m:r>
                        </m:den>
                      </m:f>
                      <m:nary>
                        <m:naryPr>
                          <m:chr m:val="∑"/>
                          <m:ctrlPr>
                            <a:rPr lang="pt-BR" sz="2400" b="0" i="1" smtClean="0">
                              <a:latin typeface="Cambria Math" panose="02040503050406030204" pitchFamily="18" charset="0"/>
                            </a:rPr>
                          </m:ctrlPr>
                        </m:naryPr>
                        <m:sub>
                          <m:r>
                            <m:rPr>
                              <m:brk m:alnAt="23"/>
                            </m:rPr>
                            <a:rPr lang="pt-BR" sz="2400" b="0" i="1" smtClean="0">
                              <a:latin typeface="Cambria Math" panose="02040503050406030204" pitchFamily="18" charset="0"/>
                            </a:rPr>
                            <m:t>𝑚</m:t>
                          </m:r>
                          <m:r>
                            <a:rPr lang="pt-BR" sz="2400" b="0" i="1" smtClean="0">
                              <a:latin typeface="Cambria Math" panose="02040503050406030204" pitchFamily="18" charset="0"/>
                            </a:rPr>
                            <m:t>−1</m:t>
                          </m:r>
                        </m:sub>
                        <m:sup>
                          <m:r>
                            <a:rPr lang="pt-BR" sz="2400" b="0" i="1" smtClean="0">
                              <a:latin typeface="Cambria Math" panose="02040503050406030204" pitchFamily="18" charset="0"/>
                            </a:rPr>
                            <m:t>𝑀</m:t>
                          </m:r>
                        </m:sup>
                        <m:e>
                          <m:sSub>
                            <m:sSubPr>
                              <m:ctrlPr>
                                <a:rPr lang="pt-BR" sz="2400" b="0" i="1" smtClean="0">
                                  <a:latin typeface="Cambria Math" panose="02040503050406030204" pitchFamily="18" charset="0"/>
                                </a:rPr>
                              </m:ctrlPr>
                            </m:sSubPr>
                            <m:e>
                              <m:r>
                                <a:rPr lang="pt-BR" sz="2400" b="0" i="1" smtClean="0">
                                  <a:latin typeface="Cambria Math" panose="02040503050406030204" pitchFamily="18" charset="0"/>
                                </a:rPr>
                                <m:t>𝜙</m:t>
                              </m:r>
                            </m:e>
                            <m:sub>
                              <m:r>
                                <a:rPr lang="pt-BR" sz="2400" b="0" i="1" smtClean="0">
                                  <a:latin typeface="Cambria Math" panose="02040503050406030204" pitchFamily="18" charset="0"/>
                                </a:rPr>
                                <m:t>𝑗</m:t>
                              </m:r>
                            </m:sub>
                          </m:sSub>
                        </m:e>
                      </m:nary>
                    </m:oMath>
                  </m:oMathPara>
                </a14:m>
                <a:endParaRPr lang="pt-BR" sz="2400" b="0" dirty="0"/>
              </a:p>
              <a:p>
                <a:pPr lvl="2"/>
                <a:endParaRPr lang="pt-BR" sz="1800" b="0" dirty="0"/>
              </a:p>
              <a:p>
                <a:pPr marL="0" indent="0">
                  <a:buNone/>
                </a:pPr>
                <a:endParaRPr lang="pt-BR" sz="1800" b="0" dirty="0"/>
              </a:p>
              <a:p>
                <a:pPr marL="0" indent="0">
                  <a:buNone/>
                </a:pPr>
                <a:endParaRPr lang="pt-BR" sz="1800" b="0" dirty="0"/>
              </a:p>
            </p:txBody>
          </p:sp>
        </mc:Choice>
        <mc:Fallback xmlns="">
          <p:sp>
            <p:nvSpPr>
              <p:cNvPr id="3" name="Espaço Reservado para Conteúdo 2">
                <a:extLst>
                  <a:ext uri="{FF2B5EF4-FFF2-40B4-BE49-F238E27FC236}">
                    <a16:creationId xmlns:a16="http://schemas.microsoft.com/office/drawing/2014/main" id="{B6DF46BE-4867-4940-8531-1A879C959F4F}"/>
                  </a:ext>
                </a:extLst>
              </p:cNvPr>
              <p:cNvSpPr>
                <a:spLocks noGrp="1" noRot="1" noChangeAspect="1" noMove="1" noResize="1" noEditPoints="1" noAdjustHandles="1" noChangeArrowheads="1" noChangeShapeType="1" noTextEdit="1"/>
              </p:cNvSpPr>
              <p:nvPr>
                <p:ph idx="1"/>
              </p:nvPr>
            </p:nvSpPr>
            <p:spPr>
              <a:blipFill>
                <a:blip r:embed="rId2"/>
                <a:stretch>
                  <a:fillRect l="-606" t="-2879"/>
                </a:stretch>
              </a:blipFill>
            </p:spPr>
            <p:txBody>
              <a:bodyPr/>
              <a:lstStyle/>
              <a:p>
                <a:r>
                  <a:rPr lang="en-US">
                    <a:noFill/>
                  </a:rPr>
                  <a:t> </a:t>
                </a:r>
              </a:p>
            </p:txBody>
          </p:sp>
        </mc:Fallback>
      </mc:AlternateContent>
    </p:spTree>
    <p:extLst>
      <p:ext uri="{BB962C8B-B14F-4D97-AF65-F5344CB8AC3E}">
        <p14:creationId xmlns:p14="http://schemas.microsoft.com/office/powerpoint/2010/main" val="2485825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29">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2F0BE13-7F32-4D16-B895-2D05CC52DD51}"/>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6600">
                <a:solidFill>
                  <a:schemeClr val="tx1">
                    <a:lumMod val="85000"/>
                    <a:lumOff val="15000"/>
                  </a:schemeClr>
                </a:solidFill>
              </a:rPr>
              <a:t>Exemplo</a:t>
            </a:r>
          </a:p>
        </p:txBody>
      </p:sp>
      <p:pic>
        <p:nvPicPr>
          <p:cNvPr id="6" name="Espaço Reservado para Conteúdo 5">
            <a:extLst>
              <a:ext uri="{FF2B5EF4-FFF2-40B4-BE49-F238E27FC236}">
                <a16:creationId xmlns:a16="http://schemas.microsoft.com/office/drawing/2014/main" id="{D9238DF2-DF3C-403C-9AC3-DB573E670D8E}"/>
              </a:ext>
            </a:extLst>
          </p:cNvPr>
          <p:cNvPicPr>
            <a:picLocks noGrp="1" noChangeAspect="1"/>
          </p:cNvPicPr>
          <p:nvPr>
            <p:ph idx="1"/>
          </p:nvPr>
        </p:nvPicPr>
        <p:blipFill>
          <a:blip r:embed="rId2"/>
          <a:stretch>
            <a:fillRect/>
          </a:stretch>
        </p:blipFill>
        <p:spPr>
          <a:xfrm>
            <a:off x="633999" y="808365"/>
            <a:ext cx="6912217" cy="4717587"/>
          </a:xfrm>
          <a:prstGeom prst="rect">
            <a:avLst/>
          </a:prstGeom>
        </p:spPr>
      </p:pic>
      <p:cxnSp>
        <p:nvCxnSpPr>
          <p:cNvPr id="34" name="Straight Connector 33">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02308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266EA-F01D-484E-8553-A2A83E6D6724}"/>
              </a:ext>
            </a:extLst>
          </p:cNvPr>
          <p:cNvSpPr>
            <a:spLocks noGrp="1"/>
          </p:cNvSpPr>
          <p:nvPr>
            <p:ph type="title"/>
          </p:nvPr>
        </p:nvSpPr>
        <p:spPr/>
        <p:txBody>
          <a:bodyPr/>
          <a:lstStyle/>
          <a:p>
            <a:r>
              <a:rPr lang="pt-BR" dirty="0"/>
              <a:t>Avaliação</a:t>
            </a:r>
            <a:endParaRPr lang="en-US" dirty="0"/>
          </a:p>
        </p:txBody>
      </p:sp>
      <p:sp>
        <p:nvSpPr>
          <p:cNvPr id="3" name="Espaço Reservado para Conteúdo 2">
            <a:extLst>
              <a:ext uri="{FF2B5EF4-FFF2-40B4-BE49-F238E27FC236}">
                <a16:creationId xmlns:a16="http://schemas.microsoft.com/office/drawing/2014/main" id="{F845A38C-19EC-4E5D-BB44-62D4304A9382}"/>
              </a:ext>
            </a:extLst>
          </p:cNvPr>
          <p:cNvSpPr>
            <a:spLocks noGrp="1"/>
          </p:cNvSpPr>
          <p:nvPr>
            <p:ph idx="1"/>
          </p:nvPr>
        </p:nvSpPr>
        <p:spPr/>
        <p:txBody>
          <a:bodyPr numCol="2">
            <a:normAutofit/>
          </a:bodyPr>
          <a:lstStyle/>
          <a:p>
            <a:pPr marL="0" indent="0">
              <a:buNone/>
            </a:pPr>
            <a:r>
              <a:rPr lang="pt-BR" sz="2000"/>
              <a:t>VANTAGENS</a:t>
            </a:r>
          </a:p>
          <a:p>
            <a:pPr marL="514350" indent="-514350">
              <a:buAutoNum type="arabicPeriod"/>
            </a:pPr>
            <a:r>
              <a:rPr lang="pt-BR" sz="2000"/>
              <a:t>Teoria dos jogos suporta uma distribuição justa</a:t>
            </a:r>
          </a:p>
          <a:p>
            <a:pPr marL="514350" indent="-514350">
              <a:buAutoNum type="arabicPeriod"/>
            </a:pPr>
            <a:r>
              <a:rPr lang="pt-BR" sz="2000"/>
              <a:t>Permite explicações contrastivas. Você pode passar uma safra ou categoria de interesse como referência.</a:t>
            </a:r>
          </a:p>
          <a:p>
            <a:pPr marL="514350" indent="-514350">
              <a:buAutoNum type="arabicPeriod"/>
            </a:pPr>
            <a:r>
              <a:rPr lang="pt-BR" sz="2000"/>
              <a:t>Teoria sólida, os axiomas permitem que as explicações estejam razoavelmente fundamentadas</a:t>
            </a:r>
          </a:p>
          <a:p>
            <a:pPr marL="514350" indent="-514350">
              <a:buAutoNum type="arabicPeriod"/>
            </a:pPr>
            <a:endParaRPr lang="pt-BR" sz="2000"/>
          </a:p>
          <a:p>
            <a:pPr marL="0" indent="0">
              <a:buNone/>
            </a:pPr>
            <a:endParaRPr lang="pt-BR" sz="2000"/>
          </a:p>
          <a:p>
            <a:pPr marL="0" indent="0">
              <a:buNone/>
            </a:pPr>
            <a:r>
              <a:rPr lang="pt-BR" sz="2000"/>
              <a:t>DESVANTAGENS</a:t>
            </a:r>
          </a:p>
          <a:p>
            <a:pPr marL="457200" indent="-457200">
              <a:buAutoNum type="arabicPeriod"/>
            </a:pPr>
            <a:r>
              <a:rPr lang="pt-BR" sz="2000"/>
              <a:t>Computacionalmente exaustivo</a:t>
            </a:r>
          </a:p>
          <a:p>
            <a:pPr marL="457200" indent="-457200">
              <a:buAutoNum type="arabicPeriod"/>
            </a:pPr>
            <a:r>
              <a:rPr lang="pt-BR" sz="2000"/>
              <a:t>Shapley value é um número não um modelo como LIME. Isto é, a gente não pode fazer inferência de “e se eu acrescentar mais uma unidade nesta variável”</a:t>
            </a:r>
          </a:p>
          <a:p>
            <a:pPr marL="457200" indent="-457200">
              <a:buAutoNum type="arabicPeriod"/>
            </a:pPr>
            <a:r>
              <a:rPr lang="pt-BR" sz="2000"/>
              <a:t>Permutações podem gerar instâncias irreais caso exista correlação entre as variáveis</a:t>
            </a:r>
          </a:p>
          <a:p>
            <a:pPr marL="457200" indent="-457200">
              <a:buAutoNum type="arabicPeriod"/>
            </a:pPr>
            <a:r>
              <a:rPr lang="pt-BR" sz="2000"/>
              <a:t>Necessidade de ter a os dados de treinamento</a:t>
            </a:r>
          </a:p>
          <a:p>
            <a:pPr marL="514350" indent="-514350">
              <a:buAutoNum type="arabicPeriod"/>
            </a:pPr>
            <a:endParaRPr lang="pt-BR" dirty="0"/>
          </a:p>
        </p:txBody>
      </p:sp>
    </p:spTree>
    <p:extLst>
      <p:ext uri="{BB962C8B-B14F-4D97-AF65-F5344CB8AC3E}">
        <p14:creationId xmlns:p14="http://schemas.microsoft.com/office/powerpoint/2010/main" val="3561645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266EA-F01D-484E-8553-A2A83E6D6724}"/>
              </a:ext>
            </a:extLst>
          </p:cNvPr>
          <p:cNvSpPr>
            <a:spLocks noGrp="1"/>
          </p:cNvSpPr>
          <p:nvPr>
            <p:ph type="title"/>
          </p:nvPr>
        </p:nvSpPr>
        <p:spPr/>
        <p:txBody>
          <a:bodyPr/>
          <a:lstStyle/>
          <a:p>
            <a:r>
              <a:rPr lang="pt-BR" b="1" dirty="0" err="1"/>
              <a:t>SH</a:t>
            </a:r>
            <a:r>
              <a:rPr lang="pt-BR" dirty="0" err="1"/>
              <a:t>apley</a:t>
            </a:r>
            <a:r>
              <a:rPr lang="pt-BR" dirty="0"/>
              <a:t> </a:t>
            </a:r>
            <a:r>
              <a:rPr lang="pt-BR" b="1" dirty="0" err="1"/>
              <a:t>A</a:t>
            </a:r>
            <a:r>
              <a:rPr lang="pt-BR" dirty="0" err="1"/>
              <a:t>dditive</a:t>
            </a:r>
            <a:r>
              <a:rPr lang="pt-BR" dirty="0"/>
              <a:t> </a:t>
            </a:r>
            <a:r>
              <a:rPr lang="pt-BR" dirty="0" err="1"/>
              <a:t>ex</a:t>
            </a:r>
            <a:r>
              <a:rPr lang="pt-BR" b="1" dirty="0" err="1"/>
              <a:t>P</a:t>
            </a:r>
            <a:r>
              <a:rPr lang="pt-BR" dirty="0" err="1"/>
              <a:t>lanations</a:t>
            </a:r>
            <a:endParaRPr lang="en-US" dirty="0"/>
          </a:p>
        </p:txBody>
      </p:sp>
      <p:sp>
        <p:nvSpPr>
          <p:cNvPr id="3" name="Espaço Reservado para Conteúdo 2">
            <a:extLst>
              <a:ext uri="{FF2B5EF4-FFF2-40B4-BE49-F238E27FC236}">
                <a16:creationId xmlns:a16="http://schemas.microsoft.com/office/drawing/2014/main" id="{F845A38C-19EC-4E5D-BB44-62D4304A9382}"/>
              </a:ext>
            </a:extLst>
          </p:cNvPr>
          <p:cNvSpPr>
            <a:spLocks noGrp="1"/>
          </p:cNvSpPr>
          <p:nvPr>
            <p:ph idx="1"/>
          </p:nvPr>
        </p:nvSpPr>
        <p:spPr/>
        <p:txBody>
          <a:bodyPr/>
          <a:lstStyle/>
          <a:p>
            <a:pPr marL="0" indent="0">
              <a:buNone/>
            </a:pPr>
            <a:r>
              <a:rPr lang="pt-BR" sz="2400" dirty="0"/>
              <a:t>(</a:t>
            </a:r>
            <a:r>
              <a:rPr lang="pt-BR" sz="2400" dirty="0" err="1"/>
              <a:t>Lundberg</a:t>
            </a:r>
            <a:r>
              <a:rPr lang="pt-BR" sz="2400" dirty="0"/>
              <a:t>; Lee, 2016)</a:t>
            </a:r>
          </a:p>
          <a:p>
            <a:r>
              <a:rPr lang="pt-BR" sz="2400" dirty="0"/>
              <a:t>Adiciona Kernel SHAP e incorpora elementos do LIME (Ribeiro, 2016)</a:t>
            </a:r>
          </a:p>
          <a:p>
            <a:r>
              <a:rPr lang="pt-BR" sz="2400" dirty="0"/>
              <a:t>Os axiomas se mantêm verdadeiros</a:t>
            </a:r>
          </a:p>
          <a:p>
            <a:endParaRPr lang="pt-BR" sz="2400" dirty="0"/>
          </a:p>
          <a:p>
            <a:r>
              <a:rPr lang="pt-BR" sz="2400" dirty="0"/>
              <a:t>Relembrando LIME:</a:t>
            </a:r>
          </a:p>
          <a:p>
            <a:endParaRPr lang="pt-BR" sz="2400" dirty="0"/>
          </a:p>
          <a:p>
            <a:pPr marL="0" indent="0">
              <a:buNone/>
            </a:pPr>
            <a:endParaRPr lang="pt-BR" dirty="0"/>
          </a:p>
        </p:txBody>
      </p:sp>
      <p:pic>
        <p:nvPicPr>
          <p:cNvPr id="1028" name="Picture 4" descr="Model interpretability — Making your model confesses: LIME | by Facundo  Santiago | Medium">
            <a:extLst>
              <a:ext uri="{FF2B5EF4-FFF2-40B4-BE49-F238E27FC236}">
                <a16:creationId xmlns:a16="http://schemas.microsoft.com/office/drawing/2014/main" id="{464A2CFE-3B8E-4E6D-8B56-7BBED64240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2235" y="3133028"/>
            <a:ext cx="4582085" cy="2994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642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E82A7A-DAB7-449D-BE25-C152D9C8530C}"/>
              </a:ext>
            </a:extLst>
          </p:cNvPr>
          <p:cNvSpPr>
            <a:spLocks noGrp="1"/>
          </p:cNvSpPr>
          <p:nvPr>
            <p:ph type="title"/>
          </p:nvPr>
        </p:nvSpPr>
        <p:spPr/>
        <p:txBody>
          <a:bodyPr/>
          <a:lstStyle/>
          <a:p>
            <a:r>
              <a:rPr lang="pt-BR" b="1" dirty="0" err="1"/>
              <a:t>SH</a:t>
            </a:r>
            <a:r>
              <a:rPr lang="pt-BR" dirty="0" err="1"/>
              <a:t>apley</a:t>
            </a:r>
            <a:r>
              <a:rPr lang="pt-BR" dirty="0"/>
              <a:t> </a:t>
            </a:r>
            <a:r>
              <a:rPr lang="pt-BR" b="1" dirty="0" err="1"/>
              <a:t>A</a:t>
            </a:r>
            <a:r>
              <a:rPr lang="pt-BR" dirty="0" err="1"/>
              <a:t>dditive</a:t>
            </a:r>
            <a:r>
              <a:rPr lang="pt-BR" dirty="0"/>
              <a:t> </a:t>
            </a:r>
            <a:r>
              <a:rPr lang="pt-BR" dirty="0" err="1"/>
              <a:t>ex</a:t>
            </a:r>
            <a:r>
              <a:rPr lang="pt-BR" b="1" dirty="0" err="1"/>
              <a:t>P</a:t>
            </a:r>
            <a:r>
              <a:rPr lang="pt-BR" dirty="0" err="1"/>
              <a:t>lanations</a:t>
            </a:r>
            <a:endParaRPr lang="en-US"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3C78DE9-CE14-4032-B0DF-FBC8A098ADA9}"/>
                  </a:ext>
                </a:extLst>
              </p:cNvPr>
              <p:cNvSpPr>
                <a:spLocks noGrp="1"/>
              </p:cNvSpPr>
              <p:nvPr>
                <p:ph idx="1"/>
              </p:nvPr>
            </p:nvSpPr>
            <p:spPr/>
            <p:txBody>
              <a:bodyPr/>
              <a:lstStyle/>
              <a:p>
                <a:pPr marL="0" indent="0">
                  <a:buNone/>
                </a:pPr>
                <a:r>
                  <a:rPr lang="pt-BR" dirty="0"/>
                  <a:t>Queremos ajustar uma regressão linear tal que:</a:t>
                </a:r>
              </a:p>
              <a:p>
                <a:pPr marL="0" indent="0">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𝑔</m:t>
                      </m:r>
                      <m:d>
                        <m:dPr>
                          <m:ctrlPr>
                            <a:rPr lang="pt-BR" b="0" i="1" smtClean="0">
                              <a:latin typeface="Cambria Math" panose="02040503050406030204" pitchFamily="18" charset="0"/>
                            </a:rPr>
                          </m:ctrlPr>
                        </m:dPr>
                        <m:e>
                          <m:sSup>
                            <m:sSupPr>
                              <m:ctrlPr>
                                <a:rPr lang="pt-BR" b="0" i="1" smtClean="0">
                                  <a:latin typeface="Cambria Math" panose="02040503050406030204" pitchFamily="18" charset="0"/>
                                </a:rPr>
                              </m:ctrlPr>
                            </m:sSupPr>
                            <m:e>
                              <m:r>
                                <a:rPr lang="pt-BR" b="0" i="1" smtClean="0">
                                  <a:latin typeface="Cambria Math" panose="02040503050406030204" pitchFamily="18" charset="0"/>
                                </a:rPr>
                                <m:t>𝑧</m:t>
                              </m:r>
                            </m:e>
                            <m:sup>
                              <m:r>
                                <a:rPr lang="pt-BR" b="0" i="1" smtClean="0">
                                  <a:latin typeface="Cambria Math" panose="02040503050406030204" pitchFamily="18" charset="0"/>
                                </a:rPr>
                                <m:t>′</m:t>
                              </m:r>
                            </m:sup>
                          </m:sSup>
                        </m:e>
                      </m:d>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𝜙</m:t>
                          </m:r>
                        </m:e>
                        <m:sub>
                          <m:r>
                            <a:rPr lang="pt-BR" b="0" i="1" smtClean="0">
                              <a:latin typeface="Cambria Math" panose="02040503050406030204" pitchFamily="18" charset="0"/>
                            </a:rPr>
                            <m:t>0</m:t>
                          </m:r>
                        </m:sub>
                      </m:sSub>
                      <m:r>
                        <a:rPr lang="pt-BR" b="0" i="1" smtClean="0">
                          <a:latin typeface="Cambria Math" panose="02040503050406030204" pitchFamily="18" charset="0"/>
                        </a:rPr>
                        <m:t>+</m:t>
                      </m:r>
                      <m:nary>
                        <m:naryPr>
                          <m:chr m:val="∑"/>
                          <m:ctrlPr>
                            <a:rPr lang="pt-BR" b="0" i="1" smtClean="0">
                              <a:latin typeface="Cambria Math" panose="02040503050406030204" pitchFamily="18" charset="0"/>
                            </a:rPr>
                          </m:ctrlPr>
                        </m:naryPr>
                        <m:sub>
                          <m:r>
                            <m:rPr>
                              <m:brk m:alnAt="23"/>
                            </m:rPr>
                            <a:rPr lang="pt-BR" b="0" i="1" smtClean="0">
                              <a:latin typeface="Cambria Math" panose="02040503050406030204" pitchFamily="18" charset="0"/>
                            </a:rPr>
                            <m:t>𝑗</m:t>
                          </m:r>
                          <m:r>
                            <a:rPr lang="pt-BR" b="0" i="1" smtClean="0">
                              <a:latin typeface="Cambria Math" panose="02040503050406030204" pitchFamily="18" charset="0"/>
                            </a:rPr>
                            <m:t>=1</m:t>
                          </m:r>
                        </m:sub>
                        <m:sup>
                          <m:r>
                            <a:rPr lang="pt-BR" b="0" i="1" smtClean="0">
                              <a:latin typeface="Cambria Math" panose="02040503050406030204" pitchFamily="18" charset="0"/>
                            </a:rPr>
                            <m:t>𝑀</m:t>
                          </m:r>
                        </m:sup>
                        <m:e>
                          <m:sSub>
                            <m:sSubPr>
                              <m:ctrlPr>
                                <a:rPr lang="pt-BR" b="0" i="1" smtClean="0">
                                  <a:latin typeface="Cambria Math" panose="02040503050406030204" pitchFamily="18" charset="0"/>
                                </a:rPr>
                              </m:ctrlPr>
                            </m:sSubPr>
                            <m:e>
                              <m:r>
                                <a:rPr lang="pt-BR" b="0" i="1" smtClean="0">
                                  <a:latin typeface="Cambria Math" panose="02040503050406030204" pitchFamily="18" charset="0"/>
                                </a:rPr>
                                <m:t>𝜙</m:t>
                              </m:r>
                            </m:e>
                            <m:sub>
                              <m:r>
                                <a:rPr lang="pt-BR" b="0" i="1" smtClean="0">
                                  <a:latin typeface="Cambria Math" panose="02040503050406030204" pitchFamily="18" charset="0"/>
                                </a:rPr>
                                <m:t>𝑗</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𝑧</m:t>
                              </m:r>
                              <m:r>
                                <a:rPr lang="pt-BR" b="0" i="1" smtClean="0">
                                  <a:latin typeface="Cambria Math" panose="02040503050406030204" pitchFamily="18" charset="0"/>
                                </a:rPr>
                                <m:t>′</m:t>
                              </m:r>
                            </m:e>
                            <m:sub>
                              <m:r>
                                <a:rPr lang="pt-BR" b="0" i="1" smtClean="0">
                                  <a:latin typeface="Cambria Math" panose="02040503050406030204" pitchFamily="18" charset="0"/>
                                </a:rPr>
                                <m:t>𝑗</m:t>
                              </m:r>
                            </m:sub>
                          </m:sSub>
                        </m:e>
                      </m:nary>
                    </m:oMath>
                  </m:oMathPara>
                </a14:m>
                <a:endParaRPr lang="en-US" dirty="0"/>
              </a:p>
              <a:p>
                <a:pPr marL="0" indent="0">
                  <a:buNone/>
                </a:pPr>
                <a14:m>
                  <m:oMath xmlns:m="http://schemas.openxmlformats.org/officeDocument/2006/math">
                    <m:sSup>
                      <m:sSupPr>
                        <m:ctrlPr>
                          <a:rPr lang="pt-BR" sz="2000" b="0" i="1" smtClean="0">
                            <a:latin typeface="Cambria Math" panose="02040503050406030204" pitchFamily="18" charset="0"/>
                          </a:rPr>
                        </m:ctrlPr>
                      </m:sSupPr>
                      <m:e>
                        <m:r>
                          <a:rPr lang="pt-BR" sz="2000" b="0" i="1" smtClean="0">
                            <a:latin typeface="Cambria Math" panose="02040503050406030204" pitchFamily="18" charset="0"/>
                          </a:rPr>
                          <m:t>𝑧</m:t>
                        </m:r>
                      </m:e>
                      <m:sup>
                        <m:r>
                          <a:rPr lang="pt-BR" sz="2000" b="0" i="1" smtClean="0">
                            <a:latin typeface="Cambria Math" panose="02040503050406030204" pitchFamily="18" charset="0"/>
                          </a:rPr>
                          <m:t>′</m:t>
                        </m:r>
                      </m:sup>
                    </m:sSup>
                    <m:r>
                      <a:rPr lang="pt-BR" sz="2000" b="0" i="1" smtClean="0">
                        <a:latin typeface="Cambria Math" panose="02040503050406030204" pitchFamily="18" charset="0"/>
                        <a:ea typeface="Cambria Math" panose="02040503050406030204" pitchFamily="18" charset="0"/>
                      </a:rPr>
                      <m:t>∈</m:t>
                    </m:r>
                    <m:sSup>
                      <m:sSupPr>
                        <m:ctrlPr>
                          <a:rPr lang="pt-BR" sz="2000" b="0" i="1" smtClean="0">
                            <a:latin typeface="Cambria Math" panose="02040503050406030204" pitchFamily="18" charset="0"/>
                            <a:ea typeface="Cambria Math" panose="02040503050406030204" pitchFamily="18" charset="0"/>
                          </a:rPr>
                        </m:ctrlPr>
                      </m:sSupPr>
                      <m:e>
                        <m:d>
                          <m:dPr>
                            <m:begChr m:val="{"/>
                            <m:endChr m:val="}"/>
                            <m:ctrlPr>
                              <a:rPr lang="pt-BR" sz="2000" b="0" i="1" smtClean="0">
                                <a:latin typeface="Cambria Math" panose="02040503050406030204" pitchFamily="18" charset="0"/>
                                <a:ea typeface="Cambria Math" panose="02040503050406030204" pitchFamily="18" charset="0"/>
                              </a:rPr>
                            </m:ctrlPr>
                          </m:dPr>
                          <m:e>
                            <m:r>
                              <a:rPr lang="pt-BR" sz="2000" b="0" i="1" smtClean="0">
                                <a:latin typeface="Cambria Math" panose="02040503050406030204" pitchFamily="18" charset="0"/>
                                <a:ea typeface="Cambria Math" panose="02040503050406030204" pitchFamily="18" charset="0"/>
                              </a:rPr>
                              <m:t>0,1</m:t>
                            </m:r>
                          </m:e>
                        </m:d>
                      </m:e>
                      <m:sup>
                        <m:r>
                          <a:rPr lang="pt-BR" sz="2000" b="0" i="1" smtClean="0">
                            <a:latin typeface="Cambria Math" panose="02040503050406030204" pitchFamily="18" charset="0"/>
                            <a:ea typeface="Cambria Math" panose="02040503050406030204" pitchFamily="18" charset="0"/>
                          </a:rPr>
                          <m:t>𝑀</m:t>
                        </m:r>
                      </m:sup>
                    </m:sSup>
                  </m:oMath>
                </a14:m>
                <a:r>
                  <a:rPr lang="en-US" sz="2000" dirty="0"/>
                  <a:t>: é o </a:t>
                </a:r>
                <a:r>
                  <a:rPr lang="en-US" sz="2000" dirty="0" err="1"/>
                  <a:t>vetor</a:t>
                </a:r>
                <a:r>
                  <a:rPr lang="en-US" sz="2000" dirty="0"/>
                  <a:t> de </a:t>
                </a:r>
                <a:r>
                  <a:rPr lang="en-US" sz="2000" dirty="0" err="1"/>
                  <a:t>coalisão</a:t>
                </a:r>
                <a:r>
                  <a:rPr lang="en-US" sz="2000" dirty="0"/>
                  <a:t>. </a:t>
                </a:r>
                <a:r>
                  <a:rPr lang="en-US" sz="2000" dirty="0" err="1"/>
                  <a:t>Diz</a:t>
                </a:r>
                <a:r>
                  <a:rPr lang="en-US" sz="2000" dirty="0"/>
                  <a:t> se a </a:t>
                </a:r>
                <a:r>
                  <a:rPr lang="en-US" sz="2000" dirty="0" err="1"/>
                  <a:t>variável</a:t>
                </a:r>
                <a:r>
                  <a:rPr lang="en-US" sz="2000" dirty="0"/>
                  <a:t> </a:t>
                </a:r>
                <a:r>
                  <a:rPr lang="en-US" sz="2000" dirty="0" err="1"/>
                  <a:t>está</a:t>
                </a:r>
                <a:r>
                  <a:rPr lang="en-US" sz="2000" dirty="0"/>
                  <a:t> </a:t>
                </a:r>
                <a:r>
                  <a:rPr lang="en-US" sz="2000" dirty="0" err="1"/>
                  <a:t>presente</a:t>
                </a:r>
                <a:r>
                  <a:rPr lang="en-US" sz="2000" dirty="0"/>
                  <a:t> </a:t>
                </a:r>
                <a:r>
                  <a:rPr lang="en-US" sz="2000" dirty="0" err="1"/>
                  <a:t>ou</a:t>
                </a:r>
                <a:r>
                  <a:rPr lang="en-US" sz="2000" dirty="0"/>
                  <a:t> </a:t>
                </a:r>
                <a:r>
                  <a:rPr lang="en-US" sz="2000" dirty="0" err="1"/>
                  <a:t>não</a:t>
                </a:r>
                <a:r>
                  <a:rPr lang="en-US" sz="2000" dirty="0"/>
                  <a:t>.</a:t>
                </a:r>
              </a:p>
              <a:p>
                <a:pPr marL="0" indent="0">
                  <a:buNone/>
                </a:pPr>
                <a14:m>
                  <m:oMath xmlns:m="http://schemas.openxmlformats.org/officeDocument/2006/math">
                    <m:r>
                      <a:rPr lang="pt-BR" sz="2000" b="0" i="1" smtClean="0">
                        <a:latin typeface="Cambria Math" panose="02040503050406030204" pitchFamily="18" charset="0"/>
                      </a:rPr>
                      <m:t>𝑀</m:t>
                    </m:r>
                    <m:r>
                      <a:rPr lang="pt-BR" sz="2000" b="0" i="1" smtClean="0">
                        <a:latin typeface="Cambria Math" panose="02040503050406030204" pitchFamily="18" charset="0"/>
                      </a:rPr>
                      <m:t>:</m:t>
                    </m:r>
                  </m:oMath>
                </a14:m>
                <a:r>
                  <a:rPr lang="en-US" sz="2000" dirty="0"/>
                  <a:t> </a:t>
                </a:r>
                <a:r>
                  <a:rPr lang="en-US" sz="2000" dirty="0" err="1"/>
                  <a:t>Tamanho</a:t>
                </a:r>
                <a:r>
                  <a:rPr lang="en-US" sz="2000" dirty="0"/>
                  <a:t> </a:t>
                </a:r>
                <a:r>
                  <a:rPr lang="en-US" sz="2000" dirty="0" err="1"/>
                  <a:t>máximo</a:t>
                </a:r>
                <a:r>
                  <a:rPr lang="en-US" sz="2000" dirty="0"/>
                  <a:t> da </a:t>
                </a:r>
                <a:r>
                  <a:rPr lang="en-US" sz="2000" dirty="0" err="1"/>
                  <a:t>coalisão</a:t>
                </a:r>
                <a:r>
                  <a:rPr lang="en-US" sz="2000" dirty="0"/>
                  <a:t> (</a:t>
                </a:r>
                <a:r>
                  <a:rPr lang="en-US" sz="2000" dirty="0" err="1"/>
                  <a:t>número</a:t>
                </a:r>
                <a:r>
                  <a:rPr lang="en-US" sz="2000" dirty="0"/>
                  <a:t> de </a:t>
                </a:r>
                <a:r>
                  <a:rPr lang="en-US" sz="2000" dirty="0" err="1"/>
                  <a:t>variáveis</a:t>
                </a:r>
                <a:r>
                  <a:rPr lang="en-US" sz="2000" dirty="0"/>
                  <a:t>).</a:t>
                </a:r>
              </a:p>
              <a:p>
                <a:pPr marL="0" indent="0">
                  <a:buNone/>
                </a:pPr>
                <a14:m>
                  <m:oMath xmlns:m="http://schemas.openxmlformats.org/officeDocument/2006/math">
                    <m:sSub>
                      <m:sSubPr>
                        <m:ctrlPr>
                          <a:rPr lang="pt-BR" sz="2000" b="0" i="1" smtClean="0">
                            <a:latin typeface="Cambria Math" panose="02040503050406030204" pitchFamily="18" charset="0"/>
                          </a:rPr>
                        </m:ctrlPr>
                      </m:sSubPr>
                      <m:e>
                        <m:r>
                          <a:rPr lang="pt-BR" sz="2000" b="0" i="1" smtClean="0">
                            <a:latin typeface="Cambria Math" panose="02040503050406030204" pitchFamily="18" charset="0"/>
                          </a:rPr>
                          <m:t>𝜙</m:t>
                        </m:r>
                      </m:e>
                      <m:sub>
                        <m:r>
                          <a:rPr lang="pt-BR" sz="2000" b="0" i="1" smtClean="0">
                            <a:latin typeface="Cambria Math" panose="02040503050406030204" pitchFamily="18" charset="0"/>
                          </a:rPr>
                          <m:t>𝑗</m:t>
                        </m:r>
                      </m:sub>
                    </m:sSub>
                    <m:r>
                      <a:rPr lang="pt-BR" sz="2000" b="0" i="1" smtClean="0">
                        <a:latin typeface="Cambria Math" panose="02040503050406030204" pitchFamily="18" charset="0"/>
                      </a:rPr>
                      <m:t>:</m:t>
                    </m:r>
                  </m:oMath>
                </a14:m>
                <a:r>
                  <a:rPr lang="en-US" sz="2000" dirty="0"/>
                  <a:t> Shapley Value que </a:t>
                </a:r>
                <a:r>
                  <a:rPr lang="en-US" sz="2000" dirty="0" err="1"/>
                  <a:t>que</a:t>
                </a:r>
                <a:r>
                  <a:rPr lang="en-US" sz="2000" dirty="0"/>
                  <a:t> </a:t>
                </a:r>
                <a:r>
                  <a:rPr lang="en-US" sz="2000" dirty="0" err="1"/>
                  <a:t>queremos</a:t>
                </a:r>
                <a:r>
                  <a:rPr lang="en-US" sz="2000" dirty="0"/>
                  <a:t> </a:t>
                </a:r>
                <a:r>
                  <a:rPr lang="en-US" sz="2000" dirty="0" err="1"/>
                  <a:t>determinar</a:t>
                </a:r>
                <a:r>
                  <a:rPr lang="en-US" sz="2000" dirty="0"/>
                  <a:t> </a:t>
                </a:r>
                <a:r>
                  <a:rPr lang="en-US" sz="2000" dirty="0" err="1"/>
                  <a:t>através</a:t>
                </a:r>
                <a:r>
                  <a:rPr lang="en-US" sz="2000" dirty="0"/>
                  <a:t> da </a:t>
                </a:r>
                <a:r>
                  <a:rPr lang="en-US" sz="2000" dirty="0" err="1"/>
                  <a:t>Regressão</a:t>
                </a:r>
                <a:r>
                  <a:rPr lang="en-US" sz="2000" dirty="0"/>
                  <a:t> Linear.</a:t>
                </a:r>
              </a:p>
              <a:p>
                <a:pPr marL="0" indent="0">
                  <a:buNone/>
                </a:pPr>
                <a:endParaRPr lang="en-US" sz="2000" dirty="0"/>
              </a:p>
              <a:p>
                <a:pPr marL="0" indent="0">
                  <a:buNone/>
                </a:pPr>
                <a:endParaRPr lang="en-US" sz="2000" dirty="0"/>
              </a:p>
            </p:txBody>
          </p:sp>
        </mc:Choice>
        <mc:Fallback xmlns="">
          <p:sp>
            <p:nvSpPr>
              <p:cNvPr id="3" name="Espaço Reservado para Conteúdo 2">
                <a:extLst>
                  <a:ext uri="{FF2B5EF4-FFF2-40B4-BE49-F238E27FC236}">
                    <a16:creationId xmlns:a16="http://schemas.microsoft.com/office/drawing/2014/main" id="{B3C78DE9-CE14-4032-B0DF-FBC8A098ADA9}"/>
                  </a:ext>
                </a:extLst>
              </p:cNvPr>
              <p:cNvSpPr>
                <a:spLocks noGrp="1" noRot="1" noChangeAspect="1" noMove="1" noResize="1" noEditPoints="1" noAdjustHandles="1" noChangeArrowheads="1" noChangeShapeType="1" noTextEdit="1"/>
              </p:cNvSpPr>
              <p:nvPr>
                <p:ph idx="1"/>
              </p:nvPr>
            </p:nvSpPr>
            <p:spPr>
              <a:blipFill>
                <a:blip r:embed="rId2"/>
                <a:stretch>
                  <a:fillRect l="-542"/>
                </a:stretch>
              </a:blipFill>
            </p:spPr>
            <p:txBody>
              <a:bodyPr/>
              <a:lstStyle/>
              <a:p>
                <a:r>
                  <a:rPr lang="en-US">
                    <a:noFill/>
                  </a:rPr>
                  <a:t> </a:t>
                </a:r>
              </a:p>
            </p:txBody>
          </p:sp>
        </mc:Fallback>
      </mc:AlternateContent>
    </p:spTree>
    <p:extLst>
      <p:ext uri="{BB962C8B-B14F-4D97-AF65-F5344CB8AC3E}">
        <p14:creationId xmlns:p14="http://schemas.microsoft.com/office/powerpoint/2010/main" val="2042357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A8A901-6993-4EC5-B9DB-4DE5C2B26538}"/>
              </a:ext>
            </a:extLst>
          </p:cNvPr>
          <p:cNvSpPr>
            <a:spLocks noGrp="1"/>
          </p:cNvSpPr>
          <p:nvPr>
            <p:ph type="title"/>
          </p:nvPr>
        </p:nvSpPr>
        <p:spPr/>
        <p:txBody>
          <a:bodyPr/>
          <a:lstStyle/>
          <a:p>
            <a:r>
              <a:rPr lang="pt-BR" dirty="0"/>
              <a:t>Relembrando...</a:t>
            </a:r>
            <a:endParaRPr lang="en-US" dirty="0"/>
          </a:p>
        </p:txBody>
      </p:sp>
      <p:sp>
        <p:nvSpPr>
          <p:cNvPr id="3" name="Espaço Reservado para Conteúdo 2">
            <a:extLst>
              <a:ext uri="{FF2B5EF4-FFF2-40B4-BE49-F238E27FC236}">
                <a16:creationId xmlns:a16="http://schemas.microsoft.com/office/drawing/2014/main" id="{72142E8E-A800-45DB-9682-10E65B98B47B}"/>
              </a:ext>
            </a:extLst>
          </p:cNvPr>
          <p:cNvSpPr>
            <a:spLocks noGrp="1"/>
          </p:cNvSpPr>
          <p:nvPr>
            <p:ph idx="1"/>
          </p:nvPr>
        </p:nvSpPr>
        <p:spPr/>
        <p:txBody>
          <a:bodyPr/>
          <a:lstStyle/>
          <a:p>
            <a:pPr marL="0" indent="0">
              <a:buNone/>
            </a:pPr>
            <a:endParaRPr lang="pt-BR" dirty="0"/>
          </a:p>
          <a:p>
            <a:pPr marL="0" indent="0">
              <a:buNone/>
            </a:pPr>
            <a:endParaRPr lang="en-US" dirty="0"/>
          </a:p>
        </p:txBody>
      </p:sp>
      <p:pic>
        <p:nvPicPr>
          <p:cNvPr id="2050" name="Picture 2" descr="Interpreting Machine Learning Models | by Ansaro | Ansaro Blog | Medium">
            <a:extLst>
              <a:ext uri="{FF2B5EF4-FFF2-40B4-BE49-F238E27FC236}">
                <a16:creationId xmlns:a16="http://schemas.microsoft.com/office/drawing/2014/main" id="{716BE62C-469A-44E1-B622-7F9CA20F77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9085" y="2630802"/>
            <a:ext cx="3607118" cy="2005188"/>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m 5">
            <a:extLst>
              <a:ext uri="{FF2B5EF4-FFF2-40B4-BE49-F238E27FC236}">
                <a16:creationId xmlns:a16="http://schemas.microsoft.com/office/drawing/2014/main" id="{66D9F00E-2919-488E-9CDE-5FCF1D6A5E38}"/>
              </a:ext>
            </a:extLst>
          </p:cNvPr>
          <p:cNvPicPr>
            <a:picLocks noChangeAspect="1"/>
          </p:cNvPicPr>
          <p:nvPr/>
        </p:nvPicPr>
        <p:blipFill>
          <a:blip r:embed="rId4"/>
          <a:stretch>
            <a:fillRect/>
          </a:stretch>
        </p:blipFill>
        <p:spPr>
          <a:xfrm>
            <a:off x="1509041" y="2254524"/>
            <a:ext cx="3124200" cy="2581275"/>
          </a:xfrm>
          <a:prstGeom prst="rect">
            <a:avLst/>
          </a:prstGeom>
        </p:spPr>
      </p:pic>
    </p:spTree>
    <p:extLst>
      <p:ext uri="{BB962C8B-B14F-4D97-AF65-F5344CB8AC3E}">
        <p14:creationId xmlns:p14="http://schemas.microsoft.com/office/powerpoint/2010/main" val="1633602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958DBC-F4DA-42A8-8C52-860179790E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2E82A7A-DAB7-449D-BE25-C152D9C8530C}"/>
              </a:ext>
            </a:extLst>
          </p:cNvPr>
          <p:cNvSpPr>
            <a:spLocks noGrp="1"/>
          </p:cNvSpPr>
          <p:nvPr>
            <p:ph type="title"/>
          </p:nvPr>
        </p:nvSpPr>
        <p:spPr>
          <a:xfrm>
            <a:off x="5144679" y="634946"/>
            <a:ext cx="6405063" cy="1450757"/>
          </a:xfrm>
        </p:spPr>
        <p:txBody>
          <a:bodyPr>
            <a:normAutofit/>
          </a:bodyPr>
          <a:lstStyle/>
          <a:p>
            <a:r>
              <a:rPr lang="pt-BR" dirty="0"/>
              <a:t>Criação do </a:t>
            </a:r>
            <a:r>
              <a:rPr lang="pt-BR" dirty="0" err="1"/>
              <a:t>dataset</a:t>
            </a:r>
            <a:r>
              <a:rPr lang="pt-BR" dirty="0"/>
              <a:t> de treinamento</a:t>
            </a:r>
            <a:endParaRPr lang="en-US" dirty="0"/>
          </a:p>
        </p:txBody>
      </p:sp>
      <p:pic>
        <p:nvPicPr>
          <p:cNvPr id="4" name="Imagem 3">
            <a:extLst>
              <a:ext uri="{FF2B5EF4-FFF2-40B4-BE49-F238E27FC236}">
                <a16:creationId xmlns:a16="http://schemas.microsoft.com/office/drawing/2014/main" id="{34BF8738-1D5C-4A21-BFC5-E1B4C11745A4}"/>
              </a:ext>
            </a:extLst>
          </p:cNvPr>
          <p:cNvPicPr>
            <a:picLocks noChangeAspect="1"/>
          </p:cNvPicPr>
          <p:nvPr/>
        </p:nvPicPr>
        <p:blipFill>
          <a:blip r:embed="rId2"/>
          <a:stretch>
            <a:fillRect/>
          </a:stretch>
        </p:blipFill>
        <p:spPr>
          <a:xfrm>
            <a:off x="633999" y="914599"/>
            <a:ext cx="4020297" cy="1809133"/>
          </a:xfrm>
          <a:prstGeom prst="rect">
            <a:avLst/>
          </a:prstGeom>
        </p:spPr>
      </p:pic>
      <p:cxnSp>
        <p:nvCxnSpPr>
          <p:cNvPr id="23" name="Straight Connector 22">
            <a:extLst>
              <a:ext uri="{FF2B5EF4-FFF2-40B4-BE49-F238E27FC236}">
                <a16:creationId xmlns:a16="http://schemas.microsoft.com/office/drawing/2014/main" id="{79FCC9A9-2031-4283-9B27-34B62BB7F3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5" name="Imagem 4">
            <a:extLst>
              <a:ext uri="{FF2B5EF4-FFF2-40B4-BE49-F238E27FC236}">
                <a16:creationId xmlns:a16="http://schemas.microsoft.com/office/drawing/2014/main" id="{48CB5E98-F0B1-49CA-9F96-49D613A132B4}"/>
              </a:ext>
            </a:extLst>
          </p:cNvPr>
          <p:cNvPicPr>
            <a:picLocks noChangeAspect="1"/>
          </p:cNvPicPr>
          <p:nvPr/>
        </p:nvPicPr>
        <p:blipFill>
          <a:blip r:embed="rId3"/>
          <a:stretch>
            <a:fillRect/>
          </a:stretch>
        </p:blipFill>
        <p:spPr>
          <a:xfrm>
            <a:off x="982311" y="3218101"/>
            <a:ext cx="3323672" cy="2476136"/>
          </a:xfrm>
          <a:prstGeom prst="rect">
            <a:avLst/>
          </a:prstGeom>
        </p:spPr>
      </p:pic>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3C78DE9-CE14-4032-B0DF-FBC8A098ADA9}"/>
                  </a:ext>
                </a:extLst>
              </p:cNvPr>
              <p:cNvSpPr>
                <a:spLocks noGrp="1"/>
              </p:cNvSpPr>
              <p:nvPr>
                <p:ph idx="1"/>
              </p:nvPr>
            </p:nvSpPr>
            <p:spPr>
              <a:xfrm>
                <a:off x="5144679" y="2198914"/>
                <a:ext cx="6405063" cy="3670180"/>
              </a:xfrm>
            </p:spPr>
            <p:txBody>
              <a:bodyPr>
                <a:normAutofit/>
              </a:bodyPr>
              <a:lstStyle/>
              <a:p>
                <a:pPr marL="0" indent="0">
                  <a:buNone/>
                </a:pPr>
                <a14:m>
                  <m:oMath xmlns:m="http://schemas.openxmlformats.org/officeDocument/2006/math">
                    <m:sSub>
                      <m:sSubPr>
                        <m:ctrlPr>
                          <a:rPr lang="pt-BR" b="0" i="1">
                            <a:latin typeface="Cambria Math" panose="02040503050406030204" pitchFamily="18" charset="0"/>
                          </a:rPr>
                        </m:ctrlPr>
                      </m:sSubPr>
                      <m:e>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Sup>
                                    <m:sSubSupPr>
                                      <m:ctrlPr>
                                        <a:rPr lang="pt-BR" b="0" i="1">
                                          <a:latin typeface="Cambria Math" panose="02040503050406030204" pitchFamily="18" charset="0"/>
                                        </a:rPr>
                                      </m:ctrlPr>
                                    </m:sSubSupPr>
                                    <m:e>
                                      <m:r>
                                        <m:rPr>
                                          <m:brk m:alnAt="7"/>
                                        </m:rPr>
                                        <a:rPr lang="pt-BR" b="0" i="1">
                                          <a:latin typeface="Cambria Math" panose="02040503050406030204" pitchFamily="18" charset="0"/>
                                        </a:rPr>
                                        <m:t>𝑧</m:t>
                                      </m:r>
                                    </m:e>
                                    <m:sub>
                                      <m:r>
                                        <m:rPr>
                                          <m:brk m:alnAt="7"/>
                                        </m:rPr>
                                        <a:rPr lang="pt-BR" b="0" i="1">
                                          <a:latin typeface="Cambria Math" panose="02040503050406030204" pitchFamily="18" charset="0"/>
                                        </a:rPr>
                                        <m:t>1</m:t>
                                      </m:r>
                                    </m:sub>
                                    <m:sup>
                                      <m:r>
                                        <a:rPr lang="pt-BR" b="0" i="1">
                                          <a:latin typeface="Cambria Math" panose="02040503050406030204" pitchFamily="18" charset="0"/>
                                        </a:rPr>
                                        <m:t>′</m:t>
                                      </m:r>
                                    </m:sup>
                                  </m:sSubSup>
                                </m:e>
                              </m:mr>
                              <m:mr>
                                <m:e>
                                  <m:r>
                                    <a:rPr lang="en-US" i="1">
                                      <a:latin typeface="Cambria Math" panose="02040503050406030204" pitchFamily="18" charset="0"/>
                                    </a:rPr>
                                    <m:t>⋮</m:t>
                                  </m:r>
                                </m:e>
                              </m:mr>
                              <m:mr>
                                <m:e>
                                  <m:sSubSup>
                                    <m:sSubSupPr>
                                      <m:ctrlPr>
                                        <a:rPr lang="pt-BR" b="0" i="1">
                                          <a:latin typeface="Cambria Math" panose="02040503050406030204" pitchFamily="18" charset="0"/>
                                        </a:rPr>
                                      </m:ctrlPr>
                                    </m:sSubSupPr>
                                    <m:e>
                                      <m:r>
                                        <a:rPr lang="pt-BR" b="0" i="1">
                                          <a:latin typeface="Cambria Math" panose="02040503050406030204" pitchFamily="18" charset="0"/>
                                        </a:rPr>
                                        <m:t>𝑧</m:t>
                                      </m:r>
                                    </m:e>
                                    <m:sub>
                                      <m:r>
                                        <a:rPr lang="pt-BR" b="0" i="1">
                                          <a:latin typeface="Cambria Math" panose="02040503050406030204" pitchFamily="18" charset="0"/>
                                        </a:rPr>
                                        <m:t>𝐾</m:t>
                                      </m:r>
                                    </m:sub>
                                    <m:sup>
                                      <m:r>
                                        <a:rPr lang="pt-BR" b="0" i="1">
                                          <a:latin typeface="Cambria Math" panose="02040503050406030204" pitchFamily="18" charset="0"/>
                                        </a:rPr>
                                        <m:t>′</m:t>
                                      </m:r>
                                    </m:sup>
                                  </m:sSubSup>
                                </m:e>
                              </m:mr>
                            </m:m>
                          </m:e>
                        </m:d>
                      </m:e>
                      <m:sub>
                        <m:sSub>
                          <m:sSubPr>
                            <m:ctrlPr>
                              <a:rPr lang="pt-BR" b="0" i="1">
                                <a:latin typeface="Cambria Math" panose="02040503050406030204" pitchFamily="18" charset="0"/>
                              </a:rPr>
                            </m:ctrlPr>
                          </m:sSubPr>
                          <m:e>
                            <m:r>
                              <a:rPr lang="pt-BR" b="0" i="1">
                                <a:latin typeface="Cambria Math" panose="02040503050406030204" pitchFamily="18" charset="0"/>
                              </a:rPr>
                              <m:t>𝐾</m:t>
                            </m:r>
                          </m:e>
                          <m:sub>
                            <m:r>
                              <a:rPr lang="pt-BR" b="0" i="1">
                                <a:latin typeface="Cambria Math" panose="02040503050406030204" pitchFamily="18" charset="0"/>
                              </a:rPr>
                              <m:t>𝑥</m:t>
                            </m:r>
                          </m:sub>
                        </m:sSub>
                        <m:r>
                          <a:rPr lang="pt-BR" b="0" i="1">
                            <a:latin typeface="Cambria Math" panose="02040503050406030204" pitchFamily="18" charset="0"/>
                          </a:rPr>
                          <m:t>𝑀</m:t>
                        </m:r>
                      </m:sub>
                    </m:sSub>
                    <m:r>
                      <a:rPr lang="pt-BR" b="0" i="1">
                        <a:latin typeface="Cambria Math" panose="02040503050406030204" pitchFamily="18" charset="0"/>
                      </a:rPr>
                      <m:t>⋅</m:t>
                    </m:r>
                    <m:sSub>
                      <m:sSubPr>
                        <m:ctrlPr>
                          <a:rPr lang="pt-BR" b="0" i="1">
                            <a:latin typeface="Cambria Math" panose="02040503050406030204" pitchFamily="18" charset="0"/>
                          </a:rPr>
                        </m:ctrlPr>
                      </m:sSubPr>
                      <m:e>
                        <m:acc>
                          <m:accPr>
                            <m:chr m:val="⃗"/>
                            <m:ctrlPr>
                              <a:rPr lang="pt-BR" b="0" i="1">
                                <a:latin typeface="Cambria Math" panose="02040503050406030204" pitchFamily="18" charset="0"/>
                              </a:rPr>
                            </m:ctrlPr>
                          </m:accPr>
                          <m:e>
                            <m:r>
                              <a:rPr lang="pt-BR" b="0" i="1">
                                <a:latin typeface="Cambria Math" panose="02040503050406030204" pitchFamily="18" charset="0"/>
                              </a:rPr>
                              <m:t>𝜙</m:t>
                            </m:r>
                          </m:e>
                        </m:acc>
                      </m:e>
                      <m:sub>
                        <m:sSub>
                          <m:sSubPr>
                            <m:ctrlPr>
                              <a:rPr lang="pt-BR" b="0" i="1">
                                <a:latin typeface="Cambria Math" panose="02040503050406030204" pitchFamily="18" charset="0"/>
                              </a:rPr>
                            </m:ctrlPr>
                          </m:sSubPr>
                          <m:e>
                            <m:r>
                              <a:rPr lang="pt-BR" b="0" i="1">
                                <a:latin typeface="Cambria Math" panose="02040503050406030204" pitchFamily="18" charset="0"/>
                              </a:rPr>
                              <m:t>𝑀</m:t>
                            </m:r>
                          </m:e>
                          <m:sub>
                            <m:r>
                              <a:rPr lang="pt-BR" b="0" i="1">
                                <a:latin typeface="Cambria Math" panose="02040503050406030204" pitchFamily="18" charset="0"/>
                              </a:rPr>
                              <m:t>𝑥</m:t>
                            </m:r>
                          </m:sub>
                        </m:sSub>
                        <m:r>
                          <a:rPr lang="pt-BR" b="0" i="1">
                            <a:latin typeface="Cambria Math" panose="02040503050406030204" pitchFamily="18" charset="0"/>
                          </a:rPr>
                          <m:t>1</m:t>
                        </m:r>
                      </m:sub>
                    </m:sSub>
                    <m:r>
                      <a:rPr lang="pt-BR" b="0" i="1">
                        <a:latin typeface="Cambria Math" panose="02040503050406030204" pitchFamily="18" charset="0"/>
                      </a:rPr>
                      <m:t>=</m:t>
                    </m:r>
                    <m:r>
                      <a:rPr lang="pt-BR" b="0" i="1">
                        <a:latin typeface="Cambria Math" panose="02040503050406030204" pitchFamily="18" charset="0"/>
                      </a:rPr>
                      <m:t>𝑓</m:t>
                    </m:r>
                    <m:d>
                      <m:dPr>
                        <m:ctrlPr>
                          <a:rPr lang="pt-BR" b="0" i="1">
                            <a:latin typeface="Cambria Math" panose="02040503050406030204" pitchFamily="18" charset="0"/>
                          </a:rPr>
                        </m:ctrlPr>
                      </m:dPr>
                      <m:e>
                        <m:r>
                          <a:rPr lang="pt-BR" b="0" i="1">
                            <a:latin typeface="Cambria Math" panose="02040503050406030204" pitchFamily="18" charset="0"/>
                          </a:rPr>
                          <m:t>h</m:t>
                        </m:r>
                        <m:d>
                          <m:dPr>
                            <m:ctrlPr>
                              <a:rPr lang="pt-BR" b="0" i="1">
                                <a:latin typeface="Cambria Math" panose="02040503050406030204" pitchFamily="18" charset="0"/>
                              </a:rPr>
                            </m:ctrlPr>
                          </m:dPr>
                          <m:e>
                            <m:sSub>
                              <m:sSubPr>
                                <m:ctrlPr>
                                  <a:rPr lang="pt-BR" b="0" i="1">
                                    <a:latin typeface="Cambria Math" panose="02040503050406030204" pitchFamily="18" charset="0"/>
                                  </a:rPr>
                                </m:ctrlPr>
                              </m:sSubPr>
                              <m:e>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Sup>
                                            <m:sSubSupPr>
                                              <m:ctrlPr>
                                                <a:rPr lang="pt-BR" b="0" i="1">
                                                  <a:latin typeface="Cambria Math" panose="02040503050406030204" pitchFamily="18" charset="0"/>
                                                </a:rPr>
                                              </m:ctrlPr>
                                            </m:sSubSupPr>
                                            <m:e>
                                              <m:r>
                                                <m:rPr>
                                                  <m:brk m:alnAt="7"/>
                                                </m:rPr>
                                                <a:rPr lang="pt-BR" b="0" i="1">
                                                  <a:latin typeface="Cambria Math" panose="02040503050406030204" pitchFamily="18" charset="0"/>
                                                </a:rPr>
                                                <m:t>𝑧</m:t>
                                              </m:r>
                                            </m:e>
                                            <m:sub>
                                              <m:r>
                                                <m:rPr>
                                                  <m:brk m:alnAt="7"/>
                                                </m:rPr>
                                                <a:rPr lang="pt-BR" b="0" i="1">
                                                  <a:latin typeface="Cambria Math" panose="02040503050406030204" pitchFamily="18" charset="0"/>
                                                </a:rPr>
                                                <m:t>1</m:t>
                                              </m:r>
                                            </m:sub>
                                            <m:sup>
                                              <m:r>
                                                <a:rPr lang="pt-BR" b="0" i="1">
                                                  <a:latin typeface="Cambria Math" panose="02040503050406030204" pitchFamily="18" charset="0"/>
                                                </a:rPr>
                                                <m:t>′</m:t>
                                              </m:r>
                                            </m:sup>
                                          </m:sSubSup>
                                        </m:e>
                                      </m:mr>
                                      <m:mr>
                                        <m:e>
                                          <m:r>
                                            <a:rPr lang="en-US" i="1">
                                              <a:latin typeface="Cambria Math" panose="02040503050406030204" pitchFamily="18" charset="0"/>
                                            </a:rPr>
                                            <m:t>⋮</m:t>
                                          </m:r>
                                        </m:e>
                                      </m:mr>
                                      <m:mr>
                                        <m:e>
                                          <m:sSubSup>
                                            <m:sSubSupPr>
                                              <m:ctrlPr>
                                                <a:rPr lang="pt-BR" b="0" i="1">
                                                  <a:latin typeface="Cambria Math" panose="02040503050406030204" pitchFamily="18" charset="0"/>
                                                </a:rPr>
                                              </m:ctrlPr>
                                            </m:sSubSupPr>
                                            <m:e>
                                              <m:r>
                                                <a:rPr lang="pt-BR" b="0" i="1">
                                                  <a:latin typeface="Cambria Math" panose="02040503050406030204" pitchFamily="18" charset="0"/>
                                                </a:rPr>
                                                <m:t>𝑧</m:t>
                                              </m:r>
                                            </m:e>
                                            <m:sub>
                                              <m:r>
                                                <a:rPr lang="pt-BR" b="0" i="1">
                                                  <a:latin typeface="Cambria Math" panose="02040503050406030204" pitchFamily="18" charset="0"/>
                                                </a:rPr>
                                                <m:t>𝐾</m:t>
                                              </m:r>
                                            </m:sub>
                                            <m:sup>
                                              <m:r>
                                                <a:rPr lang="pt-BR" b="0" i="1">
                                                  <a:latin typeface="Cambria Math" panose="02040503050406030204" pitchFamily="18" charset="0"/>
                                                </a:rPr>
                                                <m:t>′</m:t>
                                              </m:r>
                                            </m:sup>
                                          </m:sSubSup>
                                        </m:e>
                                      </m:mr>
                                    </m:m>
                                  </m:e>
                                </m:d>
                              </m:e>
                              <m:sub>
                                <m:sSub>
                                  <m:sSubPr>
                                    <m:ctrlPr>
                                      <a:rPr lang="pt-BR" b="0" i="1">
                                        <a:latin typeface="Cambria Math" panose="02040503050406030204" pitchFamily="18" charset="0"/>
                                      </a:rPr>
                                    </m:ctrlPr>
                                  </m:sSubPr>
                                  <m:e>
                                    <m:r>
                                      <a:rPr lang="pt-BR" b="0" i="1">
                                        <a:latin typeface="Cambria Math" panose="02040503050406030204" pitchFamily="18" charset="0"/>
                                      </a:rPr>
                                      <m:t>𝐾</m:t>
                                    </m:r>
                                  </m:e>
                                  <m:sub>
                                    <m:r>
                                      <a:rPr lang="pt-BR" b="0" i="1">
                                        <a:latin typeface="Cambria Math" panose="02040503050406030204" pitchFamily="18" charset="0"/>
                                      </a:rPr>
                                      <m:t>𝑥</m:t>
                                    </m:r>
                                  </m:sub>
                                </m:sSub>
                                <m:r>
                                  <a:rPr lang="pt-BR" b="0" i="1">
                                    <a:latin typeface="Cambria Math" panose="02040503050406030204" pitchFamily="18" charset="0"/>
                                  </a:rPr>
                                  <m:t>𝑀</m:t>
                                </m:r>
                              </m:sub>
                            </m:sSub>
                          </m:e>
                        </m:d>
                      </m:e>
                    </m:d>
                  </m:oMath>
                </a14:m>
                <a:r>
                  <a:rPr lang="en-US" dirty="0"/>
                  <a:t> </a:t>
                </a:r>
              </a:p>
              <a:p>
                <a:pPr marL="0" indent="0">
                  <a:buNone/>
                </a:pPr>
                <a14:m>
                  <m:oMath xmlns:m="http://schemas.openxmlformats.org/officeDocument/2006/math">
                    <m:r>
                      <a:rPr lang="pt-BR" b="0" i="1">
                        <a:latin typeface="Cambria Math" panose="02040503050406030204" pitchFamily="18" charset="0"/>
                      </a:rPr>
                      <m:t>𝑓</m:t>
                    </m:r>
                  </m:oMath>
                </a14:m>
                <a:r>
                  <a:rPr lang="en-US" dirty="0"/>
                  <a:t>: </a:t>
                </a:r>
                <a:r>
                  <a:rPr lang="en-US" dirty="0" err="1"/>
                  <a:t>Modelo</a:t>
                </a:r>
                <a:r>
                  <a:rPr lang="en-US" dirty="0"/>
                  <a:t> </a:t>
                </a:r>
                <a:r>
                  <a:rPr lang="en-US" dirty="0" err="1"/>
                  <a:t>treinado</a:t>
                </a:r>
                <a:endParaRPr lang="en-US" dirty="0"/>
              </a:p>
              <a:p>
                <a:pPr marL="0" indent="0">
                  <a:buNone/>
                </a:pPr>
                <a14:m>
                  <m:oMath xmlns:m="http://schemas.openxmlformats.org/officeDocument/2006/math">
                    <m:r>
                      <a:rPr lang="pt-BR" b="0" i="1">
                        <a:latin typeface="Cambria Math" panose="02040503050406030204" pitchFamily="18" charset="0"/>
                      </a:rPr>
                      <m:t>𝐾</m:t>
                    </m:r>
                    <m:r>
                      <a:rPr lang="pt-BR" b="0" i="1">
                        <a:latin typeface="Cambria Math" panose="02040503050406030204" pitchFamily="18" charset="0"/>
                      </a:rPr>
                      <m:t>:</m:t>
                    </m:r>
                  </m:oMath>
                </a14:m>
                <a:r>
                  <a:rPr lang="en-US" dirty="0"/>
                  <a:t> </a:t>
                </a:r>
                <a:r>
                  <a:rPr lang="en-US" dirty="0" err="1"/>
                  <a:t>Número</a:t>
                </a:r>
                <a:r>
                  <a:rPr lang="en-US" dirty="0"/>
                  <a:t> de </a:t>
                </a:r>
                <a:r>
                  <a:rPr lang="en-US" dirty="0" err="1"/>
                  <a:t>amostras</a:t>
                </a:r>
                <a:endParaRPr lang="en-US" dirty="0"/>
              </a:p>
              <a:p>
                <a:pPr marL="0" indent="0">
                  <a:buNone/>
                </a:pPr>
                <a14:m>
                  <m:oMath xmlns:m="http://schemas.openxmlformats.org/officeDocument/2006/math">
                    <m:r>
                      <a:rPr lang="pt-BR" b="0" i="1">
                        <a:latin typeface="Cambria Math" panose="02040503050406030204" pitchFamily="18" charset="0"/>
                      </a:rPr>
                      <m:t>h</m:t>
                    </m:r>
                    <m:r>
                      <a:rPr lang="pt-BR" b="0" i="1">
                        <a:latin typeface="Cambria Math" panose="02040503050406030204" pitchFamily="18" charset="0"/>
                      </a:rPr>
                      <m:t>:é </m:t>
                    </m:r>
                    <m:r>
                      <a:rPr lang="pt-BR" b="0" i="1">
                        <a:latin typeface="Cambria Math" panose="02040503050406030204" pitchFamily="18" charset="0"/>
                      </a:rPr>
                      <m:t>𝑜</m:t>
                    </m:r>
                    <m:r>
                      <a:rPr lang="pt-BR" b="0" i="1">
                        <a:latin typeface="Cambria Math" panose="02040503050406030204" pitchFamily="18" charset="0"/>
                      </a:rPr>
                      <m:t> </m:t>
                    </m:r>
                    <m:r>
                      <a:rPr lang="pt-BR" b="0" i="1">
                        <a:latin typeface="Cambria Math" panose="02040503050406030204" pitchFamily="18" charset="0"/>
                      </a:rPr>
                      <m:t>𝐾𝑒𝑟𝑛𝑒𝑙</m:t>
                    </m:r>
                    <m:r>
                      <a:rPr lang="pt-BR" b="0" i="1">
                        <a:latin typeface="Cambria Math" panose="02040503050406030204" pitchFamily="18" charset="0"/>
                      </a:rPr>
                      <m:t> </m:t>
                    </m:r>
                    <m:r>
                      <a:rPr lang="pt-BR" b="0" i="1">
                        <a:latin typeface="Cambria Math" panose="02040503050406030204" pitchFamily="18" charset="0"/>
                      </a:rPr>
                      <m:t>𝑆𝐻𝐴𝑃</m:t>
                    </m:r>
                    <m:r>
                      <a:rPr lang="pt-BR" b="0" i="1">
                        <a:latin typeface="Cambria Math" panose="02040503050406030204" pitchFamily="18" charset="0"/>
                      </a:rPr>
                      <m:t>.</m:t>
                    </m:r>
                  </m:oMath>
                </a14:m>
                <a:r>
                  <a:rPr lang="en-US" dirty="0"/>
                  <a:t> </a:t>
                </a:r>
                <a:r>
                  <a:rPr lang="en-US" dirty="0" err="1"/>
                  <a:t>Operador</a:t>
                </a:r>
                <a:r>
                  <a:rPr lang="en-US" dirty="0"/>
                  <a:t> que </a:t>
                </a:r>
                <a:r>
                  <a:rPr lang="en-US" dirty="0" err="1"/>
                  <a:t>recebe</a:t>
                </a:r>
                <a:r>
                  <a:rPr lang="en-US" dirty="0"/>
                  <a:t> </a:t>
                </a:r>
                <a:r>
                  <a:rPr lang="en-US" dirty="0" err="1"/>
                  <a:t>uma</a:t>
                </a:r>
                <a:r>
                  <a:rPr lang="en-US" dirty="0"/>
                  <a:t> </a:t>
                </a:r>
                <a:r>
                  <a:rPr lang="en-US" dirty="0" err="1"/>
                  <a:t>coalisão</a:t>
                </a:r>
                <a:r>
                  <a:rPr lang="en-US" dirty="0"/>
                  <a:t> </a:t>
                </a:r>
                <a14:m>
                  <m:oMath xmlns:m="http://schemas.openxmlformats.org/officeDocument/2006/math">
                    <m:r>
                      <a:rPr lang="pt-BR" b="0" i="1">
                        <a:latin typeface="Cambria Math" panose="02040503050406030204" pitchFamily="18" charset="0"/>
                      </a:rPr>
                      <m:t>𝑧</m:t>
                    </m:r>
                    <m:r>
                      <a:rPr lang="pt-BR" b="0" i="1">
                        <a:latin typeface="Cambria Math" panose="02040503050406030204" pitchFamily="18" charset="0"/>
                      </a:rPr>
                      <m:t>′</m:t>
                    </m:r>
                  </m:oMath>
                </a14:m>
                <a:r>
                  <a:rPr lang="en-US" dirty="0"/>
                  <a:t> e </a:t>
                </a:r>
                <a:r>
                  <a:rPr lang="en-US" dirty="0" err="1"/>
                  <a:t>mapeia</a:t>
                </a:r>
                <a:r>
                  <a:rPr lang="en-US" dirty="0"/>
                  <a:t> para </a:t>
                </a:r>
                <a:r>
                  <a:rPr lang="en-US" dirty="0" err="1"/>
                  <a:t>valores</a:t>
                </a:r>
                <a:r>
                  <a:rPr lang="en-US" dirty="0"/>
                  <a:t> </a:t>
                </a:r>
                <a:r>
                  <a:rPr lang="en-US" dirty="0" err="1"/>
                  <a:t>originais</a:t>
                </a:r>
                <a:r>
                  <a:rPr lang="en-US" dirty="0"/>
                  <a:t> </a:t>
                </a:r>
                <a:r>
                  <a:rPr lang="en-US" dirty="0" err="1"/>
                  <a:t>daquela</a:t>
                </a:r>
                <a:r>
                  <a:rPr lang="en-US" dirty="0"/>
                  <a:t> </a:t>
                </a:r>
                <a:r>
                  <a:rPr lang="en-US" dirty="0" err="1"/>
                  <a:t>observação</a:t>
                </a:r>
                <a:r>
                  <a:rPr lang="en-US" dirty="0"/>
                  <a:t> </a:t>
                </a:r>
                <a:r>
                  <a:rPr lang="en-US" dirty="0" err="1"/>
                  <a:t>ou</a:t>
                </a:r>
                <a:r>
                  <a:rPr lang="en-US" dirty="0"/>
                  <a:t> para </a:t>
                </a:r>
                <a:r>
                  <a:rPr lang="en-US" dirty="0" err="1"/>
                  <a:t>valores</a:t>
                </a:r>
                <a:r>
                  <a:rPr lang="en-US" dirty="0"/>
                  <a:t> </a:t>
                </a:r>
                <a:r>
                  <a:rPr lang="en-US" dirty="0" err="1"/>
                  <a:t>aleatórios</a:t>
                </a:r>
                <a:r>
                  <a:rPr lang="en-US" dirty="0"/>
                  <a:t> </a:t>
                </a:r>
              </a:p>
              <a:p>
                <a:pPr marL="0" indent="0">
                  <a:buNone/>
                </a:pPr>
                <a:endParaRPr lang="en-US" dirty="0"/>
              </a:p>
              <a:p>
                <a:pPr marL="0" indent="0">
                  <a:buNone/>
                </a:pPr>
                <a:endParaRPr lang="en-US" dirty="0"/>
              </a:p>
            </p:txBody>
          </p:sp>
        </mc:Choice>
        <mc:Fallback xmlns="">
          <p:sp>
            <p:nvSpPr>
              <p:cNvPr id="3" name="Espaço Reservado para Conteúdo 2">
                <a:extLst>
                  <a:ext uri="{FF2B5EF4-FFF2-40B4-BE49-F238E27FC236}">
                    <a16:creationId xmlns:a16="http://schemas.microsoft.com/office/drawing/2014/main" id="{B3C78DE9-CE14-4032-B0DF-FBC8A098ADA9}"/>
                  </a:ext>
                </a:extLst>
              </p:cNvPr>
              <p:cNvSpPr>
                <a:spLocks noGrp="1" noRot="1" noChangeAspect="1" noMove="1" noResize="1" noEditPoints="1" noAdjustHandles="1" noChangeArrowheads="1" noChangeShapeType="1" noTextEdit="1"/>
              </p:cNvSpPr>
              <p:nvPr>
                <p:ph idx="1"/>
              </p:nvPr>
            </p:nvSpPr>
            <p:spPr>
              <a:xfrm>
                <a:off x="5144679" y="2198914"/>
                <a:ext cx="6405063" cy="3670180"/>
              </a:xfrm>
              <a:blipFill>
                <a:blip r:embed="rId4"/>
                <a:stretch>
                  <a:fillRect l="-2474" t="-1163" r="-1047"/>
                </a:stretch>
              </a:blipFill>
            </p:spPr>
            <p:txBody>
              <a:bodyPr/>
              <a:lstStyle/>
              <a:p>
                <a:r>
                  <a:rPr lang="en-US">
                    <a:noFill/>
                  </a:rPr>
                  <a:t> </a:t>
                </a:r>
              </a:p>
            </p:txBody>
          </p:sp>
        </mc:Fallback>
      </mc:AlternateContent>
      <p:sp>
        <p:nvSpPr>
          <p:cNvPr id="25" name="Rectangle 24">
            <a:extLst>
              <a:ext uri="{FF2B5EF4-FFF2-40B4-BE49-F238E27FC236}">
                <a16:creationId xmlns:a16="http://schemas.microsoft.com/office/drawing/2014/main" id="{51DDD252-D7C8-4CE5-9C61-D60D722BC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2FBD75F5-C49C-4F6A-8D43-7A5939C23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59885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E82A7A-DAB7-449D-BE25-C152D9C8530C}"/>
              </a:ext>
            </a:extLst>
          </p:cNvPr>
          <p:cNvSpPr>
            <a:spLocks noGrp="1"/>
          </p:cNvSpPr>
          <p:nvPr>
            <p:ph type="title"/>
          </p:nvPr>
        </p:nvSpPr>
        <p:spPr/>
        <p:txBody>
          <a:bodyPr/>
          <a:lstStyle/>
          <a:p>
            <a:r>
              <a:rPr lang="pt-BR" dirty="0"/>
              <a:t>Treinamento</a:t>
            </a:r>
            <a:endParaRPr lang="en-US"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3C78DE9-CE14-4032-B0DF-FBC8A098ADA9}"/>
                  </a:ext>
                </a:extLst>
              </p:cNvPr>
              <p:cNvSpPr>
                <a:spLocks noGrp="1"/>
              </p:cNvSpPr>
              <p:nvPr>
                <p:ph idx="1"/>
              </p:nvPr>
            </p:nvSpPr>
            <p:spPr/>
            <p:txBody>
              <a:bodyPr>
                <a:normAutofit lnSpcReduction="10000"/>
              </a:bodyPr>
              <a:lstStyle/>
              <a:p>
                <a:pPr marL="0" indent="0">
                  <a:buNone/>
                </a:pPr>
                <a:r>
                  <a:rPr lang="en-US" sz="1600" dirty="0"/>
                  <a:t>Ajustamos </a:t>
                </a:r>
                <a:r>
                  <a:rPr lang="en-US" sz="1600" dirty="0" err="1"/>
                  <a:t>uma</a:t>
                </a:r>
                <a:r>
                  <a:rPr lang="en-US" sz="1600" dirty="0"/>
                  <a:t> </a:t>
                </a:r>
                <a:r>
                  <a:rPr lang="en-US" sz="1600" dirty="0" err="1"/>
                  <a:t>regressão</a:t>
                </a:r>
                <a:r>
                  <a:rPr lang="en-US" sz="1600" dirty="0"/>
                  <a:t> linear </a:t>
                </a:r>
                <a:r>
                  <a:rPr lang="en-US" sz="1600" dirty="0" err="1"/>
                  <a:t>ponderada</a:t>
                </a:r>
                <a:r>
                  <a:rPr lang="en-US" sz="1600" dirty="0"/>
                  <a:t> (weight linear model)</a:t>
                </a:r>
              </a:p>
              <a:p>
                <a:pPr marL="0" indent="0">
                  <a:buNone/>
                </a:pPr>
                <a:r>
                  <a:rPr lang="en-US" sz="1600" dirty="0"/>
                  <a:t>A </a:t>
                </a:r>
                <a:r>
                  <a:rPr lang="en-US" sz="1600" dirty="0" err="1"/>
                  <a:t>diferença</a:t>
                </a:r>
                <a:r>
                  <a:rPr lang="en-US" sz="1600" dirty="0"/>
                  <a:t> </a:t>
                </a:r>
                <a:r>
                  <a:rPr lang="en-US" sz="1600" dirty="0" err="1"/>
                  <a:t>quanto</a:t>
                </a:r>
                <a:r>
                  <a:rPr lang="en-US" sz="1600" dirty="0"/>
                  <a:t> </a:t>
                </a:r>
                <a:r>
                  <a:rPr lang="en-US" sz="1600" dirty="0" err="1"/>
                  <a:t>ao</a:t>
                </a:r>
                <a:r>
                  <a:rPr lang="en-US" sz="1600" dirty="0"/>
                  <a:t> LIME é a forma que </a:t>
                </a:r>
                <a:r>
                  <a:rPr lang="en-US" sz="1600" dirty="0" err="1"/>
                  <a:t>ponderamos</a:t>
                </a:r>
                <a:r>
                  <a:rPr lang="en-US" sz="1600" dirty="0"/>
                  <a:t> as </a:t>
                </a:r>
                <a:r>
                  <a:rPr lang="en-US" sz="1600" dirty="0" err="1"/>
                  <a:t>instâncias</a:t>
                </a:r>
                <a:r>
                  <a:rPr lang="en-US" sz="1600" dirty="0"/>
                  <a:t> de </a:t>
                </a:r>
                <a:r>
                  <a:rPr lang="en-US" sz="1600" dirty="0" err="1"/>
                  <a:t>treinamento</a:t>
                </a:r>
                <a:r>
                  <a:rPr lang="en-US" sz="1600" dirty="0"/>
                  <a:t>. LIME </a:t>
                </a:r>
                <a:r>
                  <a:rPr lang="en-US" sz="1600" dirty="0" err="1"/>
                  <a:t>pondera</a:t>
                </a:r>
                <a:r>
                  <a:rPr lang="en-US" sz="1600" dirty="0"/>
                  <a:t> as </a:t>
                </a:r>
                <a:r>
                  <a:rPr lang="en-US" sz="1600" dirty="0" err="1"/>
                  <a:t>instâncias</a:t>
                </a:r>
                <a:r>
                  <a:rPr lang="en-US" sz="1600" dirty="0"/>
                  <a:t> de </a:t>
                </a:r>
                <a:r>
                  <a:rPr lang="en-US" sz="1600" dirty="0" err="1"/>
                  <a:t>acordo</a:t>
                </a:r>
                <a:r>
                  <a:rPr lang="en-US" sz="1600" dirty="0"/>
                  <a:t> de </a:t>
                </a:r>
                <a:r>
                  <a:rPr lang="en-US" sz="1600" dirty="0" err="1"/>
                  <a:t>quão</a:t>
                </a:r>
                <a:r>
                  <a:rPr lang="en-US" sz="1600" dirty="0"/>
                  <a:t> </a:t>
                </a:r>
                <a:r>
                  <a:rPr lang="en-US" sz="1600" dirty="0" err="1"/>
                  <a:t>próximo</a:t>
                </a:r>
                <a:r>
                  <a:rPr lang="en-US" sz="1600" dirty="0"/>
                  <a:t> as </a:t>
                </a:r>
                <a:r>
                  <a:rPr lang="en-US" sz="1600" dirty="0" err="1"/>
                  <a:t>instâncias</a:t>
                </a:r>
                <a:r>
                  <a:rPr lang="en-US" sz="1600" dirty="0"/>
                  <a:t> </a:t>
                </a:r>
                <a:r>
                  <a:rPr lang="en-US" sz="1600" dirty="0" err="1"/>
                  <a:t>amostradas</a:t>
                </a:r>
                <a:r>
                  <a:rPr lang="en-US" sz="1600" dirty="0"/>
                  <a:t> </a:t>
                </a:r>
                <a:r>
                  <a:rPr lang="en-US" sz="1600" dirty="0" err="1"/>
                  <a:t>estão</a:t>
                </a:r>
                <a:r>
                  <a:rPr lang="en-US" sz="1600" dirty="0"/>
                  <a:t> da </a:t>
                </a:r>
                <a:r>
                  <a:rPr lang="en-US" sz="1600" dirty="0" err="1"/>
                  <a:t>observação</a:t>
                </a:r>
                <a:r>
                  <a:rPr lang="en-US" sz="1600" dirty="0"/>
                  <a:t> </a:t>
                </a:r>
                <a:r>
                  <a:rPr lang="en-US" sz="1600" dirty="0" err="1"/>
                  <a:t>analisada</a:t>
                </a:r>
                <a:r>
                  <a:rPr lang="en-US" sz="1600" dirty="0"/>
                  <a:t>. </a:t>
                </a:r>
                <a:r>
                  <a:rPr lang="en-US" sz="1600" dirty="0" err="1"/>
                  <a:t>Quanto</a:t>
                </a:r>
                <a:r>
                  <a:rPr lang="en-US" sz="1600" dirty="0"/>
                  <a:t> </a:t>
                </a:r>
                <a:r>
                  <a:rPr lang="en-US" sz="1600" dirty="0" err="1"/>
                  <a:t>mais</a:t>
                </a:r>
                <a:r>
                  <a:rPr lang="en-US" sz="1600" dirty="0"/>
                  <a:t> </a:t>
                </a:r>
                <a:r>
                  <a:rPr lang="en-US" sz="1600" dirty="0" err="1"/>
                  <a:t>próximo</a:t>
                </a:r>
                <a:r>
                  <a:rPr lang="en-US" sz="1600" dirty="0"/>
                  <a:t> </a:t>
                </a:r>
                <a:r>
                  <a:rPr lang="en-US" sz="1600" dirty="0" err="1"/>
                  <a:t>mais</a:t>
                </a:r>
                <a:r>
                  <a:rPr lang="en-US" sz="1600" dirty="0"/>
                  <a:t> </a:t>
                </a:r>
                <a:r>
                  <a:rPr lang="en-US" sz="1600" dirty="0" err="1"/>
                  <a:t>relevante</a:t>
                </a:r>
                <a:r>
                  <a:rPr lang="en-US" sz="1600" dirty="0"/>
                  <a:t>. Para o Shapley a </a:t>
                </a:r>
                <a:r>
                  <a:rPr lang="en-US" sz="1600" dirty="0" err="1"/>
                  <a:t>ponderação</a:t>
                </a:r>
                <a:r>
                  <a:rPr lang="en-US" sz="1600" dirty="0"/>
                  <a:t> é </a:t>
                </a:r>
                <a:r>
                  <a:rPr lang="en-US" sz="1600" dirty="0" err="1"/>
                  <a:t>feita</a:t>
                </a:r>
                <a:r>
                  <a:rPr lang="en-US" sz="1600" dirty="0"/>
                  <a:t> a </a:t>
                </a:r>
                <a:r>
                  <a:rPr lang="en-US" sz="1600" dirty="0" err="1"/>
                  <a:t>partir</a:t>
                </a:r>
                <a:r>
                  <a:rPr lang="en-US" sz="1600" dirty="0"/>
                  <a:t> do </a:t>
                </a:r>
                <a:r>
                  <a:rPr lang="en-US" sz="1600" dirty="0" err="1"/>
                  <a:t>vetor</a:t>
                </a:r>
                <a:r>
                  <a:rPr lang="en-US" sz="1600" dirty="0"/>
                  <a:t> de </a:t>
                </a:r>
                <a:r>
                  <a:rPr lang="en-US" sz="1600" dirty="0" err="1"/>
                  <a:t>coalisões</a:t>
                </a:r>
                <a:r>
                  <a:rPr lang="en-US" sz="1600" dirty="0"/>
                  <a:t>. </a:t>
                </a:r>
                <a:r>
                  <a:rPr lang="en-US" sz="1600" dirty="0" err="1"/>
                  <a:t>Quanto</a:t>
                </a:r>
                <a:r>
                  <a:rPr lang="en-US" sz="1600" dirty="0"/>
                  <a:t> </a:t>
                </a:r>
                <a:r>
                  <a:rPr lang="en-US" sz="1600" dirty="0" err="1"/>
                  <a:t>mais</a:t>
                </a:r>
                <a:r>
                  <a:rPr lang="en-US" sz="1600" dirty="0"/>
                  <a:t> 0’s </a:t>
                </a:r>
                <a:r>
                  <a:rPr lang="en-US" sz="1600" dirty="0" err="1"/>
                  <a:t>ou</a:t>
                </a:r>
                <a:r>
                  <a:rPr lang="en-US" sz="1600" dirty="0"/>
                  <a:t> </a:t>
                </a:r>
                <a:r>
                  <a:rPr lang="en-US" sz="1600" dirty="0" err="1"/>
                  <a:t>quanto</a:t>
                </a:r>
                <a:r>
                  <a:rPr lang="en-US" sz="1600" dirty="0"/>
                  <a:t> </a:t>
                </a:r>
                <a:r>
                  <a:rPr lang="en-US" sz="1600" dirty="0" err="1"/>
                  <a:t>mais</a:t>
                </a:r>
                <a:r>
                  <a:rPr lang="en-US" sz="1600" dirty="0"/>
                  <a:t> 1’s </a:t>
                </a:r>
                <a:r>
                  <a:rPr lang="en-US" sz="1600" dirty="0" err="1"/>
                  <a:t>mais</a:t>
                </a:r>
                <a:r>
                  <a:rPr lang="en-US" sz="1600" dirty="0"/>
                  <a:t> </a:t>
                </a:r>
                <a:r>
                  <a:rPr lang="en-US" sz="1600" dirty="0" err="1"/>
                  <a:t>relevante</a:t>
                </a:r>
                <a:r>
                  <a:rPr lang="en-US" sz="1600" dirty="0"/>
                  <a:t> é a </a:t>
                </a:r>
                <a:r>
                  <a:rPr lang="en-US" sz="1600" dirty="0" err="1"/>
                  <a:t>instância</a:t>
                </a:r>
                <a:r>
                  <a:rPr lang="en-US" sz="1600" dirty="0"/>
                  <a:t> </a:t>
                </a:r>
                <a:r>
                  <a:rPr lang="en-US" sz="1600" dirty="0" err="1"/>
                  <a:t>amostrada</a:t>
                </a:r>
                <a:r>
                  <a:rPr lang="en-US" sz="1600" dirty="0"/>
                  <a:t>. Podemos </a:t>
                </a:r>
                <a:r>
                  <a:rPr lang="en-US" sz="1600" dirty="0" err="1"/>
                  <a:t>descrever</a:t>
                </a:r>
                <a:r>
                  <a:rPr lang="en-US" sz="1600" dirty="0"/>
                  <a:t> </a:t>
                </a:r>
                <a:r>
                  <a:rPr lang="en-US" sz="1600" dirty="0" err="1"/>
                  <a:t>matematicamente</a:t>
                </a:r>
                <a:r>
                  <a:rPr lang="en-US" sz="1600" dirty="0"/>
                  <a:t> </a:t>
                </a:r>
                <a:r>
                  <a:rPr lang="en-US" sz="1600" dirty="0" err="1"/>
                  <a:t>como</a:t>
                </a:r>
                <a:r>
                  <a:rPr lang="en-US" sz="1600" dirty="0"/>
                  <a:t>:</a:t>
                </a:r>
              </a:p>
              <a:p>
                <a:pPr marL="0" indent="0">
                  <a:buNone/>
                </a:pPr>
                <a:endParaRPr lang="en-US" sz="1600" dirty="0"/>
              </a:p>
              <a:p>
                <a:pPr marL="0" indent="0">
                  <a:buNone/>
                </a:pPr>
                <a14:m>
                  <m:oMathPara xmlns:m="http://schemas.openxmlformats.org/officeDocument/2006/math">
                    <m:oMathParaPr>
                      <m:jc m:val="centerGroup"/>
                    </m:oMathParaPr>
                    <m:oMath xmlns:m="http://schemas.openxmlformats.org/officeDocument/2006/math">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𝜋</m:t>
                          </m:r>
                        </m:e>
                        <m:sub>
                          <m:r>
                            <a:rPr lang="pt-BR" sz="1400" b="0" i="1" smtClean="0">
                              <a:latin typeface="Cambria Math" panose="02040503050406030204" pitchFamily="18" charset="0"/>
                            </a:rPr>
                            <m:t>𝑥</m:t>
                          </m:r>
                        </m:sub>
                      </m:sSub>
                      <m:d>
                        <m:dPr>
                          <m:ctrlPr>
                            <a:rPr lang="pt-BR" sz="1400" b="0" i="1" smtClean="0">
                              <a:latin typeface="Cambria Math" panose="02040503050406030204" pitchFamily="18" charset="0"/>
                            </a:rPr>
                          </m:ctrlPr>
                        </m:dPr>
                        <m:e>
                          <m:sSup>
                            <m:sSupPr>
                              <m:ctrlPr>
                                <a:rPr lang="pt-BR" sz="1400" b="0" i="1" smtClean="0">
                                  <a:latin typeface="Cambria Math" panose="02040503050406030204" pitchFamily="18" charset="0"/>
                                </a:rPr>
                              </m:ctrlPr>
                            </m:sSupPr>
                            <m:e>
                              <m:r>
                                <a:rPr lang="pt-BR" sz="1400" b="0" i="1" smtClean="0">
                                  <a:latin typeface="Cambria Math" panose="02040503050406030204" pitchFamily="18" charset="0"/>
                                </a:rPr>
                                <m:t>𝑧</m:t>
                              </m:r>
                            </m:e>
                            <m:sup>
                              <m:r>
                                <a:rPr lang="pt-BR" sz="1400" b="0" i="1" smtClean="0">
                                  <a:latin typeface="Cambria Math" panose="02040503050406030204" pitchFamily="18" charset="0"/>
                                </a:rPr>
                                <m:t>′</m:t>
                              </m:r>
                            </m:sup>
                          </m:sSup>
                        </m:e>
                      </m:d>
                      <m:r>
                        <a:rPr lang="pt-BR" sz="1400" b="0" i="1" smtClean="0">
                          <a:latin typeface="Cambria Math" panose="02040503050406030204" pitchFamily="18" charset="0"/>
                        </a:rPr>
                        <m:t>=</m:t>
                      </m:r>
                      <m:f>
                        <m:fPr>
                          <m:ctrlPr>
                            <a:rPr lang="pt-BR" sz="1400" b="0" i="1" smtClean="0">
                              <a:latin typeface="Cambria Math" panose="02040503050406030204" pitchFamily="18" charset="0"/>
                            </a:rPr>
                          </m:ctrlPr>
                        </m:fPr>
                        <m:num>
                          <m:r>
                            <a:rPr lang="pt-BR" sz="1400" b="0" i="1" smtClean="0">
                              <a:latin typeface="Cambria Math" panose="02040503050406030204" pitchFamily="18" charset="0"/>
                            </a:rPr>
                            <m:t>𝑀</m:t>
                          </m:r>
                          <m:r>
                            <a:rPr lang="pt-BR" sz="1400" b="0" i="1" smtClean="0">
                              <a:latin typeface="Cambria Math" panose="02040503050406030204" pitchFamily="18" charset="0"/>
                            </a:rPr>
                            <m:t>−1</m:t>
                          </m:r>
                        </m:num>
                        <m:den>
                          <m:d>
                            <m:dPr>
                              <m:ctrlPr>
                                <a:rPr lang="pt-BR" sz="1400" b="0" i="1" smtClean="0">
                                  <a:latin typeface="Cambria Math" panose="02040503050406030204" pitchFamily="18" charset="0"/>
                                </a:rPr>
                              </m:ctrlPr>
                            </m:dPr>
                            <m:e>
                              <m:f>
                                <m:fPr>
                                  <m:type m:val="noBar"/>
                                  <m:ctrlPr>
                                    <a:rPr lang="pt-BR" sz="1400" b="0" i="1" smtClean="0">
                                      <a:latin typeface="Cambria Math" panose="02040503050406030204" pitchFamily="18" charset="0"/>
                                    </a:rPr>
                                  </m:ctrlPr>
                                </m:fPr>
                                <m:num>
                                  <m:r>
                                    <a:rPr lang="pt-BR" sz="1400" b="0" i="1" smtClean="0">
                                      <a:latin typeface="Cambria Math" panose="02040503050406030204" pitchFamily="18" charset="0"/>
                                    </a:rPr>
                                    <m:t>𝑀</m:t>
                                  </m:r>
                                </m:num>
                                <m:den>
                                  <m:r>
                                    <a:rPr lang="pt-BR" sz="1400" b="0" i="1" smtClean="0">
                                      <a:latin typeface="Cambria Math" panose="02040503050406030204" pitchFamily="18" charset="0"/>
                                    </a:rPr>
                                    <m:t>|</m:t>
                                  </m:r>
                                  <m:r>
                                    <a:rPr lang="pt-BR" sz="1400" b="0" i="1" smtClean="0">
                                      <a:latin typeface="Cambria Math" panose="02040503050406030204" pitchFamily="18" charset="0"/>
                                    </a:rPr>
                                    <m:t>𝑧</m:t>
                                  </m:r>
                                  <m:r>
                                    <a:rPr lang="pt-BR" sz="1400" b="0" i="1" smtClean="0">
                                      <a:latin typeface="Cambria Math" panose="02040503050406030204" pitchFamily="18" charset="0"/>
                                    </a:rPr>
                                    <m:t>′|</m:t>
                                  </m:r>
                                </m:den>
                              </m:f>
                            </m:e>
                          </m:d>
                          <m:d>
                            <m:dPr>
                              <m:begChr m:val="|"/>
                              <m:endChr m:val="|"/>
                              <m:ctrlPr>
                                <a:rPr lang="pt-BR" sz="1400" b="0" i="1" smtClean="0">
                                  <a:latin typeface="Cambria Math" panose="02040503050406030204" pitchFamily="18" charset="0"/>
                                </a:rPr>
                              </m:ctrlPr>
                            </m:dPr>
                            <m:e>
                              <m:sSup>
                                <m:sSupPr>
                                  <m:ctrlPr>
                                    <a:rPr lang="pt-BR" sz="1400" b="0" i="1" smtClean="0">
                                      <a:latin typeface="Cambria Math" panose="02040503050406030204" pitchFamily="18" charset="0"/>
                                    </a:rPr>
                                  </m:ctrlPr>
                                </m:sSupPr>
                                <m:e>
                                  <m:r>
                                    <a:rPr lang="pt-BR" sz="1400" b="0" i="1" smtClean="0">
                                      <a:latin typeface="Cambria Math" panose="02040503050406030204" pitchFamily="18" charset="0"/>
                                    </a:rPr>
                                    <m:t>𝑧</m:t>
                                  </m:r>
                                </m:e>
                                <m:sup>
                                  <m:r>
                                    <a:rPr lang="pt-BR" sz="1400" b="0" i="1" smtClean="0">
                                      <a:latin typeface="Cambria Math" panose="02040503050406030204" pitchFamily="18" charset="0"/>
                                    </a:rPr>
                                    <m:t>′</m:t>
                                  </m:r>
                                </m:sup>
                              </m:sSup>
                            </m:e>
                          </m:d>
                          <m:d>
                            <m:dPr>
                              <m:ctrlPr>
                                <a:rPr lang="pt-BR" sz="1400" b="0" i="1" smtClean="0">
                                  <a:latin typeface="Cambria Math" panose="02040503050406030204" pitchFamily="18" charset="0"/>
                                </a:rPr>
                              </m:ctrlPr>
                            </m:dPr>
                            <m:e>
                              <m:r>
                                <a:rPr lang="pt-BR" sz="1400" b="0" i="1" smtClean="0">
                                  <a:latin typeface="Cambria Math" panose="02040503050406030204" pitchFamily="18" charset="0"/>
                                </a:rPr>
                                <m:t>𝑀</m:t>
                              </m:r>
                              <m:r>
                                <a:rPr lang="pt-BR" sz="1400" b="0" i="1" smtClean="0">
                                  <a:latin typeface="Cambria Math" panose="02040503050406030204" pitchFamily="18" charset="0"/>
                                </a:rPr>
                                <m:t>−</m:t>
                              </m:r>
                              <m:d>
                                <m:dPr>
                                  <m:begChr m:val="|"/>
                                  <m:endChr m:val="|"/>
                                  <m:ctrlPr>
                                    <a:rPr lang="pt-BR" sz="1400" b="0" i="1" smtClean="0">
                                      <a:latin typeface="Cambria Math" panose="02040503050406030204" pitchFamily="18" charset="0"/>
                                    </a:rPr>
                                  </m:ctrlPr>
                                </m:dPr>
                                <m:e>
                                  <m:sSup>
                                    <m:sSupPr>
                                      <m:ctrlPr>
                                        <a:rPr lang="pt-BR" sz="1400" b="0" i="1" smtClean="0">
                                          <a:latin typeface="Cambria Math" panose="02040503050406030204" pitchFamily="18" charset="0"/>
                                        </a:rPr>
                                      </m:ctrlPr>
                                    </m:sSupPr>
                                    <m:e>
                                      <m:r>
                                        <a:rPr lang="pt-BR" sz="1400" b="0" i="1" smtClean="0">
                                          <a:latin typeface="Cambria Math" panose="02040503050406030204" pitchFamily="18" charset="0"/>
                                        </a:rPr>
                                        <m:t>𝑧</m:t>
                                      </m:r>
                                    </m:e>
                                    <m:sup>
                                      <m:r>
                                        <a:rPr lang="pt-BR" sz="1400" b="0" i="1" smtClean="0">
                                          <a:latin typeface="Cambria Math" panose="02040503050406030204" pitchFamily="18" charset="0"/>
                                        </a:rPr>
                                        <m:t>′</m:t>
                                      </m:r>
                                    </m:sup>
                                  </m:sSup>
                                </m:e>
                              </m:d>
                            </m:e>
                          </m:d>
                        </m:den>
                      </m:f>
                    </m:oMath>
                  </m:oMathPara>
                </a14:m>
                <a:endParaRPr lang="en-US" sz="1400" dirty="0"/>
              </a:p>
              <a:p>
                <a:pPr marL="0" indent="0">
                  <a:buNone/>
                </a:pPr>
                <a:r>
                  <a:rPr lang="en-US" sz="1600" dirty="0" err="1"/>
                  <a:t>Função</a:t>
                </a:r>
                <a:r>
                  <a:rPr lang="en-US" sz="1600" dirty="0"/>
                  <a:t> </a:t>
                </a:r>
                <a:r>
                  <a:rPr lang="en-US" sz="1600" dirty="0" err="1"/>
                  <a:t>Objetiva</a:t>
                </a:r>
                <a:r>
                  <a:rPr lang="en-US" sz="1600" dirty="0"/>
                  <a:t>:</a:t>
                </a:r>
              </a:p>
              <a:p>
                <a:pPr marL="0" indent="0">
                  <a:buNone/>
                </a:pPr>
                <a14:m>
                  <m:oMathPara xmlns:m="http://schemas.openxmlformats.org/officeDocument/2006/math">
                    <m:oMathParaPr>
                      <m:jc m:val="centerGroup"/>
                    </m:oMathParaPr>
                    <m:oMath xmlns:m="http://schemas.openxmlformats.org/officeDocument/2006/math">
                      <m:r>
                        <a:rPr lang="pt-BR" sz="1400" b="0" i="1" smtClean="0">
                          <a:latin typeface="Cambria Math" panose="02040503050406030204" pitchFamily="18" charset="0"/>
                        </a:rPr>
                        <m:t>𝐿</m:t>
                      </m:r>
                      <m:d>
                        <m:dPr>
                          <m:ctrlPr>
                            <a:rPr lang="pt-BR" sz="1400" b="0" i="1" smtClean="0">
                              <a:latin typeface="Cambria Math" panose="02040503050406030204" pitchFamily="18" charset="0"/>
                            </a:rPr>
                          </m:ctrlPr>
                        </m:dPr>
                        <m:e>
                          <m:r>
                            <a:rPr lang="pt-BR" sz="1400" b="0" i="1" smtClean="0">
                              <a:latin typeface="Cambria Math" panose="02040503050406030204" pitchFamily="18" charset="0"/>
                            </a:rPr>
                            <m:t>𝑓</m:t>
                          </m:r>
                          <m:r>
                            <a:rPr lang="pt-BR" sz="1400" b="0" i="1" smtClean="0">
                              <a:latin typeface="Cambria Math" panose="02040503050406030204" pitchFamily="18" charset="0"/>
                            </a:rPr>
                            <m:t>,</m:t>
                          </m:r>
                          <m:r>
                            <a:rPr lang="pt-BR" sz="1400" b="0" i="1" smtClean="0">
                              <a:latin typeface="Cambria Math" panose="02040503050406030204" pitchFamily="18" charset="0"/>
                            </a:rPr>
                            <m:t>𝑔</m:t>
                          </m:r>
                          <m:r>
                            <a:rPr lang="pt-BR" sz="1400" b="0" i="1" smtClean="0">
                              <a:latin typeface="Cambria Math" panose="02040503050406030204" pitchFamily="18" charset="0"/>
                            </a:rPr>
                            <m:t>,</m:t>
                          </m:r>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𝜋</m:t>
                              </m:r>
                            </m:e>
                            <m:sub>
                              <m:r>
                                <a:rPr lang="pt-BR" sz="1400" b="0" i="1" smtClean="0">
                                  <a:latin typeface="Cambria Math" panose="02040503050406030204" pitchFamily="18" charset="0"/>
                                </a:rPr>
                                <m:t>𝑥</m:t>
                              </m:r>
                            </m:sub>
                          </m:sSub>
                        </m:e>
                      </m:d>
                      <m:r>
                        <a:rPr lang="pt-BR" sz="1400" b="0" i="1" smtClean="0">
                          <a:latin typeface="Cambria Math" panose="02040503050406030204" pitchFamily="18" charset="0"/>
                        </a:rPr>
                        <m:t>=</m:t>
                      </m:r>
                      <m:nary>
                        <m:naryPr>
                          <m:chr m:val="∑"/>
                          <m:supHide m:val="on"/>
                          <m:ctrlPr>
                            <a:rPr lang="pt-BR" sz="1400" b="0" i="1" smtClean="0">
                              <a:latin typeface="Cambria Math" panose="02040503050406030204" pitchFamily="18" charset="0"/>
                            </a:rPr>
                          </m:ctrlPr>
                        </m:naryPr>
                        <m:sub>
                          <m:r>
                            <m:rPr>
                              <m:brk m:alnAt="7"/>
                            </m:rPr>
                            <a:rPr lang="pt-BR" sz="1400" b="0" i="1" smtClean="0">
                              <a:latin typeface="Cambria Math" panose="02040503050406030204" pitchFamily="18" charset="0"/>
                            </a:rPr>
                            <m:t>𝑧</m:t>
                          </m:r>
                          <m:r>
                            <a:rPr lang="pt-BR" sz="1400" b="0" i="1" smtClean="0">
                              <a:latin typeface="Cambria Math" panose="02040503050406030204" pitchFamily="18" charset="0"/>
                            </a:rPr>
                            <m:t>′∈</m:t>
                          </m:r>
                          <m:r>
                            <a:rPr lang="pt-BR" sz="1400" b="0" i="1" smtClean="0">
                              <a:latin typeface="Cambria Math" panose="02040503050406030204" pitchFamily="18" charset="0"/>
                              <a:ea typeface="Cambria Math" panose="02040503050406030204" pitchFamily="18" charset="0"/>
                            </a:rPr>
                            <m:t>𝑍</m:t>
                          </m:r>
                        </m:sub>
                        <m:sup/>
                        <m:e>
                          <m:sSup>
                            <m:sSupPr>
                              <m:ctrlPr>
                                <a:rPr lang="pt-BR" sz="1400" b="0" i="1" smtClean="0">
                                  <a:latin typeface="Cambria Math" panose="02040503050406030204" pitchFamily="18" charset="0"/>
                                </a:rPr>
                              </m:ctrlPr>
                            </m:sSupPr>
                            <m:e>
                              <m:d>
                                <m:dPr>
                                  <m:ctrlPr>
                                    <a:rPr lang="pt-BR" sz="1400" b="0" i="1" smtClean="0">
                                      <a:latin typeface="Cambria Math" panose="02040503050406030204" pitchFamily="18" charset="0"/>
                                    </a:rPr>
                                  </m:ctrlPr>
                                </m:dPr>
                                <m:e>
                                  <m:r>
                                    <a:rPr lang="pt-BR" sz="1400" b="0" i="1" smtClean="0">
                                      <a:latin typeface="Cambria Math" panose="02040503050406030204" pitchFamily="18" charset="0"/>
                                    </a:rPr>
                                    <m:t>𝑓</m:t>
                                  </m:r>
                                  <m:d>
                                    <m:dPr>
                                      <m:ctrlPr>
                                        <a:rPr lang="pt-BR" sz="1400" b="0" i="1" smtClean="0">
                                          <a:latin typeface="Cambria Math" panose="02040503050406030204" pitchFamily="18" charset="0"/>
                                        </a:rPr>
                                      </m:ctrlPr>
                                    </m:dPr>
                                    <m:e>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h</m:t>
                                          </m:r>
                                        </m:e>
                                        <m:sub>
                                          <m:r>
                                            <a:rPr lang="pt-BR" sz="1400" b="0" i="1" smtClean="0">
                                              <a:latin typeface="Cambria Math" panose="02040503050406030204" pitchFamily="18" charset="0"/>
                                            </a:rPr>
                                            <m:t>𝑥</m:t>
                                          </m:r>
                                        </m:sub>
                                      </m:sSub>
                                      <m:d>
                                        <m:dPr>
                                          <m:ctrlPr>
                                            <a:rPr lang="pt-BR" sz="1400" b="0" i="1" smtClean="0">
                                              <a:latin typeface="Cambria Math" panose="02040503050406030204" pitchFamily="18" charset="0"/>
                                            </a:rPr>
                                          </m:ctrlPr>
                                        </m:dPr>
                                        <m:e>
                                          <m:sSup>
                                            <m:sSupPr>
                                              <m:ctrlPr>
                                                <a:rPr lang="pt-BR" sz="1400" b="0" i="1" smtClean="0">
                                                  <a:latin typeface="Cambria Math" panose="02040503050406030204" pitchFamily="18" charset="0"/>
                                                </a:rPr>
                                              </m:ctrlPr>
                                            </m:sSupPr>
                                            <m:e>
                                              <m:r>
                                                <a:rPr lang="pt-BR" sz="1400" b="0" i="1" smtClean="0">
                                                  <a:latin typeface="Cambria Math" panose="02040503050406030204" pitchFamily="18" charset="0"/>
                                                </a:rPr>
                                                <m:t>𝑧</m:t>
                                              </m:r>
                                            </m:e>
                                            <m:sup>
                                              <m:r>
                                                <a:rPr lang="pt-BR" sz="1400" b="0" i="1" smtClean="0">
                                                  <a:latin typeface="Cambria Math" panose="02040503050406030204" pitchFamily="18" charset="0"/>
                                                </a:rPr>
                                                <m:t>′</m:t>
                                              </m:r>
                                            </m:sup>
                                          </m:sSup>
                                        </m:e>
                                      </m:d>
                                    </m:e>
                                  </m:d>
                                  <m:r>
                                    <a:rPr lang="pt-BR" sz="1400" b="0" i="1" smtClean="0">
                                      <a:latin typeface="Cambria Math" panose="02040503050406030204" pitchFamily="18" charset="0"/>
                                    </a:rPr>
                                    <m:t>−</m:t>
                                  </m:r>
                                  <m:d>
                                    <m:dPr>
                                      <m:ctrlPr>
                                        <a:rPr lang="pt-BR" sz="1400" b="0" i="1" smtClean="0">
                                          <a:latin typeface="Cambria Math" panose="02040503050406030204" pitchFamily="18" charset="0"/>
                                        </a:rPr>
                                      </m:ctrlPr>
                                    </m:dPr>
                                    <m:e>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𝜙</m:t>
                                          </m:r>
                                        </m:e>
                                        <m:sub>
                                          <m:r>
                                            <a:rPr lang="pt-BR" sz="1400" b="0" i="1" smtClean="0">
                                              <a:latin typeface="Cambria Math" panose="02040503050406030204" pitchFamily="18" charset="0"/>
                                            </a:rPr>
                                            <m:t>0</m:t>
                                          </m:r>
                                        </m:sub>
                                      </m:sSub>
                                      <m:r>
                                        <a:rPr lang="pt-BR" sz="1400" b="0" i="1" smtClean="0">
                                          <a:latin typeface="Cambria Math" panose="02040503050406030204" pitchFamily="18" charset="0"/>
                                        </a:rPr>
                                        <m:t>+</m:t>
                                      </m:r>
                                      <m:nary>
                                        <m:naryPr>
                                          <m:chr m:val="∑"/>
                                          <m:ctrlPr>
                                            <a:rPr lang="pt-BR" sz="1400" b="0" i="1" smtClean="0">
                                              <a:latin typeface="Cambria Math" panose="02040503050406030204" pitchFamily="18" charset="0"/>
                                            </a:rPr>
                                          </m:ctrlPr>
                                        </m:naryPr>
                                        <m:sub>
                                          <m:r>
                                            <m:rPr>
                                              <m:brk m:alnAt="23"/>
                                            </m:rPr>
                                            <a:rPr lang="pt-BR" sz="1400" b="0" i="1" smtClean="0">
                                              <a:latin typeface="Cambria Math" panose="02040503050406030204" pitchFamily="18" charset="0"/>
                                            </a:rPr>
                                            <m:t>𝑗</m:t>
                                          </m:r>
                                          <m:r>
                                            <a:rPr lang="pt-BR" sz="1400" b="0" i="1" smtClean="0">
                                              <a:latin typeface="Cambria Math" panose="02040503050406030204" pitchFamily="18" charset="0"/>
                                            </a:rPr>
                                            <m:t>=1</m:t>
                                          </m:r>
                                        </m:sub>
                                        <m:sup>
                                          <m:r>
                                            <a:rPr lang="pt-BR" sz="1400" b="0" i="1" smtClean="0">
                                              <a:latin typeface="Cambria Math" panose="02040503050406030204" pitchFamily="18" charset="0"/>
                                            </a:rPr>
                                            <m:t>𝑀</m:t>
                                          </m:r>
                                        </m:sup>
                                        <m:e>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𝜙</m:t>
                                              </m:r>
                                            </m:e>
                                            <m:sub>
                                              <m:r>
                                                <a:rPr lang="pt-BR" sz="1400" b="0" i="1" smtClean="0">
                                                  <a:latin typeface="Cambria Math" panose="02040503050406030204" pitchFamily="18" charset="0"/>
                                                </a:rPr>
                                                <m:t>𝑗</m:t>
                                              </m:r>
                                            </m:sub>
                                          </m:sSub>
                                          <m:sSub>
                                            <m:sSubPr>
                                              <m:ctrlPr>
                                                <a:rPr lang="pt-BR" sz="1400" b="0" i="1" smtClean="0">
                                                  <a:latin typeface="Cambria Math" panose="02040503050406030204" pitchFamily="18" charset="0"/>
                                                </a:rPr>
                                              </m:ctrlPr>
                                            </m:sSubPr>
                                            <m:e>
                                              <m:sSup>
                                                <m:sSupPr>
                                                  <m:ctrlPr>
                                                    <a:rPr lang="pt-BR" sz="1400" b="0" i="1" smtClean="0">
                                                      <a:latin typeface="Cambria Math" panose="02040503050406030204" pitchFamily="18" charset="0"/>
                                                    </a:rPr>
                                                  </m:ctrlPr>
                                                </m:sSupPr>
                                                <m:e>
                                                  <m:r>
                                                    <a:rPr lang="pt-BR" sz="1400" b="0" i="1" smtClean="0">
                                                      <a:latin typeface="Cambria Math" panose="02040503050406030204" pitchFamily="18" charset="0"/>
                                                    </a:rPr>
                                                    <m:t>𝑧</m:t>
                                                  </m:r>
                                                </m:e>
                                                <m:sup>
                                                  <m:r>
                                                    <a:rPr lang="pt-BR" sz="1400" b="0" i="1" smtClean="0">
                                                      <a:latin typeface="Cambria Math" panose="02040503050406030204" pitchFamily="18" charset="0"/>
                                                    </a:rPr>
                                                    <m:t>′</m:t>
                                                  </m:r>
                                                </m:sup>
                                              </m:sSup>
                                            </m:e>
                                            <m:sub>
                                              <m:r>
                                                <a:rPr lang="pt-BR" sz="1400" b="0" i="1" smtClean="0">
                                                  <a:latin typeface="Cambria Math" panose="02040503050406030204" pitchFamily="18" charset="0"/>
                                                </a:rPr>
                                                <m:t>𝑗</m:t>
                                              </m:r>
                                            </m:sub>
                                          </m:sSub>
                                        </m:e>
                                      </m:nary>
                                    </m:e>
                                  </m:d>
                                </m:e>
                              </m:d>
                            </m:e>
                            <m:sup>
                              <m:r>
                                <a:rPr lang="pt-BR" sz="1400" b="0" i="1" smtClean="0">
                                  <a:latin typeface="Cambria Math" panose="02040503050406030204" pitchFamily="18" charset="0"/>
                                </a:rPr>
                                <m:t>2</m:t>
                              </m:r>
                            </m:sup>
                          </m:sSup>
                          <m:r>
                            <a:rPr lang="pt-BR" sz="1400" b="0" i="1" smtClean="0">
                              <a:latin typeface="Cambria Math" panose="02040503050406030204" pitchFamily="18" charset="0"/>
                            </a:rPr>
                            <m:t>⋅</m:t>
                          </m:r>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𝜋</m:t>
                              </m:r>
                            </m:e>
                            <m:sub>
                              <m:r>
                                <a:rPr lang="pt-BR" sz="1400" b="0" i="1" smtClean="0">
                                  <a:latin typeface="Cambria Math" panose="02040503050406030204" pitchFamily="18" charset="0"/>
                                </a:rPr>
                                <m:t>𝑥</m:t>
                              </m:r>
                            </m:sub>
                          </m:sSub>
                          <m:r>
                            <a:rPr lang="pt-BR" sz="1400" b="0" i="1" smtClean="0">
                              <a:latin typeface="Cambria Math" panose="02040503050406030204" pitchFamily="18" charset="0"/>
                            </a:rPr>
                            <m:t>(</m:t>
                          </m:r>
                          <m:sSup>
                            <m:sSupPr>
                              <m:ctrlPr>
                                <a:rPr lang="pt-BR" sz="1400" b="0" i="1" smtClean="0">
                                  <a:latin typeface="Cambria Math" panose="02040503050406030204" pitchFamily="18" charset="0"/>
                                </a:rPr>
                              </m:ctrlPr>
                            </m:sSupPr>
                            <m:e>
                              <m:r>
                                <a:rPr lang="pt-BR" sz="1400" b="0" i="1" smtClean="0">
                                  <a:latin typeface="Cambria Math" panose="02040503050406030204" pitchFamily="18" charset="0"/>
                                </a:rPr>
                                <m:t>𝑧</m:t>
                              </m:r>
                            </m:e>
                            <m:sup>
                              <m:r>
                                <a:rPr lang="pt-BR" sz="1400" b="0" i="1" smtClean="0">
                                  <a:latin typeface="Cambria Math" panose="02040503050406030204" pitchFamily="18" charset="0"/>
                                </a:rPr>
                                <m:t>′</m:t>
                              </m:r>
                            </m:sup>
                          </m:sSup>
                          <m:r>
                            <a:rPr lang="pt-BR" sz="1400" b="0" i="1" smtClean="0">
                              <a:latin typeface="Cambria Math" panose="02040503050406030204" pitchFamily="18" charset="0"/>
                            </a:rPr>
                            <m:t>)</m:t>
                          </m:r>
                        </m:e>
                      </m:nary>
                    </m:oMath>
                  </m:oMathPara>
                </a14:m>
                <a:endParaRPr lang="en-US" sz="1400" dirty="0"/>
              </a:p>
              <a:p>
                <a:pPr marL="0" indent="0">
                  <a:buNone/>
                </a:pPr>
                <a:r>
                  <a:rPr lang="en-US" sz="1600" dirty="0" err="1"/>
                  <a:t>Definimos</a:t>
                </a:r>
                <a:r>
                  <a:rPr lang="en-US" sz="1600" dirty="0"/>
                  <a:t>:</a:t>
                </a:r>
              </a:p>
              <a:p>
                <a:pPr marL="0" indent="0">
                  <a:buNone/>
                </a:pPr>
                <a14:m>
                  <m:oMathPara xmlns:m="http://schemas.openxmlformats.org/officeDocument/2006/math">
                    <m:oMathParaPr>
                      <m:jc m:val="centerGroup"/>
                    </m:oMathParaPr>
                    <m:oMath xmlns:m="http://schemas.openxmlformats.org/officeDocument/2006/math">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𝜙</m:t>
                          </m:r>
                        </m:e>
                        <m:sub>
                          <m:r>
                            <a:rPr lang="pt-BR" sz="1400" b="0" i="1" smtClean="0">
                              <a:latin typeface="Cambria Math" panose="02040503050406030204" pitchFamily="18" charset="0"/>
                            </a:rPr>
                            <m:t>0</m:t>
                          </m:r>
                        </m:sub>
                      </m:sSub>
                      <m:r>
                        <a:rPr lang="pt-BR" sz="1400" b="0" i="1" smtClean="0">
                          <a:latin typeface="Cambria Math" panose="02040503050406030204" pitchFamily="18" charset="0"/>
                        </a:rPr>
                        <m:t>=</m:t>
                      </m:r>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𝐸</m:t>
                          </m:r>
                        </m:e>
                        <m:sub>
                          <m:r>
                            <a:rPr lang="pt-BR" sz="1400" b="0" i="1" smtClean="0">
                              <a:latin typeface="Cambria Math" panose="02040503050406030204" pitchFamily="18" charset="0"/>
                            </a:rPr>
                            <m:t>𝑋</m:t>
                          </m:r>
                        </m:sub>
                      </m:sSub>
                      <m:r>
                        <a:rPr lang="pt-BR" sz="1400" b="0" i="1" smtClean="0">
                          <a:latin typeface="Cambria Math" panose="02040503050406030204" pitchFamily="18" charset="0"/>
                        </a:rPr>
                        <m:t>(</m:t>
                      </m:r>
                      <m:r>
                        <a:rPr lang="pt-BR" sz="1400" b="0" i="1" smtClean="0">
                          <a:latin typeface="Cambria Math" panose="02040503050406030204" pitchFamily="18" charset="0"/>
                        </a:rPr>
                        <m:t>𝑓</m:t>
                      </m:r>
                      <m:d>
                        <m:dPr>
                          <m:ctrlPr>
                            <a:rPr lang="pt-BR" sz="1400" b="0" i="1" smtClean="0">
                              <a:latin typeface="Cambria Math" panose="02040503050406030204" pitchFamily="18" charset="0"/>
                            </a:rPr>
                          </m:ctrlPr>
                        </m:dPr>
                        <m:e>
                          <m:r>
                            <a:rPr lang="pt-BR" sz="1400" b="0" i="1" smtClean="0">
                              <a:latin typeface="Cambria Math" panose="02040503050406030204" pitchFamily="18" charset="0"/>
                            </a:rPr>
                            <m:t>𝑥</m:t>
                          </m:r>
                        </m:e>
                      </m:d>
                      <m:r>
                        <a:rPr lang="pt-BR" sz="1400" b="0" i="1" smtClean="0">
                          <a:latin typeface="Cambria Math" panose="02040503050406030204" pitchFamily="18" charset="0"/>
                        </a:rPr>
                        <m:t>)</m:t>
                      </m:r>
                    </m:oMath>
                  </m:oMathPara>
                </a14:m>
                <a:endParaRPr lang="en-US" sz="1400" dirty="0"/>
              </a:p>
            </p:txBody>
          </p:sp>
        </mc:Choice>
        <mc:Fallback xmlns="">
          <p:sp>
            <p:nvSpPr>
              <p:cNvPr id="3" name="Espaço Reservado para Conteúdo 2">
                <a:extLst>
                  <a:ext uri="{FF2B5EF4-FFF2-40B4-BE49-F238E27FC236}">
                    <a16:creationId xmlns:a16="http://schemas.microsoft.com/office/drawing/2014/main" id="{B3C78DE9-CE14-4032-B0DF-FBC8A098ADA9}"/>
                  </a:ext>
                </a:extLst>
              </p:cNvPr>
              <p:cNvSpPr>
                <a:spLocks noGrp="1" noRot="1" noChangeAspect="1" noMove="1" noResize="1" noEditPoints="1" noAdjustHandles="1" noChangeArrowheads="1" noChangeShapeType="1" noTextEdit="1"/>
              </p:cNvSpPr>
              <p:nvPr>
                <p:ph idx="1"/>
              </p:nvPr>
            </p:nvSpPr>
            <p:spPr>
              <a:blipFill>
                <a:blip r:embed="rId2"/>
                <a:stretch>
                  <a:fillRect l="-1212" t="-1515"/>
                </a:stretch>
              </a:blipFill>
            </p:spPr>
            <p:txBody>
              <a:bodyPr/>
              <a:lstStyle/>
              <a:p>
                <a:r>
                  <a:rPr lang="en-US">
                    <a:noFill/>
                  </a:rPr>
                  <a:t> </a:t>
                </a:r>
              </a:p>
            </p:txBody>
          </p:sp>
        </mc:Fallback>
      </mc:AlternateContent>
    </p:spTree>
    <p:extLst>
      <p:ext uri="{BB962C8B-B14F-4D97-AF65-F5344CB8AC3E}">
        <p14:creationId xmlns:p14="http://schemas.microsoft.com/office/powerpoint/2010/main" val="3033506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BBD152-5A10-49AA-93ED-C97C04090FC5}"/>
              </a:ext>
            </a:extLst>
          </p:cNvPr>
          <p:cNvSpPr>
            <a:spLocks noGrp="1"/>
          </p:cNvSpPr>
          <p:nvPr>
            <p:ph type="title"/>
          </p:nvPr>
        </p:nvSpPr>
        <p:spPr/>
        <p:txBody>
          <a:bodyPr/>
          <a:lstStyle/>
          <a:p>
            <a:r>
              <a:rPr lang="pt-BR" dirty="0"/>
              <a:t>Algoritmo</a:t>
            </a:r>
            <a:endParaRPr lang="en-US"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271752B2-8AEE-49C2-B3FC-2BFE1017FD18}"/>
                  </a:ext>
                </a:extLst>
              </p:cNvPr>
              <p:cNvSpPr>
                <a:spLocks noGrp="1"/>
              </p:cNvSpPr>
              <p:nvPr>
                <p:ph idx="1"/>
              </p:nvPr>
            </p:nvSpPr>
            <p:spPr/>
            <p:txBody>
              <a:bodyPr/>
              <a:lstStyle/>
              <a:p>
                <a:r>
                  <a:rPr lang="pt-BR" dirty="0"/>
                  <a:t>Amostramos coalisões </a:t>
                </a:r>
                <a14:m>
                  <m:oMath xmlns:m="http://schemas.openxmlformats.org/officeDocument/2006/math">
                    <m:sSubSup>
                      <m:sSubSupPr>
                        <m:ctrlPr>
                          <a:rPr lang="pt-BR" b="0" i="1" smtClean="0">
                            <a:latin typeface="Cambria Math" panose="02040503050406030204" pitchFamily="18" charset="0"/>
                          </a:rPr>
                        </m:ctrlPr>
                      </m:sSubSupPr>
                      <m:e>
                        <m:r>
                          <a:rPr lang="pt-BR" b="0" i="1" smtClean="0">
                            <a:latin typeface="Cambria Math" panose="02040503050406030204" pitchFamily="18" charset="0"/>
                          </a:rPr>
                          <m:t>𝑧</m:t>
                        </m:r>
                      </m:e>
                      <m:sub>
                        <m:r>
                          <a:rPr lang="pt-BR" b="0" i="1" smtClean="0">
                            <a:latin typeface="Cambria Math" panose="02040503050406030204" pitchFamily="18" charset="0"/>
                          </a:rPr>
                          <m:t>𝑘</m:t>
                        </m:r>
                      </m:sub>
                      <m:sup>
                        <m:r>
                          <a:rPr lang="pt-BR" b="0" i="1" smtClean="0">
                            <a:latin typeface="Cambria Math" panose="02040503050406030204" pitchFamily="18" charset="0"/>
                          </a:rPr>
                          <m:t>′</m:t>
                        </m:r>
                      </m:sup>
                    </m:sSubSup>
                    <m:r>
                      <a:rPr lang="pt-BR" b="0" i="1" smtClean="0">
                        <a:latin typeface="Cambria Math" panose="02040503050406030204" pitchFamily="18" charset="0"/>
                      </a:rPr>
                      <m:t> </m:t>
                    </m:r>
                    <m:r>
                      <a:rPr lang="pt-BR" b="0" i="1" smtClean="0">
                        <a:latin typeface="Cambria Math" panose="02040503050406030204" pitchFamily="18" charset="0"/>
                        <a:ea typeface="Cambria Math" panose="02040503050406030204" pitchFamily="18" charset="0"/>
                      </a:rPr>
                      <m:t>∈</m:t>
                    </m:r>
                    <m:sSup>
                      <m:sSupPr>
                        <m:ctrlPr>
                          <a:rPr lang="pt-BR" b="0" i="1" smtClean="0">
                            <a:latin typeface="Cambria Math" panose="02040503050406030204" pitchFamily="18" charset="0"/>
                            <a:ea typeface="Cambria Math" panose="02040503050406030204" pitchFamily="18" charset="0"/>
                          </a:rPr>
                        </m:ctrlPr>
                      </m:sSupPr>
                      <m:e>
                        <m:d>
                          <m:dPr>
                            <m:begChr m:val="{"/>
                            <m:endChr m:val="}"/>
                            <m:ctrlPr>
                              <a:rPr lang="pt-BR" b="0" i="1" smtClean="0">
                                <a:latin typeface="Cambria Math" panose="02040503050406030204" pitchFamily="18" charset="0"/>
                                <a:ea typeface="Cambria Math" panose="02040503050406030204" pitchFamily="18" charset="0"/>
                              </a:rPr>
                            </m:ctrlPr>
                          </m:dPr>
                          <m:e>
                            <m:r>
                              <a:rPr lang="pt-BR" b="0" i="1" smtClean="0">
                                <a:latin typeface="Cambria Math" panose="02040503050406030204" pitchFamily="18" charset="0"/>
                                <a:ea typeface="Cambria Math" panose="02040503050406030204" pitchFamily="18" charset="0"/>
                              </a:rPr>
                              <m:t>0,1</m:t>
                            </m:r>
                          </m:e>
                        </m:d>
                      </m:e>
                      <m:sup>
                        <m:r>
                          <a:rPr lang="pt-BR" b="0" i="1" smtClean="0">
                            <a:latin typeface="Cambria Math" panose="02040503050406030204" pitchFamily="18" charset="0"/>
                            <a:ea typeface="Cambria Math" panose="02040503050406030204" pitchFamily="18" charset="0"/>
                          </a:rPr>
                          <m:t>𝑀</m:t>
                        </m:r>
                      </m:sup>
                    </m:sSup>
                    <m:r>
                      <a:rPr lang="pt-BR" b="0" i="1" smtClean="0">
                        <a:latin typeface="Cambria Math" panose="02040503050406030204" pitchFamily="18" charset="0"/>
                        <a:ea typeface="Cambria Math" panose="02040503050406030204" pitchFamily="18" charset="0"/>
                      </a:rPr>
                      <m:t>, </m:t>
                    </m:r>
                    <m:r>
                      <a:rPr lang="pt-BR" b="0" i="1" smtClean="0">
                        <a:latin typeface="Cambria Math" panose="02040503050406030204" pitchFamily="18" charset="0"/>
                        <a:ea typeface="Cambria Math" panose="02040503050406030204" pitchFamily="18" charset="0"/>
                      </a:rPr>
                      <m:t>𝑘</m:t>
                    </m:r>
                    <m:r>
                      <a:rPr lang="pt-BR" b="0" i="1" smtClean="0">
                        <a:latin typeface="Cambria Math" panose="02040503050406030204" pitchFamily="18" charset="0"/>
                        <a:ea typeface="Cambria Math" panose="02040503050406030204" pitchFamily="18" charset="0"/>
                      </a:rPr>
                      <m:t> ∈</m:t>
                    </m:r>
                    <m:d>
                      <m:dPr>
                        <m:begChr m:val="{"/>
                        <m:endChr m:val="}"/>
                        <m:ctrlPr>
                          <a:rPr lang="pt-BR" b="0" i="1" smtClean="0">
                            <a:latin typeface="Cambria Math" panose="02040503050406030204" pitchFamily="18" charset="0"/>
                            <a:ea typeface="Cambria Math" panose="02040503050406030204" pitchFamily="18" charset="0"/>
                          </a:rPr>
                        </m:ctrlPr>
                      </m:dPr>
                      <m:e>
                        <m:r>
                          <a:rPr lang="pt-BR" b="0" i="1" smtClean="0">
                            <a:latin typeface="Cambria Math" panose="02040503050406030204" pitchFamily="18" charset="0"/>
                            <a:ea typeface="Cambria Math" panose="02040503050406030204" pitchFamily="18" charset="0"/>
                          </a:rPr>
                          <m:t>1, …, </m:t>
                        </m:r>
                        <m:r>
                          <a:rPr lang="pt-BR" b="0" i="1" smtClean="0">
                            <a:latin typeface="Cambria Math" panose="02040503050406030204" pitchFamily="18" charset="0"/>
                            <a:ea typeface="Cambria Math" panose="02040503050406030204" pitchFamily="18" charset="0"/>
                          </a:rPr>
                          <m:t>𝐾</m:t>
                        </m:r>
                      </m:e>
                    </m:d>
                  </m:oMath>
                </a14:m>
                <a:r>
                  <a:rPr lang="pt-BR" b="0" dirty="0">
                    <a:ea typeface="Cambria Math" panose="02040503050406030204" pitchFamily="18" charset="0"/>
                  </a:rPr>
                  <a:t> (matriz X para treinamento)</a:t>
                </a:r>
              </a:p>
              <a:p>
                <a:r>
                  <a:rPr lang="pt-BR" dirty="0">
                    <a:ea typeface="Cambria Math" panose="02040503050406030204" pitchFamily="18" charset="0"/>
                  </a:rPr>
                  <a:t>Construímos a variável resposta  através de </a:t>
                </a:r>
                <a14:m>
                  <m:oMath xmlns:m="http://schemas.openxmlformats.org/officeDocument/2006/math">
                    <m:r>
                      <a:rPr lang="pt-BR" b="0" i="1" smtClean="0">
                        <a:latin typeface="Cambria Math" panose="02040503050406030204" pitchFamily="18" charset="0"/>
                        <a:ea typeface="Cambria Math" panose="02040503050406030204" pitchFamily="18" charset="0"/>
                      </a:rPr>
                      <m:t>𝑓</m:t>
                    </m:r>
                    <m:d>
                      <m:dPr>
                        <m:ctrlPr>
                          <a:rPr lang="pt-BR" b="0" i="1" smtClean="0">
                            <a:latin typeface="Cambria Math" panose="02040503050406030204" pitchFamily="18" charset="0"/>
                            <a:ea typeface="Cambria Math" panose="02040503050406030204" pitchFamily="18" charset="0"/>
                          </a:rPr>
                        </m:ctrlPr>
                      </m:dPr>
                      <m:e>
                        <m:r>
                          <a:rPr lang="pt-BR" b="0" i="1" smtClean="0">
                            <a:latin typeface="Cambria Math" panose="02040503050406030204" pitchFamily="18" charset="0"/>
                            <a:ea typeface="Cambria Math" panose="02040503050406030204" pitchFamily="18" charset="0"/>
                          </a:rPr>
                          <m:t>h</m:t>
                        </m:r>
                        <m:d>
                          <m:dPr>
                            <m:ctrlPr>
                              <a:rPr lang="pt-BR" b="0" i="1" smtClean="0">
                                <a:latin typeface="Cambria Math" panose="02040503050406030204" pitchFamily="18" charset="0"/>
                                <a:ea typeface="Cambria Math" panose="02040503050406030204" pitchFamily="18" charset="0"/>
                              </a:rPr>
                            </m:ctrlPr>
                          </m:dPr>
                          <m:e>
                            <m:sSubSup>
                              <m:sSubSupPr>
                                <m:ctrlPr>
                                  <a:rPr lang="pt-BR" b="0" i="1" smtClean="0">
                                    <a:latin typeface="Cambria Math" panose="02040503050406030204" pitchFamily="18" charset="0"/>
                                    <a:ea typeface="Cambria Math" panose="02040503050406030204" pitchFamily="18" charset="0"/>
                                  </a:rPr>
                                </m:ctrlPr>
                              </m:sSubSupPr>
                              <m:e>
                                <m:r>
                                  <a:rPr lang="pt-BR" b="0" i="1" smtClean="0">
                                    <a:latin typeface="Cambria Math" panose="02040503050406030204" pitchFamily="18" charset="0"/>
                                    <a:ea typeface="Cambria Math" panose="02040503050406030204" pitchFamily="18" charset="0"/>
                                  </a:rPr>
                                  <m:t>𝑧</m:t>
                                </m:r>
                              </m:e>
                              <m:sub>
                                <m:r>
                                  <a:rPr lang="pt-BR" b="0" i="1" smtClean="0">
                                    <a:latin typeface="Cambria Math" panose="02040503050406030204" pitchFamily="18" charset="0"/>
                                    <a:ea typeface="Cambria Math" panose="02040503050406030204" pitchFamily="18" charset="0"/>
                                  </a:rPr>
                                  <m:t>𝑘</m:t>
                                </m:r>
                              </m:sub>
                              <m:sup>
                                <m:r>
                                  <a:rPr lang="pt-BR" b="0" i="1" smtClean="0">
                                    <a:latin typeface="Cambria Math" panose="02040503050406030204" pitchFamily="18" charset="0"/>
                                    <a:ea typeface="Cambria Math" panose="02040503050406030204" pitchFamily="18" charset="0"/>
                                  </a:rPr>
                                  <m:t>′</m:t>
                                </m:r>
                              </m:sup>
                            </m:sSubSup>
                          </m:e>
                        </m:d>
                      </m:e>
                    </m:d>
                  </m:oMath>
                </a14:m>
                <a:endParaRPr lang="pt-BR" b="0" dirty="0">
                  <a:ea typeface="Cambria Math" panose="02040503050406030204" pitchFamily="18" charset="0"/>
                </a:endParaRPr>
              </a:p>
              <a:p>
                <a:r>
                  <a:rPr lang="pt-BR" dirty="0">
                    <a:ea typeface="Cambria Math" panose="02040503050406030204" pitchFamily="18" charset="0"/>
                  </a:rPr>
                  <a:t>Calculamos a ponderação das amostras </a:t>
                </a:r>
                <a14:m>
                  <m:oMath xmlns:m="http://schemas.openxmlformats.org/officeDocument/2006/math">
                    <m:sSub>
                      <m:sSubPr>
                        <m:ctrlPr>
                          <a:rPr lang="pt-BR" b="0" i="1" smtClean="0">
                            <a:latin typeface="Cambria Math" panose="02040503050406030204" pitchFamily="18" charset="0"/>
                            <a:ea typeface="Cambria Math" panose="02040503050406030204" pitchFamily="18" charset="0"/>
                          </a:rPr>
                        </m:ctrlPr>
                      </m:sSubPr>
                      <m:e>
                        <m:r>
                          <a:rPr lang="pt-BR" b="0" i="1" smtClean="0">
                            <a:latin typeface="Cambria Math" panose="02040503050406030204" pitchFamily="18" charset="0"/>
                            <a:ea typeface="Cambria Math" panose="02040503050406030204" pitchFamily="18" charset="0"/>
                          </a:rPr>
                          <m:t>𝜋</m:t>
                        </m:r>
                      </m:e>
                      <m:sub>
                        <m:r>
                          <a:rPr lang="pt-BR" b="0" i="1" smtClean="0">
                            <a:latin typeface="Cambria Math" panose="02040503050406030204" pitchFamily="18" charset="0"/>
                            <a:ea typeface="Cambria Math" panose="02040503050406030204" pitchFamily="18" charset="0"/>
                          </a:rPr>
                          <m:t>𝑘</m:t>
                        </m:r>
                      </m:sub>
                    </m:sSub>
                  </m:oMath>
                </a14:m>
                <a:endParaRPr lang="pt-BR" b="0" dirty="0">
                  <a:ea typeface="Cambria Math" panose="02040503050406030204" pitchFamily="18" charset="0"/>
                </a:endParaRPr>
              </a:p>
              <a:p>
                <a:r>
                  <a:rPr lang="pt-BR" b="0" dirty="0">
                    <a:ea typeface="Cambria Math" panose="02040503050406030204" pitchFamily="18" charset="0"/>
                  </a:rPr>
                  <a:t>Ajustamos o modelo linear ponderado</a:t>
                </a:r>
              </a:p>
              <a:p>
                <a:r>
                  <a:rPr lang="pt-BR" dirty="0">
                    <a:ea typeface="Cambria Math" panose="02040503050406030204" pitchFamily="18" charset="0"/>
                  </a:rPr>
                  <a:t>Retornando os parâmetros do modelo linear treinado como </a:t>
                </a:r>
                <a:r>
                  <a:rPr lang="pt-BR" dirty="0" err="1">
                    <a:ea typeface="Cambria Math" panose="02040503050406030204" pitchFamily="18" charset="0"/>
                  </a:rPr>
                  <a:t>Shapley</a:t>
                </a:r>
                <a:r>
                  <a:rPr lang="pt-BR" dirty="0">
                    <a:ea typeface="Cambria Math" panose="02040503050406030204" pitchFamily="18" charset="0"/>
                  </a:rPr>
                  <a:t> </a:t>
                </a:r>
                <a:r>
                  <a:rPr lang="pt-BR" dirty="0" err="1">
                    <a:ea typeface="Cambria Math" panose="02040503050406030204" pitchFamily="18" charset="0"/>
                  </a:rPr>
                  <a:t>Values</a:t>
                </a:r>
                <a:endParaRPr lang="pt-BR" b="0" dirty="0">
                  <a:ea typeface="Cambria Math" panose="02040503050406030204" pitchFamily="18" charset="0"/>
                </a:endParaRPr>
              </a:p>
              <a:p>
                <a:endParaRPr lang="en-US" dirty="0"/>
              </a:p>
            </p:txBody>
          </p:sp>
        </mc:Choice>
        <mc:Fallback xmlns="">
          <p:sp>
            <p:nvSpPr>
              <p:cNvPr id="3" name="Espaço Reservado para Conteúdo 2">
                <a:extLst>
                  <a:ext uri="{FF2B5EF4-FFF2-40B4-BE49-F238E27FC236}">
                    <a16:creationId xmlns:a16="http://schemas.microsoft.com/office/drawing/2014/main" id="{271752B2-8AEE-49C2-B3FC-2BFE1017FD18}"/>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en-US">
                    <a:noFill/>
                  </a:rPr>
                  <a:t> </a:t>
                </a:r>
              </a:p>
            </p:txBody>
          </p:sp>
        </mc:Fallback>
      </mc:AlternateContent>
    </p:spTree>
    <p:extLst>
      <p:ext uri="{BB962C8B-B14F-4D97-AF65-F5344CB8AC3E}">
        <p14:creationId xmlns:p14="http://schemas.microsoft.com/office/powerpoint/2010/main" val="2633304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BBD152-5A10-49AA-93ED-C97C04090FC5}"/>
              </a:ext>
            </a:extLst>
          </p:cNvPr>
          <p:cNvSpPr>
            <a:spLocks noGrp="1"/>
          </p:cNvSpPr>
          <p:nvPr>
            <p:ph type="title"/>
          </p:nvPr>
        </p:nvSpPr>
        <p:spPr/>
        <p:txBody>
          <a:bodyPr/>
          <a:lstStyle/>
          <a:p>
            <a:r>
              <a:rPr lang="pt-BR" dirty="0" err="1"/>
              <a:t>Tree</a:t>
            </a:r>
            <a:r>
              <a:rPr lang="pt-BR" dirty="0"/>
              <a:t> </a:t>
            </a:r>
            <a:r>
              <a:rPr lang="pt-BR" dirty="0" err="1"/>
              <a:t>Shap</a:t>
            </a:r>
            <a:r>
              <a:rPr lang="pt-BR" dirty="0"/>
              <a:t> Kernel</a:t>
            </a:r>
            <a:endParaRPr lang="en-US"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271752B2-8AEE-49C2-B3FC-2BFE1017FD18}"/>
                  </a:ext>
                </a:extLst>
              </p:cNvPr>
              <p:cNvSpPr>
                <a:spLocks noGrp="1"/>
              </p:cNvSpPr>
              <p:nvPr>
                <p:ph idx="1"/>
              </p:nvPr>
            </p:nvSpPr>
            <p:spPr/>
            <p:txBody>
              <a:bodyPr>
                <a:normAutofit/>
              </a:bodyPr>
              <a:lstStyle/>
              <a:p>
                <a:r>
                  <a:rPr lang="pt-BR" dirty="0"/>
                  <a:t>(</a:t>
                </a:r>
                <a:r>
                  <a:rPr lang="pt-BR" dirty="0" err="1"/>
                  <a:t>Lundberg</a:t>
                </a:r>
                <a:r>
                  <a:rPr lang="pt-BR" dirty="0"/>
                  <a:t> et al. 2018)</a:t>
                </a:r>
                <a:endParaRPr lang="en-US" dirty="0"/>
              </a:p>
              <a:p>
                <a:r>
                  <a:rPr lang="en-US" dirty="0" err="1"/>
                  <a:t>Proposta</a:t>
                </a:r>
                <a:r>
                  <a:rPr lang="en-US" dirty="0"/>
                  <a:t> de um Tree </a:t>
                </a:r>
                <a:r>
                  <a:rPr lang="en-US" dirty="0" err="1"/>
                  <a:t>Shap</a:t>
                </a:r>
                <a:r>
                  <a:rPr lang="en-US" dirty="0"/>
                  <a:t>, um kernel </a:t>
                </a:r>
                <a:r>
                  <a:rPr lang="en-US" dirty="0" err="1"/>
                  <a:t>shap</a:t>
                </a:r>
                <a:r>
                  <a:rPr lang="en-US" dirty="0"/>
                  <a:t> </a:t>
                </a:r>
                <a:r>
                  <a:rPr lang="en-US" dirty="0" err="1"/>
                  <a:t>adaptado</a:t>
                </a:r>
                <a:r>
                  <a:rPr lang="en-US" dirty="0"/>
                  <a:t> para tree based machine learning models </a:t>
                </a:r>
                <a:r>
                  <a:rPr lang="en-US" dirty="0" err="1"/>
                  <a:t>como</a:t>
                </a:r>
                <a:r>
                  <a:rPr lang="en-US" dirty="0"/>
                  <a:t> CART, RF, GB(LGBM e XGBOST)</a:t>
                </a:r>
              </a:p>
              <a:p>
                <a14:m>
                  <m:oMath xmlns:m="http://schemas.openxmlformats.org/officeDocument/2006/math">
                    <m:r>
                      <a:rPr lang="pt-BR" b="0" i="1" smtClean="0">
                        <a:latin typeface="Cambria Math" panose="02040503050406030204" pitchFamily="18" charset="0"/>
                      </a:rPr>
                      <m:t>𝑂</m:t>
                    </m:r>
                    <m:d>
                      <m:dPr>
                        <m:ctrlPr>
                          <a:rPr lang="pt-BR" b="0" i="1" smtClean="0">
                            <a:latin typeface="Cambria Math" panose="02040503050406030204" pitchFamily="18" charset="0"/>
                          </a:rPr>
                        </m:ctrlPr>
                      </m:dPr>
                      <m:e>
                        <m:r>
                          <a:rPr lang="pt-BR" b="0" i="1" smtClean="0">
                            <a:latin typeface="Cambria Math" panose="02040503050406030204" pitchFamily="18" charset="0"/>
                          </a:rPr>
                          <m:t>𝑇𝐿</m:t>
                        </m:r>
                        <m:sSup>
                          <m:sSupPr>
                            <m:ctrlPr>
                              <a:rPr lang="pt-BR" b="0" i="1" smtClean="0">
                                <a:latin typeface="Cambria Math" panose="02040503050406030204" pitchFamily="18" charset="0"/>
                              </a:rPr>
                            </m:ctrlPr>
                          </m:sSupPr>
                          <m:e>
                            <m:r>
                              <a:rPr lang="pt-BR" b="0" i="1" smtClean="0">
                                <a:latin typeface="Cambria Math" panose="02040503050406030204" pitchFamily="18" charset="0"/>
                              </a:rPr>
                              <m:t>2</m:t>
                            </m:r>
                          </m:e>
                          <m:sup>
                            <m:r>
                              <a:rPr lang="pt-BR" b="0" i="1" smtClean="0">
                                <a:latin typeface="Cambria Math" panose="02040503050406030204" pitchFamily="18" charset="0"/>
                              </a:rPr>
                              <m:t>𝑀</m:t>
                            </m:r>
                          </m:sup>
                        </m:sSup>
                      </m:e>
                    </m:d>
                    <m:r>
                      <a:rPr lang="pt-BR" b="0" i="1" smtClean="0">
                        <a:latin typeface="Cambria Math" panose="02040503050406030204" pitchFamily="18" charset="0"/>
                      </a:rPr>
                      <m:t>→</m:t>
                    </m:r>
                    <m:r>
                      <a:rPr lang="pt-BR" b="0" i="1" smtClean="0">
                        <a:latin typeface="Cambria Math" panose="02040503050406030204" pitchFamily="18" charset="0"/>
                      </a:rPr>
                      <m:t>𝑂</m:t>
                    </m:r>
                    <m:d>
                      <m:dPr>
                        <m:ctrlPr>
                          <a:rPr lang="pt-BR" b="0" i="1" smtClean="0">
                            <a:latin typeface="Cambria Math" panose="02040503050406030204" pitchFamily="18" charset="0"/>
                          </a:rPr>
                        </m:ctrlPr>
                      </m:dPr>
                      <m:e>
                        <m:r>
                          <a:rPr lang="pt-BR" b="0" i="1" smtClean="0">
                            <a:latin typeface="Cambria Math" panose="02040503050406030204" pitchFamily="18" charset="0"/>
                          </a:rPr>
                          <m:t>𝑇𝐿</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𝐷</m:t>
                            </m:r>
                          </m:e>
                          <m:sup>
                            <m:r>
                              <a:rPr lang="pt-BR" b="0" i="1" smtClean="0">
                                <a:latin typeface="Cambria Math" panose="02040503050406030204" pitchFamily="18" charset="0"/>
                              </a:rPr>
                              <m:t>2</m:t>
                            </m:r>
                          </m:sup>
                        </m:sSup>
                      </m:e>
                    </m:d>
                    <m:r>
                      <a:rPr lang="pt-BR" b="0" i="1" smtClean="0">
                        <a:latin typeface="Cambria Math" panose="02040503050406030204" pitchFamily="18" charset="0"/>
                      </a:rPr>
                      <m:t>;</m:t>
                    </m:r>
                    <m:r>
                      <a:rPr lang="pt-BR" b="0" i="1" smtClean="0">
                        <a:latin typeface="Cambria Math" panose="02040503050406030204" pitchFamily="18" charset="0"/>
                      </a:rPr>
                      <m:t>𝐸𝑥𝑝𝑜𝑛𝑒𝑛𝑐𝑖𝑎𝑙</m:t>
                    </m:r>
                    <m:r>
                      <a:rPr lang="pt-BR" b="0" i="1" smtClean="0">
                        <a:latin typeface="Cambria Math" panose="02040503050406030204" pitchFamily="18" charset="0"/>
                      </a:rPr>
                      <m:t> →</m:t>
                    </m:r>
                    <m:r>
                      <a:rPr lang="pt-BR" b="0" i="1" smtClean="0">
                        <a:latin typeface="Cambria Math" panose="02040503050406030204" pitchFamily="18" charset="0"/>
                      </a:rPr>
                      <m:t>𝑝𝑜𝑙𝑖𝑛𝑜𝑚𝑖𝑎𝑙</m:t>
                    </m:r>
                  </m:oMath>
                </a14:m>
                <a:endParaRPr lang="pt-BR" dirty="0"/>
              </a:p>
              <a:p>
                <a:pPr lvl="1"/>
                <a:r>
                  <a:rPr lang="pt-BR" dirty="0"/>
                  <a:t>T é o número de árvores</a:t>
                </a:r>
              </a:p>
              <a:p>
                <a:pPr lvl="1"/>
                <a:r>
                  <a:rPr lang="pt-BR" dirty="0"/>
                  <a:t>L é o número de folhas</a:t>
                </a:r>
              </a:p>
              <a:p>
                <a:pPr lvl="1"/>
                <a:r>
                  <a:rPr lang="pt-BR" dirty="0"/>
                  <a:t>M é o número de </a:t>
                </a:r>
                <a:r>
                  <a:rPr lang="pt-BR" dirty="0" err="1"/>
                  <a:t>features</a:t>
                </a:r>
                <a:endParaRPr lang="pt-BR" dirty="0"/>
              </a:p>
              <a:p>
                <a:pPr lvl="1"/>
                <a:r>
                  <a:rPr lang="pt-BR" dirty="0"/>
                  <a:t>D é a profundidade</a:t>
                </a:r>
              </a:p>
              <a:p>
                <a:r>
                  <a:rPr lang="pt-BR" dirty="0"/>
                  <a:t>Intuição: Para um z’ nós descartamos os nós inacessíveis e ponderamos os nós viáveis pela sua probabilidade (tamanho dos nós)</a:t>
                </a:r>
              </a:p>
              <a:p>
                <a:r>
                  <a:rPr lang="pt-BR" dirty="0"/>
                  <a:t>A média ponderada  dos nós remanescentes será a previsão esperada dado z’</a:t>
                </a:r>
              </a:p>
            </p:txBody>
          </p:sp>
        </mc:Choice>
        <mc:Fallback xmlns="">
          <p:sp>
            <p:nvSpPr>
              <p:cNvPr id="3" name="Espaço Reservado para Conteúdo 2">
                <a:extLst>
                  <a:ext uri="{FF2B5EF4-FFF2-40B4-BE49-F238E27FC236}">
                    <a16:creationId xmlns:a16="http://schemas.microsoft.com/office/drawing/2014/main" id="{271752B2-8AEE-49C2-B3FC-2BFE1017FD18}"/>
                  </a:ext>
                </a:extLst>
              </p:cNvPr>
              <p:cNvSpPr>
                <a:spLocks noGrp="1" noRot="1" noChangeAspect="1" noMove="1" noResize="1" noEditPoints="1" noAdjustHandles="1" noChangeArrowheads="1" noChangeShapeType="1" noTextEdit="1"/>
              </p:cNvSpPr>
              <p:nvPr>
                <p:ph idx="1"/>
              </p:nvPr>
            </p:nvSpPr>
            <p:spPr>
              <a:blipFill>
                <a:blip r:embed="rId2"/>
                <a:stretch>
                  <a:fillRect l="-1515" t="-1667" r="-121" b="-2576"/>
                </a:stretch>
              </a:blipFill>
            </p:spPr>
            <p:txBody>
              <a:bodyPr/>
              <a:lstStyle/>
              <a:p>
                <a:r>
                  <a:rPr lang="en-US">
                    <a:noFill/>
                  </a:rPr>
                  <a:t> </a:t>
                </a:r>
              </a:p>
            </p:txBody>
          </p:sp>
        </mc:Fallback>
      </mc:AlternateContent>
    </p:spTree>
    <p:extLst>
      <p:ext uri="{BB962C8B-B14F-4D97-AF65-F5344CB8AC3E}">
        <p14:creationId xmlns:p14="http://schemas.microsoft.com/office/powerpoint/2010/main" val="1838813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BBD152-5A10-49AA-93ED-C97C04090FC5}"/>
              </a:ext>
            </a:extLst>
          </p:cNvPr>
          <p:cNvSpPr>
            <a:spLocks noGrp="1"/>
          </p:cNvSpPr>
          <p:nvPr>
            <p:ph type="title"/>
          </p:nvPr>
        </p:nvSpPr>
        <p:spPr/>
        <p:txBody>
          <a:bodyPr/>
          <a:lstStyle/>
          <a:p>
            <a:r>
              <a:rPr lang="pt-BR" dirty="0" err="1"/>
              <a:t>Feature</a:t>
            </a:r>
            <a:r>
              <a:rPr lang="pt-BR" dirty="0"/>
              <a:t> </a:t>
            </a:r>
            <a:r>
              <a:rPr lang="pt-BR" dirty="0" err="1"/>
              <a:t>Effects</a:t>
            </a:r>
            <a:r>
              <a:rPr lang="pt-BR" dirty="0"/>
              <a:t> (Local)</a:t>
            </a:r>
            <a:endParaRPr lang="en-US" dirty="0"/>
          </a:p>
        </p:txBody>
      </p:sp>
      <p:sp>
        <p:nvSpPr>
          <p:cNvPr id="5" name="Espaço Reservado para Conteúdo 4">
            <a:extLst>
              <a:ext uri="{FF2B5EF4-FFF2-40B4-BE49-F238E27FC236}">
                <a16:creationId xmlns:a16="http://schemas.microsoft.com/office/drawing/2014/main" id="{3CAB4E1D-A630-45B5-A948-23785DBA9117}"/>
              </a:ext>
            </a:extLst>
          </p:cNvPr>
          <p:cNvSpPr>
            <a:spLocks noGrp="1"/>
          </p:cNvSpPr>
          <p:nvPr>
            <p:ph idx="1"/>
          </p:nvPr>
        </p:nvSpPr>
        <p:spPr/>
        <p:txBody>
          <a:bodyPr/>
          <a:lstStyle/>
          <a:p>
            <a:endParaRPr lang="en-US"/>
          </a:p>
        </p:txBody>
      </p:sp>
      <p:pic>
        <p:nvPicPr>
          <p:cNvPr id="4098" name="Picture 2" descr="SHAP values to explain the predicted cancer probabilities of two individuals. The baseline -- the average predicted probability -- is 0.066. The first woman has a low predicted risk of 0.06. Risk increasing effects such as STDs are offset by decreasing effects such as age. The second woman has a high predicted risk of 0.71. Age of 51 and 34 years of smoking increase her predicted cancer risk.">
            <a:extLst>
              <a:ext uri="{FF2B5EF4-FFF2-40B4-BE49-F238E27FC236}">
                <a16:creationId xmlns:a16="http://schemas.microsoft.com/office/drawing/2014/main" id="{DC7276FB-11BB-48C8-839A-A3D550BA51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7444" y="1952449"/>
            <a:ext cx="5797474" cy="4141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589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BBD152-5A10-49AA-93ED-C97C04090FC5}"/>
              </a:ext>
            </a:extLst>
          </p:cNvPr>
          <p:cNvSpPr>
            <a:spLocks noGrp="1"/>
          </p:cNvSpPr>
          <p:nvPr>
            <p:ph type="title"/>
          </p:nvPr>
        </p:nvSpPr>
        <p:spPr/>
        <p:txBody>
          <a:bodyPr/>
          <a:lstStyle/>
          <a:p>
            <a:r>
              <a:rPr lang="pt-BR" dirty="0" err="1"/>
              <a:t>Feature</a:t>
            </a:r>
            <a:r>
              <a:rPr lang="pt-BR" dirty="0"/>
              <a:t> </a:t>
            </a:r>
            <a:r>
              <a:rPr lang="pt-BR" dirty="0" err="1"/>
              <a:t>Importance</a:t>
            </a:r>
            <a:r>
              <a:rPr lang="pt-BR" dirty="0"/>
              <a:t> (global)</a:t>
            </a:r>
            <a:endParaRPr lang="en-US" dirty="0"/>
          </a:p>
        </p:txBody>
      </p:sp>
      <p:pic>
        <p:nvPicPr>
          <p:cNvPr id="6" name="Espaço Reservado para Conteúdo 5">
            <a:extLst>
              <a:ext uri="{FF2B5EF4-FFF2-40B4-BE49-F238E27FC236}">
                <a16:creationId xmlns:a16="http://schemas.microsoft.com/office/drawing/2014/main" id="{EAC91291-42ED-46CB-A46F-CA7DB7FC9669}"/>
              </a:ext>
            </a:extLst>
          </p:cNvPr>
          <p:cNvPicPr>
            <a:picLocks noGrp="1" noChangeAspect="1"/>
          </p:cNvPicPr>
          <p:nvPr>
            <p:ph idx="1"/>
          </p:nvPr>
        </p:nvPicPr>
        <p:blipFill>
          <a:blip r:embed="rId2"/>
          <a:stretch>
            <a:fillRect/>
          </a:stretch>
        </p:blipFill>
        <p:spPr>
          <a:xfrm>
            <a:off x="2787553" y="1846263"/>
            <a:ext cx="6677219" cy="4022725"/>
          </a:xfrm>
          <a:prstGeom prst="rect">
            <a:avLst/>
          </a:prstGeom>
        </p:spPr>
      </p:pic>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3880E19A-1C00-4A20-8110-6565150F1568}"/>
                  </a:ext>
                </a:extLst>
              </p:cNvPr>
              <p:cNvSpPr txBox="1"/>
              <p:nvPr/>
            </p:nvSpPr>
            <p:spPr>
              <a:xfrm>
                <a:off x="1489863" y="3229019"/>
                <a:ext cx="1236108"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𝐼</m:t>
                          </m:r>
                        </m:e>
                        <m:sub>
                          <m:r>
                            <a:rPr lang="pt-BR" b="0" i="1" smtClean="0">
                              <a:latin typeface="Cambria Math" panose="02040503050406030204" pitchFamily="18" charset="0"/>
                            </a:rPr>
                            <m:t>𝑗</m:t>
                          </m:r>
                        </m:sub>
                      </m:sSub>
                      <m:r>
                        <a:rPr lang="pt-BR" b="0" i="1" smtClean="0">
                          <a:latin typeface="Cambria Math" panose="02040503050406030204" pitchFamily="18" charset="0"/>
                        </a:rPr>
                        <m:t>=</m:t>
                      </m:r>
                      <m:nary>
                        <m:naryPr>
                          <m:chr m:val="∑"/>
                          <m:ctrlPr>
                            <a:rPr lang="pt-BR" b="0" i="1" smtClean="0">
                              <a:latin typeface="Cambria Math" panose="02040503050406030204" pitchFamily="18" charset="0"/>
                            </a:rPr>
                          </m:ctrlPr>
                        </m:naryPr>
                        <m:sub>
                          <m:r>
                            <m:rPr>
                              <m:brk m:alnAt="23"/>
                            </m:rPr>
                            <a:rPr lang="pt-BR" b="0" i="1" smtClean="0">
                              <a:latin typeface="Cambria Math" panose="02040503050406030204" pitchFamily="18" charset="0"/>
                            </a:rPr>
                            <m:t>𝑖</m:t>
                          </m:r>
                          <m:r>
                            <a:rPr lang="pt-BR" b="0" i="1" smtClean="0">
                              <a:latin typeface="Cambria Math" panose="02040503050406030204" pitchFamily="18" charset="0"/>
                            </a:rPr>
                            <m:t>=1</m:t>
                          </m:r>
                        </m:sub>
                        <m:sup>
                          <m:r>
                            <a:rPr lang="pt-BR" b="0" i="1" smtClean="0">
                              <a:latin typeface="Cambria Math" panose="02040503050406030204" pitchFamily="18" charset="0"/>
                            </a:rPr>
                            <m:t>𝑛</m:t>
                          </m:r>
                        </m:sup>
                        <m:e>
                          <m:r>
                            <a:rPr lang="pt-BR" b="0" i="1" smtClean="0">
                              <a:latin typeface="Cambria Math" panose="02040503050406030204" pitchFamily="18" charset="0"/>
                            </a:rPr>
                            <m:t>|</m:t>
                          </m:r>
                          <m:sSubSup>
                            <m:sSubSupPr>
                              <m:ctrlPr>
                                <a:rPr lang="pt-BR" b="0" i="1" smtClean="0">
                                  <a:latin typeface="Cambria Math" panose="02040503050406030204" pitchFamily="18" charset="0"/>
                                </a:rPr>
                              </m:ctrlPr>
                            </m:sSubSupPr>
                            <m:e>
                              <m:r>
                                <a:rPr lang="pt-BR" b="0" i="1" smtClean="0">
                                  <a:latin typeface="Cambria Math" panose="02040503050406030204" pitchFamily="18" charset="0"/>
                                </a:rPr>
                                <m:t>𝜙</m:t>
                              </m:r>
                            </m:e>
                            <m:sub>
                              <m:r>
                                <a:rPr lang="pt-BR" b="0" i="1" smtClean="0">
                                  <a:latin typeface="Cambria Math" panose="02040503050406030204" pitchFamily="18" charset="0"/>
                                </a:rPr>
                                <m:t>𝑗</m:t>
                              </m:r>
                            </m:sub>
                            <m:sup>
                              <m:r>
                                <a:rPr lang="pt-BR" b="0" i="1" smtClean="0">
                                  <a:latin typeface="Cambria Math" panose="02040503050406030204" pitchFamily="18" charset="0"/>
                                </a:rPr>
                                <m:t>𝑖</m:t>
                              </m:r>
                            </m:sup>
                          </m:sSubSup>
                          <m:r>
                            <a:rPr lang="pt-BR" b="0" i="1" smtClean="0">
                              <a:latin typeface="Cambria Math" panose="02040503050406030204" pitchFamily="18" charset="0"/>
                            </a:rPr>
                            <m:t>|</m:t>
                          </m:r>
                        </m:e>
                      </m:nary>
                    </m:oMath>
                  </m:oMathPara>
                </a14:m>
                <a:endParaRPr lang="en-US" dirty="0"/>
              </a:p>
            </p:txBody>
          </p:sp>
        </mc:Choice>
        <mc:Fallback xmlns="">
          <p:sp>
            <p:nvSpPr>
              <p:cNvPr id="4" name="CaixaDeTexto 3">
                <a:extLst>
                  <a:ext uri="{FF2B5EF4-FFF2-40B4-BE49-F238E27FC236}">
                    <a16:creationId xmlns:a16="http://schemas.microsoft.com/office/drawing/2014/main" id="{3880E19A-1C00-4A20-8110-6565150F1568}"/>
                  </a:ext>
                </a:extLst>
              </p:cNvPr>
              <p:cNvSpPr txBox="1">
                <a:spLocks noRot="1" noChangeAspect="1" noMove="1" noResize="1" noEditPoints="1" noAdjustHandles="1" noChangeArrowheads="1" noChangeShapeType="1" noTextEdit="1"/>
              </p:cNvSpPr>
              <p:nvPr/>
            </p:nvSpPr>
            <p:spPr>
              <a:xfrm>
                <a:off x="1489863" y="3229019"/>
                <a:ext cx="1236108" cy="756233"/>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45655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BBD152-5A10-49AA-93ED-C97C04090FC5}"/>
              </a:ext>
            </a:extLst>
          </p:cNvPr>
          <p:cNvSpPr>
            <a:spLocks noGrp="1"/>
          </p:cNvSpPr>
          <p:nvPr>
            <p:ph type="title"/>
          </p:nvPr>
        </p:nvSpPr>
        <p:spPr/>
        <p:txBody>
          <a:bodyPr/>
          <a:lstStyle/>
          <a:p>
            <a:r>
              <a:rPr lang="pt-BR" dirty="0" err="1"/>
              <a:t>Summary</a:t>
            </a:r>
            <a:r>
              <a:rPr lang="pt-BR" dirty="0"/>
              <a:t> </a:t>
            </a:r>
            <a:r>
              <a:rPr lang="pt-BR" dirty="0" err="1"/>
              <a:t>Plot</a:t>
            </a:r>
            <a:r>
              <a:rPr lang="pt-BR" dirty="0"/>
              <a:t> (global)</a:t>
            </a:r>
            <a:endParaRPr lang="en-US" dirty="0"/>
          </a:p>
        </p:txBody>
      </p:sp>
      <p:pic>
        <p:nvPicPr>
          <p:cNvPr id="9" name="Imagem 8">
            <a:extLst>
              <a:ext uri="{FF2B5EF4-FFF2-40B4-BE49-F238E27FC236}">
                <a16:creationId xmlns:a16="http://schemas.microsoft.com/office/drawing/2014/main" id="{0CAB5CD7-742B-4F25-9097-1EC124B72D08}"/>
              </a:ext>
            </a:extLst>
          </p:cNvPr>
          <p:cNvPicPr>
            <a:picLocks noChangeAspect="1"/>
          </p:cNvPicPr>
          <p:nvPr/>
        </p:nvPicPr>
        <p:blipFill>
          <a:blip r:embed="rId2"/>
          <a:stretch>
            <a:fillRect/>
          </a:stretch>
        </p:blipFill>
        <p:spPr>
          <a:xfrm>
            <a:off x="5040011" y="1884326"/>
            <a:ext cx="6926076" cy="4314849"/>
          </a:xfrm>
          <a:prstGeom prst="rect">
            <a:avLst/>
          </a:prstGeom>
        </p:spPr>
      </p:pic>
      <p:sp>
        <p:nvSpPr>
          <p:cNvPr id="10" name="CaixaDeTexto 9">
            <a:extLst>
              <a:ext uri="{FF2B5EF4-FFF2-40B4-BE49-F238E27FC236}">
                <a16:creationId xmlns:a16="http://schemas.microsoft.com/office/drawing/2014/main" id="{58D217AE-DE8B-4E3E-9610-20933453E3BC}"/>
              </a:ext>
            </a:extLst>
          </p:cNvPr>
          <p:cNvSpPr txBox="1"/>
          <p:nvPr/>
        </p:nvSpPr>
        <p:spPr>
          <a:xfrm>
            <a:off x="225913" y="2551837"/>
            <a:ext cx="3872751" cy="2308324"/>
          </a:xfrm>
          <a:prstGeom prst="rect">
            <a:avLst/>
          </a:prstGeom>
          <a:noFill/>
        </p:spPr>
        <p:txBody>
          <a:bodyPr wrap="square" rtlCol="0">
            <a:spAutoFit/>
          </a:bodyPr>
          <a:lstStyle/>
          <a:p>
            <a:r>
              <a:rPr lang="pt-BR" dirty="0"/>
              <a:t>Combina  </a:t>
            </a:r>
            <a:r>
              <a:rPr lang="pt-BR" b="1" dirty="0" err="1"/>
              <a:t>feature</a:t>
            </a:r>
            <a:r>
              <a:rPr lang="pt-BR" b="1" dirty="0"/>
              <a:t> </a:t>
            </a:r>
            <a:r>
              <a:rPr lang="pt-BR" b="1" dirty="0" err="1"/>
              <a:t>effects</a:t>
            </a:r>
            <a:r>
              <a:rPr lang="pt-BR" b="1" dirty="0"/>
              <a:t> </a:t>
            </a:r>
            <a:r>
              <a:rPr lang="pt-BR" dirty="0"/>
              <a:t>com </a:t>
            </a:r>
            <a:r>
              <a:rPr lang="pt-BR" b="1" dirty="0" err="1"/>
              <a:t>feature</a:t>
            </a:r>
            <a:r>
              <a:rPr lang="pt-BR" b="1" dirty="0"/>
              <a:t> </a:t>
            </a:r>
            <a:r>
              <a:rPr lang="pt-BR" b="1" dirty="0" err="1"/>
              <a:t>importances</a:t>
            </a:r>
            <a:endParaRPr lang="pt-BR" b="1" dirty="0"/>
          </a:p>
          <a:p>
            <a:endParaRPr lang="pt-BR" b="1" dirty="0"/>
          </a:p>
          <a:p>
            <a:r>
              <a:rPr lang="pt-BR" dirty="0"/>
              <a:t>Cada ponto é uma observação</a:t>
            </a:r>
          </a:p>
          <a:p>
            <a:r>
              <a:rPr lang="pt-BR" dirty="0"/>
              <a:t>Em y temos todas as </a:t>
            </a:r>
            <a:r>
              <a:rPr lang="pt-BR" dirty="0" err="1"/>
              <a:t>features</a:t>
            </a:r>
            <a:endParaRPr lang="pt-BR" dirty="0"/>
          </a:p>
          <a:p>
            <a:r>
              <a:rPr lang="pt-BR" dirty="0"/>
              <a:t>Em x temos o valor do </a:t>
            </a:r>
            <a:r>
              <a:rPr lang="pt-BR" dirty="0" err="1"/>
              <a:t>shaplay</a:t>
            </a:r>
            <a:r>
              <a:rPr lang="pt-BR" dirty="0"/>
              <a:t> </a:t>
            </a:r>
            <a:r>
              <a:rPr lang="pt-BR" dirty="0" err="1"/>
              <a:t>value</a:t>
            </a:r>
            <a:endParaRPr lang="pt-BR" dirty="0"/>
          </a:p>
          <a:p>
            <a:r>
              <a:rPr lang="pt-BR" dirty="0"/>
              <a:t>Na escala de cor temos o quão baixo ou alto é o valor da variável</a:t>
            </a:r>
          </a:p>
        </p:txBody>
      </p:sp>
    </p:spTree>
    <p:extLst>
      <p:ext uri="{BB962C8B-B14F-4D97-AF65-F5344CB8AC3E}">
        <p14:creationId xmlns:p14="http://schemas.microsoft.com/office/powerpoint/2010/main" val="20578036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BBD152-5A10-49AA-93ED-C97C04090FC5}"/>
              </a:ext>
            </a:extLst>
          </p:cNvPr>
          <p:cNvSpPr>
            <a:spLocks noGrp="1"/>
          </p:cNvSpPr>
          <p:nvPr>
            <p:ph type="title"/>
          </p:nvPr>
        </p:nvSpPr>
        <p:spPr/>
        <p:txBody>
          <a:bodyPr/>
          <a:lstStyle/>
          <a:p>
            <a:r>
              <a:rPr lang="pt-BR" dirty="0"/>
              <a:t>SHAP </a:t>
            </a:r>
            <a:r>
              <a:rPr lang="pt-BR" dirty="0" err="1"/>
              <a:t>Dependence</a:t>
            </a:r>
            <a:r>
              <a:rPr lang="pt-BR" dirty="0"/>
              <a:t> </a:t>
            </a:r>
            <a:r>
              <a:rPr lang="pt-BR" dirty="0" err="1"/>
              <a:t>plot</a:t>
            </a:r>
            <a:r>
              <a:rPr lang="pt-BR" dirty="0"/>
              <a:t> (global)</a:t>
            </a:r>
            <a:endParaRPr lang="en-US" dirty="0"/>
          </a:p>
        </p:txBody>
      </p:sp>
      <p:sp>
        <p:nvSpPr>
          <p:cNvPr id="10" name="CaixaDeTexto 9">
            <a:extLst>
              <a:ext uri="{FF2B5EF4-FFF2-40B4-BE49-F238E27FC236}">
                <a16:creationId xmlns:a16="http://schemas.microsoft.com/office/drawing/2014/main" id="{58D217AE-DE8B-4E3E-9610-20933453E3BC}"/>
              </a:ext>
            </a:extLst>
          </p:cNvPr>
          <p:cNvSpPr txBox="1"/>
          <p:nvPr/>
        </p:nvSpPr>
        <p:spPr>
          <a:xfrm>
            <a:off x="225913" y="2551837"/>
            <a:ext cx="3872751" cy="2308324"/>
          </a:xfrm>
          <a:prstGeom prst="rect">
            <a:avLst/>
          </a:prstGeom>
          <a:noFill/>
        </p:spPr>
        <p:txBody>
          <a:bodyPr wrap="square" rtlCol="0">
            <a:spAutoFit/>
          </a:bodyPr>
          <a:lstStyle/>
          <a:p>
            <a:pPr marL="342900" indent="-342900">
              <a:buAutoNum type="arabicParenR"/>
            </a:pPr>
            <a:r>
              <a:rPr lang="pt-BR" dirty="0"/>
              <a:t>Escolha uma </a:t>
            </a:r>
            <a:r>
              <a:rPr lang="pt-BR" dirty="0" err="1"/>
              <a:t>Feature</a:t>
            </a:r>
            <a:endParaRPr lang="pt-BR" dirty="0"/>
          </a:p>
          <a:p>
            <a:pPr marL="342900" indent="-342900">
              <a:buAutoNum type="arabicParenR"/>
            </a:pPr>
            <a:r>
              <a:rPr lang="pt-BR" dirty="0"/>
              <a:t>Para cada instância, plote em um gráfico de SHAP x </a:t>
            </a:r>
            <a:r>
              <a:rPr lang="pt-BR" dirty="0" err="1"/>
              <a:t>Feature</a:t>
            </a:r>
            <a:endParaRPr lang="pt-BR" dirty="0"/>
          </a:p>
          <a:p>
            <a:pPr marL="342900" indent="-342900">
              <a:buAutoNum type="arabicParenR"/>
            </a:pPr>
            <a:endParaRPr lang="pt-BR" dirty="0"/>
          </a:p>
          <a:p>
            <a:pPr marL="342900" indent="-342900">
              <a:buAutoNum type="arabicParenR"/>
            </a:pPr>
            <a:endParaRPr lang="pt-BR" dirty="0"/>
          </a:p>
          <a:p>
            <a:r>
              <a:rPr lang="pt-BR" dirty="0"/>
              <a:t>Alternativas para </a:t>
            </a:r>
            <a:r>
              <a:rPr lang="pt-BR" dirty="0" err="1"/>
              <a:t>Partial</a:t>
            </a:r>
            <a:r>
              <a:rPr lang="pt-BR" dirty="0"/>
              <a:t> </a:t>
            </a:r>
            <a:r>
              <a:rPr lang="pt-BR" dirty="0" err="1"/>
              <a:t>Dependence</a:t>
            </a:r>
            <a:r>
              <a:rPr lang="pt-BR" dirty="0"/>
              <a:t> </a:t>
            </a:r>
            <a:r>
              <a:rPr lang="pt-BR" dirty="0" err="1"/>
              <a:t>Plot</a:t>
            </a:r>
            <a:r>
              <a:rPr lang="pt-BR" dirty="0"/>
              <a:t> (PDP) e </a:t>
            </a:r>
            <a:r>
              <a:rPr lang="pt-BR" dirty="0" err="1"/>
              <a:t>Accumated</a:t>
            </a:r>
            <a:r>
              <a:rPr lang="pt-BR" dirty="0"/>
              <a:t> local </a:t>
            </a:r>
            <a:r>
              <a:rPr lang="pt-BR" dirty="0" err="1"/>
              <a:t>effects</a:t>
            </a:r>
            <a:r>
              <a:rPr lang="pt-BR" dirty="0"/>
              <a:t> (ALE)</a:t>
            </a:r>
          </a:p>
        </p:txBody>
      </p:sp>
      <p:pic>
        <p:nvPicPr>
          <p:cNvPr id="3" name="Imagem 2">
            <a:extLst>
              <a:ext uri="{FF2B5EF4-FFF2-40B4-BE49-F238E27FC236}">
                <a16:creationId xmlns:a16="http://schemas.microsoft.com/office/drawing/2014/main" id="{BC0E6D07-9815-40F4-B22F-9A007C3020EA}"/>
              </a:ext>
            </a:extLst>
          </p:cNvPr>
          <p:cNvPicPr>
            <a:picLocks noChangeAspect="1"/>
          </p:cNvPicPr>
          <p:nvPr/>
        </p:nvPicPr>
        <p:blipFill>
          <a:blip r:embed="rId2"/>
          <a:stretch>
            <a:fillRect/>
          </a:stretch>
        </p:blipFill>
        <p:spPr>
          <a:xfrm>
            <a:off x="5615492" y="1918725"/>
            <a:ext cx="5622748" cy="4155944"/>
          </a:xfrm>
          <a:prstGeom prst="rect">
            <a:avLst/>
          </a:prstGeom>
        </p:spPr>
      </p:pic>
    </p:spTree>
    <p:extLst>
      <p:ext uri="{BB962C8B-B14F-4D97-AF65-F5344CB8AC3E}">
        <p14:creationId xmlns:p14="http://schemas.microsoft.com/office/powerpoint/2010/main" val="1628815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BBD152-5A10-49AA-93ED-C97C04090FC5}"/>
              </a:ext>
            </a:extLst>
          </p:cNvPr>
          <p:cNvSpPr>
            <a:spLocks noGrp="1"/>
          </p:cNvSpPr>
          <p:nvPr>
            <p:ph type="title"/>
          </p:nvPr>
        </p:nvSpPr>
        <p:spPr/>
        <p:txBody>
          <a:bodyPr/>
          <a:lstStyle/>
          <a:p>
            <a:r>
              <a:rPr lang="pt-BR" dirty="0"/>
              <a:t>SHAP </a:t>
            </a:r>
            <a:r>
              <a:rPr lang="pt-BR" dirty="0" err="1"/>
              <a:t>Interaction</a:t>
            </a:r>
            <a:r>
              <a:rPr lang="pt-BR" dirty="0"/>
              <a:t> </a:t>
            </a:r>
            <a:r>
              <a:rPr lang="pt-BR" dirty="0" err="1"/>
              <a:t>Value</a:t>
            </a:r>
            <a:r>
              <a:rPr lang="pt-BR" dirty="0"/>
              <a:t> (global)</a:t>
            </a:r>
            <a:endParaRPr lang="en-US" dirty="0"/>
          </a:p>
        </p:txBody>
      </p:sp>
      <p:pic>
        <p:nvPicPr>
          <p:cNvPr id="4" name="Imagem 3">
            <a:extLst>
              <a:ext uri="{FF2B5EF4-FFF2-40B4-BE49-F238E27FC236}">
                <a16:creationId xmlns:a16="http://schemas.microsoft.com/office/drawing/2014/main" id="{BF92DBC4-A786-4ABE-A7AC-78D55B0D1668}"/>
              </a:ext>
            </a:extLst>
          </p:cNvPr>
          <p:cNvPicPr>
            <a:picLocks noChangeAspect="1"/>
          </p:cNvPicPr>
          <p:nvPr/>
        </p:nvPicPr>
        <p:blipFill>
          <a:blip r:embed="rId2"/>
          <a:stretch>
            <a:fillRect/>
          </a:stretch>
        </p:blipFill>
        <p:spPr>
          <a:xfrm>
            <a:off x="2753397" y="1778933"/>
            <a:ext cx="7029450" cy="4591050"/>
          </a:xfrm>
          <a:prstGeom prst="rect">
            <a:avLst/>
          </a:prstGeom>
        </p:spPr>
      </p:pic>
    </p:spTree>
    <p:extLst>
      <p:ext uri="{BB962C8B-B14F-4D97-AF65-F5344CB8AC3E}">
        <p14:creationId xmlns:p14="http://schemas.microsoft.com/office/powerpoint/2010/main" val="1764127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BBD152-5A10-49AA-93ED-C97C04090FC5}"/>
              </a:ext>
            </a:extLst>
          </p:cNvPr>
          <p:cNvSpPr>
            <a:spLocks noGrp="1"/>
          </p:cNvSpPr>
          <p:nvPr>
            <p:ph type="title"/>
          </p:nvPr>
        </p:nvSpPr>
        <p:spPr/>
        <p:txBody>
          <a:bodyPr/>
          <a:lstStyle/>
          <a:p>
            <a:r>
              <a:rPr lang="pt-BR" dirty="0" err="1"/>
              <a:t>Clustering</a:t>
            </a:r>
            <a:r>
              <a:rPr lang="pt-BR" dirty="0"/>
              <a:t> </a:t>
            </a:r>
            <a:r>
              <a:rPr lang="pt-BR" dirty="0" err="1"/>
              <a:t>by</a:t>
            </a:r>
            <a:r>
              <a:rPr lang="pt-BR" dirty="0"/>
              <a:t> SHAP</a:t>
            </a:r>
            <a:endParaRPr lang="en-US" dirty="0"/>
          </a:p>
        </p:txBody>
      </p:sp>
      <p:pic>
        <p:nvPicPr>
          <p:cNvPr id="3" name="Imagem 2">
            <a:extLst>
              <a:ext uri="{FF2B5EF4-FFF2-40B4-BE49-F238E27FC236}">
                <a16:creationId xmlns:a16="http://schemas.microsoft.com/office/drawing/2014/main" id="{01BD21AC-4DC5-4722-936D-ACD798D28AA6}"/>
              </a:ext>
            </a:extLst>
          </p:cNvPr>
          <p:cNvPicPr>
            <a:picLocks noChangeAspect="1"/>
          </p:cNvPicPr>
          <p:nvPr/>
        </p:nvPicPr>
        <p:blipFill>
          <a:blip r:embed="rId2"/>
          <a:stretch>
            <a:fillRect/>
          </a:stretch>
        </p:blipFill>
        <p:spPr>
          <a:xfrm>
            <a:off x="4468066" y="2155451"/>
            <a:ext cx="7343775" cy="2762250"/>
          </a:xfrm>
          <a:prstGeom prst="rect">
            <a:avLst/>
          </a:prstGeom>
        </p:spPr>
      </p:pic>
      <p:sp>
        <p:nvSpPr>
          <p:cNvPr id="6" name="CaixaDeTexto 5">
            <a:extLst>
              <a:ext uri="{FF2B5EF4-FFF2-40B4-BE49-F238E27FC236}">
                <a16:creationId xmlns:a16="http://schemas.microsoft.com/office/drawing/2014/main" id="{B5B4A820-1F7C-48D8-8E20-3626577F502D}"/>
              </a:ext>
            </a:extLst>
          </p:cNvPr>
          <p:cNvSpPr txBox="1"/>
          <p:nvPr/>
        </p:nvSpPr>
        <p:spPr>
          <a:xfrm>
            <a:off x="225913" y="2551837"/>
            <a:ext cx="3872751" cy="3139321"/>
          </a:xfrm>
          <a:prstGeom prst="rect">
            <a:avLst/>
          </a:prstGeom>
          <a:noFill/>
        </p:spPr>
        <p:txBody>
          <a:bodyPr wrap="square" rtlCol="0">
            <a:spAutoFit/>
          </a:bodyPr>
          <a:lstStyle/>
          <a:p>
            <a:r>
              <a:rPr lang="pt-BR" dirty="0"/>
              <a:t>Normalmente </a:t>
            </a:r>
            <a:r>
              <a:rPr lang="pt-BR" dirty="0" err="1"/>
              <a:t>clusterizamos</a:t>
            </a:r>
            <a:r>
              <a:rPr lang="pt-BR" dirty="0"/>
              <a:t> </a:t>
            </a:r>
            <a:r>
              <a:rPr lang="pt-BR" dirty="0" err="1"/>
              <a:t>features</a:t>
            </a:r>
            <a:r>
              <a:rPr lang="pt-BR" dirty="0"/>
              <a:t>, mas um dos grandes problemas é que elas podem estar em escalas diferentes ou serem categóricas ou numéricas.</a:t>
            </a:r>
          </a:p>
          <a:p>
            <a:endParaRPr lang="pt-BR" dirty="0"/>
          </a:p>
          <a:p>
            <a:r>
              <a:rPr lang="pt-BR" dirty="0"/>
              <a:t>Mas poderíamos </a:t>
            </a:r>
            <a:r>
              <a:rPr lang="pt-BR" dirty="0" err="1"/>
              <a:t>clusterizar</a:t>
            </a:r>
            <a:r>
              <a:rPr lang="pt-BR" dirty="0"/>
              <a:t> pelo </a:t>
            </a:r>
            <a:r>
              <a:rPr lang="pt-BR" dirty="0" err="1"/>
              <a:t>shap</a:t>
            </a:r>
            <a:r>
              <a:rPr lang="pt-BR" dirty="0"/>
              <a:t> </a:t>
            </a:r>
            <a:r>
              <a:rPr lang="pt-BR" dirty="0" err="1"/>
              <a:t>values</a:t>
            </a:r>
            <a:r>
              <a:rPr lang="pt-BR" dirty="0"/>
              <a:t>!</a:t>
            </a:r>
          </a:p>
          <a:p>
            <a:endParaRPr lang="pt-BR" dirty="0"/>
          </a:p>
          <a:p>
            <a:r>
              <a:rPr lang="pt-BR" dirty="0"/>
              <a:t>Nisso encontraremos amostras que se comportam semelhando frete ao modelo</a:t>
            </a:r>
          </a:p>
        </p:txBody>
      </p:sp>
    </p:spTree>
    <p:extLst>
      <p:ext uri="{BB962C8B-B14F-4D97-AF65-F5344CB8AC3E}">
        <p14:creationId xmlns:p14="http://schemas.microsoft.com/office/powerpoint/2010/main" val="991434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BA8A901-6993-4EC5-B9DB-4DE5C2B26538}"/>
              </a:ext>
            </a:extLst>
          </p:cNvPr>
          <p:cNvSpPr>
            <a:spLocks noGrp="1"/>
          </p:cNvSpPr>
          <p:nvPr>
            <p:ph type="title"/>
          </p:nvPr>
        </p:nvSpPr>
        <p:spPr>
          <a:xfrm>
            <a:off x="949047" y="643466"/>
            <a:ext cx="2771273" cy="5225627"/>
          </a:xfrm>
        </p:spPr>
        <p:txBody>
          <a:bodyPr anchor="ctr">
            <a:normAutofit/>
          </a:bodyPr>
          <a:lstStyle/>
          <a:p>
            <a:r>
              <a:rPr lang="pt-BR" sz="3600" dirty="0"/>
              <a:t>Model</a:t>
            </a:r>
            <a:br>
              <a:rPr lang="pt-BR" sz="3600" dirty="0"/>
            </a:br>
            <a:r>
              <a:rPr lang="pt-BR" sz="3600" dirty="0" err="1"/>
              <a:t>Agnostic</a:t>
            </a:r>
            <a:r>
              <a:rPr lang="pt-BR" sz="3600" dirty="0"/>
              <a:t> Models</a:t>
            </a:r>
            <a:endParaRPr lang="en-US" sz="3600" dirty="0"/>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570271"/>
            <a:ext cx="0" cy="3200400"/>
          </a:xfrm>
          <a:prstGeom prst="line">
            <a:avLst/>
          </a:prstGeom>
          <a:ln w="31750">
            <a:solidFill>
              <a:schemeClr val="accent2"/>
            </a:solidFill>
            <a:miter lim="800000"/>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72142E8E-A800-45DB-9682-10E65B98B47B}"/>
              </a:ext>
            </a:extLst>
          </p:cNvPr>
          <p:cNvSpPr>
            <a:spLocks noGrp="1"/>
          </p:cNvSpPr>
          <p:nvPr>
            <p:ph idx="1"/>
          </p:nvPr>
        </p:nvSpPr>
        <p:spPr>
          <a:xfrm>
            <a:off x="4351019" y="643466"/>
            <a:ext cx="6895973" cy="5225628"/>
          </a:xfrm>
        </p:spPr>
        <p:txBody>
          <a:bodyPr anchor="ctr">
            <a:normAutofit/>
          </a:bodyPr>
          <a:lstStyle/>
          <a:p>
            <a:endParaRPr lang="pt-BR" dirty="0"/>
          </a:p>
          <a:p>
            <a:pPr>
              <a:buFont typeface="Arial" panose="020B0604020202020204" pitchFamily="34" charset="0"/>
              <a:buChar char="•"/>
            </a:pPr>
            <a:r>
              <a:rPr lang="en-US" dirty="0"/>
              <a:t> Partial Dependence Plot (PDP)</a:t>
            </a:r>
          </a:p>
          <a:p>
            <a:pPr>
              <a:buFont typeface="Arial" panose="020B0604020202020204" pitchFamily="34" charset="0"/>
              <a:buChar char="•"/>
            </a:pPr>
            <a:r>
              <a:rPr lang="en-US" dirty="0"/>
              <a:t> Individual Conditional Expectation (ICE)</a:t>
            </a:r>
          </a:p>
          <a:p>
            <a:pPr>
              <a:buFont typeface="Arial" panose="020B0604020202020204" pitchFamily="34" charset="0"/>
              <a:buChar char="•"/>
            </a:pPr>
            <a:r>
              <a:rPr lang="en-US" dirty="0"/>
              <a:t> Accumulated Local Effects (ALE)</a:t>
            </a:r>
          </a:p>
          <a:p>
            <a:pPr>
              <a:buFont typeface="Arial" panose="020B0604020202020204" pitchFamily="34" charset="0"/>
              <a:buChar char="•"/>
            </a:pPr>
            <a:r>
              <a:rPr lang="en-US" dirty="0"/>
              <a:t> Global Surrogate </a:t>
            </a:r>
          </a:p>
          <a:p>
            <a:pPr>
              <a:buFont typeface="Arial" panose="020B0604020202020204" pitchFamily="34" charset="0"/>
              <a:buChar char="•"/>
            </a:pPr>
            <a:r>
              <a:rPr lang="en-US" dirty="0"/>
              <a:t> Local Surrogate (LIME)</a:t>
            </a:r>
          </a:p>
          <a:p>
            <a:pPr>
              <a:buFont typeface="Arial" panose="020B0604020202020204" pitchFamily="34" charset="0"/>
              <a:buChar char="•"/>
            </a:pPr>
            <a:r>
              <a:rPr lang="en-US" dirty="0"/>
              <a:t>Permutation Importance</a:t>
            </a:r>
          </a:p>
          <a:p>
            <a:pPr>
              <a:buFont typeface="Arial" panose="020B0604020202020204" pitchFamily="34" charset="0"/>
              <a:buChar char="•"/>
            </a:pPr>
            <a:r>
              <a:rPr lang="en-US" dirty="0"/>
              <a:t> Anchors</a:t>
            </a:r>
          </a:p>
          <a:p>
            <a:pPr>
              <a:buFont typeface="Arial" panose="020B0604020202020204" pitchFamily="34" charset="0"/>
              <a:buChar char="•"/>
            </a:pPr>
            <a:r>
              <a:rPr lang="en-US" dirty="0"/>
              <a:t> Shapley Values</a:t>
            </a:r>
          </a:p>
          <a:p>
            <a:pPr>
              <a:buFont typeface="Arial" panose="020B0604020202020204" pitchFamily="34" charset="0"/>
              <a:buChar char="•"/>
            </a:pPr>
            <a:r>
              <a:rPr lang="en-US" dirty="0"/>
              <a:t> Shapley Additive Explanations (SHAP)</a:t>
            </a:r>
          </a:p>
        </p:txBody>
      </p:sp>
      <p:sp>
        <p:nvSpPr>
          <p:cNvPr id="12" name="Rectangle 11">
            <a:extLst>
              <a:ext uri="{FF2B5EF4-FFF2-40B4-BE49-F238E27FC236}">
                <a16:creationId xmlns:a16="http://schemas.microsoft.com/office/drawing/2014/main" id="{4C15B19B-E7BB-4060-B12F-3CDA8EF16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336792"/>
            <a:ext cx="12188825" cy="52120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2374954"/>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266EA-F01D-484E-8553-A2A83E6D6724}"/>
              </a:ext>
            </a:extLst>
          </p:cNvPr>
          <p:cNvSpPr>
            <a:spLocks noGrp="1"/>
          </p:cNvSpPr>
          <p:nvPr>
            <p:ph type="title"/>
          </p:nvPr>
        </p:nvSpPr>
        <p:spPr/>
        <p:txBody>
          <a:bodyPr/>
          <a:lstStyle/>
          <a:p>
            <a:r>
              <a:rPr lang="pt-BR" dirty="0"/>
              <a:t>Avaliação</a:t>
            </a:r>
            <a:endParaRPr lang="en-US" dirty="0"/>
          </a:p>
        </p:txBody>
      </p:sp>
      <p:sp>
        <p:nvSpPr>
          <p:cNvPr id="3" name="Espaço Reservado para Conteúdo 2">
            <a:extLst>
              <a:ext uri="{FF2B5EF4-FFF2-40B4-BE49-F238E27FC236}">
                <a16:creationId xmlns:a16="http://schemas.microsoft.com/office/drawing/2014/main" id="{F845A38C-19EC-4E5D-BB44-62D4304A9382}"/>
              </a:ext>
            </a:extLst>
          </p:cNvPr>
          <p:cNvSpPr>
            <a:spLocks noGrp="1"/>
          </p:cNvSpPr>
          <p:nvPr>
            <p:ph idx="1"/>
          </p:nvPr>
        </p:nvSpPr>
        <p:spPr/>
        <p:txBody>
          <a:bodyPr numCol="2">
            <a:normAutofit/>
          </a:bodyPr>
          <a:lstStyle/>
          <a:p>
            <a:pPr marL="0" indent="0">
              <a:buNone/>
            </a:pPr>
            <a:r>
              <a:rPr lang="pt-BR" sz="2400" dirty="0"/>
              <a:t>VANTAGENS</a:t>
            </a:r>
          </a:p>
          <a:p>
            <a:pPr marL="514350" indent="-514350">
              <a:buAutoNum type="arabicPeriod"/>
            </a:pPr>
            <a:r>
              <a:rPr lang="pt-BR" sz="2400" dirty="0"/>
              <a:t>Todas as anteriores para </a:t>
            </a:r>
            <a:r>
              <a:rPr lang="pt-BR" sz="2400" dirty="0" err="1"/>
              <a:t>Shapley</a:t>
            </a:r>
            <a:r>
              <a:rPr lang="pt-BR" sz="2400" dirty="0"/>
              <a:t> </a:t>
            </a:r>
            <a:r>
              <a:rPr lang="pt-BR" sz="2400" dirty="0" err="1"/>
              <a:t>Value</a:t>
            </a:r>
            <a:endParaRPr lang="pt-BR" sz="2400" dirty="0"/>
          </a:p>
          <a:p>
            <a:pPr marL="514350" indent="-514350">
              <a:buAutoNum type="arabicPeriod"/>
            </a:pPr>
            <a:r>
              <a:rPr lang="pt-BR" sz="2400" dirty="0"/>
              <a:t>SHAP unifica </a:t>
            </a:r>
            <a:r>
              <a:rPr lang="pt-BR" sz="2400" dirty="0" err="1"/>
              <a:t>Shapley</a:t>
            </a:r>
            <a:r>
              <a:rPr lang="pt-BR" sz="2400" dirty="0"/>
              <a:t> </a:t>
            </a:r>
            <a:r>
              <a:rPr lang="pt-BR" sz="2400" dirty="0" err="1"/>
              <a:t>Values</a:t>
            </a:r>
            <a:r>
              <a:rPr lang="pt-BR" sz="2400" dirty="0"/>
              <a:t> com LIME</a:t>
            </a:r>
          </a:p>
          <a:p>
            <a:pPr marL="514350" indent="-514350">
              <a:buAutoNum type="arabicPeriod"/>
            </a:pPr>
            <a:r>
              <a:rPr lang="pt-BR" sz="2400" dirty="0"/>
              <a:t>Kernel SHAP customizável possibilitando algoritmos mais eficientes que por sua vez permite visões globais</a:t>
            </a:r>
          </a:p>
          <a:p>
            <a:pPr marL="514350" indent="-514350">
              <a:buAutoNum type="arabicPeriod"/>
            </a:pPr>
            <a:endParaRPr lang="pt-BR" sz="2400" dirty="0"/>
          </a:p>
          <a:p>
            <a:pPr marL="514350" indent="-514350">
              <a:buAutoNum type="arabicPeriod"/>
            </a:pPr>
            <a:endParaRPr lang="pt-BR" sz="2400" dirty="0"/>
          </a:p>
          <a:p>
            <a:pPr marL="0" indent="0">
              <a:buNone/>
            </a:pPr>
            <a:r>
              <a:rPr lang="pt-BR" sz="2400" dirty="0"/>
              <a:t>DESVANTAGENS</a:t>
            </a:r>
          </a:p>
          <a:p>
            <a:pPr marL="457200" indent="-457200">
              <a:buAutoNum type="arabicPeriod"/>
            </a:pPr>
            <a:r>
              <a:rPr lang="pt-BR" sz="2400" dirty="0"/>
              <a:t>Kernel SHAP é lento o que pode inviabilizar alguns modelos</a:t>
            </a:r>
          </a:p>
          <a:p>
            <a:pPr marL="457200" indent="-457200">
              <a:buAutoNum type="arabicPeriod"/>
            </a:pPr>
            <a:r>
              <a:rPr lang="pt-BR" sz="2400" dirty="0"/>
              <a:t>Permutações podem gerar instâncias irreais caso exista correlação entre as variáveis</a:t>
            </a:r>
          </a:p>
          <a:p>
            <a:pPr marL="514350" indent="-514350">
              <a:buAutoNum type="arabicPeriod"/>
            </a:pPr>
            <a:endParaRPr lang="pt-BR" dirty="0"/>
          </a:p>
        </p:txBody>
      </p:sp>
    </p:spTree>
    <p:extLst>
      <p:ext uri="{BB962C8B-B14F-4D97-AF65-F5344CB8AC3E}">
        <p14:creationId xmlns:p14="http://schemas.microsoft.com/office/powerpoint/2010/main" val="18942453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E9BD13-83DC-4994-852D-537E8EC0B5D5}"/>
              </a:ext>
            </a:extLst>
          </p:cNvPr>
          <p:cNvSpPr>
            <a:spLocks noGrp="1"/>
          </p:cNvSpPr>
          <p:nvPr>
            <p:ph type="title"/>
          </p:nvPr>
        </p:nvSpPr>
        <p:spPr/>
        <p:txBody>
          <a:bodyPr/>
          <a:lstStyle/>
          <a:p>
            <a:r>
              <a:rPr lang="pt-BR" dirty="0"/>
              <a:t>Referências</a:t>
            </a:r>
            <a:endParaRPr lang="en-US" dirty="0"/>
          </a:p>
        </p:txBody>
      </p:sp>
      <p:sp>
        <p:nvSpPr>
          <p:cNvPr id="3" name="Espaço Reservado para Conteúdo 2">
            <a:extLst>
              <a:ext uri="{FF2B5EF4-FFF2-40B4-BE49-F238E27FC236}">
                <a16:creationId xmlns:a16="http://schemas.microsoft.com/office/drawing/2014/main" id="{1F18C69D-AC66-423F-ACEE-F9F765EE21EF}"/>
              </a:ext>
            </a:extLst>
          </p:cNvPr>
          <p:cNvSpPr>
            <a:spLocks noGrp="1"/>
          </p:cNvSpPr>
          <p:nvPr>
            <p:ph idx="1"/>
          </p:nvPr>
        </p:nvSpPr>
        <p:spPr/>
        <p:txBody>
          <a:bodyPr>
            <a:normAutofit/>
          </a:bodyPr>
          <a:lstStyle/>
          <a:p>
            <a:r>
              <a:rPr lang="en-US" sz="1600" b="0" i="0" dirty="0">
                <a:solidFill>
                  <a:srgbClr val="333333"/>
                </a:solidFill>
                <a:effectLst/>
                <a:latin typeface="Helvetica Neue"/>
                <a:hlinkClick r:id="rId2"/>
              </a:rPr>
              <a:t>https://christophm.github.io/interpretable-ml-book/shap.html</a:t>
            </a:r>
            <a:endParaRPr lang="en-US" sz="1600" b="0" i="0" dirty="0">
              <a:solidFill>
                <a:srgbClr val="333333"/>
              </a:solidFill>
              <a:effectLst/>
              <a:latin typeface="Helvetica Neue"/>
            </a:endParaRPr>
          </a:p>
          <a:p>
            <a:r>
              <a:rPr lang="en-US" sz="1600" b="0" i="0" dirty="0">
                <a:solidFill>
                  <a:srgbClr val="333333"/>
                </a:solidFill>
                <a:effectLst/>
                <a:latin typeface="Helvetica Neue"/>
                <a:hlinkClick r:id="rId3"/>
              </a:rPr>
              <a:t>https://github.com/slundberg/shap</a:t>
            </a:r>
            <a:endParaRPr lang="en-US" sz="1600" b="0" i="0" dirty="0">
              <a:solidFill>
                <a:srgbClr val="333333"/>
              </a:solidFill>
              <a:effectLst/>
              <a:latin typeface="Helvetica Neue"/>
            </a:endParaRPr>
          </a:p>
          <a:p>
            <a:r>
              <a:rPr lang="en-US" sz="1600" dirty="0">
                <a:solidFill>
                  <a:srgbClr val="333333"/>
                </a:solidFill>
                <a:latin typeface="Helvetica Neue"/>
              </a:rPr>
              <a:t>https://slundberg.github.io/shap/notebooks/NHANES%20I%20Survival%20Model.html</a:t>
            </a:r>
          </a:p>
          <a:p>
            <a:r>
              <a:rPr lang="en-US" sz="1600" b="0" i="0" dirty="0">
                <a:effectLst/>
                <a:latin typeface="Helvetica Neue"/>
              </a:rPr>
              <a:t>Shapley, Lloyd S. "A value for n-person games." Contributions to the Theory of Games 2.28 (1953): 307-317</a:t>
            </a:r>
          </a:p>
          <a:p>
            <a:r>
              <a:rPr lang="en-US" sz="1600" dirty="0">
                <a:latin typeface="Helvetica Neue"/>
              </a:rPr>
              <a:t>Shapley sampling values: </a:t>
            </a:r>
            <a:r>
              <a:rPr lang="en-US" sz="1600" dirty="0" err="1">
                <a:latin typeface="Helvetica Neue"/>
              </a:rPr>
              <a:t>Strumbelj</a:t>
            </a:r>
            <a:r>
              <a:rPr lang="en-US" sz="1600" dirty="0">
                <a:latin typeface="Helvetica Neue"/>
              </a:rPr>
              <a:t>, Erik, and Igor </a:t>
            </a:r>
            <a:r>
              <a:rPr lang="en-US" sz="1600" dirty="0" err="1">
                <a:latin typeface="Helvetica Neue"/>
              </a:rPr>
              <a:t>Kononenko</a:t>
            </a:r>
            <a:r>
              <a:rPr lang="en-US" sz="1600" dirty="0">
                <a:latin typeface="Helvetica Neue"/>
              </a:rPr>
              <a:t>. "Explaining prediction models and individual predictions with feature contributions." Knowledge and information systems 41.3 (2014): 647-665.</a:t>
            </a:r>
          </a:p>
          <a:p>
            <a:r>
              <a:rPr lang="en-US" sz="1600" dirty="0">
                <a:latin typeface="Helvetica Neue"/>
              </a:rPr>
              <a:t>Lundberg, Scott M., and </a:t>
            </a:r>
            <a:r>
              <a:rPr lang="en-US" sz="1600" dirty="0" err="1">
                <a:latin typeface="Helvetica Neue"/>
              </a:rPr>
              <a:t>Su</a:t>
            </a:r>
            <a:r>
              <a:rPr lang="en-US" sz="1600" dirty="0">
                <a:latin typeface="Helvetica Neue"/>
              </a:rPr>
              <a:t>-In Lee. "A unified approach to interpreting model predictions." Advances in Neural Information Processing Systems. 2017.</a:t>
            </a:r>
          </a:p>
          <a:p>
            <a:r>
              <a:rPr lang="en-US" sz="1600" dirty="0">
                <a:latin typeface="Helvetica Neue"/>
              </a:rPr>
              <a:t>Ribeiro, Marco Tulio, Sameer Singh, and Carlos </a:t>
            </a:r>
            <a:r>
              <a:rPr lang="en-US" sz="1600" dirty="0" err="1">
                <a:latin typeface="Helvetica Neue"/>
              </a:rPr>
              <a:t>Guestrin</a:t>
            </a:r>
            <a:r>
              <a:rPr lang="en-US" sz="1600" dirty="0">
                <a:latin typeface="Helvetica Neue"/>
              </a:rPr>
              <a:t>. "Why should I trust you?: Explaining the predictions of any classifier." Proceedings of the 22nd ACM SIGKDD international conference on knowledge discovery and data mining. ACM (2016)</a:t>
            </a:r>
          </a:p>
          <a:p>
            <a:endParaRPr lang="en-US" sz="1600" dirty="0"/>
          </a:p>
        </p:txBody>
      </p:sp>
    </p:spTree>
    <p:extLst>
      <p:ext uri="{BB962C8B-B14F-4D97-AF65-F5344CB8AC3E}">
        <p14:creationId xmlns:p14="http://schemas.microsoft.com/office/powerpoint/2010/main" val="3664347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1026" name="Picture 2" descr="Lloyd Shapley receives his 2012 Nobel Prize for Economics from Sweden's King Carl XVI Gustaf during the Nobel Prize award ceremony at the Stockholm Concert Hall in Stockholm, December 10, 2012">
            <a:extLst>
              <a:ext uri="{FF2B5EF4-FFF2-40B4-BE49-F238E27FC236}">
                <a16:creationId xmlns:a16="http://schemas.microsoft.com/office/drawing/2014/main" id="{814E94AE-D369-4FA7-B325-F3C1F1882B1B}"/>
              </a:ext>
            </a:extLst>
          </p:cNvPr>
          <p:cNvPicPr>
            <a:picLocks noChangeAspect="1" noChangeArrowheads="1"/>
          </p:cNvPicPr>
          <p:nvPr/>
        </p:nvPicPr>
        <p:blipFill rotWithShape="1">
          <a:blip r:embed="rId3">
            <a:alphaModFix amt="35000"/>
            <a:extLst>
              <a:ext uri="{28A0092B-C50C-407E-A947-70E740481C1C}">
                <a14:useLocalDpi xmlns:a14="http://schemas.microsoft.com/office/drawing/2010/main" val="0"/>
              </a:ext>
            </a:extLst>
          </a:blip>
          <a:srcRect l="6667"/>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cxnSp>
        <p:nvCxnSpPr>
          <p:cNvPr id="71" name="Straight Connector 70">
            <a:extLst>
              <a:ext uri="{FF2B5EF4-FFF2-40B4-BE49-F238E27FC236}">
                <a16:creationId xmlns:a16="http://schemas.microsoft.com/office/drawing/2014/main" id="{45549E29-E797-4A00-B030-3AB01640CF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9BA8A901-6993-4EC5-B9DB-4DE5C2B26538}"/>
              </a:ext>
            </a:extLst>
          </p:cNvPr>
          <p:cNvSpPr>
            <a:spLocks noGrp="1"/>
          </p:cNvSpPr>
          <p:nvPr>
            <p:ph type="title"/>
          </p:nvPr>
        </p:nvSpPr>
        <p:spPr>
          <a:xfrm>
            <a:off x="1097280" y="286603"/>
            <a:ext cx="10058400" cy="1450757"/>
          </a:xfrm>
        </p:spPr>
        <p:txBody>
          <a:bodyPr>
            <a:normAutofit/>
          </a:bodyPr>
          <a:lstStyle/>
          <a:p>
            <a:r>
              <a:rPr lang="pt-BR" dirty="0">
                <a:solidFill>
                  <a:schemeClr val="tx1"/>
                </a:solidFill>
              </a:rPr>
              <a:t>SHAP</a:t>
            </a:r>
            <a:endParaRPr lang="en-US" dirty="0">
              <a:solidFill>
                <a:schemeClr val="tx1"/>
              </a:solidFill>
            </a:endParaRPr>
          </a:p>
        </p:txBody>
      </p:sp>
      <p:sp>
        <p:nvSpPr>
          <p:cNvPr id="3" name="Espaço Reservado para Conteúdo 2">
            <a:extLst>
              <a:ext uri="{FF2B5EF4-FFF2-40B4-BE49-F238E27FC236}">
                <a16:creationId xmlns:a16="http://schemas.microsoft.com/office/drawing/2014/main" id="{72142E8E-A800-45DB-9682-10E65B98B47B}"/>
              </a:ext>
            </a:extLst>
          </p:cNvPr>
          <p:cNvSpPr>
            <a:spLocks noGrp="1"/>
          </p:cNvSpPr>
          <p:nvPr>
            <p:ph idx="1"/>
          </p:nvPr>
        </p:nvSpPr>
        <p:spPr>
          <a:xfrm>
            <a:off x="1097280" y="1845734"/>
            <a:ext cx="10058400" cy="4023360"/>
          </a:xfrm>
        </p:spPr>
        <p:txBody>
          <a:bodyPr>
            <a:normAutofit/>
          </a:bodyPr>
          <a:lstStyle/>
          <a:p>
            <a:pPr marL="0" indent="0">
              <a:buNone/>
            </a:pPr>
            <a:endParaRPr lang="pt-BR" dirty="0">
              <a:solidFill>
                <a:schemeClr val="tx1"/>
              </a:solidFill>
            </a:endParaRPr>
          </a:p>
          <a:p>
            <a:pPr marL="0" indent="0">
              <a:buNone/>
            </a:pPr>
            <a:r>
              <a:rPr lang="pt-BR" dirty="0">
                <a:solidFill>
                  <a:schemeClr val="tx1"/>
                </a:solidFill>
              </a:rPr>
              <a:t>Unifica abordagens como LIME e </a:t>
            </a:r>
            <a:r>
              <a:rPr lang="pt-BR" dirty="0" err="1">
                <a:solidFill>
                  <a:schemeClr val="tx1"/>
                </a:solidFill>
              </a:rPr>
              <a:t>Shapley</a:t>
            </a:r>
            <a:r>
              <a:rPr lang="pt-BR" dirty="0">
                <a:solidFill>
                  <a:schemeClr val="tx1"/>
                </a:solidFill>
              </a:rPr>
              <a:t> </a:t>
            </a:r>
            <a:r>
              <a:rPr lang="pt-BR" dirty="0" err="1">
                <a:solidFill>
                  <a:schemeClr val="tx1"/>
                </a:solidFill>
              </a:rPr>
              <a:t>Values</a:t>
            </a:r>
            <a:endParaRPr lang="pt-BR" dirty="0">
              <a:solidFill>
                <a:schemeClr val="tx1"/>
              </a:solidFill>
            </a:endParaRPr>
          </a:p>
          <a:p>
            <a:pPr marL="0" indent="0">
              <a:buNone/>
            </a:pPr>
            <a:r>
              <a:rPr lang="pt-BR" dirty="0">
                <a:solidFill>
                  <a:schemeClr val="tx1"/>
                </a:solidFill>
              </a:rPr>
              <a:t>Respaldo teórico matemático: Teoria dos jogos (Lloyd </a:t>
            </a:r>
            <a:r>
              <a:rPr lang="pt-BR" dirty="0" err="1">
                <a:solidFill>
                  <a:schemeClr val="tx1"/>
                </a:solidFill>
              </a:rPr>
              <a:t>Shapley</a:t>
            </a:r>
            <a:r>
              <a:rPr lang="pt-BR" dirty="0">
                <a:solidFill>
                  <a:schemeClr val="tx1"/>
                </a:solidFill>
              </a:rPr>
              <a:t>, 1953)</a:t>
            </a:r>
          </a:p>
          <a:p>
            <a:pPr marL="0" indent="0">
              <a:buNone/>
            </a:pPr>
            <a:r>
              <a:rPr lang="pt-BR" dirty="0">
                <a:solidFill>
                  <a:schemeClr val="tx1"/>
                </a:solidFill>
              </a:rPr>
              <a:t>Interpretações globais como Global </a:t>
            </a:r>
            <a:r>
              <a:rPr lang="pt-BR" dirty="0" err="1">
                <a:solidFill>
                  <a:schemeClr val="tx1"/>
                </a:solidFill>
              </a:rPr>
              <a:t>Surrogate</a:t>
            </a:r>
            <a:endParaRPr lang="pt-BR" dirty="0">
              <a:solidFill>
                <a:schemeClr val="tx1"/>
              </a:solidFill>
            </a:endParaRPr>
          </a:p>
          <a:p>
            <a:pPr marL="0" indent="0">
              <a:buNone/>
            </a:pPr>
            <a:r>
              <a:rPr lang="pt-BR" dirty="0">
                <a:solidFill>
                  <a:schemeClr val="tx1"/>
                </a:solidFill>
              </a:rPr>
              <a:t>Permite utilizar variações correspondentes do PDP, ICE e </a:t>
            </a:r>
            <a:r>
              <a:rPr lang="pt-BR" dirty="0" err="1">
                <a:solidFill>
                  <a:schemeClr val="tx1"/>
                </a:solidFill>
              </a:rPr>
              <a:t>Permutation</a:t>
            </a:r>
            <a:r>
              <a:rPr lang="pt-BR" dirty="0">
                <a:solidFill>
                  <a:schemeClr val="tx1"/>
                </a:solidFill>
              </a:rPr>
              <a:t> </a:t>
            </a:r>
            <a:r>
              <a:rPr lang="pt-BR" dirty="0" err="1">
                <a:solidFill>
                  <a:schemeClr val="tx1"/>
                </a:solidFill>
              </a:rPr>
              <a:t>Feature</a:t>
            </a:r>
            <a:r>
              <a:rPr lang="pt-BR" dirty="0">
                <a:solidFill>
                  <a:schemeClr val="tx1"/>
                </a:solidFill>
              </a:rPr>
              <a:t> </a:t>
            </a:r>
            <a:r>
              <a:rPr lang="pt-BR" dirty="0" err="1">
                <a:solidFill>
                  <a:schemeClr val="tx1"/>
                </a:solidFill>
              </a:rPr>
              <a:t>Importance</a:t>
            </a:r>
            <a:endParaRPr lang="pt-BR" dirty="0">
              <a:solidFill>
                <a:schemeClr val="tx1"/>
              </a:solidFill>
            </a:endParaRPr>
          </a:p>
          <a:p>
            <a:pPr marL="0" indent="0">
              <a:buNone/>
            </a:pPr>
            <a:r>
              <a:rPr lang="pt-BR" dirty="0" err="1">
                <a:solidFill>
                  <a:schemeClr val="tx1"/>
                </a:solidFill>
              </a:rPr>
              <a:t>Clusterização</a:t>
            </a:r>
            <a:r>
              <a:rPr lang="pt-BR" dirty="0">
                <a:solidFill>
                  <a:schemeClr val="tx1"/>
                </a:solidFill>
              </a:rPr>
              <a:t> dos seus dados baseados seus comportamentos e não nos seus valores em </a:t>
            </a:r>
            <a:r>
              <a:rPr lang="pt-BR" dirty="0" err="1">
                <a:solidFill>
                  <a:schemeClr val="tx1"/>
                </a:solidFill>
              </a:rPr>
              <a:t>sí</a:t>
            </a:r>
            <a:endParaRPr lang="pt-BR" dirty="0">
              <a:solidFill>
                <a:schemeClr val="tx1"/>
              </a:solidFill>
            </a:endParaRPr>
          </a:p>
          <a:p>
            <a:pPr marL="0" indent="0">
              <a:buNone/>
            </a:pPr>
            <a:r>
              <a:rPr lang="pt-BR" dirty="0">
                <a:solidFill>
                  <a:schemeClr val="tx1"/>
                </a:solidFill>
              </a:rPr>
              <a:t>Permite utilizar algumas métricas de justiça (“</a:t>
            </a:r>
            <a:r>
              <a:rPr lang="pt-BR" dirty="0" err="1">
                <a:solidFill>
                  <a:schemeClr val="tx1"/>
                </a:solidFill>
              </a:rPr>
              <a:t>fairness</a:t>
            </a:r>
            <a:r>
              <a:rPr lang="pt-BR" dirty="0">
                <a:solidFill>
                  <a:schemeClr val="tx1"/>
                </a:solidFill>
              </a:rPr>
              <a:t> </a:t>
            </a:r>
            <a:r>
              <a:rPr lang="pt-BR" dirty="0" err="1">
                <a:solidFill>
                  <a:schemeClr val="tx1"/>
                </a:solidFill>
              </a:rPr>
              <a:t>metric</a:t>
            </a:r>
            <a:r>
              <a:rPr lang="pt-BR" dirty="0">
                <a:solidFill>
                  <a:schemeClr val="tx1"/>
                </a:solidFill>
              </a:rPr>
              <a:t>”) discretizado a nível </a:t>
            </a:r>
            <a:r>
              <a:rPr lang="pt-BR" dirty="0" err="1">
                <a:solidFill>
                  <a:schemeClr val="tx1"/>
                </a:solidFill>
              </a:rPr>
              <a:t>feature</a:t>
            </a:r>
            <a:endParaRPr lang="pt-BR" dirty="0">
              <a:solidFill>
                <a:schemeClr val="tx1"/>
              </a:solidFill>
            </a:endParaRPr>
          </a:p>
        </p:txBody>
      </p:sp>
      <p:sp>
        <p:nvSpPr>
          <p:cNvPr id="73" name="Rectangle 72">
            <a:extLst>
              <a:ext uri="{FF2B5EF4-FFF2-40B4-BE49-F238E27FC236}">
                <a16:creationId xmlns:a16="http://schemas.microsoft.com/office/drawing/2014/main" id="{C609E9FA-BDDE-45C4-8F5E-974D4208D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7737E529-E43B-4948-B3C4-7F6B806FCC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3441383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266EA-F01D-484E-8553-A2A83E6D6724}"/>
              </a:ext>
            </a:extLst>
          </p:cNvPr>
          <p:cNvSpPr>
            <a:spLocks noGrp="1"/>
          </p:cNvSpPr>
          <p:nvPr>
            <p:ph type="title"/>
          </p:nvPr>
        </p:nvSpPr>
        <p:spPr>
          <a:xfrm>
            <a:off x="1097280" y="286603"/>
            <a:ext cx="10058400" cy="1450757"/>
          </a:xfrm>
        </p:spPr>
        <p:txBody>
          <a:bodyPr>
            <a:normAutofit/>
          </a:bodyPr>
          <a:lstStyle/>
          <a:p>
            <a:r>
              <a:rPr lang="pt-BR" dirty="0"/>
              <a:t>Hands-On</a:t>
            </a:r>
            <a:endParaRPr lang="en-US" dirty="0"/>
          </a:p>
        </p:txBody>
      </p:sp>
      <p:sp>
        <p:nvSpPr>
          <p:cNvPr id="4" name="Espaço Reservado para Conteúdo 3">
            <a:extLst>
              <a:ext uri="{FF2B5EF4-FFF2-40B4-BE49-F238E27FC236}">
                <a16:creationId xmlns:a16="http://schemas.microsoft.com/office/drawing/2014/main" id="{ED1F9B02-CDB9-44DE-8C12-A5EB037276B8}"/>
              </a:ext>
            </a:extLst>
          </p:cNvPr>
          <p:cNvSpPr>
            <a:spLocks noGrp="1"/>
          </p:cNvSpPr>
          <p:nvPr>
            <p:ph idx="1"/>
          </p:nvPr>
        </p:nvSpPr>
        <p:spPr>
          <a:xfrm>
            <a:off x="1097280" y="1845734"/>
            <a:ext cx="4378362" cy="4070971"/>
          </a:xfrm>
        </p:spPr>
        <p:txBody>
          <a:bodyPr numCol="1">
            <a:normAutofit/>
          </a:bodyPr>
          <a:lstStyle/>
          <a:p>
            <a:pPr marL="0" indent="0">
              <a:buNone/>
            </a:pPr>
            <a:r>
              <a:rPr lang="pt-BR" sz="2400" b="1" dirty="0"/>
              <a:t>Parte I – Interpretando Modelos Interpretáveis</a:t>
            </a:r>
          </a:p>
          <a:p>
            <a:pPr>
              <a:buFont typeface="Courier New" panose="02070309020205020404" pitchFamily="49" charset="0"/>
              <a:buChar char="o"/>
            </a:pPr>
            <a:r>
              <a:rPr lang="pt-BR" dirty="0"/>
              <a:t> SHAP em uma regressão linear</a:t>
            </a:r>
          </a:p>
          <a:p>
            <a:pPr>
              <a:buFont typeface="Courier New" panose="02070309020205020404" pitchFamily="49" charset="0"/>
              <a:buChar char="o"/>
            </a:pPr>
            <a:r>
              <a:rPr lang="pt-BR" dirty="0"/>
              <a:t> SHAP em uma regressão logística</a:t>
            </a:r>
          </a:p>
          <a:p>
            <a:pPr marL="0" indent="0">
              <a:buNone/>
            </a:pPr>
            <a:endParaRPr lang="pt-BR" dirty="0"/>
          </a:p>
        </p:txBody>
      </p:sp>
      <p:sp>
        <p:nvSpPr>
          <p:cNvPr id="7" name="CaixaDeTexto 6">
            <a:extLst>
              <a:ext uri="{FF2B5EF4-FFF2-40B4-BE49-F238E27FC236}">
                <a16:creationId xmlns:a16="http://schemas.microsoft.com/office/drawing/2014/main" id="{98CF1FCA-7AA4-49A0-9671-FD65C7146B0F}"/>
              </a:ext>
            </a:extLst>
          </p:cNvPr>
          <p:cNvSpPr txBox="1"/>
          <p:nvPr/>
        </p:nvSpPr>
        <p:spPr>
          <a:xfrm>
            <a:off x="5575152" y="1845734"/>
            <a:ext cx="5160980" cy="4001095"/>
          </a:xfrm>
          <a:prstGeom prst="rect">
            <a:avLst/>
          </a:prstGeom>
          <a:noFill/>
        </p:spPr>
        <p:txBody>
          <a:bodyPr wrap="square">
            <a:spAutoFit/>
          </a:bodyPr>
          <a:lstStyle/>
          <a:p>
            <a:pPr marL="0" indent="0">
              <a:buNone/>
            </a:pPr>
            <a:r>
              <a:rPr lang="pt-BR" sz="2400" b="1" dirty="0"/>
              <a:t>Parte II –  Problema Prático de Mobilidade Urbana</a:t>
            </a:r>
          </a:p>
          <a:p>
            <a:pPr marL="91440" indent="-91440" defTabSz="914400">
              <a:lnSpc>
                <a:spcPct val="90000"/>
              </a:lnSpc>
              <a:spcBef>
                <a:spcPts val="1200"/>
              </a:spcBef>
              <a:spcAft>
                <a:spcPts val="200"/>
              </a:spcAft>
              <a:buClr>
                <a:schemeClr val="accent1"/>
              </a:buClr>
              <a:buSzPct val="100000"/>
              <a:buFont typeface="Courier New" panose="02070309020205020404" pitchFamily="49" charset="0"/>
              <a:buChar char="o"/>
            </a:pPr>
            <a:r>
              <a:rPr lang="pt-BR" sz="2000" dirty="0">
                <a:solidFill>
                  <a:schemeClr val="tx1">
                    <a:lumMod val="75000"/>
                    <a:lumOff val="25000"/>
                  </a:schemeClr>
                </a:solidFill>
              </a:rPr>
              <a:t> SHAP em um Machine Learning Model</a:t>
            </a:r>
          </a:p>
          <a:p>
            <a:pPr marL="91440" indent="-91440" defTabSz="914400">
              <a:lnSpc>
                <a:spcPct val="90000"/>
              </a:lnSpc>
              <a:spcBef>
                <a:spcPts val="1200"/>
              </a:spcBef>
              <a:spcAft>
                <a:spcPts val="200"/>
              </a:spcAft>
              <a:buClr>
                <a:schemeClr val="accent1"/>
              </a:buClr>
              <a:buSzPct val="100000"/>
              <a:buFont typeface="Courier New" panose="02070309020205020404" pitchFamily="49" charset="0"/>
              <a:buChar char="o"/>
            </a:pPr>
            <a:r>
              <a:rPr lang="pt-BR" sz="2000" dirty="0">
                <a:solidFill>
                  <a:schemeClr val="tx1">
                    <a:lumMod val="75000"/>
                    <a:lumOff val="25000"/>
                  </a:schemeClr>
                </a:solidFill>
              </a:rPr>
              <a:t> SHAP </a:t>
            </a:r>
            <a:r>
              <a:rPr lang="pt-BR" sz="2000" dirty="0" err="1">
                <a:solidFill>
                  <a:schemeClr val="tx1">
                    <a:lumMod val="75000"/>
                    <a:lumOff val="25000"/>
                  </a:schemeClr>
                </a:solidFill>
              </a:rPr>
              <a:t>Feature</a:t>
            </a:r>
            <a:r>
              <a:rPr lang="pt-BR" sz="2000" dirty="0">
                <a:solidFill>
                  <a:schemeClr val="tx1">
                    <a:lumMod val="75000"/>
                    <a:lumOff val="25000"/>
                  </a:schemeClr>
                </a:solidFill>
              </a:rPr>
              <a:t> </a:t>
            </a:r>
            <a:r>
              <a:rPr lang="pt-BR" sz="2000" dirty="0" err="1">
                <a:solidFill>
                  <a:schemeClr val="tx1">
                    <a:lumMod val="75000"/>
                    <a:lumOff val="25000"/>
                  </a:schemeClr>
                </a:solidFill>
              </a:rPr>
              <a:t>Importance</a:t>
            </a:r>
            <a:endParaRPr lang="pt-BR" sz="2000" dirty="0">
              <a:solidFill>
                <a:schemeClr val="tx1">
                  <a:lumMod val="75000"/>
                  <a:lumOff val="25000"/>
                </a:schemeClr>
              </a:solidFill>
            </a:endParaRPr>
          </a:p>
          <a:p>
            <a:pPr marL="91440" indent="-91440" defTabSz="914400">
              <a:lnSpc>
                <a:spcPct val="90000"/>
              </a:lnSpc>
              <a:spcBef>
                <a:spcPts val="1200"/>
              </a:spcBef>
              <a:spcAft>
                <a:spcPts val="200"/>
              </a:spcAft>
              <a:buClr>
                <a:schemeClr val="accent1"/>
              </a:buClr>
              <a:buSzPct val="100000"/>
              <a:buFont typeface="Courier New" panose="02070309020205020404" pitchFamily="49" charset="0"/>
              <a:buChar char="o"/>
            </a:pPr>
            <a:r>
              <a:rPr lang="pt-BR" sz="2000" dirty="0">
                <a:solidFill>
                  <a:schemeClr val="tx1">
                    <a:lumMod val="75000"/>
                    <a:lumOff val="25000"/>
                  </a:schemeClr>
                </a:solidFill>
              </a:rPr>
              <a:t> </a:t>
            </a:r>
            <a:r>
              <a:rPr lang="pt-BR" sz="2000" dirty="0" err="1">
                <a:solidFill>
                  <a:schemeClr val="tx1">
                    <a:lumMod val="75000"/>
                    <a:lumOff val="25000"/>
                  </a:schemeClr>
                </a:solidFill>
              </a:rPr>
              <a:t>Beeswarm</a:t>
            </a:r>
            <a:r>
              <a:rPr lang="pt-BR" sz="2000" dirty="0">
                <a:solidFill>
                  <a:schemeClr val="tx1">
                    <a:lumMod val="75000"/>
                    <a:lumOff val="25000"/>
                  </a:schemeClr>
                </a:solidFill>
              </a:rPr>
              <a:t> </a:t>
            </a:r>
            <a:r>
              <a:rPr lang="pt-BR" sz="2000" dirty="0" err="1">
                <a:solidFill>
                  <a:schemeClr val="tx1">
                    <a:lumMod val="75000"/>
                    <a:lumOff val="25000"/>
                  </a:schemeClr>
                </a:solidFill>
              </a:rPr>
              <a:t>Summary</a:t>
            </a:r>
            <a:r>
              <a:rPr lang="pt-BR" sz="2000" dirty="0">
                <a:solidFill>
                  <a:schemeClr val="tx1">
                    <a:lumMod val="75000"/>
                    <a:lumOff val="25000"/>
                  </a:schemeClr>
                </a:solidFill>
              </a:rPr>
              <a:t> </a:t>
            </a:r>
            <a:r>
              <a:rPr lang="pt-BR" sz="2000" dirty="0" err="1">
                <a:solidFill>
                  <a:schemeClr val="tx1">
                    <a:lumMod val="75000"/>
                    <a:lumOff val="25000"/>
                  </a:schemeClr>
                </a:solidFill>
              </a:rPr>
              <a:t>Plot</a:t>
            </a:r>
            <a:endParaRPr lang="pt-BR" sz="2000" dirty="0">
              <a:solidFill>
                <a:schemeClr val="tx1">
                  <a:lumMod val="75000"/>
                  <a:lumOff val="25000"/>
                </a:schemeClr>
              </a:solidFill>
            </a:endParaRPr>
          </a:p>
          <a:p>
            <a:pPr marL="91440" indent="-91440" defTabSz="914400">
              <a:lnSpc>
                <a:spcPct val="90000"/>
              </a:lnSpc>
              <a:spcBef>
                <a:spcPts val="1200"/>
              </a:spcBef>
              <a:spcAft>
                <a:spcPts val="200"/>
              </a:spcAft>
              <a:buClr>
                <a:schemeClr val="accent1"/>
              </a:buClr>
              <a:buSzPct val="100000"/>
              <a:buFont typeface="Courier New" panose="02070309020205020404" pitchFamily="49" charset="0"/>
              <a:buChar char="o"/>
            </a:pPr>
            <a:r>
              <a:rPr lang="pt-BR" sz="2000" dirty="0">
                <a:solidFill>
                  <a:schemeClr val="tx1">
                    <a:lumMod val="75000"/>
                    <a:lumOff val="25000"/>
                  </a:schemeClr>
                </a:solidFill>
              </a:rPr>
              <a:t> SHAP PDP &amp; ICE PLOT</a:t>
            </a:r>
          </a:p>
          <a:p>
            <a:pPr marL="91440" indent="-91440" defTabSz="914400">
              <a:lnSpc>
                <a:spcPct val="90000"/>
              </a:lnSpc>
              <a:spcBef>
                <a:spcPts val="1200"/>
              </a:spcBef>
              <a:spcAft>
                <a:spcPts val="200"/>
              </a:spcAft>
              <a:buClr>
                <a:schemeClr val="accent1"/>
              </a:buClr>
              <a:buSzPct val="100000"/>
              <a:buFont typeface="Courier New" panose="02070309020205020404" pitchFamily="49" charset="0"/>
              <a:buChar char="o"/>
            </a:pPr>
            <a:r>
              <a:rPr lang="pt-BR" sz="2000" dirty="0">
                <a:solidFill>
                  <a:schemeClr val="tx1">
                    <a:lumMod val="75000"/>
                    <a:lumOff val="25000"/>
                  </a:schemeClr>
                </a:solidFill>
              </a:rPr>
              <a:t> SHAP </a:t>
            </a:r>
            <a:r>
              <a:rPr lang="pt-BR" sz="2000" dirty="0" err="1">
                <a:solidFill>
                  <a:schemeClr val="tx1">
                    <a:lumMod val="75000"/>
                    <a:lumOff val="25000"/>
                  </a:schemeClr>
                </a:solidFill>
              </a:rPr>
              <a:t>Correlation</a:t>
            </a:r>
            <a:r>
              <a:rPr lang="pt-BR" sz="2000" dirty="0">
                <a:solidFill>
                  <a:schemeClr val="tx1">
                    <a:lumMod val="75000"/>
                    <a:lumOff val="25000"/>
                  </a:schemeClr>
                </a:solidFill>
              </a:rPr>
              <a:t> Matrix</a:t>
            </a:r>
          </a:p>
          <a:p>
            <a:pPr marL="91440" indent="-91440" defTabSz="914400">
              <a:lnSpc>
                <a:spcPct val="90000"/>
              </a:lnSpc>
              <a:spcBef>
                <a:spcPts val="1200"/>
              </a:spcBef>
              <a:spcAft>
                <a:spcPts val="200"/>
              </a:spcAft>
              <a:buClr>
                <a:schemeClr val="accent1"/>
              </a:buClr>
              <a:buSzPct val="100000"/>
              <a:buFont typeface="Courier New" panose="02070309020205020404" pitchFamily="49" charset="0"/>
              <a:buChar char="o"/>
            </a:pPr>
            <a:r>
              <a:rPr lang="pt-BR" sz="2000" dirty="0">
                <a:solidFill>
                  <a:schemeClr val="tx1">
                    <a:lumMod val="75000"/>
                    <a:lumOff val="25000"/>
                  </a:schemeClr>
                </a:solidFill>
              </a:rPr>
              <a:t> </a:t>
            </a:r>
            <a:r>
              <a:rPr lang="pt-BR" sz="2000" dirty="0" err="1">
                <a:solidFill>
                  <a:schemeClr val="tx1">
                    <a:lumMod val="75000"/>
                    <a:lumOff val="25000"/>
                  </a:schemeClr>
                </a:solidFill>
              </a:rPr>
              <a:t>Clustering</a:t>
            </a:r>
            <a:r>
              <a:rPr lang="pt-BR" sz="2000" dirty="0">
                <a:solidFill>
                  <a:schemeClr val="tx1">
                    <a:lumMod val="75000"/>
                    <a:lumOff val="25000"/>
                  </a:schemeClr>
                </a:solidFill>
              </a:rPr>
              <a:t> com SHAP</a:t>
            </a:r>
          </a:p>
          <a:p>
            <a:pPr marL="91440" indent="-91440" defTabSz="914400">
              <a:lnSpc>
                <a:spcPct val="90000"/>
              </a:lnSpc>
              <a:spcBef>
                <a:spcPts val="1200"/>
              </a:spcBef>
              <a:spcAft>
                <a:spcPts val="200"/>
              </a:spcAft>
              <a:buClr>
                <a:schemeClr val="accent1"/>
              </a:buClr>
              <a:buSzPct val="100000"/>
              <a:buFont typeface="Courier New" panose="02070309020205020404" pitchFamily="49" charset="0"/>
              <a:buChar char="o"/>
            </a:pPr>
            <a:r>
              <a:rPr lang="pt-BR" sz="2000" dirty="0">
                <a:solidFill>
                  <a:schemeClr val="tx1">
                    <a:lumMod val="75000"/>
                    <a:lumOff val="25000"/>
                  </a:schemeClr>
                </a:solidFill>
              </a:rPr>
              <a:t>  Avaliando (</a:t>
            </a:r>
            <a:r>
              <a:rPr lang="pt-BR" sz="2000" dirty="0" err="1">
                <a:solidFill>
                  <a:schemeClr val="tx1">
                    <a:lumMod val="75000"/>
                    <a:lumOff val="25000"/>
                  </a:schemeClr>
                </a:solidFill>
              </a:rPr>
              <a:t>Geo</a:t>
            </a:r>
            <a:r>
              <a:rPr lang="pt-BR" sz="2000" dirty="0">
                <a:solidFill>
                  <a:schemeClr val="tx1">
                    <a:lumMod val="75000"/>
                    <a:lumOff val="25000"/>
                  </a:schemeClr>
                </a:solidFill>
              </a:rPr>
              <a:t>)</a:t>
            </a:r>
            <a:r>
              <a:rPr lang="pt-BR" sz="2000" dirty="0" err="1">
                <a:solidFill>
                  <a:schemeClr val="tx1">
                    <a:lumMod val="75000"/>
                    <a:lumOff val="25000"/>
                  </a:schemeClr>
                </a:solidFill>
              </a:rPr>
              <a:t>Demographic</a:t>
            </a:r>
            <a:r>
              <a:rPr lang="pt-BR" sz="2000" dirty="0">
                <a:solidFill>
                  <a:schemeClr val="tx1">
                    <a:lumMod val="75000"/>
                    <a:lumOff val="25000"/>
                  </a:schemeClr>
                </a:solidFill>
              </a:rPr>
              <a:t> </a:t>
            </a:r>
            <a:r>
              <a:rPr lang="pt-BR" sz="2000" dirty="0" err="1">
                <a:solidFill>
                  <a:schemeClr val="tx1">
                    <a:lumMod val="75000"/>
                    <a:lumOff val="25000"/>
                  </a:schemeClr>
                </a:solidFill>
              </a:rPr>
              <a:t>Parity</a:t>
            </a:r>
            <a:endParaRPr lang="pt-BR" sz="2000" dirty="0">
              <a:solidFill>
                <a:schemeClr val="tx1">
                  <a:lumMod val="75000"/>
                  <a:lumOff val="25000"/>
                </a:schemeClr>
              </a:solidFill>
            </a:endParaRPr>
          </a:p>
        </p:txBody>
      </p:sp>
    </p:spTree>
    <p:extLst>
      <p:ext uri="{BB962C8B-B14F-4D97-AF65-F5344CB8AC3E}">
        <p14:creationId xmlns:p14="http://schemas.microsoft.com/office/powerpoint/2010/main" val="1863457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C58DBE-D7E1-463D-8C7F-2AA47107F391}"/>
              </a:ext>
            </a:extLst>
          </p:cNvPr>
          <p:cNvSpPr>
            <a:spLocks noGrp="1"/>
          </p:cNvSpPr>
          <p:nvPr>
            <p:ph type="title"/>
          </p:nvPr>
        </p:nvSpPr>
        <p:spPr/>
        <p:txBody>
          <a:bodyPr/>
          <a:lstStyle/>
          <a:p>
            <a:r>
              <a:rPr lang="pt-BR" dirty="0"/>
              <a:t>Parte I – Linear </a:t>
            </a:r>
            <a:r>
              <a:rPr lang="pt-BR" dirty="0" err="1"/>
              <a:t>and</a:t>
            </a:r>
            <a:r>
              <a:rPr lang="pt-BR" dirty="0"/>
              <a:t> </a:t>
            </a:r>
            <a:r>
              <a:rPr lang="pt-BR" dirty="0" err="1"/>
              <a:t>Logistic</a:t>
            </a:r>
            <a:r>
              <a:rPr lang="pt-BR" dirty="0"/>
              <a:t> </a:t>
            </a:r>
            <a:r>
              <a:rPr lang="pt-BR" dirty="0" err="1"/>
              <a:t>Regression</a:t>
            </a:r>
            <a:endParaRPr lang="pt-BR" dirty="0"/>
          </a:p>
        </p:txBody>
      </p:sp>
      <p:pic>
        <p:nvPicPr>
          <p:cNvPr id="5" name="Imagem 4">
            <a:extLst>
              <a:ext uri="{FF2B5EF4-FFF2-40B4-BE49-F238E27FC236}">
                <a16:creationId xmlns:a16="http://schemas.microsoft.com/office/drawing/2014/main" id="{EFEAE86F-E0A6-4DFF-A527-FE7CF8260501}"/>
              </a:ext>
            </a:extLst>
          </p:cNvPr>
          <p:cNvPicPr>
            <a:picLocks noChangeAspect="1"/>
          </p:cNvPicPr>
          <p:nvPr/>
        </p:nvPicPr>
        <p:blipFill>
          <a:blip r:embed="rId2"/>
          <a:stretch>
            <a:fillRect/>
          </a:stretch>
        </p:blipFill>
        <p:spPr>
          <a:xfrm>
            <a:off x="2271712" y="1970835"/>
            <a:ext cx="7648575" cy="2486025"/>
          </a:xfrm>
          <a:prstGeom prst="rect">
            <a:avLst/>
          </a:prstGeom>
        </p:spPr>
      </p:pic>
      <p:pic>
        <p:nvPicPr>
          <p:cNvPr id="7" name="Imagem 6">
            <a:extLst>
              <a:ext uri="{FF2B5EF4-FFF2-40B4-BE49-F238E27FC236}">
                <a16:creationId xmlns:a16="http://schemas.microsoft.com/office/drawing/2014/main" id="{371A032A-84DC-47E8-B681-F8C3F7A8409E}"/>
              </a:ext>
            </a:extLst>
          </p:cNvPr>
          <p:cNvPicPr>
            <a:picLocks noChangeAspect="1"/>
          </p:cNvPicPr>
          <p:nvPr/>
        </p:nvPicPr>
        <p:blipFill>
          <a:blip r:embed="rId3"/>
          <a:stretch>
            <a:fillRect/>
          </a:stretch>
        </p:blipFill>
        <p:spPr>
          <a:xfrm>
            <a:off x="2680503" y="4456860"/>
            <a:ext cx="7324725" cy="771525"/>
          </a:xfrm>
          <a:prstGeom prst="rect">
            <a:avLst/>
          </a:prstGeom>
        </p:spPr>
      </p:pic>
      <p:pic>
        <p:nvPicPr>
          <p:cNvPr id="9" name="Imagem 8">
            <a:extLst>
              <a:ext uri="{FF2B5EF4-FFF2-40B4-BE49-F238E27FC236}">
                <a16:creationId xmlns:a16="http://schemas.microsoft.com/office/drawing/2014/main" id="{2EF3D0A2-42CC-49BB-BDB6-3DF6CCA7B642}"/>
              </a:ext>
            </a:extLst>
          </p:cNvPr>
          <p:cNvPicPr>
            <a:picLocks noChangeAspect="1"/>
          </p:cNvPicPr>
          <p:nvPr/>
        </p:nvPicPr>
        <p:blipFill>
          <a:blip r:embed="rId4"/>
          <a:stretch>
            <a:fillRect/>
          </a:stretch>
        </p:blipFill>
        <p:spPr>
          <a:xfrm>
            <a:off x="2426017" y="5228385"/>
            <a:ext cx="7400925" cy="752475"/>
          </a:xfrm>
          <a:prstGeom prst="rect">
            <a:avLst/>
          </a:prstGeom>
        </p:spPr>
      </p:pic>
    </p:spTree>
    <p:extLst>
      <p:ext uri="{BB962C8B-B14F-4D97-AF65-F5344CB8AC3E}">
        <p14:creationId xmlns:p14="http://schemas.microsoft.com/office/powerpoint/2010/main" val="4242791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5CB3F2-9A9B-4764-BC61-A81CF67A9F6C}"/>
              </a:ext>
            </a:extLst>
          </p:cNvPr>
          <p:cNvSpPr>
            <a:spLocks noGrp="1"/>
          </p:cNvSpPr>
          <p:nvPr>
            <p:ph type="title"/>
          </p:nvPr>
        </p:nvSpPr>
        <p:spPr/>
        <p:txBody>
          <a:bodyPr/>
          <a:lstStyle/>
          <a:p>
            <a:r>
              <a:rPr lang="pt-BR" dirty="0"/>
              <a:t>Parte II</a:t>
            </a:r>
          </a:p>
        </p:txBody>
      </p:sp>
      <p:sp>
        <p:nvSpPr>
          <p:cNvPr id="3" name="Espaço Reservado para Conteúdo 2">
            <a:extLst>
              <a:ext uri="{FF2B5EF4-FFF2-40B4-BE49-F238E27FC236}">
                <a16:creationId xmlns:a16="http://schemas.microsoft.com/office/drawing/2014/main" id="{FA1E561A-411C-4C78-BD9B-A90EEA372AC9}"/>
              </a:ext>
            </a:extLst>
          </p:cNvPr>
          <p:cNvSpPr>
            <a:spLocks noGrp="1"/>
          </p:cNvSpPr>
          <p:nvPr>
            <p:ph idx="1"/>
          </p:nvPr>
        </p:nvSpPr>
        <p:spPr/>
        <p:txBody>
          <a:bodyPr/>
          <a:lstStyle/>
          <a:p>
            <a:r>
              <a:rPr lang="pt-BR" sz="2000" b="1" dirty="0"/>
              <a:t>SHAP </a:t>
            </a:r>
            <a:r>
              <a:rPr lang="pt-BR" sz="2000" b="1" dirty="0" err="1"/>
              <a:t>Feature</a:t>
            </a:r>
            <a:r>
              <a:rPr lang="pt-BR" sz="2000" b="1" dirty="0"/>
              <a:t> </a:t>
            </a:r>
            <a:r>
              <a:rPr lang="pt-BR" sz="2000" b="1" dirty="0" err="1"/>
              <a:t>Importance</a:t>
            </a:r>
            <a:endParaRPr lang="pt-BR" sz="2000" b="1" dirty="0"/>
          </a:p>
          <a:p>
            <a:endParaRPr lang="pt-BR" dirty="0"/>
          </a:p>
        </p:txBody>
      </p:sp>
      <p:pic>
        <p:nvPicPr>
          <p:cNvPr id="5" name="Imagem 4">
            <a:extLst>
              <a:ext uri="{FF2B5EF4-FFF2-40B4-BE49-F238E27FC236}">
                <a16:creationId xmlns:a16="http://schemas.microsoft.com/office/drawing/2014/main" id="{5F7C0F2F-6DE7-4FDE-A86C-956F26CBB3A3}"/>
              </a:ext>
            </a:extLst>
          </p:cNvPr>
          <p:cNvPicPr>
            <a:picLocks noChangeAspect="1"/>
          </p:cNvPicPr>
          <p:nvPr/>
        </p:nvPicPr>
        <p:blipFill>
          <a:blip r:embed="rId2"/>
          <a:stretch>
            <a:fillRect/>
          </a:stretch>
        </p:blipFill>
        <p:spPr>
          <a:xfrm>
            <a:off x="2252325" y="2835760"/>
            <a:ext cx="7515225" cy="1638300"/>
          </a:xfrm>
          <a:prstGeom prst="rect">
            <a:avLst/>
          </a:prstGeom>
        </p:spPr>
      </p:pic>
    </p:spTree>
    <p:extLst>
      <p:ext uri="{BB962C8B-B14F-4D97-AF65-F5344CB8AC3E}">
        <p14:creationId xmlns:p14="http://schemas.microsoft.com/office/powerpoint/2010/main" val="2986609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5CB3F2-9A9B-4764-BC61-A81CF67A9F6C}"/>
              </a:ext>
            </a:extLst>
          </p:cNvPr>
          <p:cNvSpPr>
            <a:spLocks noGrp="1"/>
          </p:cNvSpPr>
          <p:nvPr>
            <p:ph type="title"/>
          </p:nvPr>
        </p:nvSpPr>
        <p:spPr/>
        <p:txBody>
          <a:bodyPr/>
          <a:lstStyle/>
          <a:p>
            <a:r>
              <a:rPr lang="pt-BR" dirty="0"/>
              <a:t>Parte II</a:t>
            </a:r>
          </a:p>
        </p:txBody>
      </p:sp>
      <p:sp>
        <p:nvSpPr>
          <p:cNvPr id="3" name="Espaço Reservado para Conteúdo 2">
            <a:extLst>
              <a:ext uri="{FF2B5EF4-FFF2-40B4-BE49-F238E27FC236}">
                <a16:creationId xmlns:a16="http://schemas.microsoft.com/office/drawing/2014/main" id="{FA1E561A-411C-4C78-BD9B-A90EEA372AC9}"/>
              </a:ext>
            </a:extLst>
          </p:cNvPr>
          <p:cNvSpPr>
            <a:spLocks noGrp="1"/>
          </p:cNvSpPr>
          <p:nvPr>
            <p:ph idx="1"/>
          </p:nvPr>
        </p:nvSpPr>
        <p:spPr/>
        <p:txBody>
          <a:bodyPr/>
          <a:lstStyle/>
          <a:p>
            <a:r>
              <a:rPr lang="pt-BR" sz="2000" b="1" dirty="0"/>
              <a:t>SHAP </a:t>
            </a:r>
            <a:r>
              <a:rPr lang="pt-BR" sz="2000" b="1" dirty="0" err="1"/>
              <a:t>Partial</a:t>
            </a:r>
            <a:r>
              <a:rPr lang="pt-BR" sz="2000" b="1" dirty="0"/>
              <a:t> </a:t>
            </a:r>
            <a:r>
              <a:rPr lang="pt-BR" sz="2000" b="1" dirty="0" err="1"/>
              <a:t>Dependence</a:t>
            </a:r>
            <a:r>
              <a:rPr lang="pt-BR" sz="2000" b="1" dirty="0"/>
              <a:t> </a:t>
            </a:r>
            <a:r>
              <a:rPr lang="pt-BR" sz="2000" b="1" dirty="0" err="1"/>
              <a:t>Plot</a:t>
            </a:r>
            <a:endParaRPr lang="pt-BR" sz="2000" b="1" dirty="0"/>
          </a:p>
          <a:p>
            <a:endParaRPr lang="pt-BR" dirty="0"/>
          </a:p>
        </p:txBody>
      </p:sp>
    </p:spTree>
    <p:extLst>
      <p:ext uri="{BB962C8B-B14F-4D97-AF65-F5344CB8AC3E}">
        <p14:creationId xmlns:p14="http://schemas.microsoft.com/office/powerpoint/2010/main" val="628802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5CB3F2-9A9B-4764-BC61-A81CF67A9F6C}"/>
              </a:ext>
            </a:extLst>
          </p:cNvPr>
          <p:cNvSpPr>
            <a:spLocks noGrp="1"/>
          </p:cNvSpPr>
          <p:nvPr>
            <p:ph type="title"/>
          </p:nvPr>
        </p:nvSpPr>
        <p:spPr/>
        <p:txBody>
          <a:bodyPr/>
          <a:lstStyle/>
          <a:p>
            <a:r>
              <a:rPr lang="pt-BR" dirty="0"/>
              <a:t>Parte II</a:t>
            </a:r>
          </a:p>
        </p:txBody>
      </p:sp>
      <p:sp>
        <p:nvSpPr>
          <p:cNvPr id="3" name="Espaço Reservado para Conteúdo 2">
            <a:extLst>
              <a:ext uri="{FF2B5EF4-FFF2-40B4-BE49-F238E27FC236}">
                <a16:creationId xmlns:a16="http://schemas.microsoft.com/office/drawing/2014/main" id="{FA1E561A-411C-4C78-BD9B-A90EEA372AC9}"/>
              </a:ext>
            </a:extLst>
          </p:cNvPr>
          <p:cNvSpPr>
            <a:spLocks noGrp="1"/>
          </p:cNvSpPr>
          <p:nvPr>
            <p:ph idx="1"/>
          </p:nvPr>
        </p:nvSpPr>
        <p:spPr/>
        <p:txBody>
          <a:bodyPr/>
          <a:lstStyle/>
          <a:p>
            <a:r>
              <a:rPr lang="pt-BR" sz="2000" b="1" dirty="0"/>
              <a:t>SHAP Individual </a:t>
            </a:r>
            <a:r>
              <a:rPr lang="pt-BR" sz="2000" b="1" dirty="0" err="1"/>
              <a:t>Conditional</a:t>
            </a:r>
            <a:r>
              <a:rPr lang="pt-BR" sz="2000" b="1" dirty="0"/>
              <a:t> </a:t>
            </a:r>
            <a:r>
              <a:rPr lang="pt-BR" sz="2000" b="1" dirty="0" err="1"/>
              <a:t>Expectation</a:t>
            </a:r>
            <a:endParaRPr lang="pt-BR" sz="2000" b="1" dirty="0"/>
          </a:p>
          <a:p>
            <a:endParaRPr lang="pt-BR" dirty="0"/>
          </a:p>
        </p:txBody>
      </p:sp>
    </p:spTree>
    <p:extLst>
      <p:ext uri="{BB962C8B-B14F-4D97-AF65-F5344CB8AC3E}">
        <p14:creationId xmlns:p14="http://schemas.microsoft.com/office/powerpoint/2010/main" val="2716589462"/>
      </p:ext>
    </p:extLst>
  </p:cSld>
  <p:clrMapOvr>
    <a:masterClrMapping/>
  </p:clrMapOvr>
</p:sld>
</file>

<file path=ppt/theme/theme1.xml><?xml version="1.0" encoding="utf-8"?>
<a:theme xmlns:a="http://schemas.openxmlformats.org/drawingml/2006/main" name="Retrospectiva">
  <a:themeElements>
    <a:clrScheme name="Retrospec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648</TotalTime>
  <Words>1508</Words>
  <Application>Microsoft Office PowerPoint</Application>
  <PresentationFormat>Widescreen</PresentationFormat>
  <Paragraphs>196</Paragraphs>
  <Slides>31</Slides>
  <Notes>5</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31</vt:i4>
      </vt:variant>
    </vt:vector>
  </HeadingPairs>
  <TitlesOfParts>
    <vt:vector size="38" baseType="lpstr">
      <vt:lpstr>Arial</vt:lpstr>
      <vt:lpstr>Calibri</vt:lpstr>
      <vt:lpstr>Calibri Light</vt:lpstr>
      <vt:lpstr>Cambria Math</vt:lpstr>
      <vt:lpstr>Courier New</vt:lpstr>
      <vt:lpstr>Helvetica Neue</vt:lpstr>
      <vt:lpstr>Retrospectiva</vt:lpstr>
      <vt:lpstr>SHApley Additive exPlanation (SHAP)</vt:lpstr>
      <vt:lpstr>Relembrando...</vt:lpstr>
      <vt:lpstr>Model Agnostic Models</vt:lpstr>
      <vt:lpstr>SHAP</vt:lpstr>
      <vt:lpstr>Hands-On</vt:lpstr>
      <vt:lpstr>Parte I – Linear and Logistic Regression</vt:lpstr>
      <vt:lpstr>Parte II</vt:lpstr>
      <vt:lpstr>Parte II</vt:lpstr>
      <vt:lpstr>Parte II</vt:lpstr>
      <vt:lpstr>Motivação</vt:lpstr>
      <vt:lpstr>Contexto ML</vt:lpstr>
      <vt:lpstr>Axiomas</vt:lpstr>
      <vt:lpstr>Algoritmo</vt:lpstr>
      <vt:lpstr>Estimando Shapley Value</vt:lpstr>
      <vt:lpstr>Estimando Shapley Value</vt:lpstr>
      <vt:lpstr>Exemplo</vt:lpstr>
      <vt:lpstr>Avaliação</vt:lpstr>
      <vt:lpstr>SHapley Additive exPlanations</vt:lpstr>
      <vt:lpstr>SHapley Additive exPlanations</vt:lpstr>
      <vt:lpstr>Criação do dataset de treinamento</vt:lpstr>
      <vt:lpstr>Treinamento</vt:lpstr>
      <vt:lpstr>Algoritmo</vt:lpstr>
      <vt:lpstr>Tree Shap Kernel</vt:lpstr>
      <vt:lpstr>Feature Effects (Local)</vt:lpstr>
      <vt:lpstr>Feature Importance (global)</vt:lpstr>
      <vt:lpstr>Summary Plot (global)</vt:lpstr>
      <vt:lpstr>SHAP Dependence plot (global)</vt:lpstr>
      <vt:lpstr>SHAP Interaction Value (global)</vt:lpstr>
      <vt:lpstr>Clustering by SHAP</vt:lpstr>
      <vt:lpstr>Avaliação</vt:lpstr>
      <vt:lpstr>Referências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Interpretabilidade de Modelos</dc:title>
  <dc:creator>Rafael Yoshio</dc:creator>
  <cp:lastModifiedBy>Rafael Yoshio</cp:lastModifiedBy>
  <cp:revision>3</cp:revision>
  <dcterms:created xsi:type="dcterms:W3CDTF">2020-10-21T03:50:46Z</dcterms:created>
  <dcterms:modified xsi:type="dcterms:W3CDTF">2021-05-12T04:19:37Z</dcterms:modified>
</cp:coreProperties>
</file>