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69E0B0-6EED-4A61-8883-9A8CF9C3FC9A}">
  <a:tblStyle styleId="{D569E0B0-6EED-4A61-8883-9A8CF9C3FC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08de3d6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08de3d6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9b1528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9b1528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b1528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9b1528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1887cce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1887cce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d5ed68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d5ed68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d5ed68e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d5ed68e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d5ed68e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d5ed68e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08de3d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08de3d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BBDD - Gestión de Stock de Insumos de Industria Textil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Elaborado por: Rafa Flores.</a:t>
            </a:r>
            <a:br>
              <a:rPr lang="es" sz="2400"/>
            </a:br>
            <a:r>
              <a:rPr lang="es" sz="2400"/>
              <a:t>Curso: SQL - Comisión 34965 - Coderhouse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535775" y="403550"/>
            <a:ext cx="51972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Triggers:</a:t>
            </a:r>
            <a:endParaRPr sz="2400"/>
          </a:p>
        </p:txBody>
      </p:sp>
      <p:sp>
        <p:nvSpPr>
          <p:cNvPr id="158" name="Google Shape;158;p22"/>
          <p:cNvSpPr txBox="1"/>
          <p:nvPr>
            <p:ph idx="4294967295" type="title"/>
          </p:nvPr>
        </p:nvSpPr>
        <p:spPr>
          <a:xfrm>
            <a:off x="535775" y="1741425"/>
            <a:ext cx="76758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bu_record_modified_move: se ejecuta antes de actualizar un registro en la tabla moves. Su propósito es registrar en la tabla log_del_alter_moves los datos anteriores del registro modificado.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bd_record_deleted_move: se ejecuta antes de eliminar un registro en la tabla moves. Su propósito es registrar en la tabla log_del_alter_moves los datos del registro eliminado.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541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Introducción / Situación Problemática: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2178575"/>
            <a:ext cx="76758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Se requiere desarrollar BBDD para aplicación de gestión de depósito de insumos de industria textil.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Actualmente solo se tiene un registro de memoria de la ubicación y cantidades estimadas de cada insumo, lo que genera pérdidas de tiempo en la búsqueda y abastecimiento al sector de producción.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Objetivo: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2075450"/>
            <a:ext cx="76758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R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ealizar una gestión eficiente de los insumos, que permita conocer en el menor tiempo posible stock disponible y ubicación de cada insumo.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368025" y="2639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Requisitos</a:t>
            </a:r>
            <a:r>
              <a:rPr lang="es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368025" y="1031925"/>
            <a:ext cx="83928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Registrar detalle de movimientos de insumos: fecha, hora, número de remito, tipo de movimiento (ingreso, egreso, ajuste, etc), cantidad, insumo, depósito, ubicación y persona que realizó el movimiento.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Informar stock disponible de cada insumo.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Informar el lugar en que se encuentra cada insumo (depósito y ubicación).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Registrar datos de proveedores.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Registrar datos de empleados.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Los tipos de movimientos deben ser autorizados según tres tipos de usuario: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	- Operarios: Ingresos, Egresos y Movimientos Internos.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	- Supervisores: permisos de Operarios + Ajustes de Inventario.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	- Administradores: permisos de Supervisores + Modificación / eliminación de registros.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7"/>
          <p:cNvGraphicFramePr/>
          <p:nvPr/>
        </p:nvGraphicFramePr>
        <p:xfrm>
          <a:off x="3277638" y="5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date_time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receipt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quantity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id_item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id_store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id_place_type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place_number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place_h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place_v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7"/>
          <p:cNvGraphicFramePr/>
          <p:nvPr/>
        </p:nvGraphicFramePr>
        <p:xfrm>
          <a:off x="1581913" y="5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items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id_item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description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id_meas_unit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id_supplier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34600" y="52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meas_units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id_meas_unit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min_unit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7"/>
          <p:cNvGraphicFramePr/>
          <p:nvPr/>
        </p:nvGraphicFramePr>
        <p:xfrm>
          <a:off x="34625" y="311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stores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id_store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address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34600" y="42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place_types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id_place_type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description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3277638" y="341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users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first_name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last_name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address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email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phone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4946500" y="38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user_type_grants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PK/FK</a:t>
                      </a:r>
                      <a:endParaRPr sz="7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PK/FK</a:t>
                      </a:r>
                      <a:endParaRPr sz="7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4946500" y="27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user_types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description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1555075" y="382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915850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PK/FK</a:t>
                      </a:r>
                      <a:endParaRPr sz="7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id_store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id_place_type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</a:rPr>
                        <a:t>PK</a:t>
                      </a:r>
                      <a:endParaRPr sz="13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place_number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</a:rPr>
                        <a:t>PK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place_h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</a:rPr>
                        <a:t>PK</a:t>
                      </a:r>
                      <a:endParaRPr sz="13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place_v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7"/>
          <p:cNvSpPr txBox="1"/>
          <p:nvPr>
            <p:ph type="title"/>
          </p:nvPr>
        </p:nvSpPr>
        <p:spPr>
          <a:xfrm>
            <a:off x="381575" y="18875"/>
            <a:ext cx="3603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Diagrama Entidad Relación (DER)</a:t>
            </a:r>
            <a:endParaRPr sz="170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4951325" y="5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move_types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description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34625" y="16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suppliers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id_supplier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email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phone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address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17"/>
          <p:cNvGraphicFramePr/>
          <p:nvPr/>
        </p:nvGraphicFramePr>
        <p:xfrm>
          <a:off x="1555063" y="19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915850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stock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7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id_item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PK/FK</a:t>
                      </a:r>
                      <a:endParaRPr sz="7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id_store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</a:t>
                      </a:r>
                      <a:r>
                        <a:rPr lang="es" sz="1000"/>
                        <a:t>place_type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place_number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place_h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place_v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2"/>
                        </a:solidFill>
                      </a:endParaRPr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quantity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Google Shape;109;p17"/>
          <p:cNvCxnSpPr/>
          <p:nvPr/>
        </p:nvCxnSpPr>
        <p:spPr>
          <a:xfrm flipH="1" rot="10800000">
            <a:off x="1220800" y="1642850"/>
            <a:ext cx="363900" cy="28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10" name="Google Shape;110;p17"/>
          <p:cNvSpPr/>
          <p:nvPr/>
        </p:nvSpPr>
        <p:spPr>
          <a:xfrm>
            <a:off x="1220802" y="3413150"/>
            <a:ext cx="334289" cy="727325"/>
          </a:xfrm>
          <a:custGeom>
            <a:rect b="b" l="l" r="r" t="t"/>
            <a:pathLst>
              <a:path extrusionOk="0" h="29093" w="22058">
                <a:moveTo>
                  <a:pt x="0" y="0"/>
                </a:moveTo>
                <a:lnTo>
                  <a:pt x="10078" y="0"/>
                </a:lnTo>
                <a:lnTo>
                  <a:pt x="10078" y="29093"/>
                </a:lnTo>
                <a:lnTo>
                  <a:pt x="22058" y="2909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cxnSp>
        <p:nvCxnSpPr>
          <p:cNvPr id="111" name="Google Shape;111;p17"/>
          <p:cNvCxnSpPr/>
          <p:nvPr/>
        </p:nvCxnSpPr>
        <p:spPr>
          <a:xfrm flipH="1" rot="10800000">
            <a:off x="1220800" y="4331250"/>
            <a:ext cx="336900" cy="17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12" name="Google Shape;112;p17"/>
          <p:cNvSpPr/>
          <p:nvPr/>
        </p:nvSpPr>
        <p:spPr>
          <a:xfrm>
            <a:off x="2760900" y="836650"/>
            <a:ext cx="520795" cy="1022725"/>
          </a:xfrm>
          <a:custGeom>
            <a:rect b="b" l="l" r="r" t="t"/>
            <a:pathLst>
              <a:path extrusionOk="0" h="48678" w="23198">
                <a:moveTo>
                  <a:pt x="0" y="0"/>
                </a:moveTo>
                <a:lnTo>
                  <a:pt x="15021" y="0"/>
                </a:lnTo>
                <a:lnTo>
                  <a:pt x="15021" y="48678"/>
                </a:lnTo>
                <a:lnTo>
                  <a:pt x="23198" y="486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3" name="Google Shape;113;p17"/>
          <p:cNvSpPr/>
          <p:nvPr/>
        </p:nvSpPr>
        <p:spPr>
          <a:xfrm>
            <a:off x="2770275" y="817625"/>
            <a:ext cx="199650" cy="1468900"/>
          </a:xfrm>
          <a:custGeom>
            <a:rect b="b" l="l" r="r" t="t"/>
            <a:pathLst>
              <a:path extrusionOk="0" h="58756" w="7986">
                <a:moveTo>
                  <a:pt x="0" y="0"/>
                </a:moveTo>
                <a:lnTo>
                  <a:pt x="7986" y="9318"/>
                </a:lnTo>
                <a:lnTo>
                  <a:pt x="7986" y="58756"/>
                </a:lnTo>
                <a:lnTo>
                  <a:pt x="1711" y="5875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4" name="Google Shape;114;p17"/>
          <p:cNvSpPr/>
          <p:nvPr/>
        </p:nvSpPr>
        <p:spPr>
          <a:xfrm>
            <a:off x="2789300" y="2885500"/>
            <a:ext cx="180625" cy="1644775"/>
          </a:xfrm>
          <a:custGeom>
            <a:rect b="b" l="l" r="r" t="t"/>
            <a:pathLst>
              <a:path extrusionOk="0" h="65791" w="7225">
                <a:moveTo>
                  <a:pt x="0" y="65791"/>
                </a:moveTo>
                <a:lnTo>
                  <a:pt x="7225" y="58185"/>
                </a:lnTo>
                <a:lnTo>
                  <a:pt x="7225" y="0"/>
                </a:lnTo>
                <a:lnTo>
                  <a:pt x="78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5" name="Google Shape;115;p17"/>
          <p:cNvSpPr/>
          <p:nvPr/>
        </p:nvSpPr>
        <p:spPr>
          <a:xfrm flipH="1" rot="10800000">
            <a:off x="2775025" y="2450592"/>
            <a:ext cx="506064" cy="2065408"/>
          </a:xfrm>
          <a:custGeom>
            <a:rect b="b" l="l" r="r" t="t"/>
            <a:pathLst>
              <a:path extrusionOk="0" h="48678" w="23198">
                <a:moveTo>
                  <a:pt x="0" y="0"/>
                </a:moveTo>
                <a:lnTo>
                  <a:pt x="15021" y="0"/>
                </a:lnTo>
                <a:lnTo>
                  <a:pt x="15021" y="48678"/>
                </a:lnTo>
                <a:lnTo>
                  <a:pt x="23198" y="486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6" name="Google Shape;116;p17"/>
          <p:cNvSpPr/>
          <p:nvPr/>
        </p:nvSpPr>
        <p:spPr>
          <a:xfrm flipH="1">
            <a:off x="4491211" y="885825"/>
            <a:ext cx="489014" cy="570871"/>
          </a:xfrm>
          <a:custGeom>
            <a:rect b="b" l="l" r="r" t="t"/>
            <a:pathLst>
              <a:path extrusionOk="0" h="48678" w="23198">
                <a:moveTo>
                  <a:pt x="0" y="0"/>
                </a:moveTo>
                <a:lnTo>
                  <a:pt x="15021" y="0"/>
                </a:lnTo>
                <a:lnTo>
                  <a:pt x="15021" y="48678"/>
                </a:lnTo>
                <a:lnTo>
                  <a:pt x="23198" y="486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7" name="Google Shape;117;p17"/>
          <p:cNvSpPr/>
          <p:nvPr/>
        </p:nvSpPr>
        <p:spPr>
          <a:xfrm>
            <a:off x="4460525" y="3042975"/>
            <a:ext cx="180625" cy="690819"/>
          </a:xfrm>
          <a:custGeom>
            <a:rect b="b" l="l" r="r" t="t"/>
            <a:pathLst>
              <a:path extrusionOk="0" h="27030" w="7225">
                <a:moveTo>
                  <a:pt x="0" y="27030"/>
                </a:moveTo>
                <a:lnTo>
                  <a:pt x="7225" y="23935"/>
                </a:lnTo>
                <a:lnTo>
                  <a:pt x="7225" y="0"/>
                </a:lnTo>
                <a:lnTo>
                  <a:pt x="1198" y="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18" name="Google Shape;118;p17"/>
          <p:cNvSpPr/>
          <p:nvPr/>
        </p:nvSpPr>
        <p:spPr>
          <a:xfrm>
            <a:off x="6436163" y="76350"/>
            <a:ext cx="2648100" cy="499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6495825" y="108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02075"/>
                <a:gridCol w="907000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log_del_alter_</a:t>
                      </a:r>
                      <a:r>
                        <a:rPr lang="es" sz="900"/>
                        <a:t>moves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date_time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receipt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quantity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id_item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id_store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id_place_type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place_number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place_h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place_v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issue_action</a:t>
                      </a:r>
                      <a:endParaRPr sz="8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issue_date_time</a:t>
                      </a:r>
                      <a:endParaRPr sz="8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issue_sys_user</a:t>
                      </a:r>
                      <a:endParaRPr sz="9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>
            <p:ph type="title"/>
          </p:nvPr>
        </p:nvSpPr>
        <p:spPr>
          <a:xfrm>
            <a:off x="6436075" y="80800"/>
            <a:ext cx="26481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34343"/>
                </a:solidFill>
              </a:rPr>
              <a:t>Tablas de auditoría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218000" y="817625"/>
            <a:ext cx="363919" cy="622227"/>
          </a:xfrm>
          <a:custGeom>
            <a:rect b="b" l="l" r="r" t="t"/>
            <a:pathLst>
              <a:path extrusionOk="0" h="48678" w="23198">
                <a:moveTo>
                  <a:pt x="0" y="0"/>
                </a:moveTo>
                <a:lnTo>
                  <a:pt x="15021" y="0"/>
                </a:lnTo>
                <a:lnTo>
                  <a:pt x="15021" y="48678"/>
                </a:lnTo>
                <a:lnTo>
                  <a:pt x="23198" y="4867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graphicFrame>
        <p:nvGraphicFramePr>
          <p:cNvPr id="122" name="Google Shape;122;p17"/>
          <p:cNvGraphicFramePr/>
          <p:nvPr/>
        </p:nvGraphicFramePr>
        <p:xfrm>
          <a:off x="7806188" y="26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04650"/>
                <a:gridCol w="9403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log_user_type_grants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user_full_name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</a:rPr>
                        <a:t>user_type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</a:rPr>
                        <a:t>issue_action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</a:rPr>
                        <a:t>issue_date_time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issue_sys_user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7"/>
          <p:cNvGraphicFramePr/>
          <p:nvPr/>
        </p:nvGraphicFramePr>
        <p:xfrm>
          <a:off x="4946500" y="165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46950"/>
                <a:gridCol w="8621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move_type_grants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id_user_type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2"/>
                          </a:solidFill>
                        </a:rPr>
                        <a:t>PK/FK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id_move_type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7806188" y="132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{D569E0B0-6EED-4A61-8883-9A8CF9C3FC9A}</a:tableStyleId>
              </a:tblPr>
              <a:tblGrid>
                <a:gridCol w="304650"/>
                <a:gridCol w="940325"/>
              </a:tblGrid>
              <a:tr h="2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log_stock_adjustments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PK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id_move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user_full_name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</a:rPr>
                        <a:t>issue_date_time</a:t>
                      </a:r>
                      <a:endParaRPr sz="11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issue_sys_user</a:t>
                      </a:r>
                      <a:endParaRPr sz="1000"/>
                    </a:p>
                  </a:txBody>
                  <a:tcPr marT="18000" marB="18000" marR="18000" marL="360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17"/>
          <p:cNvSpPr/>
          <p:nvPr/>
        </p:nvSpPr>
        <p:spPr>
          <a:xfrm>
            <a:off x="4459875" y="3711900"/>
            <a:ext cx="490150" cy="430275"/>
          </a:xfrm>
          <a:custGeom>
            <a:rect b="b" l="l" r="r" t="t"/>
            <a:pathLst>
              <a:path extrusionOk="0" h="17211" w="19606">
                <a:moveTo>
                  <a:pt x="0" y="0"/>
                </a:moveTo>
                <a:lnTo>
                  <a:pt x="9009" y="5996"/>
                </a:lnTo>
                <a:lnTo>
                  <a:pt x="9009" y="17211"/>
                </a:lnTo>
                <a:lnTo>
                  <a:pt x="19606" y="1721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26" name="Google Shape;126;p17"/>
          <p:cNvSpPr/>
          <p:nvPr/>
        </p:nvSpPr>
        <p:spPr>
          <a:xfrm>
            <a:off x="6131725" y="3019425"/>
            <a:ext cx="166675" cy="1316852"/>
          </a:xfrm>
          <a:custGeom>
            <a:rect b="b" l="l" r="r" t="t"/>
            <a:pathLst>
              <a:path extrusionOk="0" h="51911" w="6667">
                <a:moveTo>
                  <a:pt x="0" y="0"/>
                </a:moveTo>
                <a:lnTo>
                  <a:pt x="6667" y="3905"/>
                </a:lnTo>
                <a:lnTo>
                  <a:pt x="6667" y="51816"/>
                </a:lnTo>
                <a:lnTo>
                  <a:pt x="1048" y="5191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27" name="Google Shape;127;p17"/>
          <p:cNvSpPr/>
          <p:nvPr/>
        </p:nvSpPr>
        <p:spPr>
          <a:xfrm>
            <a:off x="6131725" y="1950250"/>
            <a:ext cx="166681" cy="1097621"/>
          </a:xfrm>
          <a:custGeom>
            <a:rect b="b" l="l" r="r" t="t"/>
            <a:pathLst>
              <a:path extrusionOk="0" h="27030" w="7225">
                <a:moveTo>
                  <a:pt x="0" y="27030"/>
                </a:moveTo>
                <a:lnTo>
                  <a:pt x="7225" y="23935"/>
                </a:lnTo>
                <a:lnTo>
                  <a:pt x="7225" y="0"/>
                </a:lnTo>
                <a:lnTo>
                  <a:pt x="1198" y="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128" name="Google Shape;128;p17"/>
          <p:cNvSpPr/>
          <p:nvPr/>
        </p:nvSpPr>
        <p:spPr>
          <a:xfrm flipH="1">
            <a:off x="4805425" y="862025"/>
            <a:ext cx="166675" cy="1316852"/>
          </a:xfrm>
          <a:custGeom>
            <a:rect b="b" l="l" r="r" t="t"/>
            <a:pathLst>
              <a:path extrusionOk="0" h="51911" w="6667">
                <a:moveTo>
                  <a:pt x="0" y="0"/>
                </a:moveTo>
                <a:lnTo>
                  <a:pt x="6667" y="3905"/>
                </a:lnTo>
                <a:lnTo>
                  <a:pt x="6667" y="51816"/>
                </a:lnTo>
                <a:lnTo>
                  <a:pt x="1048" y="5191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4294967295" type="title"/>
          </p:nvPr>
        </p:nvSpPr>
        <p:spPr>
          <a:xfrm>
            <a:off x="535775" y="1702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Vistas</a:t>
            </a:r>
            <a:r>
              <a:rPr lang="es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34" name="Google Shape;134;p18"/>
          <p:cNvSpPr txBox="1"/>
          <p:nvPr>
            <p:ph idx="4294967295" type="title"/>
          </p:nvPr>
        </p:nvSpPr>
        <p:spPr>
          <a:xfrm>
            <a:off x="535775" y="1090625"/>
            <a:ext cx="76758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v_items_suppliers: mostrará cual es el proveedor de cada insumo.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v_moves_detail: mostrará todos los datos de los movimientos con datos legibles a simple vista, cambiando los datos de tipo id por los nombres a los que refieren.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v_places_count: mostrará la cantidad de ubicaciones de las que dispone cada depósito y la cantidad de ubicaciones en uso.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v_receipt_info: mostrará información de encabezado de remitos (número de remito, fecha, hora, depósito, tipo de movimiento y persona que lo gestionó).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v_stock_detail: mostrará stock disponible y ubicación de cada insumo (nombre de insumo, depósito, ubicación y cantidad).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4294967295" type="title"/>
          </p:nvPr>
        </p:nvSpPr>
        <p:spPr>
          <a:xfrm>
            <a:off x="535775" y="304800"/>
            <a:ext cx="5197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Funciones</a:t>
            </a:r>
            <a:r>
              <a:rPr lang="es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40" name="Google Shape;140;p19"/>
          <p:cNvSpPr txBox="1"/>
          <p:nvPr>
            <p:ph idx="4294967295" type="title"/>
          </p:nvPr>
        </p:nvSpPr>
        <p:spPr>
          <a:xfrm>
            <a:off x="535775" y="1166925"/>
            <a:ext cx="76758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full_user_name: su propósito es devolver el nombre completo del usuario (concatenando nombre y apellido).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move_sign: su propósito es determinar el signo de la cantidad movida, cambiándolo a negativo si es egreso o manteniéndolo en positivo si es ingreso.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qty_in_place: su propósito es devolver la cantidad que hay en una ubicación determinada del ítem especificado.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user_can_do_move: su propósito es determinar si el usuario está autorizado a realizar el tipo de movimiento especificado.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user_has_user_type: su propósito es determinar si el usuario tiene asignado el tipo de movimiento especificado.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4294967295" type="title"/>
          </p:nvPr>
        </p:nvSpPr>
        <p:spPr>
          <a:xfrm>
            <a:off x="535775" y="22550"/>
            <a:ext cx="51972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Stored Procedures</a:t>
            </a:r>
            <a:r>
              <a:rPr lang="es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46" name="Google Shape;146;p20"/>
          <p:cNvSpPr txBox="1"/>
          <p:nvPr>
            <p:ph idx="4294967295" type="title"/>
          </p:nvPr>
        </p:nvSpPr>
        <p:spPr>
          <a:xfrm>
            <a:off x="535775" y="597350"/>
            <a:ext cx="7675800" cy="4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delete_move: su propósito es eliminar un registro en la tabla moves y a la vez actualizar el registro correspondiente en la tabla stock.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modify_move: su propósito es modificar cualquier campo de un registro en la tabla moves y a la vez actualizar el registro correspondiente en la tabla stock.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record_internal_move: su propósito es registrar un movimiento entre dos ubicaciones del mismo depósito, ingresando la ubicación de origen y la de destino, y a la vez actualizar el registro correspondiente en la tabla stock.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record_move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: su propósito es registrar un movimiento en la tabla moves y a la vez actualizar el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registro correspondiente en la tabla stock.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update_stock: su propósito es actualizar el registro correspondiente en la tabla stock en base a cada nuevo registro en la tabla moves; este procedimiento será llamado oportunamente dentro de los procedimientos delete_move, modify_move, record_internal_move y record_move.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4294967295" type="title"/>
          </p:nvPr>
        </p:nvSpPr>
        <p:spPr>
          <a:xfrm>
            <a:off x="535775" y="403550"/>
            <a:ext cx="51972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Triggers</a:t>
            </a:r>
            <a:r>
              <a:rPr lang="es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52" name="Google Shape;152;p21"/>
          <p:cNvSpPr txBox="1"/>
          <p:nvPr>
            <p:ph idx="4294967295" type="title"/>
          </p:nvPr>
        </p:nvSpPr>
        <p:spPr>
          <a:xfrm>
            <a:off x="535775" y="1184900"/>
            <a:ext cx="76758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ai_record_stock_adjustment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: se ejecuta luego de hacer una inserción en la tabla moves. Si el movimiento es de tipo ajuste registrará id del movimiento, nombre de usuario completo, fecha, hora y usuario de sistema en la tabla log_stock_adjustments.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ai_record_allowed_user_type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: se ejecuta luego de hacer una inserción en la tabla user_type_grants. Su propósito es registrar en la tabla log_user_type_grants cada vez que se asigna un tipo de usuario a un usuario.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r>
              <a:rPr b="0" lang="es" sz="1800">
                <a:latin typeface="Lato"/>
                <a:ea typeface="Lato"/>
                <a:cs typeface="Lato"/>
                <a:sym typeface="Lato"/>
              </a:rPr>
              <a:t>- ad_record_disallowed_user_type: se ejecuta luego de hacer una inserción en la tabla user_type_grants. Su propósito es registrar en la tabla log_user_type_grants cada vez que se denega un tipo de usuario a un usuario.</a:t>
            </a:r>
            <a:br>
              <a:rPr b="0" lang="es" sz="1800">
                <a:latin typeface="Lato"/>
                <a:ea typeface="Lato"/>
                <a:cs typeface="Lato"/>
                <a:sym typeface="Lato"/>
              </a:rPr>
            </a:b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