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handoutMasterIdLst>
    <p:handoutMasterId r:id="rId38"/>
  </p:handoutMasterIdLst>
  <p:sldIdLst>
    <p:sldId id="256" r:id="rId2"/>
    <p:sldId id="260" r:id="rId3"/>
    <p:sldId id="293" r:id="rId4"/>
    <p:sldId id="277" r:id="rId5"/>
    <p:sldId id="278" r:id="rId6"/>
    <p:sldId id="290" r:id="rId7"/>
    <p:sldId id="291" r:id="rId8"/>
    <p:sldId id="292" r:id="rId9"/>
    <p:sldId id="280" r:id="rId10"/>
    <p:sldId id="287" r:id="rId11"/>
    <p:sldId id="281" r:id="rId12"/>
    <p:sldId id="289" r:id="rId13"/>
    <p:sldId id="279" r:id="rId14"/>
    <p:sldId id="283" r:id="rId15"/>
    <p:sldId id="284" r:id="rId16"/>
    <p:sldId id="294" r:id="rId17"/>
    <p:sldId id="272" r:id="rId18"/>
    <p:sldId id="270" r:id="rId19"/>
    <p:sldId id="295" r:id="rId20"/>
    <p:sldId id="271" r:id="rId21"/>
    <p:sldId id="296" r:id="rId22"/>
    <p:sldId id="298" r:id="rId23"/>
    <p:sldId id="297" r:id="rId24"/>
    <p:sldId id="286" r:id="rId25"/>
    <p:sldId id="263" r:id="rId26"/>
    <p:sldId id="288" r:id="rId27"/>
    <p:sldId id="299" r:id="rId28"/>
    <p:sldId id="301" r:id="rId29"/>
    <p:sldId id="302" r:id="rId30"/>
    <p:sldId id="282" r:id="rId31"/>
    <p:sldId id="274" r:id="rId32"/>
    <p:sldId id="264" r:id="rId33"/>
    <p:sldId id="304" r:id="rId34"/>
    <p:sldId id="306" r:id="rId35"/>
    <p:sldId id="265" r:id="rId36"/>
    <p:sldId id="266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2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1041275797373357E-2"/>
          <c:y val="6.3569116967175224E-2"/>
          <c:w val="0.95700437773608504"/>
          <c:h val="0.93643088303282473"/>
        </c:manualLayout>
      </c:layout>
      <c:pie3DChart>
        <c:varyColors val="1"/>
        <c:ser>
          <c:idx val="0"/>
          <c:order val="0"/>
          <c:explosion val="21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0CA-40F1-A092-BA26B0BEF9BF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0CA-40F1-A092-BA26B0BEF9BF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0CA-40F1-A092-BA26B0BEF9BF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9C24A4D9-E44D-4CAA-8173-939F2B052C18}" type="CATEGORYNAME">
                      <a:rPr lang="en-US"/>
                      <a:pPr>
                        <a:defRPr/>
                      </a:pPr>
                      <a:t>[NOMBRE DE CATEGORÍA]</a:t>
                    </a:fld>
                    <a:r>
                      <a:rPr lang="en-US" dirty="0"/>
                      <a:t> </a:t>
                    </a:r>
                    <a:fld id="{18EE6EF9-B745-4C0B-8F9C-71709FEA9521}" type="PERCENTAGE">
                      <a:rPr lang="en-US"/>
                      <a:pPr>
                        <a:defRPr/>
                      </a:pPr>
                      <a:t>[PORCENTAJE]</a:t>
                    </a:fld>
                    <a:endParaRPr lang="en-US" dirty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0CA-40F1-A092-BA26B0BEF9BF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C3DF10C2-F6DD-43E4-9D18-07097F4115BC}" type="CATEGORYNAM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[NOMBRE DE CATEGORÍA]</a:t>
                    </a:fld>
                    <a:r>
                      <a:rPr lang="en-US" dirty="0"/>
                      <a:t> </a:t>
                    </a:r>
                    <a:fld id="{C86A3DE9-074E-49E1-8824-3ED5B21ADDC6}" type="PERCENTAG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[PORCENTAJE]</a:t>
                    </a:fld>
                    <a:endParaRPr lang="en-US" dirty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0CA-40F1-A092-BA26B0BEF9BF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BD297303-366F-4C71-8C56-EDE8F2D97D4B}" type="CATEGORYNAM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[NOMBRE DE CATEGORÍA]</a:t>
                    </a:fld>
                    <a:r>
                      <a:rPr lang="en-US" baseline="0" dirty="0"/>
                      <a:t> </a:t>
                    </a:r>
                    <a:fld id="{7D448D64-C2DC-47AE-9EA3-68E17A9CADF3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[PORCENTAJE]</a:t>
                    </a:fld>
                    <a:endParaRPr lang="en-US" baseline="0" dirty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0CA-40F1-A092-BA26B0BEF9BF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Hoja1!$A$1:$A$3</c:f>
              <c:strCache>
                <c:ptCount val="3"/>
                <c:pt idx="0">
                  <c:v>Solo E-email</c:v>
                </c:pt>
                <c:pt idx="1">
                  <c:v>Acceso web</c:v>
                </c:pt>
                <c:pt idx="2">
                  <c:v>Sin conexión</c:v>
                </c:pt>
              </c:strCache>
            </c:strRef>
          </c:cat>
          <c:val>
            <c:numRef>
              <c:f>Hoja1!$B$1:$B$3</c:f>
              <c:numCache>
                <c:formatCode>General</c:formatCode>
                <c:ptCount val="3"/>
                <c:pt idx="0">
                  <c:v>2600000</c:v>
                </c:pt>
                <c:pt idx="1">
                  <c:v>400000</c:v>
                </c:pt>
                <c:pt idx="2">
                  <c:v>8400000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CA-40F1-A092-BA26B0BEF9B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C765-E0D3-4C58-8427-54A7C16ADC07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A3191-6685-4CA7-A122-700C731E9B2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0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666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78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59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0" y="1538490"/>
            <a:ext cx="12179300" cy="63847"/>
            <a:chOff x="0" y="1538490"/>
            <a:chExt cx="12179300" cy="63847"/>
          </a:xfrm>
        </p:grpSpPr>
        <p:pic>
          <p:nvPicPr>
            <p:cNvPr id="7" name="Imagen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549696"/>
              <a:ext cx="3390899" cy="52641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90899" y="1543678"/>
              <a:ext cx="3390899" cy="52641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81798" y="1545526"/>
              <a:ext cx="3390899" cy="52641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72697" y="1538490"/>
              <a:ext cx="2006603" cy="4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06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468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0" y="1538490"/>
            <a:ext cx="12179300" cy="63847"/>
            <a:chOff x="0" y="1538490"/>
            <a:chExt cx="12179300" cy="63847"/>
          </a:xfrm>
        </p:grpSpPr>
        <p:pic>
          <p:nvPicPr>
            <p:cNvPr id="10" name="Imagen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549696"/>
              <a:ext cx="3390899" cy="52641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90899" y="1543678"/>
              <a:ext cx="3390899" cy="52641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81798" y="1545526"/>
              <a:ext cx="3390899" cy="5264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72697" y="1538490"/>
              <a:ext cx="2006603" cy="4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53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225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871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2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351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534-A89E-4A40-B834-3E00A5C2E8D5}" type="datetimeFigureOut">
              <a:rPr lang="es-ES" smtClean="0"/>
              <a:t>04/06/2018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D23-325A-4662-8281-71BE557338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9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94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http://divengine.com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Ing</a:t>
            </a:r>
            <a:r>
              <a:rPr lang="en-US" dirty="0" smtClean="0"/>
              <a:t>. Rafael </a:t>
            </a:r>
            <a:r>
              <a:rPr lang="en-US" dirty="0" err="1" smtClean="0"/>
              <a:t>Rodr</a:t>
            </a:r>
            <a:r>
              <a:rPr lang="es-ES" dirty="0" err="1" smtClean="0"/>
              <a:t>íguez</a:t>
            </a:r>
            <a:r>
              <a:rPr lang="es-ES" dirty="0" smtClean="0"/>
              <a:t> Ramírez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rafageit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fageis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ailgun.com/signu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8500" y="1416495"/>
            <a:ext cx="10731500" cy="2387600"/>
          </a:xfrm>
        </p:spPr>
        <p:txBody>
          <a:bodyPr>
            <a:normAutofit/>
          </a:bodyPr>
          <a:lstStyle/>
          <a:p>
            <a:r>
              <a:rPr lang="es-ES" sz="5400" dirty="0" smtClean="0"/>
              <a:t>Aplicaciones sobre sistemas de </a:t>
            </a:r>
            <a:br>
              <a:rPr lang="es-ES" sz="5400" dirty="0" smtClean="0"/>
            </a:br>
            <a:r>
              <a:rPr lang="es-ES" sz="5400" dirty="0" smtClean="0"/>
              <a:t>e-mail</a:t>
            </a:r>
            <a:endParaRPr lang="es-E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6599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Ing</a:t>
            </a:r>
            <a:r>
              <a:rPr lang="en-US" dirty="0" smtClean="0"/>
              <a:t>. Rafael Rodr</a:t>
            </a:r>
            <a:r>
              <a:rPr lang="es-ES" dirty="0" err="1" smtClean="0"/>
              <a:t>íguez</a:t>
            </a:r>
            <a:r>
              <a:rPr lang="es-ES" dirty="0" smtClean="0"/>
              <a:t> Ramírez</a:t>
            </a:r>
          </a:p>
          <a:p>
            <a:r>
              <a:rPr lang="es-ES" dirty="0" smtClean="0">
                <a:hlinkClick r:id="rId2"/>
              </a:rPr>
              <a:t>https://rafageist.github.io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051800" y="-1841500"/>
            <a:ext cx="4978400" cy="3911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2401824" y="4817868"/>
            <a:ext cx="587202" cy="625921"/>
          </a:xfrm>
          <a:prstGeom prst="ellipse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7280" y="185316"/>
            <a:ext cx="510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 Software Solutions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97280" y="519326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the problem, not the people, and win!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067800" y="10378"/>
            <a:ext cx="3200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divengine.github.io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facebook.com/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divengine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twitter.com/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divengine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github.com/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divengine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s-E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1509"/>
            <a:ext cx="12192000" cy="68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Los encabezados de un mensaje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58806"/>
              </p:ext>
            </p:extLst>
          </p:nvPr>
        </p:nvGraphicFramePr>
        <p:xfrm>
          <a:off x="838200" y="1935987"/>
          <a:ext cx="10515600" cy="4207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87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8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b="1" u="none" strike="noStrike" dirty="0">
                          <a:effectLst/>
                        </a:rPr>
                        <a:t>To: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u="none" strike="noStrike" dirty="0">
                          <a:effectLst/>
                        </a:rPr>
                        <a:t>Direcciones de email de los destinatarios primarios.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0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b="1" u="none" strike="noStrike" dirty="0">
                          <a:effectLst/>
                        </a:rPr>
                        <a:t>From: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u="none" strike="noStrike" dirty="0">
                          <a:effectLst/>
                        </a:rPr>
                        <a:t>Persona o personas que crearon el mensaje.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0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b="1" u="none" strike="noStrike" dirty="0">
                          <a:effectLst/>
                        </a:rPr>
                        <a:t>Return-Path: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u="none" strike="noStrike" dirty="0">
                          <a:effectLst/>
                        </a:rPr>
                        <a:t>Puede usarse para identificar una trayectoria de regreso al remitente.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10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b="1" u="none" strike="noStrike" dirty="0">
                          <a:effectLst/>
                        </a:rPr>
                        <a:t>Date: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u="none" strike="noStrike" dirty="0">
                          <a:effectLst/>
                        </a:rPr>
                        <a:t>Fecha y hora de envío del mensaje.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45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b="1" u="none" strike="noStrike" dirty="0">
                          <a:effectLst/>
                        </a:rPr>
                        <a:t>Reply-To: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u="none" strike="noStrike" dirty="0">
                          <a:effectLst/>
                        </a:rPr>
                        <a:t>Se usa cuando la persona que escribió el mensaje y la que lo envió no desean ver la respuesta.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445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b="1" u="none" strike="noStrike" dirty="0">
                          <a:effectLst/>
                        </a:rPr>
                        <a:t>Message-Id: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u="none" strike="noStrike" dirty="0">
                          <a:effectLst/>
                        </a:rPr>
                        <a:t>Número único para referencia posterior a este mensaje. Suele estar compuesto por un número y la dirección de email completa del usuario que lo manda.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10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b="1" u="none" strike="noStrike" dirty="0" smtClean="0">
                          <a:effectLst/>
                        </a:rPr>
                        <a:t>In-Reply-To</a:t>
                      </a:r>
                      <a:r>
                        <a:rPr lang="es-ES" sz="2000" b="1" u="none" strike="noStrike" dirty="0">
                          <a:effectLst/>
                        </a:rPr>
                        <a:t>: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u="none" strike="noStrike" dirty="0">
                          <a:effectLst/>
                        </a:rPr>
                        <a:t>Identificador del mensaje al que éste corresponde.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10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b="1" u="none" strike="noStrike" dirty="0">
                          <a:effectLst/>
                        </a:rPr>
                        <a:t>Subject: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2000" u="none" strike="noStrike" dirty="0">
                          <a:effectLst/>
                        </a:rPr>
                        <a:t>Resumen corto del mensaje para exhibir en una línea.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4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Cabeceras personalizadas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dirty="0">
                <a:cs typeface="Times New Roman" panose="02020603050405020304" pitchFamily="18" charset="0"/>
              </a:rPr>
              <a:t>El RFC 822 explícitamente indica que los usuarios pueden inventar cabeceras nuevas para uso privado siempre y cuando </a:t>
            </a:r>
            <a:r>
              <a:rPr lang="es-ES" altLang="es-ES" b="1" dirty="0">
                <a:cs typeface="Times New Roman" panose="02020603050405020304" pitchFamily="18" charset="0"/>
              </a:rPr>
              <a:t>comiencen con la cadena </a:t>
            </a:r>
            <a:r>
              <a:rPr lang="es-ES" altLang="es-ES" b="1" i="1" dirty="0">
                <a:cs typeface="Times New Roman" panose="02020603050405020304" pitchFamily="18" charset="0"/>
              </a:rPr>
              <a:t>X-</a:t>
            </a:r>
            <a:r>
              <a:rPr lang="es-ES" altLang="es-ES" b="1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s-ES" altLang="es-ES" dirty="0" smtClean="0">
                <a:cs typeface="Times New Roman" panose="02020603050405020304" pitchFamily="18" charset="0"/>
              </a:rPr>
              <a:t>El uso de estas cabeceras es útil en el desarrollo de aplicaciones de escritorio (Linux, Windows, Android) para establecer una comunicación </a:t>
            </a:r>
            <a:r>
              <a:rPr lang="en-US" altLang="es-ES" i="1" dirty="0" smtClean="0">
                <a:cs typeface="Times New Roman" panose="02020603050405020304" pitchFamily="18" charset="0"/>
              </a:rPr>
              <a:t>background</a:t>
            </a:r>
            <a:r>
              <a:rPr lang="es-ES" altLang="es-ES" dirty="0" smtClean="0">
                <a:cs typeface="Times New Roman" panose="02020603050405020304" pitchFamily="18" charset="0"/>
              </a:rPr>
              <a:t> entre cliente y servidor.  </a:t>
            </a:r>
            <a:endParaRPr lang="es-ES" altLang="es-E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11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Pie de firma durante el </a:t>
            </a:r>
            <a:r>
              <a:rPr lang="es-ES" dirty="0"/>
              <a:t>camino</a:t>
            </a:r>
            <a:br>
              <a:rPr lang="es-ES" dirty="0"/>
            </a:br>
            <a:r>
              <a:rPr lang="es-ES" sz="2500" b="0" dirty="0" smtClean="0"/>
              <a:t>(Función </a:t>
            </a:r>
            <a:r>
              <a:rPr lang="es-ES" sz="2500" dirty="0" smtClean="0"/>
              <a:t>edición </a:t>
            </a:r>
            <a:r>
              <a:rPr lang="es-ES" sz="2500" dirty="0"/>
              <a:t>de </a:t>
            </a:r>
            <a:r>
              <a:rPr lang="es-ES" sz="2500" dirty="0" smtClean="0"/>
              <a:t>mensajes</a:t>
            </a:r>
            <a:r>
              <a:rPr lang="es-ES" sz="2500" b="0" dirty="0" smtClean="0"/>
              <a:t> del servidor)</a:t>
            </a:r>
            <a:endParaRPr lang="es-ES" sz="2500" b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417233" cy="4442171"/>
          </a:xfrm>
        </p:spPr>
        <p:txBody>
          <a:bodyPr/>
          <a:lstStyle/>
          <a:p>
            <a:r>
              <a:rPr lang="es-ES" dirty="0" smtClean="0"/>
              <a:t>Algunos servidores de correo tienen implementado incrustar al final de los mensajes un pie de firma.</a:t>
            </a:r>
          </a:p>
          <a:p>
            <a:pPr algn="just"/>
            <a:r>
              <a:rPr lang="es-ES" dirty="0" smtClean="0"/>
              <a:t>Es importante tener esto en cuenta cuando del cuerpo de un mensaje esperamos obtener datos. Debemos ser capaz de eliminar los pie de firmas.</a:t>
            </a:r>
          </a:p>
          <a:p>
            <a:pPr algn="just"/>
            <a:r>
              <a:rPr lang="es-ES" dirty="0"/>
              <a:t>Según el estándar el pie de firma debe ponerse luego de una línea con 2 guiones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Límite horizontal derecho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envíes un cuerpo de mensaje con líneas que superen los 127 caracteres, pues algunos clientes de correo truncan las líneas en este límite y el resultado visual es un desastre.</a:t>
            </a:r>
          </a:p>
          <a:p>
            <a:r>
              <a:rPr lang="es-ES" dirty="0" smtClean="0"/>
              <a:t>Enviar los cuerpos codificados en base64 es una manera de evitar rápidamente este problema, aunque puede que algunos clientes de correo no entiendan esa codificación.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81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Cuerpos codificados en base64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siempre los mensajes viene con los datos correctos. Por ejemplo puede faltar la codificación en la cabecera de una parte de un correo como el </a:t>
            </a:r>
            <a:r>
              <a:rPr lang="en-US" i="1" dirty="0" smtClean="0"/>
              <a:t>body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común en </a:t>
            </a:r>
            <a:r>
              <a:rPr lang="en-US" i="1" dirty="0" smtClean="0"/>
              <a:t>smartphones</a:t>
            </a:r>
            <a:r>
              <a:rPr lang="es-ES" dirty="0" smtClean="0"/>
              <a:t> que envían mensajes, que el cuerpo del mensaje viaje codificado en base64 sin especificar el tipo de codificación.</a:t>
            </a:r>
          </a:p>
          <a:p>
            <a:r>
              <a:rPr lang="es-ES" dirty="0" smtClean="0"/>
              <a:t>Tu sistema debe ser capaz, mediante heurística, detectar si un </a:t>
            </a:r>
            <a:r>
              <a:rPr lang="en-US" i="1" dirty="0" smtClean="0"/>
              <a:t>string</a:t>
            </a:r>
            <a:r>
              <a:rPr lang="es-ES" dirty="0" smtClean="0"/>
              <a:t> está codificado en base64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8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Uso del email como forma de comunicación en zonas de escasa conectividad</a:t>
            </a:r>
          </a:p>
        </p:txBody>
      </p:sp>
    </p:spTree>
    <p:extLst>
      <p:ext uri="{BB962C8B-B14F-4D97-AF65-F5344CB8AC3E}">
        <p14:creationId xmlns:p14="http://schemas.microsoft.com/office/powerpoint/2010/main" val="12554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genérico de una aplicación sobre e-mail</a:t>
            </a:r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1085088" y="1690688"/>
            <a:ext cx="1962912" cy="2344864"/>
            <a:chOff x="1085088" y="1690688"/>
            <a:chExt cx="1962912" cy="2344864"/>
          </a:xfrm>
        </p:grpSpPr>
        <p:sp>
          <p:nvSpPr>
            <p:cNvPr id="3" name="Rectángulo redondeado 2"/>
            <p:cNvSpPr/>
            <p:nvPr/>
          </p:nvSpPr>
          <p:spPr>
            <a:xfrm>
              <a:off x="1085088" y="2487168"/>
              <a:ext cx="1962912" cy="15483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El usuario/app envía uno o más emails (petición)</a:t>
              </a:r>
              <a:endParaRPr lang="es-ES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1828800" y="1690688"/>
              <a:ext cx="463296" cy="430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182112" y="1664304"/>
            <a:ext cx="2682240" cy="2371248"/>
            <a:chOff x="3182112" y="1664304"/>
            <a:chExt cx="2682240" cy="2371248"/>
          </a:xfrm>
        </p:grpSpPr>
        <p:sp>
          <p:nvSpPr>
            <p:cNvPr id="4" name="Rectángulo redondeado 3"/>
            <p:cNvSpPr/>
            <p:nvPr/>
          </p:nvSpPr>
          <p:spPr>
            <a:xfrm>
              <a:off x="3742944" y="2487168"/>
              <a:ext cx="2121408" cy="15483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El servidor de correos recibe el o los emails</a:t>
              </a:r>
              <a:endParaRPr lang="es-ES" dirty="0"/>
            </a:p>
          </p:txBody>
        </p:sp>
        <p:sp>
          <p:nvSpPr>
            <p:cNvPr id="7" name="Flecha derecha 6"/>
            <p:cNvSpPr/>
            <p:nvPr/>
          </p:nvSpPr>
          <p:spPr>
            <a:xfrm>
              <a:off x="3182112" y="3072384"/>
              <a:ext cx="463296" cy="28651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4535424" y="1664304"/>
              <a:ext cx="463296" cy="430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980176" y="1676496"/>
            <a:ext cx="2663952" cy="2359056"/>
            <a:chOff x="5980176" y="1676496"/>
            <a:chExt cx="2663952" cy="2359056"/>
          </a:xfrm>
        </p:grpSpPr>
        <p:sp>
          <p:nvSpPr>
            <p:cNvPr id="5" name="Rectángulo redondeado 4"/>
            <p:cNvSpPr/>
            <p:nvPr/>
          </p:nvSpPr>
          <p:spPr>
            <a:xfrm>
              <a:off x="6559296" y="2487168"/>
              <a:ext cx="2084832" cy="15483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La petición es procesada por nuestro servicio</a:t>
              </a:r>
            </a:p>
          </p:txBody>
        </p:sp>
        <p:sp>
          <p:nvSpPr>
            <p:cNvPr id="8" name="Flecha derecha 7"/>
            <p:cNvSpPr/>
            <p:nvPr/>
          </p:nvSpPr>
          <p:spPr>
            <a:xfrm>
              <a:off x="5980176" y="3017520"/>
              <a:ext cx="463296" cy="28651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7370064" y="1676496"/>
              <a:ext cx="463296" cy="430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/>
                <a:t>3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8753856" y="1668400"/>
            <a:ext cx="2639568" cy="2367152"/>
            <a:chOff x="8753856" y="1668400"/>
            <a:chExt cx="2639568" cy="2367152"/>
          </a:xfrm>
        </p:grpSpPr>
        <p:sp>
          <p:nvSpPr>
            <p:cNvPr id="6" name="Rectángulo redondeado 5"/>
            <p:cNvSpPr/>
            <p:nvPr/>
          </p:nvSpPr>
          <p:spPr>
            <a:xfrm>
              <a:off x="9339072" y="2487168"/>
              <a:ext cx="2054352" cy="15483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Se responde con uno o más emails al usuario/app</a:t>
              </a:r>
              <a:endParaRPr lang="es-ES" dirty="0"/>
            </a:p>
          </p:txBody>
        </p:sp>
        <p:sp>
          <p:nvSpPr>
            <p:cNvPr id="9" name="Flecha derecha 8"/>
            <p:cNvSpPr/>
            <p:nvPr/>
          </p:nvSpPr>
          <p:spPr>
            <a:xfrm>
              <a:off x="8753856" y="3017520"/>
              <a:ext cx="463296" cy="28651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10134600" y="1668400"/>
              <a:ext cx="463296" cy="430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sp>
        <p:nvSpPr>
          <p:cNvPr id="14" name="Llamada de nube 13"/>
          <p:cNvSpPr/>
          <p:nvPr/>
        </p:nvSpPr>
        <p:spPr>
          <a:xfrm>
            <a:off x="1828800" y="4838006"/>
            <a:ext cx="3169920" cy="1512917"/>
          </a:xfrm>
          <a:prstGeom prst="cloudCallout">
            <a:avLst>
              <a:gd name="adj1" fmla="val -47364"/>
              <a:gd name="adj2" fmla="val -895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Las cabeceras personalizadas pueden agrupar varios mensajes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7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Variantes de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Un </a:t>
            </a:r>
            <a:r>
              <a:rPr lang="es-ES" b="1" dirty="0" smtClean="0"/>
              <a:t>servidor</a:t>
            </a:r>
            <a:r>
              <a:rPr lang="en-US" b="1" dirty="0" smtClean="0"/>
              <a:t> a la escucha de peticiones por email </a:t>
            </a:r>
            <a:r>
              <a:rPr lang="en-US" dirty="0" smtClean="0"/>
              <a:t>y toda la interfaz en los mensajes, </a:t>
            </a:r>
            <a:r>
              <a:rPr lang="es-ES" dirty="0" smtClean="0"/>
              <a:t>para el cual solo es necesario usar un cliente de correo electrónico, e interactuar con el servidor. Tiene la ventaja de que no hay que distribuir el instalador de una aplicación. Es lo más </a:t>
            </a:r>
            <a:r>
              <a:rPr lang="es-ES" b="1" dirty="0" smtClean="0"/>
              <a:t>semejante al desarrollo web</a:t>
            </a:r>
            <a:r>
              <a:rPr lang="es-E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smtClean="0"/>
              <a:t>Una aplicación cliente </a:t>
            </a:r>
            <a:r>
              <a:rPr lang="es-ES" dirty="0" smtClean="0"/>
              <a:t>(en cualquier sistema operativo) </a:t>
            </a:r>
            <a:r>
              <a:rPr lang="es-ES" b="1" dirty="0" smtClean="0"/>
              <a:t>que usa la conexión por email existente como medio</a:t>
            </a:r>
            <a:r>
              <a:rPr lang="es-ES" dirty="0" smtClean="0"/>
              <a:t> de comunicación con su servidor. Tiene la ventaja de proveer mejor interfaz gráfica, </a:t>
            </a:r>
            <a:r>
              <a:rPr lang="es-ES" b="1" dirty="0" smtClean="0"/>
              <a:t>similar al desarrollo desktop.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Una combinación de 1 y 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02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Implementación en el lado del servidor</a:t>
            </a:r>
          </a:p>
        </p:txBody>
      </p:sp>
    </p:spTree>
    <p:extLst>
      <p:ext uri="{BB962C8B-B14F-4D97-AF65-F5344CB8AC3E}">
        <p14:creationId xmlns:p14="http://schemas.microsoft.com/office/powerpoint/2010/main" val="40220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Cuba es una zona de escasa conectividad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04104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Es difícil dar con una estadística exacta, y más aún en tiempo real, del uso de Internet en Cuba.</a:t>
            </a:r>
          </a:p>
          <a:p>
            <a:r>
              <a:rPr lang="es-ES" dirty="0" smtClean="0"/>
              <a:t>La inmensa mayoría de los cubanos que tienen alguna conexión es al email, y sobre todo solo con alcance nacional.</a:t>
            </a:r>
          </a:p>
          <a:p>
            <a:r>
              <a:rPr lang="es-ES" dirty="0" smtClean="0"/>
              <a:t>Se puede utilizar el email solo como mensajería pero se puede aprovechar su estructura para transportar datos más complejos entre sistemas.</a:t>
            </a:r>
          </a:p>
          <a:p>
            <a:endParaRPr lang="en-US" dirty="0" smtClean="0"/>
          </a:p>
          <a:p>
            <a:endParaRPr lang="es-ES" dirty="0"/>
          </a:p>
        </p:txBody>
      </p:sp>
      <p:graphicFrame>
        <p:nvGraphicFramePr>
          <p:cNvPr id="4" name="Gráfic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63332"/>
              </p:ext>
            </p:extLst>
          </p:nvPr>
        </p:nvGraphicFramePr>
        <p:xfrm>
          <a:off x="5867835" y="1444172"/>
          <a:ext cx="6498336" cy="4395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43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Programar “desde cero” un servicio que revise periódicamente un buzón email, procese las peticiones y responda.</a:t>
            </a:r>
          </a:p>
          <a:p>
            <a:pPr lvl="1" algn="just"/>
            <a:r>
              <a:rPr lang="es-ES" dirty="0" smtClean="0"/>
              <a:t>Ventaja: libre de costo</a:t>
            </a:r>
          </a:p>
          <a:p>
            <a:pPr lvl="1" algn="just"/>
            <a:r>
              <a:rPr lang="es-ES" dirty="0" smtClean="0"/>
              <a:t>Desventaja: programar y mantener el código</a:t>
            </a:r>
          </a:p>
          <a:p>
            <a:r>
              <a:rPr lang="es-ES" dirty="0" smtClean="0"/>
              <a:t>Utilizar APIs online que facilitan la recepción y envío de los correos, concentrándonos solo en el procesamiento de estos y la lógica de nuestra aplicación o servicio.</a:t>
            </a:r>
          </a:p>
          <a:p>
            <a:pPr lvl="1"/>
            <a:r>
              <a:rPr lang="es-ES" dirty="0" smtClean="0"/>
              <a:t>Ventaja: nos libera de esfuerzo de trabajo en la programación, y aseguramos mejor no caer en listas de SPAMs</a:t>
            </a:r>
          </a:p>
          <a:p>
            <a:pPr lvl="1"/>
            <a:r>
              <a:rPr lang="es-ES" dirty="0" smtClean="0"/>
              <a:t>Desventaja: Permite muy pocas transacciones gratis. A partir de un número es necesario pagar.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59541" y="3524098"/>
            <a:ext cx="5723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moblized.com/apps/alternative-to/mailgun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APIs online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440" y="1973388"/>
            <a:ext cx="3379304" cy="11728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0907" y="1726217"/>
            <a:ext cx="3371850" cy="1581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282" y="3480782"/>
            <a:ext cx="3409950" cy="16192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282" y="5218794"/>
            <a:ext cx="3419475" cy="14192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9719" y="3480782"/>
            <a:ext cx="3486150" cy="14478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4969" y="5218794"/>
            <a:ext cx="3390900" cy="16478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019" y="1699873"/>
            <a:ext cx="3400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usando Mailgun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Regístrate en el sitio de la </a:t>
            </a:r>
            <a:r>
              <a:rPr lang="es-ES" dirty="0"/>
              <a:t>API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mailgun.com/signup</a:t>
            </a:r>
            <a:r>
              <a:rPr lang="es-ES" dirty="0" smtClean="0"/>
              <a:t>. Te permite hasta 10 000 correos mensuales gratis.</a:t>
            </a:r>
          </a:p>
          <a:p>
            <a:r>
              <a:rPr lang="en-US" dirty="0" smtClean="0"/>
              <a:t>Agrega</a:t>
            </a:r>
            <a:r>
              <a:rPr lang="es-ES" dirty="0" smtClean="0"/>
              <a:t> tus buzones de correo que usarás con Mailgun en tu aplicación</a:t>
            </a:r>
          </a:p>
          <a:p>
            <a:r>
              <a:rPr lang="es-ES" dirty="0" smtClean="0"/>
              <a:t>Añade desde ese sitio, un </a:t>
            </a:r>
            <a:r>
              <a:rPr lang="en-US" i="1" dirty="0" smtClean="0"/>
              <a:t>webhook</a:t>
            </a:r>
            <a:r>
              <a:rPr lang="es-ES" dirty="0" smtClean="0"/>
              <a:t>, que es simplemente darle a Mailgun una URL que será consumida cuando entre un correo a alguno de los buzones.</a:t>
            </a:r>
          </a:p>
          <a:p>
            <a:r>
              <a:rPr lang="es-ES" dirty="0" smtClean="0"/>
              <a:t>Implementa la URL que debe recibir los datos con el correo recibido, pueden venir en distintos formatos.</a:t>
            </a:r>
          </a:p>
          <a:p>
            <a:r>
              <a:rPr lang="es-ES" dirty="0" smtClean="0"/>
              <a:t>Descarga la librería de Mailgun para tu lenguaje de programación.</a:t>
            </a:r>
          </a:p>
          <a:p>
            <a:r>
              <a:rPr lang="es-ES" dirty="0" smtClean="0"/>
              <a:t>Envía las respuestas usando la librería.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0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9661761" y="2933432"/>
            <a:ext cx="1564399" cy="3188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PROCESADOR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 tu propio server a la escucha</a:t>
            </a:r>
            <a:endParaRPr lang="es-ES" dirty="0"/>
          </a:p>
        </p:txBody>
      </p:sp>
      <p:sp>
        <p:nvSpPr>
          <p:cNvPr id="4" name="Datos almacenados 3"/>
          <p:cNvSpPr/>
          <p:nvPr/>
        </p:nvSpPr>
        <p:spPr>
          <a:xfrm>
            <a:off x="1107833" y="2841825"/>
            <a:ext cx="1941781" cy="1661933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Buzón de correos del </a:t>
            </a:r>
            <a:r>
              <a:rPr lang="es-ES" b="1" dirty="0" smtClean="0"/>
              <a:t>servidor</a:t>
            </a:r>
            <a:endParaRPr lang="es-ES" b="1" dirty="0"/>
          </a:p>
        </p:txBody>
      </p:sp>
      <p:sp>
        <p:nvSpPr>
          <p:cNvPr id="5" name="Rectángulo 4"/>
          <p:cNvSpPr/>
          <p:nvPr/>
        </p:nvSpPr>
        <p:spPr>
          <a:xfrm>
            <a:off x="4447408" y="2841825"/>
            <a:ext cx="1092730" cy="143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LECTOR</a:t>
            </a:r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160767" y="3740235"/>
            <a:ext cx="9863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2208743" y="2878071"/>
            <a:ext cx="560832" cy="292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msg</a:t>
            </a:r>
            <a:endParaRPr lang="es-ES" sz="1600" dirty="0"/>
          </a:p>
        </p:txBody>
      </p:sp>
      <p:sp>
        <p:nvSpPr>
          <p:cNvPr id="11" name="Datos almacenados 10"/>
          <p:cNvSpPr/>
          <p:nvPr/>
        </p:nvSpPr>
        <p:spPr>
          <a:xfrm>
            <a:off x="1230322" y="1835540"/>
            <a:ext cx="1841980" cy="794180"/>
          </a:xfrm>
          <a:prstGeom prst="flowChartOnlineStora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TRASH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4447408" y="4763747"/>
            <a:ext cx="1092730" cy="143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ESCRITOR</a:t>
            </a:r>
            <a:endParaRPr lang="es-ES" dirty="0"/>
          </a:p>
        </p:txBody>
      </p:sp>
      <p:sp>
        <p:nvSpPr>
          <p:cNvPr id="18" name="Datos almacenados 17"/>
          <p:cNvSpPr/>
          <p:nvPr/>
        </p:nvSpPr>
        <p:spPr>
          <a:xfrm>
            <a:off x="1107834" y="4763747"/>
            <a:ext cx="1936914" cy="1661933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Buzón de correos del </a:t>
            </a:r>
            <a:r>
              <a:rPr lang="es-ES" b="1" dirty="0" smtClean="0"/>
              <a:t>cliente</a:t>
            </a:r>
            <a:endParaRPr lang="es-ES" b="1" dirty="0"/>
          </a:p>
        </p:txBody>
      </p:sp>
      <p:sp>
        <p:nvSpPr>
          <p:cNvPr id="19" name="Datos almacenados 18"/>
          <p:cNvSpPr/>
          <p:nvPr/>
        </p:nvSpPr>
        <p:spPr>
          <a:xfrm>
            <a:off x="6473782" y="2841825"/>
            <a:ext cx="2572512" cy="1279797"/>
          </a:xfrm>
          <a:prstGeom prst="flowChartOnline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Peticiones</a:t>
            </a:r>
            <a:endParaRPr lang="es-ES" dirty="0"/>
          </a:p>
        </p:txBody>
      </p:sp>
      <p:sp>
        <p:nvSpPr>
          <p:cNvPr id="20" name="Datos almacenados 19"/>
          <p:cNvSpPr/>
          <p:nvPr/>
        </p:nvSpPr>
        <p:spPr>
          <a:xfrm>
            <a:off x="6473782" y="4763748"/>
            <a:ext cx="2572512" cy="1358658"/>
          </a:xfrm>
          <a:prstGeom prst="flowChartOnline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Respuestas</a:t>
            </a:r>
            <a:endParaRPr lang="es-ES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5625664" y="3802788"/>
            <a:ext cx="7469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912868" y="2900296"/>
            <a:ext cx="560832" cy="292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pet</a:t>
            </a:r>
            <a:endParaRPr lang="es-ES" sz="16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8038490" y="2990312"/>
            <a:ext cx="560832" cy="292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pet</a:t>
            </a:r>
            <a:endParaRPr lang="es-ES" sz="16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9907422" y="4916683"/>
            <a:ext cx="560832" cy="2926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res</a:t>
            </a:r>
            <a:endParaRPr lang="es-ES" sz="16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759701" y="4905910"/>
            <a:ext cx="560832" cy="2926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res</a:t>
            </a:r>
            <a:endParaRPr lang="es-ES" sz="16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4914899" y="4821276"/>
            <a:ext cx="560832" cy="2926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msg</a:t>
            </a:r>
            <a:endParaRPr lang="es-ES" sz="16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2076291" y="4877689"/>
            <a:ext cx="560832" cy="2926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msg</a:t>
            </a:r>
            <a:endParaRPr lang="es-ES" sz="16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4918541" y="2908032"/>
            <a:ext cx="560832" cy="292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msg</a:t>
            </a:r>
            <a:endParaRPr lang="es-ES" sz="1600" dirty="0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8786937" y="3643078"/>
            <a:ext cx="7190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 flipV="1">
            <a:off x="8796130" y="5615327"/>
            <a:ext cx="7231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 flipV="1">
            <a:off x="5557515" y="5484062"/>
            <a:ext cx="7231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H="1">
            <a:off x="3072302" y="5482507"/>
            <a:ext cx="10799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 flipV="1">
            <a:off x="2097410" y="4185657"/>
            <a:ext cx="111333" cy="635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0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01094 -0.291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463 L 0.22226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3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139 L -0.22669 -0.0930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-458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85 L 0.25638 0.013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3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4636 0.003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63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25821 -0.001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63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1513 -0.0122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63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23177 0.1798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42" grpId="0" animBg="1"/>
      <p:bldP spid="4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Detalles del servicio de correo NAUTA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Una cuenta de correo de Nauta no está </a:t>
            </a:r>
            <a:r>
              <a:rPr lang="es-ES" dirty="0" smtClean="0"/>
              <a:t>“anclada” </a:t>
            </a:r>
            <a:r>
              <a:rPr lang="es-ES" dirty="0"/>
              <a:t>a un celular.</a:t>
            </a:r>
          </a:p>
          <a:p>
            <a:pPr algn="just"/>
            <a:r>
              <a:rPr lang="es-ES" dirty="0" smtClean="0"/>
              <a:t>Se puede acceder por POP e IMAP desde Cuba, dígase, desde un celular usando conexión de datos, salas de navegación, puntos WIFI.</a:t>
            </a:r>
          </a:p>
          <a:p>
            <a:pPr algn="just"/>
            <a:r>
              <a:rPr lang="es-ES" dirty="0" smtClean="0"/>
              <a:t>Se puede acceder al webmail.nauta.cu desde fuera de Cuba, desde el celular, en salas de navegación, y en los puntos WIFI.</a:t>
            </a:r>
          </a:p>
          <a:p>
            <a:pPr algn="just"/>
            <a:r>
              <a:rPr lang="es-ES" dirty="0" smtClean="0"/>
              <a:t>Para usar programáticamente un buzón Nauta desde el exterior es necesario utilizar un </a:t>
            </a:r>
            <a:r>
              <a:rPr lang="es-ES" i="1" dirty="0" smtClean="0"/>
              <a:t>crawler</a:t>
            </a:r>
            <a:r>
              <a:rPr lang="es-ES" dirty="0" smtClean="0"/>
              <a:t> a la página del webmail.nauta.cu, que está implementada con el proyecto Horde.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3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Implementación en el lado del </a:t>
            </a:r>
            <a:r>
              <a:rPr lang="es-ES" dirty="0" smtClean="0"/>
              <a:t>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52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Los enlaces </a:t>
            </a:r>
            <a:r>
              <a:rPr lang="es-ES" b="1" i="1" dirty="0" smtClean="0"/>
              <a:t>mailto</a:t>
            </a:r>
            <a:endParaRPr lang="es-ES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9100" y="1825625"/>
            <a:ext cx="11315700" cy="2174875"/>
          </a:xfrm>
        </p:spPr>
        <p:txBody>
          <a:bodyPr/>
          <a:lstStyle/>
          <a:p>
            <a:r>
              <a:rPr lang="es-ES" dirty="0" smtClean="0"/>
              <a:t>En HTML se pueden utilizar enlaces </a:t>
            </a:r>
            <a:r>
              <a:rPr lang="en-US" dirty="0" smtClean="0"/>
              <a:t>&lt;a&gt; de la </a:t>
            </a:r>
            <a:r>
              <a:rPr lang="es-ES" dirty="0" smtClean="0"/>
              <a:t>siguiente</a:t>
            </a:r>
            <a:r>
              <a:rPr lang="en-US" dirty="0" smtClean="0"/>
              <a:t> </a:t>
            </a:r>
            <a:r>
              <a:rPr lang="es-ES" dirty="0" smtClean="0"/>
              <a:t>manera</a:t>
            </a:r>
            <a:r>
              <a:rPr lang="en-US" dirty="0" smtClean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s-ES" sz="1800" dirty="0">
                <a:latin typeface="Lucida Console" panose="020B0609040504020204" pitchFamily="49" charset="0"/>
              </a:rPr>
              <a:t>&lt;a href="mailto:forum@esd.com?subject=Hola que tal&amp;body=Esta es mi </a:t>
            </a:r>
            <a:r>
              <a:rPr lang="es-ES" sz="1800" dirty="0" smtClean="0">
                <a:latin typeface="Lucida Console" panose="020B0609040504020204" pitchFamily="49" charset="0"/>
              </a:rPr>
              <a:t>opinion</a:t>
            </a:r>
            <a:r>
              <a:rPr lang="es-ES" sz="1800" dirty="0">
                <a:latin typeface="Lucida Console" panose="020B06090405040202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sz="1800" dirty="0">
                <a:latin typeface="Lucida Console" panose="020B0609040504020204" pitchFamily="49" charset="0"/>
              </a:rPr>
              <a:t>	</a:t>
            </a:r>
            <a:r>
              <a:rPr lang="es-ES" sz="1800" dirty="0" smtClean="0">
                <a:latin typeface="Lucida Console" panose="020B0609040504020204" pitchFamily="49" charset="0"/>
              </a:rPr>
              <a:t>Click </a:t>
            </a:r>
            <a:r>
              <a:rPr lang="es-ES" sz="1800" dirty="0">
                <a:latin typeface="Lucida Console" panose="020B0609040504020204" pitchFamily="49" charset="0"/>
              </a:rPr>
              <a:t>aqui para enviar</a:t>
            </a:r>
          </a:p>
          <a:p>
            <a:pPr marL="0" indent="0">
              <a:buNone/>
            </a:pPr>
            <a:r>
              <a:rPr lang="es-ES" sz="1800" dirty="0" smtClean="0">
                <a:latin typeface="Lucida Console" panose="020B0609040504020204" pitchFamily="49" charset="0"/>
              </a:rPr>
              <a:t>&lt;/</a:t>
            </a:r>
            <a:r>
              <a:rPr lang="es-ES" sz="1800" dirty="0">
                <a:latin typeface="Lucida Console" panose="020B0609040504020204" pitchFamily="49" charset="0"/>
              </a:rPr>
              <a:t>a&gt;</a:t>
            </a:r>
            <a:endParaRPr lang="es-ES" sz="2400" dirty="0">
              <a:latin typeface="Lucida Console" panose="020B0609040504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6950" y="3619500"/>
            <a:ext cx="3905250" cy="4638675"/>
          </a:xfrm>
          <a:prstGeom prst="rect">
            <a:avLst/>
          </a:prstGeom>
          <a:effectLst>
            <a:outerShdw blurRad="1206500" dist="419100" dir="6120000" sx="127000" sy="127000" algn="ctr" rotWithShape="0">
              <a:srgbClr val="000000">
                <a:alpha val="2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0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Formularios </a:t>
            </a:r>
            <a:r>
              <a:rPr lang="es-ES" i="1" dirty="0" smtClean="0"/>
              <a:t>mailto por POST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825625"/>
            <a:ext cx="7429500" cy="2182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&lt;form action="mailto:forum@esd.com?subject=OPINAR" method="POST"&gt;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Titulo: &lt;br/&gt;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&lt;input name="titulo"&gt;&lt;br/&gt;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Opinion: &lt;br/&gt;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&lt;textarea name="opinion"&gt;Esta es mi opinion&lt;/textarea&gt; &lt;br/&gt;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&lt;input type="submit" value="Enviar"&gt;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&lt;/</a:t>
            </a:r>
            <a:r>
              <a:rPr lang="en-US" sz="1400" dirty="0">
                <a:latin typeface="Lucida Console" panose="020B0609040504020204" pitchFamily="49" charset="0"/>
              </a:rPr>
              <a:t>form&gt;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350" y="2791617"/>
            <a:ext cx="4210050" cy="5000717"/>
          </a:xfrm>
          <a:prstGeom prst="rect">
            <a:avLst/>
          </a:prstGeom>
          <a:effectLst>
            <a:outerShdw blurRad="1054100" dist="50800" dir="5400000" sx="127000" sy="127000" algn="ctr" rotWithShape="0">
              <a:srgbClr val="000000">
                <a:alpha val="2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4008436"/>
            <a:ext cx="3161373" cy="25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 </a:t>
            </a:r>
            <a:r>
              <a:rPr lang="es-ES" i="1" dirty="0"/>
              <a:t>mailto por </a:t>
            </a:r>
            <a:r>
              <a:rPr lang="es-ES" i="1" dirty="0" smtClean="0"/>
              <a:t>GET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325" y="1728788"/>
            <a:ext cx="3905250" cy="4638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25" y="4001294"/>
            <a:ext cx="2981325" cy="2260260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304800" y="1825625"/>
            <a:ext cx="7429500" cy="2182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&lt;form action="mailto:forum@esd.com?subject=OPINAR" method="GET"&gt;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Asunto: &lt;br/&gt;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&lt;input name="subject"&gt;&lt;br/&gt;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Cuerpo: &lt;br/&gt;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&lt;textarea name="body"&gt;Esta es mi opinion&lt;/textarea&gt; &lt;br/&gt;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&lt;input type="submit" value="Enviar"&gt;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&lt;/</a:t>
            </a:r>
            <a:r>
              <a:rPr lang="en-US" sz="1400" dirty="0">
                <a:latin typeface="Lucida Console" panose="020B0609040504020204" pitchFamily="49" charset="0"/>
              </a:rPr>
              <a:t>form&gt;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31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75" y="2040164"/>
            <a:ext cx="7753350" cy="4267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r>
              <a:rPr lang="en-US" dirty="0" smtClean="0"/>
              <a:t> con </a:t>
            </a:r>
            <a:r>
              <a:rPr lang="es-ES" dirty="0" smtClean="0"/>
              <a:t>tipo</a:t>
            </a:r>
            <a:r>
              <a:rPr lang="en-US" dirty="0" smtClean="0"/>
              <a:t> de </a:t>
            </a:r>
            <a:r>
              <a:rPr lang="es-ES" dirty="0" smtClean="0"/>
              <a:t>codificación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0025" y="1854427"/>
            <a:ext cx="3905250" cy="4638675"/>
          </a:xfrm>
          <a:prstGeom prst="rect">
            <a:avLst/>
          </a:prstGeom>
          <a:effectLst>
            <a:outerShdw blurRad="850900" dist="50800" dir="5400000" sx="118000" sy="118000" algn="ctr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7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54" y="447877"/>
            <a:ext cx="4340350" cy="2734442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1988519"/>
            <a:ext cx="12693285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                          Breve </a:t>
            </a:r>
            <a:r>
              <a:rPr lang="es-ES" dirty="0"/>
              <a:t>introducción a la tecnología de los correos electrónicos</a:t>
            </a:r>
          </a:p>
        </p:txBody>
      </p:sp>
    </p:spTree>
    <p:extLst>
      <p:ext uri="{BB962C8B-B14F-4D97-AF65-F5344CB8AC3E}">
        <p14:creationId xmlns:p14="http://schemas.microsoft.com/office/powerpoint/2010/main" val="13897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Imágenes incrustadas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8476" y="1825625"/>
            <a:ext cx="4759327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Para incrustar una imagen en el cuerpo de un mensaje debes codificar la imagen en base64 y agregarla como una parte MIME al mensaje, puede ser como adjunto, con una cabecera </a:t>
            </a:r>
            <a:r>
              <a:rPr lang="es-ES" b="1" dirty="0" smtClean="0"/>
              <a:t>Content-ID </a:t>
            </a:r>
            <a:r>
              <a:rPr lang="es-ES" dirty="0" smtClean="0"/>
              <a:t>y luego dentro de un cuerpo HTML puedes poner un </a:t>
            </a:r>
            <a:r>
              <a:rPr lang="es-ES" b="1" i="1" dirty="0" smtClean="0"/>
              <a:t>tag</a:t>
            </a:r>
            <a:r>
              <a:rPr lang="es-ES" dirty="0" smtClean="0"/>
              <a:t> IMG con un atributo </a:t>
            </a:r>
            <a:r>
              <a:rPr lang="es-ES" b="1" dirty="0" smtClean="0"/>
              <a:t>src</a:t>
            </a:r>
            <a:r>
              <a:rPr lang="es-ES" dirty="0" smtClean="0"/>
              <a:t> de la siguiente manera:</a:t>
            </a:r>
          </a:p>
          <a:p>
            <a:pPr marL="457200" lvl="1" indent="0">
              <a:buNone/>
            </a:pPr>
            <a:endParaRPr lang="es-ES" b="1" dirty="0"/>
          </a:p>
          <a:p>
            <a:pPr marL="457200" lvl="1" indent="0">
              <a:buNone/>
            </a:pPr>
            <a:r>
              <a:rPr lang="en-US" sz="2800" b="1" dirty="0" smtClean="0">
                <a:latin typeface="Lucida Console" panose="020B0609040504020204" pitchFamily="49" charset="0"/>
              </a:rPr>
              <a:t>&lt;img src=“cid:logo”&gt;</a:t>
            </a:r>
            <a:endParaRPr lang="es-ES" sz="2800" b="1" dirty="0">
              <a:latin typeface="Lucida Console" panose="020B060904050402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7526" y="1946942"/>
            <a:ext cx="7975011" cy="5188376"/>
          </a:xfrm>
          <a:prstGeom prst="rect">
            <a:avLst/>
          </a:prstGeom>
          <a:effectLst>
            <a:outerShdw blurRad="1003300" sx="108000" sy="108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878" y="4541130"/>
            <a:ext cx="5705475" cy="3810000"/>
          </a:xfrm>
          <a:prstGeom prst="rect">
            <a:avLst/>
          </a:prstGeom>
          <a:effectLst>
            <a:outerShdw blurRad="1003300" sx="108000" sy="108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8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en celulares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Una aplicación que pida las credenciales del email de un usuario pudiera convertirse en una app poco confiable.</a:t>
            </a:r>
          </a:p>
          <a:p>
            <a:r>
              <a:rPr lang="es-ES" dirty="0" smtClean="0"/>
              <a:t>Es mejor visto por el usuario, que invoquemos al cliente de correo por defecto para que envíe el email (tanto para autenticarse como para solicitar información).</a:t>
            </a:r>
          </a:p>
          <a:p>
            <a:pPr algn="just"/>
            <a:r>
              <a:rPr lang="es-ES" dirty="0" smtClean="0"/>
              <a:t>Sin embargo, es más cómodo para el usuario que la app se encargue de las cosas en </a:t>
            </a:r>
            <a:r>
              <a:rPr lang="es-ES" i="1" dirty="0" smtClean="0"/>
              <a:t>background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Haciendo nuestra app </a:t>
            </a:r>
            <a:r>
              <a:rPr lang="es-ES" i="1" dirty="0" smtClean="0"/>
              <a:t>open source </a:t>
            </a:r>
            <a:r>
              <a:rPr lang="es-ES" dirty="0" smtClean="0"/>
              <a:t>y gratuita nos libera en cierta medida de la desconfianza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13776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Inconvenientes a tener en </a:t>
            </a:r>
            <a:r>
              <a:rPr lang="es-ES" dirty="0" smtClean="0"/>
              <a:t>cuenta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La respuesta de tu servidor puede caer en listas de SPAM. </a:t>
            </a:r>
            <a:endParaRPr lang="es-ES" dirty="0"/>
          </a:p>
          <a:p>
            <a:pPr algn="just"/>
            <a:r>
              <a:rPr lang="es-ES" dirty="0" smtClean="0"/>
              <a:t>Si la configuración de tu servidor de email no la controlas, entonces tus respuestas pueden ser revocadas por alguno de los filtros.</a:t>
            </a:r>
          </a:p>
          <a:p>
            <a:pPr algn="just"/>
            <a:r>
              <a:rPr lang="es-ES" dirty="0" smtClean="0"/>
              <a:t>Debes controlar el tamaño de tus mensajes pues puede que el servidor de correo de tus destinatarios tenga límites de tamaño.</a:t>
            </a:r>
          </a:p>
          <a:p>
            <a:pPr algn="just"/>
            <a:r>
              <a:rPr lang="es-ES" dirty="0" smtClean="0"/>
              <a:t>Enviar correos pequeños es bien agradecido por usuarios que les cuesta leer tus respuestas, como es el caso de los usuarios de Nauta.</a:t>
            </a:r>
          </a:p>
          <a:p>
            <a:pPr algn="just"/>
            <a:r>
              <a:rPr lang="es-ES" dirty="0" smtClean="0"/>
              <a:t>No todos los clientes de correos interpretan igual el HTML, por lo que deberás probar tus respuestas en los clientes más utilizados.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1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fixoutlook.org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1675" y="1841570"/>
            <a:ext cx="6410325" cy="6785269"/>
          </a:xfrm>
          <a:prstGeom prst="rect">
            <a:avLst/>
          </a:prstGeom>
          <a:effectLst>
            <a:outerShdw blurRad="1003300" sx="108000" sy="108000" algn="ctr" rotWithShape="0">
              <a:prstClr val="black">
                <a:alpha val="10000"/>
              </a:prstClr>
            </a:outerShdw>
          </a:effectLst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88239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A partir de Outlook 2010, Microsoft cambió el intérprete HTML de los mensajes para Word, cuando antes estaba IExplore.</a:t>
            </a:r>
          </a:p>
          <a:p>
            <a:pPr algn="just"/>
            <a:r>
              <a:rPr lang="es-ES" dirty="0" smtClean="0"/>
              <a:t>Se lanzó una campaña para que a gente votara en favor de que MS mejorara este problema y lograron una respuesta.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02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</a:t>
            </a:r>
            <a:r>
              <a:rPr lang="es-ES" dirty="0" smtClean="0"/>
              <a:t> Mail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puede enviar mensajes suplantando una identidad.</a:t>
            </a:r>
          </a:p>
          <a:p>
            <a:r>
              <a:rPr lang="es-ES" dirty="0" smtClean="0"/>
              <a:t>Existen sitios web en internet que permiten hacer eso muy fácil.</a:t>
            </a:r>
          </a:p>
          <a:p>
            <a:r>
              <a:rPr lang="es-ES" dirty="0" smtClean="0"/>
              <a:t>Hay técnicas que puedes implementar para asegurar tu sistema:</a:t>
            </a:r>
          </a:p>
          <a:p>
            <a:pPr lvl="1"/>
            <a:r>
              <a:rPr lang="es-ES" sz="2600" b="1" dirty="0" smtClean="0"/>
              <a:t>Pedir confirmación</a:t>
            </a:r>
            <a:r>
              <a:rPr lang="es-ES" sz="2600" dirty="0" smtClean="0"/>
              <a:t> en acciones delicadas de tu sistema.</a:t>
            </a:r>
          </a:p>
          <a:p>
            <a:pPr lvl="1"/>
            <a:r>
              <a:rPr lang="es-ES" sz="2600" dirty="0" smtClean="0"/>
              <a:t>Implementar un servicio para </a:t>
            </a:r>
            <a:r>
              <a:rPr lang="es-ES" sz="2600" b="1" dirty="0" smtClean="0"/>
              <a:t>que el usuario envíe una contraseña </a:t>
            </a:r>
            <a:r>
              <a:rPr lang="es-ES" sz="2600" dirty="0" smtClean="0"/>
              <a:t>y exigírsela en cada petición.</a:t>
            </a:r>
          </a:p>
          <a:p>
            <a:pPr lvl="1"/>
            <a:r>
              <a:rPr lang="es-ES" sz="2600" dirty="0" smtClean="0"/>
              <a:t>Guardar datos de un usuario y </a:t>
            </a:r>
            <a:r>
              <a:rPr lang="es-ES" sz="2600" b="1" dirty="0" smtClean="0"/>
              <a:t>alertar de actividad sospechosa </a:t>
            </a:r>
            <a:r>
              <a:rPr lang="es-ES" sz="2600" dirty="0" smtClean="0"/>
              <a:t>si estos cambian.</a:t>
            </a:r>
            <a:endParaRPr lang="es-ES" sz="2600" dirty="0"/>
          </a:p>
        </p:txBody>
      </p:sp>
      <p:sp>
        <p:nvSpPr>
          <p:cNvPr id="5" name="Rectángulo 4"/>
          <p:cNvSpPr/>
          <p:nvPr/>
        </p:nvSpPr>
        <p:spPr>
          <a:xfrm>
            <a:off x="9017910" y="6308436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Ejemplo: http</a:t>
            </a:r>
            <a:r>
              <a:rPr lang="en-US" dirty="0" smtClean="0"/>
              <a:t>://</a:t>
            </a:r>
            <a:r>
              <a:rPr lang="es-ES" dirty="0" smtClean="0"/>
              <a:t>deadfake.com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3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Casos </a:t>
            </a:r>
            <a:r>
              <a:rPr lang="es-ES" dirty="0" smtClean="0"/>
              <a:t>en Cuba que </a:t>
            </a:r>
            <a:r>
              <a:rPr lang="es-ES" dirty="0"/>
              <a:t>se pueden implementar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Utilizar el email junto al acceso telefónico (fijo o móvil) para mejorar los problemas de conectividad.</a:t>
            </a:r>
          </a:p>
          <a:p>
            <a:r>
              <a:rPr lang="es-ES" dirty="0" smtClean="0"/>
              <a:t>Empresas que necesitan tener comunicados a sus empleados y se les dificulta mantener una contabilidad </a:t>
            </a:r>
            <a:r>
              <a:rPr lang="es-ES" i="1" dirty="0" smtClean="0"/>
              <a:t>real-time.</a:t>
            </a:r>
          </a:p>
          <a:p>
            <a:pPr algn="just"/>
            <a:r>
              <a:rPr lang="es-ES" dirty="0" smtClean="0"/>
              <a:t>Las escuelas que aún no están conectadas pueden usar el email para mantener su control permanente de matrícula.</a:t>
            </a:r>
          </a:p>
          <a:p>
            <a:pPr algn="just"/>
            <a:r>
              <a:rPr lang="en-US" dirty="0"/>
              <a:t>Existe también el SMS, pero el email tiene una estructura de datos mas provechosa</a:t>
            </a:r>
            <a:r>
              <a:rPr lang="en-US" dirty="0" smtClean="0"/>
              <a:t>. El SMS puede quedar como medio de notificación.</a:t>
            </a:r>
            <a:endParaRPr lang="en-US" dirty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8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Es posible hacer una aplicación/servicio/plataforma que aproveche mejor el e-mail que la tradicional masividad de envío y recepción de correos.</a:t>
            </a:r>
          </a:p>
          <a:p>
            <a:pPr algn="just"/>
            <a:r>
              <a:rPr lang="es-ES" dirty="0" smtClean="0"/>
              <a:t>Si se tiene la posibilidad de contar con un </a:t>
            </a:r>
            <a:r>
              <a:rPr lang="es-ES" i="1" dirty="0" smtClean="0"/>
              <a:t>server online </a:t>
            </a:r>
            <a:r>
              <a:rPr lang="es-ES" dirty="0" smtClean="0"/>
              <a:t>es más fácil el despliegue de nuestra solución, y que los usuarios usen su cliente de correo electrónico.</a:t>
            </a:r>
          </a:p>
          <a:p>
            <a:r>
              <a:rPr lang="es-ES" dirty="0" smtClean="0"/>
              <a:t>Es importante usar conexiones seguras, y garantizar la autenticación de los usuarios en sistemas que lo requieran.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37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s-ES" dirty="0" smtClean="0"/>
              <a:t>poco</a:t>
            </a:r>
            <a:r>
              <a:rPr lang="en-US" dirty="0" smtClean="0"/>
              <a:t> de historia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s-ES" dirty="0" smtClean="0"/>
              <a:t>El email antecede a internet y fue crucial en su desarrollo. </a:t>
            </a:r>
          </a:p>
          <a:p>
            <a:pPr marL="285750" indent="-285750" algn="just"/>
            <a:r>
              <a:rPr lang="es-ES" dirty="0" smtClean="0"/>
              <a:t>Fue creado por </a:t>
            </a:r>
            <a:r>
              <a:rPr lang="es-ES" i="1" dirty="0" smtClean="0"/>
              <a:t>Ray Tomlinson</a:t>
            </a:r>
            <a:r>
              <a:rPr lang="es-ES" dirty="0" smtClean="0"/>
              <a:t> en 1971 y empezó con su programa SNDMSG (“send message”).</a:t>
            </a:r>
          </a:p>
          <a:p>
            <a:pPr marL="285750" indent="-285750" algn="just"/>
            <a:r>
              <a:rPr lang="es-ES" dirty="0" smtClean="0"/>
              <a:t>Ray fue contratado por el gobierno de USA para construir la red de </a:t>
            </a:r>
            <a:r>
              <a:rPr lang="es-ES" b="1" dirty="0"/>
              <a:t>ARPANET</a:t>
            </a:r>
            <a:r>
              <a:rPr lang="es-ES" dirty="0" smtClean="0"/>
              <a:t>, y tuvo la idea de crear un sistema para enviar y recibir mensajes. </a:t>
            </a:r>
          </a:p>
          <a:p>
            <a:pPr marL="285750" indent="-285750" algn="just"/>
            <a:r>
              <a:rPr lang="es-ES" dirty="0" smtClean="0"/>
              <a:t>Cuando </a:t>
            </a:r>
            <a:r>
              <a:rPr lang="es-ES" dirty="0"/>
              <a:t>la </a:t>
            </a:r>
            <a:r>
              <a:rPr lang="es-ES" b="1" dirty="0"/>
              <a:t>BBN</a:t>
            </a:r>
            <a:r>
              <a:rPr lang="es-ES" dirty="0"/>
              <a:t> ya estaba conectada al </a:t>
            </a:r>
            <a:r>
              <a:rPr lang="es-ES" b="1" dirty="0"/>
              <a:t>ARPANET</a:t>
            </a:r>
            <a:r>
              <a:rPr lang="es-ES" dirty="0"/>
              <a:t>, </a:t>
            </a:r>
            <a:r>
              <a:rPr lang="es-ES" dirty="0" smtClean="0"/>
              <a:t>adaptó el </a:t>
            </a:r>
            <a:r>
              <a:rPr lang="es-ES" i="1" dirty="0" smtClean="0"/>
              <a:t>SNDMSG</a:t>
            </a:r>
            <a:r>
              <a:rPr lang="es-ES" dirty="0" smtClean="0"/>
              <a:t> para </a:t>
            </a:r>
            <a:r>
              <a:rPr lang="es-ES" dirty="0"/>
              <a:t>que sirviera </a:t>
            </a:r>
            <a:r>
              <a:rPr lang="es-ES" dirty="0" smtClean="0"/>
              <a:t>en </a:t>
            </a:r>
            <a:r>
              <a:rPr lang="es-ES" b="1" dirty="0" smtClean="0"/>
              <a:t>una </a:t>
            </a:r>
            <a:r>
              <a:rPr lang="es-ES" b="1" dirty="0"/>
              <a:t>red más </a:t>
            </a:r>
            <a:r>
              <a:rPr lang="es-ES" b="1" dirty="0" smtClean="0"/>
              <a:t>amplia</a:t>
            </a:r>
            <a:r>
              <a:rPr lang="es-ES" dirty="0" smtClean="0"/>
              <a:t>. </a:t>
            </a:r>
          </a:p>
          <a:p>
            <a:pPr marL="285750" indent="-285750" algn="just"/>
            <a:r>
              <a:rPr lang="es-ES" dirty="0" smtClean="0"/>
              <a:t>Allí </a:t>
            </a:r>
            <a:r>
              <a:rPr lang="es-ES" dirty="0"/>
              <a:t>fue que se le ocurrió utilizar un símbolo, el </a:t>
            </a:r>
            <a:r>
              <a:rPr lang="es-ES" b="1" dirty="0"/>
              <a:t>@</a:t>
            </a:r>
            <a:r>
              <a:rPr lang="es-ES" dirty="0"/>
              <a:t> (</a:t>
            </a:r>
            <a:r>
              <a:rPr lang="es-ES" b="1" dirty="0"/>
              <a:t>arroba</a:t>
            </a:r>
            <a:r>
              <a:rPr lang="es-ES" dirty="0"/>
              <a:t>), </a:t>
            </a:r>
            <a:r>
              <a:rPr lang="es-ES" dirty="0" smtClean="0"/>
              <a:t>para unir </a:t>
            </a:r>
            <a:r>
              <a:rPr lang="es-ES" dirty="0"/>
              <a:t>el nombre del usuario y del servidor.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443610" y="6311900"/>
            <a:ext cx="3326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+mj-lt"/>
              </a:rPr>
              <a:t>BBN: </a:t>
            </a:r>
            <a:r>
              <a:rPr lang="es-ES" i="1" dirty="0" smtClean="0">
                <a:latin typeface="+mj-lt"/>
              </a:rPr>
              <a:t>Bolt</a:t>
            </a:r>
            <a:r>
              <a:rPr lang="es-ES" i="1" dirty="0">
                <a:latin typeface="+mj-lt"/>
              </a:rPr>
              <a:t>, Beranek and </a:t>
            </a:r>
            <a:r>
              <a:rPr lang="es-ES" i="1" dirty="0" smtClean="0">
                <a:latin typeface="+mj-lt"/>
              </a:rPr>
              <a:t>Newman</a:t>
            </a:r>
            <a:endParaRPr lang="es-ES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166011" y="6321086"/>
            <a:ext cx="5277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ARPANET</a:t>
            </a:r>
            <a:r>
              <a:rPr lang="en-US" dirty="0" smtClean="0">
                <a:latin typeface="+mj-lt"/>
              </a:rPr>
              <a:t>: </a:t>
            </a:r>
            <a:r>
              <a:rPr lang="en-US" i="1" dirty="0" smtClean="0">
                <a:latin typeface="+mj-lt"/>
              </a:rPr>
              <a:t>Advanced </a:t>
            </a:r>
            <a:r>
              <a:rPr lang="en-US" i="1" dirty="0">
                <a:latin typeface="+mj-lt"/>
              </a:rPr>
              <a:t>Research Projects Agency </a:t>
            </a:r>
            <a:r>
              <a:rPr lang="en-US" i="1" dirty="0" smtClean="0">
                <a:latin typeface="+mj-lt"/>
              </a:rPr>
              <a:t>Network</a:t>
            </a:r>
            <a:endParaRPr lang="es-ES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593943" y="365125"/>
            <a:ext cx="2336800" cy="1579789"/>
          </a:xfrm>
          <a:prstGeom prst="rect">
            <a:avLst/>
          </a:prstGeom>
          <a:blipFill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114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b="1" dirty="0" smtClean="0"/>
              <a:t>Correo electrónico</a:t>
            </a:r>
            <a:r>
              <a:rPr lang="es-ES" dirty="0" smtClean="0"/>
              <a:t> (</a:t>
            </a:r>
            <a:r>
              <a:rPr lang="es-ES" i="1" dirty="0" smtClean="0"/>
              <a:t>correo-e</a:t>
            </a:r>
            <a:r>
              <a:rPr lang="es-ES" dirty="0" smtClean="0"/>
              <a:t>, </a:t>
            </a:r>
            <a:r>
              <a:rPr lang="es-ES" i="1" dirty="0" smtClean="0"/>
              <a:t>e-mail</a:t>
            </a:r>
            <a:r>
              <a:rPr lang="es-ES" dirty="0" smtClean="0"/>
              <a:t>), es un </a:t>
            </a:r>
            <a:r>
              <a:rPr lang="es-ES" b="1" dirty="0" smtClean="0"/>
              <a:t>servicio de red </a:t>
            </a:r>
            <a:r>
              <a:rPr lang="es-ES" dirty="0" smtClean="0"/>
              <a:t>que permite a los usuarios enviar y recibir mensajes y archivos rápidamente en la red. </a:t>
            </a:r>
          </a:p>
          <a:p>
            <a:pPr lvl="0" algn="just"/>
            <a:r>
              <a:rPr lang="es-ES" dirty="0" smtClean="0"/>
              <a:t>El </a:t>
            </a:r>
            <a:r>
              <a:rPr lang="es-ES" dirty="0"/>
              <a:t>nombre </a:t>
            </a:r>
            <a:r>
              <a:rPr lang="es-ES" b="1" dirty="0"/>
              <a:t>correo electrónico</a:t>
            </a:r>
            <a:r>
              <a:rPr lang="es-ES" dirty="0"/>
              <a:t> proviene de la analogía con el </a:t>
            </a:r>
            <a:r>
              <a:rPr lang="es-ES" b="1" dirty="0"/>
              <a:t>correo postal</a:t>
            </a:r>
            <a:r>
              <a:rPr lang="es-ES" dirty="0"/>
              <a:t>: ambos sirven para enviar y recibir mensajes, y se utilizan "buzones" intermedios (servidores), en donde los mensajes se guardan temporalmente antes de dirigirse a su destino, y antes de que el destinatario los revise.</a:t>
            </a:r>
          </a:p>
          <a:p>
            <a:pPr lvl="0" algn="just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8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Arquitectura</a:t>
            </a:r>
            <a:r>
              <a:rPr lang="es-ES" altLang="es-ES" dirty="0">
                <a:latin typeface="Arial" panose="020B0604020202020204" pitchFamily="34" charset="0"/>
              </a:rPr>
              <a:t> </a:t>
            </a:r>
            <a:r>
              <a:rPr lang="es-ES" altLang="es-ES" dirty="0"/>
              <a:t>del sistema de correo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ES" dirty="0"/>
              <a:t>RFC821</a:t>
            </a:r>
            <a:r>
              <a:rPr lang="es-ES" altLang="es-ES" b="1" dirty="0"/>
              <a:t> Envoltura </a:t>
            </a:r>
            <a:r>
              <a:rPr lang="es-ES" altLang="es-ES" dirty="0"/>
              <a:t>(cabecera antigua</a:t>
            </a:r>
            <a:r>
              <a:rPr lang="es-ES" altLang="es-ES" dirty="0" smtClean="0"/>
              <a:t>) : destino, prioridad, seguridad</a:t>
            </a:r>
            <a:r>
              <a:rPr lang="es-ES" altLang="es-ES" dirty="0"/>
              <a:t>, </a:t>
            </a:r>
            <a:r>
              <a:rPr lang="es-ES" altLang="es-ES" dirty="0" smtClean="0"/>
              <a:t>etc.,</a:t>
            </a:r>
            <a:endParaRPr lang="es-ES" altLang="es-ES" dirty="0"/>
          </a:p>
          <a:p>
            <a:r>
              <a:rPr lang="es-ES" altLang="es-ES" dirty="0"/>
              <a:t>RFC822</a:t>
            </a:r>
            <a:r>
              <a:rPr lang="es-ES" altLang="es-ES" b="1" dirty="0"/>
              <a:t> Contenido del </a:t>
            </a:r>
            <a:r>
              <a:rPr lang="es-ES" altLang="es-ES" b="1" dirty="0" smtClean="0"/>
              <a:t>mensaje: </a:t>
            </a:r>
            <a:r>
              <a:rPr lang="es-ES" altLang="es-ES" dirty="0" smtClean="0"/>
              <a:t>cabecera, cuerpo (separados </a:t>
            </a:r>
            <a:r>
              <a:rPr lang="es-ES" altLang="es-ES" dirty="0"/>
              <a:t>por una línea en blanco</a:t>
            </a:r>
            <a:r>
              <a:rPr lang="es-ES" altLang="es-ES" dirty="0" smtClean="0"/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altLang="es-ES" b="1" dirty="0">
                <a:cs typeface="Times New Roman" panose="02020603050405020304" pitchFamily="18" charset="0"/>
              </a:rPr>
              <a:t>Funciones</a:t>
            </a:r>
            <a:r>
              <a:rPr lang="es-ES" altLang="es-ES" dirty="0">
                <a:cs typeface="Times New Roman" panose="02020603050405020304" pitchFamily="18" charset="0"/>
              </a:rPr>
              <a:t> (o servicios) del sistema de correo</a:t>
            </a:r>
            <a:r>
              <a:rPr lang="es-ES" altLang="es-ES" dirty="0" smtClean="0">
                <a:cs typeface="Times New Roman" panose="02020603050405020304" pitchFamily="18" charset="0"/>
              </a:rPr>
              <a:t>: </a:t>
            </a:r>
            <a:r>
              <a:rPr lang="es-ES" altLang="es-ES" sz="2800" dirty="0" smtClean="0">
                <a:cs typeface="Times New Roman" panose="02020603050405020304" pitchFamily="18" charset="0"/>
              </a:rPr>
              <a:t>edición </a:t>
            </a:r>
            <a:r>
              <a:rPr lang="es-ES" altLang="es-ES" sz="2800" dirty="0">
                <a:cs typeface="Times New Roman" panose="02020603050405020304" pitchFamily="18" charset="0"/>
              </a:rPr>
              <a:t>de </a:t>
            </a:r>
            <a:r>
              <a:rPr lang="es-ES" altLang="es-ES" sz="2800" dirty="0" smtClean="0">
                <a:cs typeface="Times New Roman" panose="02020603050405020304" pitchFamily="18" charset="0"/>
              </a:rPr>
              <a:t>mensajes, transferencia, generación </a:t>
            </a:r>
            <a:r>
              <a:rPr lang="es-ES" altLang="es-ES" sz="2800" dirty="0">
                <a:cs typeface="Times New Roman" panose="02020603050405020304" pitchFamily="18" charset="0"/>
              </a:rPr>
              <a:t>de </a:t>
            </a:r>
            <a:r>
              <a:rPr lang="es-ES" altLang="es-ES" sz="2800" dirty="0" smtClean="0">
                <a:cs typeface="Times New Roman" panose="02020603050405020304" pitchFamily="18" charset="0"/>
              </a:rPr>
              <a:t>informes</a:t>
            </a:r>
            <a:endParaRPr lang="es-ES" altLang="es-ES" sz="1800" dirty="0"/>
          </a:p>
        </p:txBody>
      </p:sp>
    </p:spTree>
    <p:extLst>
      <p:ext uri="{BB962C8B-B14F-4D97-AF65-F5344CB8AC3E}">
        <p14:creationId xmlns:p14="http://schemas.microsoft.com/office/powerpoint/2010/main" val="1435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Subsistemas</a:t>
            </a:r>
            <a:r>
              <a:rPr lang="es-ES" altLang="es-ES" dirty="0" smtClean="0">
                <a:latin typeface="Arial" panose="020B0604020202020204" pitchFamily="34" charset="0"/>
              </a:rPr>
              <a:t> </a:t>
            </a:r>
            <a:r>
              <a:rPr lang="es-ES" altLang="es-ES" dirty="0" smtClean="0"/>
              <a:t>en la arquitectura email</a:t>
            </a:r>
            <a:endParaRPr lang="es-ES" dirty="0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182813" y="2288378"/>
            <a:ext cx="4364038" cy="1947863"/>
            <a:chOff x="839" y="2478"/>
            <a:chExt cx="2749" cy="1227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197" y="2580"/>
              <a:ext cx="139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ES" sz="2400" dirty="0">
                  <a:latin typeface="+mn-lt"/>
                </a:rPr>
                <a:t>de transferencia</a:t>
              </a:r>
            </a:p>
            <a:p>
              <a:pPr algn="ctr" eaLnBrk="1" hangingPunct="1"/>
              <a:r>
                <a:rPr lang="es-ES" altLang="es-ES" sz="1600" dirty="0">
                  <a:latin typeface="+mn-lt"/>
                </a:rPr>
                <a:t>(demonios)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839" y="2931"/>
              <a:ext cx="7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ES" sz="2400" dirty="0">
                  <a:latin typeface="+mn-lt"/>
                </a:rPr>
                <a:t>Agentes</a:t>
              </a:r>
              <a:endParaRPr lang="es-ES" altLang="es-ES" sz="1600" dirty="0">
                <a:latin typeface="+mn-lt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27" y="3414"/>
              <a:ext cx="9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ES" sz="2400" dirty="0">
                  <a:latin typeface="+mn-lt"/>
                </a:rPr>
                <a:t>de usuario</a:t>
              </a:r>
              <a:endParaRPr lang="es-ES" altLang="es-ES" sz="1600" dirty="0">
                <a:latin typeface="+mn-lt"/>
              </a:endParaRP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1837" y="2478"/>
              <a:ext cx="226" cy="1179"/>
            </a:xfrm>
            <a:prstGeom prst="leftBrace">
              <a:avLst>
                <a:gd name="adj1" fmla="val 43473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 dirty="0">
                <a:latin typeface="+mn-lt"/>
              </a:endParaRP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6646863" y="1875628"/>
            <a:ext cx="3168650" cy="1754188"/>
            <a:chOff x="3651" y="2218"/>
            <a:chExt cx="1996" cy="1105"/>
          </a:xfrm>
        </p:grpSpPr>
        <p:sp>
          <p:nvSpPr>
            <p:cNvPr id="13" name="AutoShape 14"/>
            <p:cNvSpPr>
              <a:spLocks/>
            </p:cNvSpPr>
            <p:nvPr/>
          </p:nvSpPr>
          <p:spPr bwMode="auto">
            <a:xfrm>
              <a:off x="3651" y="2250"/>
              <a:ext cx="182" cy="1044"/>
            </a:xfrm>
            <a:prstGeom prst="leftBrace">
              <a:avLst>
                <a:gd name="adj1" fmla="val 47802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 dirty="0">
                <a:latin typeface="+mn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775" y="2218"/>
              <a:ext cx="1872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s-ES" altLang="es-ES" sz="2400" dirty="0">
                  <a:latin typeface="+mn-lt"/>
                </a:rPr>
                <a:t> de distribución    </a:t>
              </a:r>
              <a:r>
                <a:rPr lang="es-ES" altLang="es-ES" sz="1800" dirty="0">
                  <a:latin typeface="+mn-lt"/>
                </a:rPr>
                <a:t>(SMTP, ESMTP)</a:t>
              </a:r>
            </a:p>
            <a:p>
              <a:pPr eaLnBrk="1" hangingPunct="1"/>
              <a:endParaRPr lang="es-ES" altLang="es-ES" sz="2400" dirty="0">
                <a:latin typeface="+mn-lt"/>
              </a:endParaRPr>
            </a:p>
            <a:p>
              <a:pPr eaLnBrk="1" hangingPunct="1">
                <a:buFontTx/>
                <a:buChar char="•"/>
              </a:pPr>
              <a:r>
                <a:rPr lang="es-ES" altLang="es-ES" sz="2400" dirty="0">
                  <a:latin typeface="+mn-lt"/>
                </a:rPr>
                <a:t> de entrega final </a:t>
              </a:r>
              <a:r>
                <a:rPr lang="es-ES" altLang="es-ES" sz="1800" dirty="0">
                  <a:latin typeface="+mn-lt"/>
                </a:rPr>
                <a:t>(POP3, IMAP)</a:t>
              </a:r>
            </a:p>
          </p:txBody>
        </p: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5999164" y="3847308"/>
            <a:ext cx="3051175" cy="461963"/>
            <a:chOff x="3243" y="3460"/>
            <a:chExt cx="1922" cy="291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243" y="3612"/>
              <a:ext cx="49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865" y="3460"/>
              <a:ext cx="13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ES" sz="2400" dirty="0">
                  <a:latin typeface="+mn-lt"/>
                </a:rPr>
                <a:t>Formato MIME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58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Multipurpose</a:t>
            </a:r>
            <a:r>
              <a:rPr lang="es-ES" b="1" i="1" dirty="0" smtClean="0"/>
              <a:t> </a:t>
            </a:r>
            <a:r>
              <a:rPr lang="es-ES" b="1" i="1" dirty="0"/>
              <a:t>Internet Mail </a:t>
            </a:r>
            <a:r>
              <a:rPr lang="en-US" b="1" i="1" dirty="0" smtClean="0"/>
              <a:t>Extensions</a:t>
            </a:r>
            <a:r>
              <a:rPr lang="es-ES" b="1" i="1" dirty="0" smtClean="0"/>
              <a:t> (MIME)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Las </a:t>
            </a:r>
            <a:r>
              <a:rPr lang="es-ES" i="1" dirty="0" smtClean="0"/>
              <a:t>extensiones </a:t>
            </a:r>
            <a:r>
              <a:rPr lang="es-ES" i="1" dirty="0"/>
              <a:t>multipropósito de correo de </a:t>
            </a:r>
            <a:r>
              <a:rPr lang="es-ES" i="1" dirty="0" smtClean="0"/>
              <a:t>internet</a:t>
            </a:r>
            <a:r>
              <a:rPr lang="es-ES" dirty="0" smtClean="0"/>
              <a:t> </a:t>
            </a:r>
            <a:r>
              <a:rPr lang="es-ES" dirty="0"/>
              <a:t>son una serie de </a:t>
            </a:r>
            <a:r>
              <a:rPr lang="es-ES" dirty="0" smtClean="0"/>
              <a:t>especificaciones </a:t>
            </a:r>
            <a:r>
              <a:rPr lang="es-ES" dirty="0"/>
              <a:t>dirigidas al intercambio </a:t>
            </a:r>
            <a:r>
              <a:rPr lang="es-ES" dirty="0" smtClean="0"/>
              <a:t>de todo tipo de archivos a </a:t>
            </a:r>
            <a:r>
              <a:rPr lang="es-ES" dirty="0"/>
              <a:t>través de Internet </a:t>
            </a:r>
            <a:r>
              <a:rPr lang="es-ES" dirty="0" smtClean="0"/>
              <a:t>de </a:t>
            </a:r>
            <a:r>
              <a:rPr lang="es-ES" dirty="0"/>
              <a:t>forma transparente para el usuario. </a:t>
            </a:r>
            <a:endParaRPr lang="es-ES" dirty="0" smtClean="0"/>
          </a:p>
          <a:p>
            <a:pPr algn="just"/>
            <a:r>
              <a:rPr lang="es-ES" dirty="0" smtClean="0"/>
              <a:t>Soporta textos </a:t>
            </a:r>
            <a:r>
              <a:rPr lang="es-ES" dirty="0"/>
              <a:t>en conjuntos de caracteres distintos de </a:t>
            </a:r>
            <a:r>
              <a:rPr lang="es-ES" dirty="0" smtClean="0"/>
              <a:t>US-ASCII, adjuntos </a:t>
            </a:r>
            <a:r>
              <a:rPr lang="es-ES" dirty="0"/>
              <a:t>que no son de tipo </a:t>
            </a:r>
            <a:r>
              <a:rPr lang="es-ES" dirty="0" smtClean="0"/>
              <a:t>texto, </a:t>
            </a:r>
            <a:r>
              <a:rPr lang="es-ES" b="1" dirty="0" smtClean="0"/>
              <a:t>cuerpos </a:t>
            </a:r>
            <a:r>
              <a:rPr lang="es-ES" b="1" dirty="0"/>
              <a:t>de mensajes con múltiples partes </a:t>
            </a:r>
            <a:r>
              <a:rPr lang="es-ES" b="1" dirty="0" smtClean="0"/>
              <a:t>(</a:t>
            </a:r>
            <a:r>
              <a:rPr lang="en-US" b="1" dirty="0" smtClean="0"/>
              <a:t>multi-part</a:t>
            </a:r>
            <a:r>
              <a:rPr lang="es-ES" b="1" dirty="0" smtClean="0"/>
              <a:t>)</a:t>
            </a:r>
            <a:r>
              <a:rPr lang="es-ES" dirty="0" smtClean="0"/>
              <a:t>, información </a:t>
            </a:r>
            <a:r>
              <a:rPr lang="es-ES" dirty="0"/>
              <a:t>de </a:t>
            </a:r>
            <a:r>
              <a:rPr lang="es-ES" dirty="0" smtClean="0"/>
              <a:t>encabezados.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9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un mensaje e-mail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52744" cy="4351338"/>
          </a:xfrm>
        </p:spPr>
        <p:txBody>
          <a:bodyPr/>
          <a:lstStyle/>
          <a:p>
            <a:r>
              <a:rPr lang="es-ES" dirty="0" smtClean="0"/>
              <a:t>Un mensaje de correo es un archivo de texto plano</a:t>
            </a:r>
          </a:p>
          <a:p>
            <a:r>
              <a:rPr lang="es-ES" dirty="0" smtClean="0"/>
              <a:t>Comienza con los encabezados o </a:t>
            </a:r>
            <a:r>
              <a:rPr lang="en-US" b="1" dirty="0" smtClean="0"/>
              <a:t>headers</a:t>
            </a:r>
            <a:r>
              <a:rPr lang="es-ES" dirty="0" smtClean="0"/>
              <a:t>, que consisten en pares nombre/valor</a:t>
            </a:r>
          </a:p>
          <a:p>
            <a:r>
              <a:rPr lang="es-ES" dirty="0" smtClean="0"/>
              <a:t>Luego siguen las partes separadas por una línea en blanco</a:t>
            </a:r>
          </a:p>
          <a:p>
            <a:r>
              <a:rPr lang="es-ES" dirty="0" smtClean="0"/>
              <a:t>Cada parte contiene una cabecera y un cuerpo</a:t>
            </a: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7766304" y="1487424"/>
            <a:ext cx="3755136" cy="4918328"/>
            <a:chOff x="950976" y="1487424"/>
            <a:chExt cx="3169920" cy="4918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Rectángulo 4"/>
            <p:cNvSpPr/>
            <p:nvPr/>
          </p:nvSpPr>
          <p:spPr>
            <a:xfrm>
              <a:off x="950976" y="1487424"/>
              <a:ext cx="3169920" cy="4864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950976" y="1487424"/>
              <a:ext cx="3169920" cy="15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Nombre</a:t>
              </a:r>
              <a:r>
                <a:rPr lang="en-US" dirty="0" smtClean="0"/>
                <a:t> 1: Valor 1</a:t>
              </a:r>
            </a:p>
            <a:p>
              <a:pPr algn="ctr"/>
              <a:r>
                <a:rPr lang="es-ES" dirty="0" smtClean="0"/>
                <a:t>Nombre</a:t>
              </a:r>
              <a:r>
                <a:rPr lang="en-US" dirty="0" smtClean="0"/>
                <a:t> 2: </a:t>
              </a:r>
              <a:r>
                <a:rPr lang="en-US" dirty="0"/>
                <a:t>Valor </a:t>
              </a:r>
              <a:r>
                <a:rPr lang="en-US" dirty="0" smtClean="0"/>
                <a:t>2</a:t>
              </a:r>
              <a:endParaRPr lang="en-US" dirty="0"/>
            </a:p>
            <a:p>
              <a:pPr algn="ctr"/>
              <a:r>
                <a:rPr lang="en-US" dirty="0"/>
                <a:t>Nombre </a:t>
              </a:r>
              <a:r>
                <a:rPr lang="en-US" dirty="0" smtClean="0"/>
                <a:t>3: </a:t>
              </a:r>
              <a:r>
                <a:rPr lang="en-US" dirty="0"/>
                <a:t>Valor 3</a:t>
              </a:r>
              <a:endParaRPr lang="en-US" dirty="0" smtClean="0"/>
            </a:p>
            <a:p>
              <a:pPr algn="ctr"/>
              <a:r>
                <a:rPr lang="en-US" dirty="0" smtClean="0"/>
                <a:t>…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950976" y="3011424"/>
              <a:ext cx="3169920" cy="3340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50976" y="3011424"/>
              <a:ext cx="3169920" cy="1369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50976" y="4380928"/>
              <a:ext cx="3169920" cy="1369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50976" y="5750432"/>
              <a:ext cx="3169920" cy="655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….</a:t>
              </a:r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7766304" y="3011424"/>
            <a:ext cx="3755136" cy="1369504"/>
            <a:chOff x="6096000" y="2651856"/>
            <a:chExt cx="3169920" cy="3753896"/>
          </a:xfrm>
          <a:effectLst/>
        </p:grpSpPr>
        <p:sp>
          <p:nvSpPr>
            <p:cNvPr id="12" name="Rectángulo 11"/>
            <p:cNvSpPr/>
            <p:nvPr/>
          </p:nvSpPr>
          <p:spPr>
            <a:xfrm>
              <a:off x="6096000" y="2651856"/>
              <a:ext cx="3169920" cy="871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Cabecera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096000" y="3523488"/>
              <a:ext cx="3169920" cy="2882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Cuerpo</a:t>
              </a:r>
              <a:endParaRPr lang="es-ES" dirty="0"/>
            </a:p>
          </p:txBody>
        </p:sp>
      </p:grpSp>
      <p:sp>
        <p:nvSpPr>
          <p:cNvPr id="14" name="Rectángulo 13"/>
          <p:cNvSpPr/>
          <p:nvPr/>
        </p:nvSpPr>
        <p:spPr>
          <a:xfrm rot="19638952">
            <a:off x="7524740" y="2875526"/>
            <a:ext cx="848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Parte 1</a:t>
            </a:r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7766304" y="4380928"/>
            <a:ext cx="3755136" cy="1369504"/>
            <a:chOff x="6096000" y="2651856"/>
            <a:chExt cx="3169920" cy="3753896"/>
          </a:xfrm>
          <a:effectLst/>
        </p:grpSpPr>
        <p:sp>
          <p:nvSpPr>
            <p:cNvPr id="16" name="Rectángulo 15"/>
            <p:cNvSpPr/>
            <p:nvPr/>
          </p:nvSpPr>
          <p:spPr>
            <a:xfrm>
              <a:off x="6096000" y="2651856"/>
              <a:ext cx="3169920" cy="871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Cabecera</a:t>
              </a:r>
              <a:endParaRPr lang="es-ES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096000" y="3523488"/>
              <a:ext cx="3169920" cy="2882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Cuerpo</a:t>
              </a:r>
              <a:endParaRPr lang="es-ES" dirty="0"/>
            </a:p>
          </p:txBody>
        </p:sp>
      </p:grpSp>
      <p:sp>
        <p:nvSpPr>
          <p:cNvPr id="18" name="Rectángulo 17"/>
          <p:cNvSpPr/>
          <p:nvPr/>
        </p:nvSpPr>
        <p:spPr>
          <a:xfrm rot="19638952">
            <a:off x="7524739" y="4333684"/>
            <a:ext cx="848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Parte </a:t>
            </a:r>
            <a:r>
              <a:rPr lang="en-US" dirty="0" smtClean="0"/>
              <a:t>2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 rot="19638952">
            <a:off x="7253318" y="1483326"/>
            <a:ext cx="13917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Encabezados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49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4070</TotalTime>
  <Words>1895</Words>
  <Application>Microsoft Office PowerPoint</Application>
  <PresentationFormat>Panorámica</PresentationFormat>
  <Paragraphs>208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Lucida Console</vt:lpstr>
      <vt:lpstr>Times New Roman</vt:lpstr>
      <vt:lpstr>Tema de Office</vt:lpstr>
      <vt:lpstr>Aplicaciones sobre sistemas de  e-mail</vt:lpstr>
      <vt:lpstr>Cuba es una zona de escasa conectividad.</vt:lpstr>
      <vt:lpstr>                          Breve introducción a la tecnología de los correos electrónicos</vt:lpstr>
      <vt:lpstr>Un poco de historia</vt:lpstr>
      <vt:lpstr>Conceptos</vt:lpstr>
      <vt:lpstr>Arquitectura del sistema de correo</vt:lpstr>
      <vt:lpstr>Subsistemas en la arquitectura email</vt:lpstr>
      <vt:lpstr>Multipurpose Internet Mail Extensions (MIME)</vt:lpstr>
      <vt:lpstr>Estructura de un mensaje e-mail</vt:lpstr>
      <vt:lpstr>Presentación de PowerPoint</vt:lpstr>
      <vt:lpstr>Los encabezados de un mensaje</vt:lpstr>
      <vt:lpstr>Cabeceras personalizadas</vt:lpstr>
      <vt:lpstr>Pie de firma durante el camino (Función edición de mensajes del servidor)</vt:lpstr>
      <vt:lpstr>Límite horizontal derecho</vt:lpstr>
      <vt:lpstr>Cuerpos codificados en base64</vt:lpstr>
      <vt:lpstr>Uso del email como forma de comunicación en zonas de escasa conectividad</vt:lpstr>
      <vt:lpstr>Flujo genérico de una aplicación sobre e-mail</vt:lpstr>
      <vt:lpstr>Variantes de desarrollo</vt:lpstr>
      <vt:lpstr>Implementación en el lado del servidor</vt:lpstr>
      <vt:lpstr>Variantes</vt:lpstr>
      <vt:lpstr>APIs online</vt:lpstr>
      <vt:lpstr>Pasos usando Mailgun</vt:lpstr>
      <vt:lpstr>Implementa tu propio server a la escucha</vt:lpstr>
      <vt:lpstr>Detalles del servicio de correo NAUTA</vt:lpstr>
      <vt:lpstr>Implementación en el lado del cliente</vt:lpstr>
      <vt:lpstr>Los enlaces mailto</vt:lpstr>
      <vt:lpstr>Formularios mailto por POST</vt:lpstr>
      <vt:lpstr>Formularios mailto por GET</vt:lpstr>
      <vt:lpstr>Formularios con tipo de codificación</vt:lpstr>
      <vt:lpstr>Imágenes incrustadas</vt:lpstr>
      <vt:lpstr>Apps en celulares</vt:lpstr>
      <vt:lpstr>Inconvenientes a tener en cuenta</vt:lpstr>
      <vt:lpstr>fixoutlook.org</vt:lpstr>
      <vt:lpstr>Fake Mail</vt:lpstr>
      <vt:lpstr>Casos en Cuba que se pueden implementar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 Aplicaciones sobre sistemas de correo electrónico</dc:title>
  <dc:creator>rafa</dc:creator>
  <cp:lastModifiedBy>user</cp:lastModifiedBy>
  <cp:revision>146</cp:revision>
  <dcterms:created xsi:type="dcterms:W3CDTF">2016-04-04T12:51:23Z</dcterms:created>
  <dcterms:modified xsi:type="dcterms:W3CDTF">2018-06-05T02:25:45Z</dcterms:modified>
</cp:coreProperties>
</file>