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Guimaraes Pereira" userId="1649d3a5a17b4d2c" providerId="LiveId" clId="{FB636388-75C5-43F8-AC9B-553C671CA6C7}"/>
    <pc:docChg chg="custSel addSld modSld">
      <pc:chgData name="Rafael Guimaraes Pereira" userId="1649d3a5a17b4d2c" providerId="LiveId" clId="{FB636388-75C5-43F8-AC9B-553C671CA6C7}" dt="2024-12-31T23:00:16.217" v="611" actId="114"/>
      <pc:docMkLst>
        <pc:docMk/>
      </pc:docMkLst>
      <pc:sldChg chg="modSp mod">
        <pc:chgData name="Rafael Guimaraes Pereira" userId="1649d3a5a17b4d2c" providerId="LiveId" clId="{FB636388-75C5-43F8-AC9B-553C671CA6C7}" dt="2024-12-31T22:58:12.346" v="605" actId="27636"/>
        <pc:sldMkLst>
          <pc:docMk/>
          <pc:sldMk cId="1472836115" sldId="256"/>
        </pc:sldMkLst>
        <pc:spChg chg="mod">
          <ac:chgData name="Rafael Guimaraes Pereira" userId="1649d3a5a17b4d2c" providerId="LiveId" clId="{FB636388-75C5-43F8-AC9B-553C671CA6C7}" dt="2024-12-31T22:58:12.346" v="605" actId="27636"/>
          <ac:spMkLst>
            <pc:docMk/>
            <pc:sldMk cId="1472836115" sldId="256"/>
            <ac:spMk id="3" creationId="{4CA49463-66B6-9368-C3C8-FB90614BB0CE}"/>
          </ac:spMkLst>
        </pc:spChg>
      </pc:sldChg>
      <pc:sldChg chg="modSp mod">
        <pc:chgData name="Rafael Guimaraes Pereira" userId="1649d3a5a17b4d2c" providerId="LiveId" clId="{FB636388-75C5-43F8-AC9B-553C671CA6C7}" dt="2024-12-31T22:59:23.795" v="606" actId="114"/>
        <pc:sldMkLst>
          <pc:docMk/>
          <pc:sldMk cId="1721817407" sldId="265"/>
        </pc:sldMkLst>
        <pc:spChg chg="mod">
          <ac:chgData name="Rafael Guimaraes Pereira" userId="1649d3a5a17b4d2c" providerId="LiveId" clId="{FB636388-75C5-43F8-AC9B-553C671CA6C7}" dt="2024-12-31T22:59:23.795" v="606" actId="114"/>
          <ac:spMkLst>
            <pc:docMk/>
            <pc:sldMk cId="1721817407" sldId="265"/>
            <ac:spMk id="4" creationId="{14EFEE7B-0120-7B87-0613-DD66F2648FFA}"/>
          </ac:spMkLst>
        </pc:spChg>
      </pc:sldChg>
      <pc:sldChg chg="modSp mod">
        <pc:chgData name="Rafael Guimaraes Pereira" userId="1649d3a5a17b4d2c" providerId="LiveId" clId="{FB636388-75C5-43F8-AC9B-553C671CA6C7}" dt="2024-12-31T22:59:33.647" v="607" actId="114"/>
        <pc:sldMkLst>
          <pc:docMk/>
          <pc:sldMk cId="1695895112" sldId="266"/>
        </pc:sldMkLst>
        <pc:spChg chg="mod">
          <ac:chgData name="Rafael Guimaraes Pereira" userId="1649d3a5a17b4d2c" providerId="LiveId" clId="{FB636388-75C5-43F8-AC9B-553C671CA6C7}" dt="2024-12-31T22:59:33.647" v="607" actId="114"/>
          <ac:spMkLst>
            <pc:docMk/>
            <pc:sldMk cId="1695895112" sldId="266"/>
            <ac:spMk id="3" creationId="{FEE41A24-46BF-CDD4-48B2-93578BF4A39A}"/>
          </ac:spMkLst>
        </pc:spChg>
      </pc:sldChg>
      <pc:sldChg chg="modSp mod">
        <pc:chgData name="Rafael Guimaraes Pereira" userId="1649d3a5a17b4d2c" providerId="LiveId" clId="{FB636388-75C5-43F8-AC9B-553C671CA6C7}" dt="2024-12-31T22:59:49.653" v="608" actId="114"/>
        <pc:sldMkLst>
          <pc:docMk/>
          <pc:sldMk cId="1230199319" sldId="267"/>
        </pc:sldMkLst>
        <pc:spChg chg="mod">
          <ac:chgData name="Rafael Guimaraes Pereira" userId="1649d3a5a17b4d2c" providerId="LiveId" clId="{FB636388-75C5-43F8-AC9B-553C671CA6C7}" dt="2024-12-31T22:59:49.653" v="608" actId="114"/>
          <ac:spMkLst>
            <pc:docMk/>
            <pc:sldMk cId="1230199319" sldId="267"/>
            <ac:spMk id="3" creationId="{C560CE69-4168-C585-F250-D598B1DC07E5}"/>
          </ac:spMkLst>
        </pc:spChg>
      </pc:sldChg>
      <pc:sldChg chg="modSp mod">
        <pc:chgData name="Rafael Guimaraes Pereira" userId="1649d3a5a17b4d2c" providerId="LiveId" clId="{FB636388-75C5-43F8-AC9B-553C671CA6C7}" dt="2024-12-31T22:59:59.350" v="609" actId="114"/>
        <pc:sldMkLst>
          <pc:docMk/>
          <pc:sldMk cId="3568701642" sldId="268"/>
        </pc:sldMkLst>
        <pc:spChg chg="mod">
          <ac:chgData name="Rafael Guimaraes Pereira" userId="1649d3a5a17b4d2c" providerId="LiveId" clId="{FB636388-75C5-43F8-AC9B-553C671CA6C7}" dt="2024-12-31T22:59:59.350" v="609" actId="114"/>
          <ac:spMkLst>
            <pc:docMk/>
            <pc:sldMk cId="3568701642" sldId="268"/>
            <ac:spMk id="3" creationId="{C64F4505-8449-76C4-F7AB-C6584F9EBB0F}"/>
          </ac:spMkLst>
        </pc:spChg>
      </pc:sldChg>
      <pc:sldChg chg="modSp mod">
        <pc:chgData name="Rafael Guimaraes Pereira" userId="1649d3a5a17b4d2c" providerId="LiveId" clId="{FB636388-75C5-43F8-AC9B-553C671CA6C7}" dt="2024-12-31T23:00:06.142" v="610" actId="114"/>
        <pc:sldMkLst>
          <pc:docMk/>
          <pc:sldMk cId="594738877" sldId="269"/>
        </pc:sldMkLst>
        <pc:spChg chg="mod">
          <ac:chgData name="Rafael Guimaraes Pereira" userId="1649d3a5a17b4d2c" providerId="LiveId" clId="{FB636388-75C5-43F8-AC9B-553C671CA6C7}" dt="2024-12-31T23:00:06.142" v="610" actId="114"/>
          <ac:spMkLst>
            <pc:docMk/>
            <pc:sldMk cId="594738877" sldId="269"/>
            <ac:spMk id="3" creationId="{CA9DF32C-C5BD-0B55-850E-E66AA81B3D02}"/>
          </ac:spMkLst>
        </pc:spChg>
      </pc:sldChg>
      <pc:sldChg chg="modSp mod">
        <pc:chgData name="Rafael Guimaraes Pereira" userId="1649d3a5a17b4d2c" providerId="LiveId" clId="{FB636388-75C5-43F8-AC9B-553C671CA6C7}" dt="2024-12-31T23:00:16.217" v="611" actId="114"/>
        <pc:sldMkLst>
          <pc:docMk/>
          <pc:sldMk cId="3763025973" sldId="270"/>
        </pc:sldMkLst>
        <pc:spChg chg="mod">
          <ac:chgData name="Rafael Guimaraes Pereira" userId="1649d3a5a17b4d2c" providerId="LiveId" clId="{FB636388-75C5-43F8-AC9B-553C671CA6C7}" dt="2024-12-31T23:00:16.217" v="611" actId="114"/>
          <ac:spMkLst>
            <pc:docMk/>
            <pc:sldMk cId="3763025973" sldId="270"/>
            <ac:spMk id="3" creationId="{B4DCC73B-0388-4739-FB3C-D509B55FA1B3}"/>
          </ac:spMkLst>
        </pc:spChg>
      </pc:sldChg>
      <pc:sldChg chg="modSp new mod">
        <pc:chgData name="Rafael Guimaraes Pereira" userId="1649d3a5a17b4d2c" providerId="LiveId" clId="{FB636388-75C5-43F8-AC9B-553C671CA6C7}" dt="2024-12-31T22:46:36.155" v="562" actId="20577"/>
        <pc:sldMkLst>
          <pc:docMk/>
          <pc:sldMk cId="2694793646" sldId="271"/>
        </pc:sldMkLst>
        <pc:spChg chg="mod">
          <ac:chgData name="Rafael Guimaraes Pereira" userId="1649d3a5a17b4d2c" providerId="LiveId" clId="{FB636388-75C5-43F8-AC9B-553C671CA6C7}" dt="2024-12-31T22:41:38.062" v="10" actId="20577"/>
          <ac:spMkLst>
            <pc:docMk/>
            <pc:sldMk cId="2694793646" sldId="271"/>
            <ac:spMk id="2" creationId="{6E35BF25-AAA9-35E7-D08A-2F9CD1AD875E}"/>
          </ac:spMkLst>
        </pc:spChg>
        <pc:spChg chg="mod">
          <ac:chgData name="Rafael Guimaraes Pereira" userId="1649d3a5a17b4d2c" providerId="LiveId" clId="{FB636388-75C5-43F8-AC9B-553C671CA6C7}" dt="2024-12-31T22:46:36.155" v="562" actId="20577"/>
          <ac:spMkLst>
            <pc:docMk/>
            <pc:sldMk cId="2694793646" sldId="271"/>
            <ac:spMk id="3" creationId="{23A90709-97B2-90F5-E8E5-533BDD8840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94075-6CCB-E0A2-E8E6-759065E8295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C2ACDBB-6A77-40B5-5EEB-1292619CA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79063D6-7BCC-1154-79AE-60479C9464C9}"/>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A3E40370-FE20-CEC2-4BBB-8ED6CB5E39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89696E-92BD-22D5-96C4-76254FA7201A}"/>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266369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F24D8-9411-4960-4D6E-B65B78575C8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92E39AF-3FB7-BABE-0F1B-50B5011B8AE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4CF1A73-54B4-D45E-0562-B6598C68FD37}"/>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AFA26EF7-5DFF-F6B3-0FB2-D77BDEC25C4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7485DF-1BD9-5D4A-18EF-D489C5A55399}"/>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93259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87BBB9-2E1F-5BBD-CC9F-B7FDA80A109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7CA826E-03DE-1AC5-3DAF-EA58254F6AC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360D1A-E49B-225A-20D3-7A395A72D93A}"/>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8C951F9F-B6E5-A6CE-6436-43E7D047F44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45AC2B-567C-10A2-54A4-AAE30C42500F}"/>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282047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82E7C-E3D0-5DB0-86E8-66232852F2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3318F40-C7E9-459C-32CC-A17C7417810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2D923A2-B275-C901-F9E3-DEBFCEE94AE6}"/>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D1D8772B-1C7F-8BEC-1D5C-B60DAFF9D3B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8D4D59-A8CC-36BF-E22F-06E4D9B77ECD}"/>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371494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CC5E1-5EC1-B7B8-74D2-FF2C0D00B00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31DC60B-1825-3631-5AC8-E1FC5BAA17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5E27980-7E6D-5D8B-F0DA-0EF1F84B257A}"/>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F5CA9E7E-7AC3-1105-C2C3-1DEFD5CB1F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B38B427-2C7E-06D9-C483-DA07F703E177}"/>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38364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A9D69-3688-6ECC-DBF1-27263CC306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A1D2DCC-592B-2F7A-8E9D-C05CA2E5BD0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59CF3BB-B092-C970-4C08-F3821C8EEA2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A225BF3-F23B-E944-2042-62D916156AB6}"/>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6" name="Espaço Reservado para Rodapé 5">
            <a:extLst>
              <a:ext uri="{FF2B5EF4-FFF2-40B4-BE49-F238E27FC236}">
                <a16:creationId xmlns:a16="http://schemas.microsoft.com/office/drawing/2014/main" id="{98BF9368-03BE-393E-6824-CAE708377DE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533CD1-37C8-62F8-E0FA-F6A27BAC9CF1}"/>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18600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F7364-7A1B-B641-D2ED-8AC130CDF93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B423C85-67A4-C391-2055-2A6B009A6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23DBD1C-3C0F-E62F-B497-F839CADB0CB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6BCDFDC-D784-35DC-B0A9-C8193F589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1340C81-BA17-4FF9-22CD-D578A8B5C7D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C92A34F-DF1E-7529-9C0C-E9B26880755E}"/>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8" name="Espaço Reservado para Rodapé 7">
            <a:extLst>
              <a:ext uri="{FF2B5EF4-FFF2-40B4-BE49-F238E27FC236}">
                <a16:creationId xmlns:a16="http://schemas.microsoft.com/office/drawing/2014/main" id="{D7B5B9A4-3147-1F57-4EDD-2A2F16BB075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42E10E6-464F-A261-DA4F-9DBA9F850D74}"/>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139281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82561-926B-4AF5-FEA2-6181473AE8F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7B852F9-F18E-487C-2894-8C64C0B3502D}"/>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4" name="Espaço Reservado para Rodapé 3">
            <a:extLst>
              <a:ext uri="{FF2B5EF4-FFF2-40B4-BE49-F238E27FC236}">
                <a16:creationId xmlns:a16="http://schemas.microsoft.com/office/drawing/2014/main" id="{12FB2EA7-10FF-6AD6-D9FF-2C07CFADDCD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782952B-F64B-729B-E33A-2A6718A43583}"/>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236007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00FA93-9E0A-CDAC-EA71-4082E8F5F952}"/>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3" name="Espaço Reservado para Rodapé 2">
            <a:extLst>
              <a:ext uri="{FF2B5EF4-FFF2-40B4-BE49-F238E27FC236}">
                <a16:creationId xmlns:a16="http://schemas.microsoft.com/office/drawing/2014/main" id="{AB89BC0E-1BAA-F3DE-0177-C0A86EFFE41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18202B8-7220-DBE3-96D3-0F59ABF19E8D}"/>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10449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9FB71-EECF-89D5-56E0-1AC216E75C9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A9F8C4A-382D-4B00-0FED-BF6469636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88ACB7F-974D-6C2C-B908-EEB2653D7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F55F1BB-6DA4-CECB-BD01-D40D275D4BAA}"/>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6" name="Espaço Reservado para Rodapé 5">
            <a:extLst>
              <a:ext uri="{FF2B5EF4-FFF2-40B4-BE49-F238E27FC236}">
                <a16:creationId xmlns:a16="http://schemas.microsoft.com/office/drawing/2014/main" id="{7C61263B-1DEF-B6FE-7C14-8E047E1352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5F95C11-BDC1-3C24-5C3C-C03F938066F2}"/>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147871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3FD08-5BA5-66FF-32F5-57909310C38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24710FE-E825-27F2-7F63-EE507C3D7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9B9B7D3-3614-8DA5-ECCA-BE3412409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FF7D58-241A-3D67-72C1-7A6776212FC5}"/>
              </a:ext>
            </a:extLst>
          </p:cNvPr>
          <p:cNvSpPr>
            <a:spLocks noGrp="1"/>
          </p:cNvSpPr>
          <p:nvPr>
            <p:ph type="dt" sz="half" idx="10"/>
          </p:nvPr>
        </p:nvSpPr>
        <p:spPr/>
        <p:txBody>
          <a:bodyPr/>
          <a:lstStyle/>
          <a:p>
            <a:fld id="{73785C74-BCDD-417F-BE16-978194D88062}" type="datetimeFigureOut">
              <a:rPr lang="pt-BR" smtClean="0"/>
              <a:t>31/12/2024</a:t>
            </a:fld>
            <a:endParaRPr lang="pt-BR"/>
          </a:p>
        </p:txBody>
      </p:sp>
      <p:sp>
        <p:nvSpPr>
          <p:cNvPr id="6" name="Espaço Reservado para Rodapé 5">
            <a:extLst>
              <a:ext uri="{FF2B5EF4-FFF2-40B4-BE49-F238E27FC236}">
                <a16:creationId xmlns:a16="http://schemas.microsoft.com/office/drawing/2014/main" id="{06B2A692-215B-EC6C-99C4-7BE392E06D0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3AE71C7-4440-70A0-7B24-497DAB3ACCC5}"/>
              </a:ext>
            </a:extLst>
          </p:cNvPr>
          <p:cNvSpPr>
            <a:spLocks noGrp="1"/>
          </p:cNvSpPr>
          <p:nvPr>
            <p:ph type="sldNum" sz="quarter" idx="12"/>
          </p:nvPr>
        </p:nvSpPr>
        <p:spPr/>
        <p:txBody>
          <a:bodyPr/>
          <a:lstStyle/>
          <a:p>
            <a:fld id="{78BA26AF-3856-4F05-8B87-D36CB01CF5E0}" type="slidenum">
              <a:rPr lang="pt-BR" smtClean="0"/>
              <a:t>‹nº›</a:t>
            </a:fld>
            <a:endParaRPr lang="pt-BR"/>
          </a:p>
        </p:txBody>
      </p:sp>
    </p:spTree>
    <p:extLst>
      <p:ext uri="{BB962C8B-B14F-4D97-AF65-F5344CB8AC3E}">
        <p14:creationId xmlns:p14="http://schemas.microsoft.com/office/powerpoint/2010/main" val="285749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5B9301A-ED5E-0EFF-1C53-20CCAC3C2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BD874BB-ABB9-1B84-7057-54797F9EA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241790E-0519-8348-BEBD-DE21A1E61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785C74-BCDD-417F-BE16-978194D88062}" type="datetimeFigureOut">
              <a:rPr lang="pt-BR" smtClean="0"/>
              <a:t>31/12/2024</a:t>
            </a:fld>
            <a:endParaRPr lang="pt-BR"/>
          </a:p>
        </p:txBody>
      </p:sp>
      <p:sp>
        <p:nvSpPr>
          <p:cNvPr id="5" name="Espaço Reservado para Rodapé 4">
            <a:extLst>
              <a:ext uri="{FF2B5EF4-FFF2-40B4-BE49-F238E27FC236}">
                <a16:creationId xmlns:a16="http://schemas.microsoft.com/office/drawing/2014/main" id="{018C2F9D-F3EA-F890-7196-6E9DF1285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ACAE414-69F4-1962-8A5A-FB3F2314A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BA26AF-3856-4F05-8B87-D36CB01CF5E0}" type="slidenum">
              <a:rPr lang="pt-BR" smtClean="0"/>
              <a:t>‹nº›</a:t>
            </a:fld>
            <a:endParaRPr lang="pt-BR"/>
          </a:p>
        </p:txBody>
      </p:sp>
    </p:spTree>
    <p:extLst>
      <p:ext uri="{BB962C8B-B14F-4D97-AF65-F5344CB8AC3E}">
        <p14:creationId xmlns:p14="http://schemas.microsoft.com/office/powerpoint/2010/main" val="343771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E982B-508F-DD2B-F738-FE7C68555D5C}"/>
              </a:ext>
            </a:extLst>
          </p:cNvPr>
          <p:cNvSpPr>
            <a:spLocks noGrp="1"/>
          </p:cNvSpPr>
          <p:nvPr>
            <p:ph type="ctrTitle"/>
          </p:nvPr>
        </p:nvSpPr>
        <p:spPr/>
        <p:txBody>
          <a:bodyPr/>
          <a:lstStyle/>
          <a:p>
            <a:r>
              <a:rPr lang="pt-BR" dirty="0"/>
              <a:t>Workshop</a:t>
            </a:r>
            <a:br>
              <a:rPr lang="pt-BR" dirty="0"/>
            </a:br>
            <a:r>
              <a:rPr lang="pt-BR" dirty="0"/>
              <a:t>Jogo da Evoluciologia</a:t>
            </a:r>
          </a:p>
        </p:txBody>
      </p:sp>
      <p:sp>
        <p:nvSpPr>
          <p:cNvPr id="3" name="Subtítulo 2">
            <a:extLst>
              <a:ext uri="{FF2B5EF4-FFF2-40B4-BE49-F238E27FC236}">
                <a16:creationId xmlns:a16="http://schemas.microsoft.com/office/drawing/2014/main" id="{4CA49463-66B6-9368-C3C8-FB90614BB0CE}"/>
              </a:ext>
            </a:extLst>
          </p:cNvPr>
          <p:cNvSpPr>
            <a:spLocks noGrp="1"/>
          </p:cNvSpPr>
          <p:nvPr>
            <p:ph type="subTitle" idx="1"/>
          </p:nvPr>
        </p:nvSpPr>
        <p:spPr/>
        <p:txBody>
          <a:bodyPr>
            <a:normAutofit lnSpcReduction="10000"/>
          </a:bodyPr>
          <a:lstStyle/>
          <a:p>
            <a:r>
              <a:rPr lang="pt-BR" dirty="0"/>
              <a:t>Grupo Jogos Evolutivos</a:t>
            </a:r>
          </a:p>
          <a:p>
            <a:r>
              <a:rPr lang="pt-BR" dirty="0"/>
              <a:t>(@jogosevolutivos / Instagram)</a:t>
            </a:r>
          </a:p>
          <a:p>
            <a:endParaRPr lang="pt-BR" dirty="0"/>
          </a:p>
          <a:p>
            <a:r>
              <a:rPr lang="pt-BR" dirty="0"/>
              <a:t>Rafael Guimaraes Pereira e Vânia Cristina Pereira Cabral</a:t>
            </a:r>
          </a:p>
        </p:txBody>
      </p:sp>
    </p:spTree>
    <p:extLst>
      <p:ext uri="{BB962C8B-B14F-4D97-AF65-F5344CB8AC3E}">
        <p14:creationId xmlns:p14="http://schemas.microsoft.com/office/powerpoint/2010/main" val="147283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385A3-7700-03D1-AEBA-31E413A19E7D}"/>
              </a:ext>
            </a:extLst>
          </p:cNvPr>
          <p:cNvSpPr>
            <a:spLocks noGrp="1"/>
          </p:cNvSpPr>
          <p:nvPr>
            <p:ph type="title"/>
          </p:nvPr>
        </p:nvSpPr>
        <p:spPr/>
        <p:txBody>
          <a:bodyPr/>
          <a:lstStyle/>
          <a:p>
            <a:r>
              <a:rPr lang="pt-BR" dirty="0"/>
              <a:t>Avaliação NPS</a:t>
            </a:r>
          </a:p>
        </p:txBody>
      </p:sp>
      <p:pic>
        <p:nvPicPr>
          <p:cNvPr id="4" name="Imagem 3">
            <a:extLst>
              <a:ext uri="{FF2B5EF4-FFF2-40B4-BE49-F238E27FC236}">
                <a16:creationId xmlns:a16="http://schemas.microsoft.com/office/drawing/2014/main" id="{D5D44188-256E-B973-8844-DCFA2C34A464}"/>
              </a:ext>
            </a:extLst>
          </p:cNvPr>
          <p:cNvPicPr>
            <a:picLocks noChangeAspect="1"/>
          </p:cNvPicPr>
          <p:nvPr/>
        </p:nvPicPr>
        <p:blipFill>
          <a:blip r:embed="rId2"/>
          <a:stretch>
            <a:fillRect/>
          </a:stretch>
        </p:blipFill>
        <p:spPr>
          <a:xfrm>
            <a:off x="1590046" y="2000050"/>
            <a:ext cx="9011908" cy="2857899"/>
          </a:xfrm>
          <a:prstGeom prst="rect">
            <a:avLst/>
          </a:prstGeom>
        </p:spPr>
      </p:pic>
    </p:spTree>
    <p:extLst>
      <p:ext uri="{BB962C8B-B14F-4D97-AF65-F5344CB8AC3E}">
        <p14:creationId xmlns:p14="http://schemas.microsoft.com/office/powerpoint/2010/main" val="167644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AAF0F8E-7190-DE31-59E3-A38CB92D06F1}"/>
              </a:ext>
            </a:extLst>
          </p:cNvPr>
          <p:cNvSpPr>
            <a:spLocks noGrp="1"/>
          </p:cNvSpPr>
          <p:nvPr>
            <p:ph type="title"/>
          </p:nvPr>
        </p:nvSpPr>
        <p:spPr/>
        <p:txBody>
          <a:bodyPr/>
          <a:lstStyle/>
          <a:p>
            <a:r>
              <a:rPr lang="pt-BR" dirty="0"/>
              <a:t>Comentários</a:t>
            </a:r>
          </a:p>
        </p:txBody>
      </p:sp>
      <p:sp>
        <p:nvSpPr>
          <p:cNvPr id="4" name="Espaço Reservado para Conteúdo 3">
            <a:extLst>
              <a:ext uri="{FF2B5EF4-FFF2-40B4-BE49-F238E27FC236}">
                <a16:creationId xmlns:a16="http://schemas.microsoft.com/office/drawing/2014/main" id="{14EFEE7B-0120-7B87-0613-DD66F2648FFA}"/>
              </a:ext>
            </a:extLst>
          </p:cNvPr>
          <p:cNvSpPr>
            <a:spLocks noGrp="1"/>
          </p:cNvSpPr>
          <p:nvPr>
            <p:ph idx="1"/>
          </p:nvPr>
        </p:nvSpPr>
        <p:spPr/>
        <p:txBody>
          <a:bodyPr>
            <a:normAutofit fontScale="92500" lnSpcReduction="10000"/>
          </a:bodyPr>
          <a:lstStyle/>
          <a:p>
            <a:r>
              <a:rPr lang="pt-BR" i="1" dirty="0"/>
              <a:t>Oportunidade assistencial</a:t>
            </a:r>
          </a:p>
          <a:p>
            <a:pPr>
              <a:lnSpc>
                <a:spcPct val="100000"/>
              </a:lnSpc>
            </a:pPr>
            <a:r>
              <a:rPr lang="pt-BR" i="1" dirty="0"/>
              <a:t>Com o curso de </a:t>
            </a:r>
            <a:r>
              <a:rPr lang="pt-BR" i="1" dirty="0" err="1"/>
              <a:t>pre</a:t>
            </a:r>
            <a:r>
              <a:rPr lang="pt-BR" i="1" dirty="0"/>
              <a:t> </a:t>
            </a:r>
            <a:r>
              <a:rPr lang="pt-BR" i="1" dirty="0" err="1"/>
              <a:t>evoluciologo</a:t>
            </a:r>
            <a:r>
              <a:rPr lang="pt-BR" i="1" dirty="0"/>
              <a:t> em elaboração</a:t>
            </a:r>
          </a:p>
          <a:p>
            <a:pPr>
              <a:lnSpc>
                <a:spcPct val="100000"/>
              </a:lnSpc>
            </a:pPr>
            <a:r>
              <a:rPr lang="pt-BR" i="1" dirty="0"/>
              <a:t>A proposta é ótima, isso pode ajudar a muitas pessoas a terem contato com as ideias da conscienciologia</a:t>
            </a:r>
          </a:p>
          <a:p>
            <a:pPr>
              <a:lnSpc>
                <a:spcPct val="100000"/>
              </a:lnSpc>
            </a:pPr>
            <a:r>
              <a:rPr lang="pt-BR" i="1" dirty="0"/>
              <a:t>No geral parecia que no começo os professores tinham presumido que os pesquisadores tinham entendido o andamento do jogo, e não foi assim, no que resultou em dúvidas, atrapalhando um pouco o </a:t>
            </a:r>
            <a:r>
              <a:rPr lang="pt-BR" i="1" dirty="0" err="1"/>
              <a:t>campoEsse</a:t>
            </a:r>
            <a:r>
              <a:rPr lang="pt-BR" i="1" dirty="0"/>
              <a:t> curso é bastante profundo. Senti vontade de fazer novamente para aproveitar melhor o objetivo e reflexões profundas que essa atividade propõe!</a:t>
            </a:r>
          </a:p>
          <a:p>
            <a:pPr>
              <a:lnSpc>
                <a:spcPct val="100000"/>
              </a:lnSpc>
            </a:pPr>
            <a:endParaRPr lang="pt-BR" dirty="0"/>
          </a:p>
          <a:p>
            <a:pPr>
              <a:lnSpc>
                <a:spcPct val="100000"/>
              </a:lnSpc>
            </a:pPr>
            <a:endParaRPr lang="pt-BR" dirty="0"/>
          </a:p>
          <a:p>
            <a:endParaRPr lang="pt-BR" dirty="0"/>
          </a:p>
          <a:p>
            <a:endParaRPr lang="pt-BR" dirty="0"/>
          </a:p>
        </p:txBody>
      </p:sp>
    </p:spTree>
    <p:extLst>
      <p:ext uri="{BB962C8B-B14F-4D97-AF65-F5344CB8AC3E}">
        <p14:creationId xmlns:p14="http://schemas.microsoft.com/office/powerpoint/2010/main" val="172181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6CF98-3FDD-089B-469B-0092CD20F949}"/>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FEE41A24-46BF-CDD4-48B2-93578BF4A39A}"/>
              </a:ext>
            </a:extLst>
          </p:cNvPr>
          <p:cNvSpPr>
            <a:spLocks noGrp="1"/>
          </p:cNvSpPr>
          <p:nvPr>
            <p:ph idx="1"/>
          </p:nvPr>
        </p:nvSpPr>
        <p:spPr/>
        <p:txBody>
          <a:bodyPr/>
          <a:lstStyle/>
          <a:p>
            <a:r>
              <a:rPr lang="pt-BR" i="1" dirty="0" err="1"/>
              <a:t>Pensenizei</a:t>
            </a:r>
            <a:r>
              <a:rPr lang="pt-BR" i="1" dirty="0"/>
              <a:t> muito na EVOLUCIOLOGIA. Tema preferido dos </a:t>
            </a:r>
            <a:r>
              <a:rPr lang="pt-BR" i="1" dirty="0" err="1"/>
              <a:t>evoluciólogos</a:t>
            </a:r>
            <a:r>
              <a:rPr lang="pt-BR" i="1" dirty="0"/>
              <a:t> e </a:t>
            </a:r>
            <a:r>
              <a:rPr lang="pt-BR" i="1" dirty="0" err="1"/>
              <a:t>evoluciólogas</a:t>
            </a:r>
            <a:r>
              <a:rPr lang="pt-BR" i="1" dirty="0"/>
              <a:t>.</a:t>
            </a:r>
          </a:p>
          <a:p>
            <a:r>
              <a:rPr lang="pt-BR" i="1" dirty="0"/>
              <a:t>Sim, algumas consciexes zombeteiras. Diante disso, algumas conscins com mais labilidade </a:t>
            </a:r>
            <a:r>
              <a:rPr lang="pt-BR" i="1" dirty="0" err="1"/>
              <a:t>parapsíquica</a:t>
            </a:r>
            <a:r>
              <a:rPr lang="pt-BR" i="1" dirty="0"/>
              <a:t> doentia acabaram iscando esse tipo de interferência patológica.</a:t>
            </a:r>
          </a:p>
          <a:p>
            <a:r>
              <a:rPr lang="pt-BR" i="1" dirty="0"/>
              <a:t>Antes com boa expectativa e vontade de participar. Durante: </a:t>
            </a:r>
            <a:r>
              <a:rPr lang="pt-BR" i="1" dirty="0" err="1"/>
              <a:t>pensenes</a:t>
            </a:r>
            <a:r>
              <a:rPr lang="pt-BR" i="1" dirty="0"/>
              <a:t> de </a:t>
            </a:r>
            <a:r>
              <a:rPr lang="pt-BR" i="1" dirty="0" err="1"/>
              <a:t>intercooperacao</a:t>
            </a:r>
            <a:r>
              <a:rPr lang="pt-BR" i="1" dirty="0"/>
              <a:t> evolutiva. Depois: </a:t>
            </a:r>
            <a:r>
              <a:rPr lang="pt-BR" i="1" dirty="0" err="1"/>
              <a:t>pensenes</a:t>
            </a:r>
            <a:r>
              <a:rPr lang="pt-BR" i="1" dirty="0"/>
              <a:t> de entusiasmo e certeza da evolução futura deste jogo</a:t>
            </a:r>
          </a:p>
          <a:p>
            <a:r>
              <a:rPr lang="pt-BR" i="1" dirty="0"/>
              <a:t>Percebi mais demanda de assistência a </a:t>
            </a:r>
            <a:r>
              <a:rPr lang="pt-BR" i="1" dirty="0" err="1"/>
              <a:t>pré</a:t>
            </a:r>
            <a:r>
              <a:rPr lang="pt-BR" i="1" dirty="0"/>
              <a:t> adolescentes com tristeza e ansiedade.</a:t>
            </a:r>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69589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4B2AD-E50E-4210-3EE6-F24179F35584}"/>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C560CE69-4168-C585-F250-D598B1DC07E5}"/>
              </a:ext>
            </a:extLst>
          </p:cNvPr>
          <p:cNvSpPr>
            <a:spLocks noGrp="1"/>
          </p:cNvSpPr>
          <p:nvPr>
            <p:ph idx="1"/>
          </p:nvPr>
        </p:nvSpPr>
        <p:spPr/>
        <p:txBody>
          <a:bodyPr>
            <a:normAutofit fontScale="92500"/>
          </a:bodyPr>
          <a:lstStyle/>
          <a:p>
            <a:r>
              <a:rPr lang="pt-BR" i="1" dirty="0"/>
              <a:t>a) Deixar mais claras as consignas do jogo no início; b) repensar as regras dentro de regras; c) pensar em colocar ações que instiguem a cooperação entre os jogadores durante o jogo ao invés de só ler definições de termos. Ao meu ver isso gerará uma dinâmica bem interessante durante o processo do jogar cooperando.</a:t>
            </a:r>
          </a:p>
          <a:p>
            <a:r>
              <a:rPr lang="pt-BR" i="1" dirty="0"/>
              <a:t>Difícil descrever em maiores detalhes, mas no início tive a sensação de estar em um jogo com amigos e procurei lidar com isso de modo lúdico e "entrar no jogo" (até para entender a demanda extrafísica). Durante o jogo percebi uma certa impaciência no campo. Depois do jogo, me senti muito bem, mas com muita fome. Certamente não foi um workshop que passou batido. Houve bastante repercussão extrafísica.</a:t>
            </a:r>
          </a:p>
          <a:p>
            <a:endParaRPr lang="pt-BR" i="1" dirty="0"/>
          </a:p>
          <a:p>
            <a:endParaRPr lang="pt-BR" dirty="0"/>
          </a:p>
        </p:txBody>
      </p:sp>
    </p:spTree>
    <p:extLst>
      <p:ext uri="{BB962C8B-B14F-4D97-AF65-F5344CB8AC3E}">
        <p14:creationId xmlns:p14="http://schemas.microsoft.com/office/powerpoint/2010/main" val="123019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B6275-1865-B3A7-4A8A-68EEDAAE7830}"/>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C64F4505-8449-76C4-F7AB-C6584F9EBB0F}"/>
              </a:ext>
            </a:extLst>
          </p:cNvPr>
          <p:cNvSpPr>
            <a:spLocks noGrp="1"/>
          </p:cNvSpPr>
          <p:nvPr>
            <p:ph idx="1"/>
          </p:nvPr>
        </p:nvSpPr>
        <p:spPr/>
        <p:txBody>
          <a:bodyPr>
            <a:normAutofit/>
          </a:bodyPr>
          <a:lstStyle/>
          <a:p>
            <a:r>
              <a:rPr lang="pt-BR" i="1" dirty="0"/>
              <a:t>Percebi demanda extrafísica importante</a:t>
            </a:r>
          </a:p>
          <a:p>
            <a:r>
              <a:rPr lang="pt-BR" i="1" dirty="0"/>
              <a:t>Como projeto piloto, está no caminho de aperfeiçoamento natural. Acho que o jogo poderia ser mais cooperativo. Ao longo do workshop, procurei explorar algumas possibilidades para entender melhor todas as variáveis do jogo (procurei me colocar nessa posição da pessoa que testa as várias possibilidades com intuito de melhorar o produto). Sugestões: 1. Apresentar as consignas de modo mais claro no início, incluindo os objetivos do jogo. 2. Ver algum modo de deixar o jogo mais colaborativo.</a:t>
            </a:r>
          </a:p>
        </p:txBody>
      </p:sp>
    </p:spTree>
    <p:extLst>
      <p:ext uri="{BB962C8B-B14F-4D97-AF65-F5344CB8AC3E}">
        <p14:creationId xmlns:p14="http://schemas.microsoft.com/office/powerpoint/2010/main" val="356870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DF3B-6392-F271-53E0-46FC820A4779}"/>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CA9DF32C-C5BD-0B55-850E-E66AA81B3D02}"/>
              </a:ext>
            </a:extLst>
          </p:cNvPr>
          <p:cNvSpPr>
            <a:spLocks noGrp="1"/>
          </p:cNvSpPr>
          <p:nvPr>
            <p:ph idx="1"/>
          </p:nvPr>
        </p:nvSpPr>
        <p:spPr/>
        <p:txBody>
          <a:bodyPr>
            <a:normAutofit fontScale="70000" lnSpcReduction="20000"/>
          </a:bodyPr>
          <a:lstStyle/>
          <a:p>
            <a:r>
              <a:rPr lang="pt-BR" i="1" dirty="0"/>
              <a:t>Antes: vai ser </a:t>
            </a:r>
            <a:r>
              <a:rPr lang="pt-BR" i="1" dirty="0" err="1"/>
              <a:t>interesssante</a:t>
            </a:r>
            <a:r>
              <a:rPr lang="pt-BR" i="1" dirty="0"/>
              <a:t> pra criar conexão entre o grupo. Durante: achei confuso a explicação, não sabia o que fazer e o sentido do jogo. Me senti confuso. Percebi em outras pessoas, o mesmo que eu: sentimento de confusão, ansiedade. Eu mesmo, não consegui manter minha pensenidade 100% </a:t>
            </a:r>
            <a:r>
              <a:rPr lang="pt-BR" i="1" dirty="0" err="1"/>
              <a:t>retilinea</a:t>
            </a:r>
            <a:r>
              <a:rPr lang="pt-BR" i="1" dirty="0"/>
              <a:t>. Tive momentos de ansiedade por não estar entendendo e estar cansado, com sonolência, trabalhei energia um monte, mas mesmo assim, não consegui predominar meu campo. Depois: entendi o significado do jogo no debate. Percebi a importância dessa ideia de jogos pros voluntários e futuras conscins intermissivistas. Apesar de continuar achando que esse aplicado ficou confuso a explicação, mas a ideia, o foco em estar tendo essa iniciativa me deixou muito feliz, acredito que esse projeto dando continuidade será de grande importância. Também foi um enorme aprendizado, refleti: até que ponto eu </a:t>
            </a:r>
            <a:r>
              <a:rPr lang="pt-BR" i="1" dirty="0" err="1"/>
              <a:t>dominio</a:t>
            </a:r>
            <a:r>
              <a:rPr lang="pt-BR" i="1" dirty="0"/>
              <a:t> o meu padrão no ambiente ou me deixo ser dominado? O quanto ainda sou ansioso? Porque me gerou tanta ansiedade fugir do meu controle e não entender o que está sendo feito? O quanto ainda sou julgador? </a:t>
            </a:r>
            <a:r>
              <a:rPr lang="pt-BR" i="1" dirty="0" err="1"/>
              <a:t>Preceptado</a:t>
            </a:r>
            <a:r>
              <a:rPr lang="pt-BR" i="1" dirty="0"/>
              <a:t>? Tudo isso são reflexões que tive após a experiência. Na hora do jogo também tive, mas ainda assim o sentimento falava mais alto, não acompanha o </a:t>
            </a:r>
            <a:r>
              <a:rPr lang="pt-BR" i="1" dirty="0" err="1"/>
              <a:t>racicionio</a:t>
            </a:r>
            <a:r>
              <a:rPr lang="pt-BR" i="1" dirty="0"/>
              <a:t>. Essas reflexões principais vieram após.</a:t>
            </a:r>
          </a:p>
          <a:p>
            <a:r>
              <a:rPr lang="pt-BR" i="1" dirty="0"/>
              <a:t>Sincronicidades: Não consegui percebi antes do jogo, após lembrei que sempre fiz nas confraternizações das ICS o jogo da mimica conscienciológica que criei e sempre foi muito interessante. Pra mim isso mostra como certas coisas tem um timing pra acontecer.</a:t>
            </a:r>
          </a:p>
          <a:p>
            <a:endParaRPr lang="pt-BR" dirty="0"/>
          </a:p>
          <a:p>
            <a:endParaRPr lang="pt-BR" dirty="0"/>
          </a:p>
        </p:txBody>
      </p:sp>
    </p:spTree>
    <p:extLst>
      <p:ext uri="{BB962C8B-B14F-4D97-AF65-F5344CB8AC3E}">
        <p14:creationId xmlns:p14="http://schemas.microsoft.com/office/powerpoint/2010/main" val="59473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FA07-C077-753A-9768-D79DE74DAD1F}"/>
              </a:ext>
            </a:extLst>
          </p:cNvPr>
          <p:cNvSpPr>
            <a:spLocks noGrp="1"/>
          </p:cNvSpPr>
          <p:nvPr>
            <p:ph type="title"/>
          </p:nvPr>
        </p:nvSpPr>
        <p:spPr/>
        <p:txBody>
          <a:bodyPr/>
          <a:lstStyle/>
          <a:p>
            <a:r>
              <a:rPr lang="pt-BR"/>
              <a:t>Comentários</a:t>
            </a:r>
            <a:endParaRPr lang="pt-BR" dirty="0"/>
          </a:p>
        </p:txBody>
      </p:sp>
      <p:sp>
        <p:nvSpPr>
          <p:cNvPr id="3" name="Espaço Reservado para Conteúdo 2">
            <a:extLst>
              <a:ext uri="{FF2B5EF4-FFF2-40B4-BE49-F238E27FC236}">
                <a16:creationId xmlns:a16="http://schemas.microsoft.com/office/drawing/2014/main" id="{B4DCC73B-0388-4739-FB3C-D509B55FA1B3}"/>
              </a:ext>
            </a:extLst>
          </p:cNvPr>
          <p:cNvSpPr>
            <a:spLocks noGrp="1"/>
          </p:cNvSpPr>
          <p:nvPr>
            <p:ph idx="1"/>
          </p:nvPr>
        </p:nvSpPr>
        <p:spPr/>
        <p:txBody>
          <a:bodyPr>
            <a:normAutofit lnSpcReduction="10000"/>
          </a:bodyPr>
          <a:lstStyle/>
          <a:p>
            <a:r>
              <a:rPr lang="pt-BR" i="1" dirty="0"/>
              <a:t>Percebi antagonismo das </a:t>
            </a:r>
            <a:r>
              <a:rPr lang="pt-BR" i="1" dirty="0" err="1"/>
              <a:t>consciex</a:t>
            </a:r>
            <a:r>
              <a:rPr lang="pt-BR" i="1" dirty="0"/>
              <a:t>, e isso surgiu da pensenidade das conscins que deram abertura também e vice-versa. Muita sonolência, agitação, desorganização, senti que faltou maior condução energética dos epicentros também, acredito que é um </a:t>
            </a:r>
            <a:r>
              <a:rPr lang="pt-BR" i="1" dirty="0" err="1"/>
              <a:t>megadesafio</a:t>
            </a:r>
            <a:r>
              <a:rPr lang="pt-BR" i="1" dirty="0"/>
              <a:t>. Não vejo que isso é responsabilidade apenas das </a:t>
            </a:r>
            <a:r>
              <a:rPr lang="pt-BR" i="1" dirty="0" err="1"/>
              <a:t>consciex</a:t>
            </a:r>
            <a:r>
              <a:rPr lang="pt-BR" i="1" dirty="0"/>
              <a:t>, dos participantes, ou apenas dos epicentros, pois o campo é formado por todos. Vale a reflexão a todos. Mas acredito que se for explicado melhor antes, e a condução ser mais objetiva, a energia será mais objetiva, e a organização </a:t>
            </a:r>
            <a:r>
              <a:rPr lang="pt-BR" i="1" dirty="0" err="1"/>
              <a:t>pensenica</a:t>
            </a:r>
            <a:r>
              <a:rPr lang="pt-BR" i="1" dirty="0"/>
              <a:t> também e as </a:t>
            </a:r>
            <a:r>
              <a:rPr lang="pt-BR" i="1" dirty="0" err="1"/>
              <a:t>consciex</a:t>
            </a:r>
            <a:r>
              <a:rPr lang="pt-BR" i="1" dirty="0"/>
              <a:t> assediadoras serão melhor assistidas.</a:t>
            </a:r>
          </a:p>
          <a:p>
            <a:r>
              <a:rPr lang="pt-BR" i="1" dirty="0"/>
              <a:t>Não tive percepção, acredito que foi um aprendizado pro grupo, pra mim, e pra quem estava </a:t>
            </a:r>
            <a:r>
              <a:rPr lang="pt-BR" i="1" dirty="0" err="1"/>
              <a:t>epicetrando</a:t>
            </a:r>
            <a:r>
              <a:rPr lang="pt-BR" i="1" dirty="0"/>
              <a:t>.</a:t>
            </a:r>
          </a:p>
        </p:txBody>
      </p:sp>
    </p:spTree>
    <p:extLst>
      <p:ext uri="{BB962C8B-B14F-4D97-AF65-F5344CB8AC3E}">
        <p14:creationId xmlns:p14="http://schemas.microsoft.com/office/powerpoint/2010/main" val="376302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5BF25-AAA9-35E7-D08A-2F9CD1AD875E}"/>
              </a:ext>
            </a:extLst>
          </p:cNvPr>
          <p:cNvSpPr>
            <a:spLocks noGrp="1"/>
          </p:cNvSpPr>
          <p:nvPr>
            <p:ph type="title"/>
          </p:nvPr>
        </p:nvSpPr>
        <p:spPr/>
        <p:txBody>
          <a:bodyPr/>
          <a:lstStyle/>
          <a:p>
            <a:r>
              <a:rPr lang="pt-BR" dirty="0" err="1"/>
              <a:t>Fatuística</a:t>
            </a:r>
            <a:endParaRPr lang="pt-BR" dirty="0"/>
          </a:p>
        </p:txBody>
      </p:sp>
      <p:sp>
        <p:nvSpPr>
          <p:cNvPr id="3" name="Espaço Reservado para Conteúdo 2">
            <a:extLst>
              <a:ext uri="{FF2B5EF4-FFF2-40B4-BE49-F238E27FC236}">
                <a16:creationId xmlns:a16="http://schemas.microsoft.com/office/drawing/2014/main" id="{23A90709-97B2-90F5-E8E5-533BDD88402F}"/>
              </a:ext>
            </a:extLst>
          </p:cNvPr>
          <p:cNvSpPr>
            <a:spLocks noGrp="1"/>
          </p:cNvSpPr>
          <p:nvPr>
            <p:ph idx="1"/>
          </p:nvPr>
        </p:nvSpPr>
        <p:spPr/>
        <p:txBody>
          <a:bodyPr>
            <a:normAutofit/>
          </a:bodyPr>
          <a:lstStyle/>
          <a:p>
            <a:r>
              <a:rPr lang="pt-BR" dirty="0"/>
              <a:t>Workshop 30/11/2024 em São Paulo (</a:t>
            </a:r>
            <a:r>
              <a:rPr lang="pt-BR" dirty="0" err="1"/>
              <a:t>Policons</a:t>
            </a:r>
            <a:r>
              <a:rPr lang="pt-BR" dirty="0"/>
              <a:t>) com 2 participantes. 2 respostas ao feedback.</a:t>
            </a:r>
          </a:p>
          <a:p>
            <a:r>
              <a:rPr lang="pt-BR" dirty="0"/>
              <a:t>Workshop 18/12/2024 em Blumenau (Hub </a:t>
            </a:r>
            <a:r>
              <a:rPr lang="pt-BR" dirty="0" err="1"/>
              <a:t>Cons</a:t>
            </a:r>
            <a:r>
              <a:rPr lang="pt-BR" dirty="0"/>
              <a:t> Vale Europeu) com 9 participantes. 6 respostas ao feedback.</a:t>
            </a:r>
          </a:p>
          <a:p>
            <a:r>
              <a:rPr lang="pt-BR" dirty="0"/>
              <a:t>Total de 11 participantes e 8 feedbacks.</a:t>
            </a:r>
          </a:p>
          <a:p>
            <a:pPr marL="0" indent="0" algn="ctr">
              <a:buNone/>
            </a:pPr>
            <a:endParaRPr lang="pt-BR" dirty="0"/>
          </a:p>
          <a:p>
            <a:pPr marL="0" indent="0" algn="ctr">
              <a:buNone/>
            </a:pPr>
            <a:r>
              <a:rPr lang="pt-BR" i="1" dirty="0"/>
              <a:t>Agradecemos imensamente aos colegas que participaram dos workshops e aos que responderam ao feedback. Isto ajuda na melhoria contínua desta gescon grupal. </a:t>
            </a:r>
          </a:p>
          <a:p>
            <a:endParaRPr lang="pt-BR" dirty="0"/>
          </a:p>
        </p:txBody>
      </p:sp>
    </p:spTree>
    <p:extLst>
      <p:ext uri="{BB962C8B-B14F-4D97-AF65-F5344CB8AC3E}">
        <p14:creationId xmlns:p14="http://schemas.microsoft.com/office/powerpoint/2010/main" val="269479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C1713BB-BAB0-89DF-95B3-4A76F701567A}"/>
              </a:ext>
            </a:extLst>
          </p:cNvPr>
          <p:cNvPicPr>
            <a:picLocks noChangeAspect="1"/>
          </p:cNvPicPr>
          <p:nvPr/>
        </p:nvPicPr>
        <p:blipFill>
          <a:blip r:embed="rId2"/>
          <a:stretch>
            <a:fillRect/>
          </a:stretch>
        </p:blipFill>
        <p:spPr>
          <a:xfrm>
            <a:off x="1509072" y="2190577"/>
            <a:ext cx="9173855" cy="2476846"/>
          </a:xfrm>
          <a:prstGeom prst="rect">
            <a:avLst/>
          </a:prstGeom>
        </p:spPr>
      </p:pic>
      <p:sp>
        <p:nvSpPr>
          <p:cNvPr id="8" name="Título 7">
            <a:extLst>
              <a:ext uri="{FF2B5EF4-FFF2-40B4-BE49-F238E27FC236}">
                <a16:creationId xmlns:a16="http://schemas.microsoft.com/office/drawing/2014/main" id="{60CF8774-FC89-EB41-060E-0C1F28283FAD}"/>
              </a:ext>
            </a:extLst>
          </p:cNvPr>
          <p:cNvSpPr>
            <a:spLocks noGrp="1"/>
          </p:cNvSpPr>
          <p:nvPr>
            <p:ph type="title"/>
          </p:nvPr>
        </p:nvSpPr>
        <p:spPr/>
        <p:txBody>
          <a:bodyPr/>
          <a:lstStyle/>
          <a:p>
            <a:r>
              <a:rPr lang="pt-BR" dirty="0"/>
              <a:t>Pontualidade</a:t>
            </a:r>
          </a:p>
        </p:txBody>
      </p:sp>
    </p:spTree>
    <p:extLst>
      <p:ext uri="{BB962C8B-B14F-4D97-AF65-F5344CB8AC3E}">
        <p14:creationId xmlns:p14="http://schemas.microsoft.com/office/powerpoint/2010/main" val="307314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EF8CA42-FDA1-E472-E88E-8E851753FCFE}"/>
              </a:ext>
            </a:extLst>
          </p:cNvPr>
          <p:cNvPicPr>
            <a:picLocks noChangeAspect="1"/>
          </p:cNvPicPr>
          <p:nvPr/>
        </p:nvPicPr>
        <p:blipFill>
          <a:blip r:embed="rId2"/>
          <a:stretch>
            <a:fillRect/>
          </a:stretch>
        </p:blipFill>
        <p:spPr>
          <a:xfrm>
            <a:off x="1194703" y="2128656"/>
            <a:ext cx="9802593" cy="2600688"/>
          </a:xfrm>
          <a:prstGeom prst="rect">
            <a:avLst/>
          </a:prstGeom>
        </p:spPr>
      </p:pic>
      <p:sp>
        <p:nvSpPr>
          <p:cNvPr id="4" name="Título 3">
            <a:extLst>
              <a:ext uri="{FF2B5EF4-FFF2-40B4-BE49-F238E27FC236}">
                <a16:creationId xmlns:a16="http://schemas.microsoft.com/office/drawing/2014/main" id="{B5270E5A-DB99-D0A2-7DC5-189BA04F801B}"/>
              </a:ext>
            </a:extLst>
          </p:cNvPr>
          <p:cNvSpPr>
            <a:spLocks noGrp="1"/>
          </p:cNvSpPr>
          <p:nvPr>
            <p:ph type="title"/>
          </p:nvPr>
        </p:nvSpPr>
        <p:spPr/>
        <p:txBody>
          <a:bodyPr/>
          <a:lstStyle/>
          <a:p>
            <a:r>
              <a:rPr lang="pt-BR" dirty="0"/>
              <a:t>Lanche</a:t>
            </a:r>
          </a:p>
        </p:txBody>
      </p:sp>
    </p:spTree>
    <p:extLst>
      <p:ext uri="{BB962C8B-B14F-4D97-AF65-F5344CB8AC3E}">
        <p14:creationId xmlns:p14="http://schemas.microsoft.com/office/powerpoint/2010/main" val="28304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9F752-D239-5765-20CB-4AC63A80102C}"/>
              </a:ext>
            </a:extLst>
          </p:cNvPr>
          <p:cNvSpPr>
            <a:spLocks noGrp="1"/>
          </p:cNvSpPr>
          <p:nvPr>
            <p:ph type="title"/>
          </p:nvPr>
        </p:nvSpPr>
        <p:spPr/>
        <p:txBody>
          <a:bodyPr/>
          <a:lstStyle/>
          <a:p>
            <a:r>
              <a:rPr lang="pt-BR" dirty="0"/>
              <a:t>Seu aproveitamento</a:t>
            </a:r>
          </a:p>
        </p:txBody>
      </p:sp>
      <p:pic>
        <p:nvPicPr>
          <p:cNvPr id="4" name="Imagem 3">
            <a:extLst>
              <a:ext uri="{FF2B5EF4-FFF2-40B4-BE49-F238E27FC236}">
                <a16:creationId xmlns:a16="http://schemas.microsoft.com/office/drawing/2014/main" id="{2A050190-BA5B-03E6-C9E6-5D46424179B8}"/>
              </a:ext>
            </a:extLst>
          </p:cNvPr>
          <p:cNvPicPr>
            <a:picLocks noChangeAspect="1"/>
          </p:cNvPicPr>
          <p:nvPr/>
        </p:nvPicPr>
        <p:blipFill>
          <a:blip r:embed="rId2"/>
          <a:stretch>
            <a:fillRect/>
          </a:stretch>
        </p:blipFill>
        <p:spPr>
          <a:xfrm>
            <a:off x="1170887" y="2085787"/>
            <a:ext cx="9850225" cy="2686425"/>
          </a:xfrm>
          <a:prstGeom prst="rect">
            <a:avLst/>
          </a:prstGeom>
        </p:spPr>
      </p:pic>
    </p:spTree>
    <p:extLst>
      <p:ext uri="{BB962C8B-B14F-4D97-AF65-F5344CB8AC3E}">
        <p14:creationId xmlns:p14="http://schemas.microsoft.com/office/powerpoint/2010/main" val="114951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16C26-5ABF-F777-D4F6-3233E36B7D13}"/>
              </a:ext>
            </a:extLst>
          </p:cNvPr>
          <p:cNvSpPr>
            <a:spLocks noGrp="1"/>
          </p:cNvSpPr>
          <p:nvPr>
            <p:ph type="title"/>
          </p:nvPr>
        </p:nvSpPr>
        <p:spPr/>
        <p:txBody>
          <a:bodyPr/>
          <a:lstStyle/>
          <a:p>
            <a:r>
              <a:rPr lang="pt-BR" dirty="0"/>
              <a:t>Tempo dedicado às atividades</a:t>
            </a:r>
          </a:p>
        </p:txBody>
      </p:sp>
      <p:pic>
        <p:nvPicPr>
          <p:cNvPr id="4" name="Imagem 3">
            <a:extLst>
              <a:ext uri="{FF2B5EF4-FFF2-40B4-BE49-F238E27FC236}">
                <a16:creationId xmlns:a16="http://schemas.microsoft.com/office/drawing/2014/main" id="{8C73EC2B-86AC-9F44-5D7E-F9E3379A4CE6}"/>
              </a:ext>
            </a:extLst>
          </p:cNvPr>
          <p:cNvPicPr>
            <a:picLocks noChangeAspect="1"/>
          </p:cNvPicPr>
          <p:nvPr/>
        </p:nvPicPr>
        <p:blipFill>
          <a:blip r:embed="rId2"/>
          <a:stretch>
            <a:fillRect/>
          </a:stretch>
        </p:blipFill>
        <p:spPr>
          <a:xfrm>
            <a:off x="1180414" y="2152472"/>
            <a:ext cx="9831172" cy="2553056"/>
          </a:xfrm>
          <a:prstGeom prst="rect">
            <a:avLst/>
          </a:prstGeom>
        </p:spPr>
      </p:pic>
    </p:spTree>
    <p:extLst>
      <p:ext uri="{BB962C8B-B14F-4D97-AF65-F5344CB8AC3E}">
        <p14:creationId xmlns:p14="http://schemas.microsoft.com/office/powerpoint/2010/main" val="12923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920F5-5BD1-FD53-1F3D-E9127480F654}"/>
              </a:ext>
            </a:extLst>
          </p:cNvPr>
          <p:cNvSpPr>
            <a:spLocks noGrp="1"/>
          </p:cNvSpPr>
          <p:nvPr>
            <p:ph type="title"/>
          </p:nvPr>
        </p:nvSpPr>
        <p:spPr/>
        <p:txBody>
          <a:bodyPr/>
          <a:lstStyle/>
          <a:p>
            <a:r>
              <a:rPr lang="pt-BR" dirty="0"/>
              <a:t>Relevância do conteúdo</a:t>
            </a:r>
          </a:p>
        </p:txBody>
      </p:sp>
      <p:pic>
        <p:nvPicPr>
          <p:cNvPr id="4" name="Imagem 3">
            <a:extLst>
              <a:ext uri="{FF2B5EF4-FFF2-40B4-BE49-F238E27FC236}">
                <a16:creationId xmlns:a16="http://schemas.microsoft.com/office/drawing/2014/main" id="{AC322C27-E658-1C26-8C5A-49FC90FA7EA1}"/>
              </a:ext>
            </a:extLst>
          </p:cNvPr>
          <p:cNvPicPr>
            <a:picLocks noChangeAspect="1"/>
          </p:cNvPicPr>
          <p:nvPr/>
        </p:nvPicPr>
        <p:blipFill>
          <a:blip r:embed="rId2"/>
          <a:stretch>
            <a:fillRect/>
          </a:stretch>
        </p:blipFill>
        <p:spPr>
          <a:xfrm>
            <a:off x="1185177" y="2133419"/>
            <a:ext cx="9821646" cy="2591162"/>
          </a:xfrm>
          <a:prstGeom prst="rect">
            <a:avLst/>
          </a:prstGeom>
        </p:spPr>
      </p:pic>
    </p:spTree>
    <p:extLst>
      <p:ext uri="{BB962C8B-B14F-4D97-AF65-F5344CB8AC3E}">
        <p14:creationId xmlns:p14="http://schemas.microsoft.com/office/powerpoint/2010/main" val="419931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E3887-3025-A07F-EB10-56182784B91A}"/>
              </a:ext>
            </a:extLst>
          </p:cNvPr>
          <p:cNvSpPr>
            <a:spLocks noGrp="1"/>
          </p:cNvSpPr>
          <p:nvPr>
            <p:ph type="title"/>
          </p:nvPr>
        </p:nvSpPr>
        <p:spPr/>
        <p:txBody>
          <a:bodyPr/>
          <a:lstStyle/>
          <a:p>
            <a:r>
              <a:rPr lang="pt-BR" dirty="0"/>
              <a:t>Clareza da exposição</a:t>
            </a:r>
          </a:p>
        </p:txBody>
      </p:sp>
      <p:pic>
        <p:nvPicPr>
          <p:cNvPr id="4" name="Imagem 3">
            <a:extLst>
              <a:ext uri="{FF2B5EF4-FFF2-40B4-BE49-F238E27FC236}">
                <a16:creationId xmlns:a16="http://schemas.microsoft.com/office/drawing/2014/main" id="{D5AE3F57-5478-18F9-49CE-6F23FD7E6640}"/>
              </a:ext>
            </a:extLst>
          </p:cNvPr>
          <p:cNvPicPr>
            <a:picLocks noChangeAspect="1"/>
          </p:cNvPicPr>
          <p:nvPr/>
        </p:nvPicPr>
        <p:blipFill>
          <a:blip r:embed="rId2"/>
          <a:stretch>
            <a:fillRect/>
          </a:stretch>
        </p:blipFill>
        <p:spPr>
          <a:xfrm>
            <a:off x="1166124" y="2147708"/>
            <a:ext cx="9859751" cy="2562583"/>
          </a:xfrm>
          <a:prstGeom prst="rect">
            <a:avLst/>
          </a:prstGeom>
        </p:spPr>
      </p:pic>
    </p:spTree>
    <p:extLst>
      <p:ext uri="{BB962C8B-B14F-4D97-AF65-F5344CB8AC3E}">
        <p14:creationId xmlns:p14="http://schemas.microsoft.com/office/powerpoint/2010/main" val="398279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76086-D869-85EC-265F-400CD79B6815}"/>
              </a:ext>
            </a:extLst>
          </p:cNvPr>
          <p:cNvSpPr>
            <a:spLocks noGrp="1"/>
          </p:cNvSpPr>
          <p:nvPr>
            <p:ph type="title"/>
          </p:nvPr>
        </p:nvSpPr>
        <p:spPr/>
        <p:txBody>
          <a:bodyPr/>
          <a:lstStyle/>
          <a:p>
            <a:r>
              <a:rPr lang="pt-BR" dirty="0"/>
              <a:t>Evento atendeu as suas expectativas</a:t>
            </a:r>
          </a:p>
        </p:txBody>
      </p:sp>
      <p:pic>
        <p:nvPicPr>
          <p:cNvPr id="4" name="Imagem 3">
            <a:extLst>
              <a:ext uri="{FF2B5EF4-FFF2-40B4-BE49-F238E27FC236}">
                <a16:creationId xmlns:a16="http://schemas.microsoft.com/office/drawing/2014/main" id="{D059AC1C-E49B-D2D4-8EF3-02F79304BBCF}"/>
              </a:ext>
            </a:extLst>
          </p:cNvPr>
          <p:cNvPicPr>
            <a:picLocks noChangeAspect="1"/>
          </p:cNvPicPr>
          <p:nvPr/>
        </p:nvPicPr>
        <p:blipFill>
          <a:blip r:embed="rId2"/>
          <a:stretch>
            <a:fillRect/>
          </a:stretch>
        </p:blipFill>
        <p:spPr>
          <a:xfrm>
            <a:off x="1189940" y="2076261"/>
            <a:ext cx="9812119" cy="2705478"/>
          </a:xfrm>
          <a:prstGeom prst="rect">
            <a:avLst/>
          </a:prstGeom>
        </p:spPr>
      </p:pic>
    </p:spTree>
    <p:extLst>
      <p:ext uri="{BB962C8B-B14F-4D97-AF65-F5344CB8AC3E}">
        <p14:creationId xmlns:p14="http://schemas.microsoft.com/office/powerpoint/2010/main" val="85456393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938</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Aptos</vt:lpstr>
      <vt:lpstr>Aptos Display</vt:lpstr>
      <vt:lpstr>Arial</vt:lpstr>
      <vt:lpstr>Tema do Office</vt:lpstr>
      <vt:lpstr>Workshop Jogo da Evoluciologia</vt:lpstr>
      <vt:lpstr>Fatuística</vt:lpstr>
      <vt:lpstr>Pontualidade</vt:lpstr>
      <vt:lpstr>Lanche</vt:lpstr>
      <vt:lpstr>Seu aproveitamento</vt:lpstr>
      <vt:lpstr>Tempo dedicado às atividades</vt:lpstr>
      <vt:lpstr>Relevância do conteúdo</vt:lpstr>
      <vt:lpstr>Clareza da exposição</vt:lpstr>
      <vt:lpstr>Evento atendeu as suas expectativas</vt:lpstr>
      <vt:lpstr>Avaliação NPS</vt:lpstr>
      <vt:lpstr>Comentários</vt:lpstr>
      <vt:lpstr>Comentários</vt:lpstr>
      <vt:lpstr>Comentários</vt:lpstr>
      <vt:lpstr>Comentários</vt:lpstr>
      <vt:lpstr>Comentários</vt:lpstr>
      <vt:lpstr>Comentários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Rafael Guimaraes Pereira</dc:creator>
  <cp:lastModifiedBy>Rafael Guimaraes Pereira</cp:lastModifiedBy>
  <cp:revision>1</cp:revision>
  <dcterms:created xsi:type="dcterms:W3CDTF">2024-12-31T22:27:16Z</dcterms:created>
  <dcterms:modified xsi:type="dcterms:W3CDTF">2024-12-31T23:00:17Z</dcterms:modified>
</cp:coreProperties>
</file>