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EE2F-BA46-4E25-B853-FD6BBD3587B9}" type="datetimeFigureOut">
              <a:rPr lang="en-GB" smtClean="0"/>
              <a:t>26/02/2017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6281-22EA-4F48-8B5D-C2434DB171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833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EE2F-BA46-4E25-B853-FD6BBD3587B9}" type="datetimeFigureOut">
              <a:rPr lang="en-GB" smtClean="0"/>
              <a:t>26/02/2017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6281-22EA-4F48-8B5D-C2434DB171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9815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EE2F-BA46-4E25-B853-FD6BBD3587B9}" type="datetimeFigureOut">
              <a:rPr lang="en-GB" smtClean="0"/>
              <a:t>26/02/2017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6281-22EA-4F48-8B5D-C2434DB171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7301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EE2F-BA46-4E25-B853-FD6BBD3587B9}" type="datetimeFigureOut">
              <a:rPr lang="en-GB" smtClean="0"/>
              <a:t>26/02/2017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6281-22EA-4F48-8B5D-C2434DB171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640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EE2F-BA46-4E25-B853-FD6BBD3587B9}" type="datetimeFigureOut">
              <a:rPr lang="en-GB" smtClean="0"/>
              <a:t>26/02/2017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6281-22EA-4F48-8B5D-C2434DB171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204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EE2F-BA46-4E25-B853-FD6BBD3587B9}" type="datetimeFigureOut">
              <a:rPr lang="en-GB" smtClean="0"/>
              <a:t>26/02/2017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6281-22EA-4F48-8B5D-C2434DB171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5071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EE2F-BA46-4E25-B853-FD6BBD3587B9}" type="datetimeFigureOut">
              <a:rPr lang="en-GB" smtClean="0"/>
              <a:t>26/02/2017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6281-22EA-4F48-8B5D-C2434DB171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118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EE2F-BA46-4E25-B853-FD6BBD3587B9}" type="datetimeFigureOut">
              <a:rPr lang="en-GB" smtClean="0"/>
              <a:t>26/02/2017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6281-22EA-4F48-8B5D-C2434DB171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647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EE2F-BA46-4E25-B853-FD6BBD3587B9}" type="datetimeFigureOut">
              <a:rPr lang="en-GB" smtClean="0"/>
              <a:t>26/02/2017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6281-22EA-4F48-8B5D-C2434DB171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54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EE2F-BA46-4E25-B853-FD6BBD3587B9}" type="datetimeFigureOut">
              <a:rPr lang="en-GB" smtClean="0"/>
              <a:t>26/02/2017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6281-22EA-4F48-8B5D-C2434DB171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488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EE2F-BA46-4E25-B853-FD6BBD3587B9}" type="datetimeFigureOut">
              <a:rPr lang="en-GB" smtClean="0"/>
              <a:t>26/02/2017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6281-22EA-4F48-8B5D-C2434DB171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3620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1EE2F-BA46-4E25-B853-FD6BBD3587B9}" type="datetimeFigureOut">
              <a:rPr lang="en-GB" smtClean="0"/>
              <a:t>26/02/2017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36281-22EA-4F48-8B5D-C2434DB171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899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Straight Connector 88"/>
          <p:cNvCxnSpPr/>
          <p:nvPr/>
        </p:nvCxnSpPr>
        <p:spPr bwMode="auto">
          <a:xfrm flipV="1">
            <a:off x="4914291" y="2250228"/>
            <a:ext cx="2022498" cy="627453"/>
          </a:xfrm>
          <a:prstGeom prst="line">
            <a:avLst/>
          </a:prstGeom>
          <a:solidFill>
            <a:schemeClr val="accent1"/>
          </a:solidFill>
          <a:ln w="22225" cap="rnd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4" name="Picture 9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638" y="3572927"/>
            <a:ext cx="829818" cy="831215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137" y="1695015"/>
            <a:ext cx="829818" cy="831215"/>
          </a:xfrm>
          <a:prstGeom prst="rect">
            <a:avLst/>
          </a:prstGeom>
        </p:spPr>
      </p:pic>
      <p:sp>
        <p:nvSpPr>
          <p:cNvPr id="96" name="TextBox 95"/>
          <p:cNvSpPr txBox="1"/>
          <p:nvPr/>
        </p:nvSpPr>
        <p:spPr>
          <a:xfrm>
            <a:off x="1250266" y="2487974"/>
            <a:ext cx="24348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646569"/>
                </a:solidFill>
              </a:rPr>
              <a:t>Branch Controller</a:t>
            </a:r>
          </a:p>
        </p:txBody>
      </p:sp>
      <p:cxnSp>
        <p:nvCxnSpPr>
          <p:cNvPr id="101" name="Straight Connector 100"/>
          <p:cNvCxnSpPr>
            <a:stCxn id="95" idx="3"/>
            <a:endCxn id="111" idx="1"/>
          </p:cNvCxnSpPr>
          <p:nvPr/>
        </p:nvCxnSpPr>
        <p:spPr bwMode="auto">
          <a:xfrm>
            <a:off x="2893955" y="2110623"/>
            <a:ext cx="4119034" cy="0"/>
          </a:xfrm>
          <a:prstGeom prst="line">
            <a:avLst/>
          </a:prstGeom>
          <a:solidFill>
            <a:schemeClr val="accent1"/>
          </a:solidFill>
          <a:ln w="22225" cap="rnd" cmpd="sng" algn="ctr">
            <a:solidFill>
              <a:srgbClr val="9FD5CA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11" name="Picture 1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989" y="1695015"/>
            <a:ext cx="829818" cy="831215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258" y="4476024"/>
            <a:ext cx="829818" cy="831215"/>
          </a:xfrm>
          <a:prstGeom prst="rect">
            <a:avLst/>
          </a:prstGeom>
        </p:spPr>
      </p:pic>
      <p:sp>
        <p:nvSpPr>
          <p:cNvPr id="114" name="TextBox 113"/>
          <p:cNvSpPr txBox="1"/>
          <p:nvPr/>
        </p:nvSpPr>
        <p:spPr>
          <a:xfrm>
            <a:off x="2070973" y="5303928"/>
            <a:ext cx="16141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646569"/>
                </a:solidFill>
              </a:rPr>
              <a:t>Remote AP (RAP) 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250265" y="1322619"/>
            <a:ext cx="2434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C3C6C8"/>
                </a:solidFill>
              </a:rPr>
              <a:t>Branch (ZTP)</a:t>
            </a:r>
            <a:endParaRPr lang="en-US" sz="1200" b="1" dirty="0">
              <a:solidFill>
                <a:srgbClr val="C3C6C8"/>
              </a:solidFill>
            </a:endParaRPr>
          </a:p>
        </p:txBody>
      </p:sp>
      <p:pic>
        <p:nvPicPr>
          <p:cNvPr id="119" name="Picture 1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215" y="1339923"/>
            <a:ext cx="1160754" cy="1158802"/>
          </a:xfrm>
          <a:prstGeom prst="rect">
            <a:avLst/>
          </a:prstGeom>
        </p:spPr>
      </p:pic>
      <p:sp>
        <p:nvSpPr>
          <p:cNvPr id="120" name="TextBox 119"/>
          <p:cNvSpPr txBox="1"/>
          <p:nvPr/>
        </p:nvSpPr>
        <p:spPr>
          <a:xfrm>
            <a:off x="4101772" y="1974291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INTERNET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200163" y="4384934"/>
            <a:ext cx="934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646569"/>
                </a:solidFill>
              </a:rPr>
              <a:t>Local</a:t>
            </a:r>
            <a:endParaRPr lang="en-US" sz="1000" b="1" dirty="0">
              <a:solidFill>
                <a:srgbClr val="646569"/>
              </a:solidFill>
            </a:endParaRPr>
          </a:p>
        </p:txBody>
      </p:sp>
      <p:cxnSp>
        <p:nvCxnSpPr>
          <p:cNvPr id="132" name="Straight Connector 131"/>
          <p:cNvCxnSpPr/>
          <p:nvPr/>
        </p:nvCxnSpPr>
        <p:spPr bwMode="auto">
          <a:xfrm>
            <a:off x="2948933" y="2347784"/>
            <a:ext cx="1005425" cy="527798"/>
          </a:xfrm>
          <a:prstGeom prst="line">
            <a:avLst/>
          </a:prstGeom>
          <a:solidFill>
            <a:schemeClr val="accent1"/>
          </a:solidFill>
          <a:ln w="22225" cap="rnd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2" name="TextBox 151"/>
          <p:cNvSpPr txBox="1"/>
          <p:nvPr/>
        </p:nvSpPr>
        <p:spPr>
          <a:xfrm>
            <a:off x="2070973" y="4062869"/>
            <a:ext cx="1632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C3C6C8"/>
                </a:solidFill>
              </a:rPr>
              <a:t>Branch (RAP)</a:t>
            </a:r>
            <a:endParaRPr lang="en-US" sz="1200" b="1" dirty="0">
              <a:solidFill>
                <a:srgbClr val="C3C6C8"/>
              </a:solidFill>
            </a:endParaRPr>
          </a:p>
        </p:txBody>
      </p:sp>
      <p:sp>
        <p:nvSpPr>
          <p:cNvPr id="153" name="Rectangle 152"/>
          <p:cNvSpPr/>
          <p:nvPr/>
        </p:nvSpPr>
        <p:spPr bwMode="auto">
          <a:xfrm>
            <a:off x="2070973" y="4049909"/>
            <a:ext cx="1614143" cy="1549590"/>
          </a:xfrm>
          <a:prstGeom prst="rect">
            <a:avLst/>
          </a:prstGeom>
          <a:noFill/>
          <a:ln w="25400" cap="flat" cmpd="sng" algn="ctr">
            <a:solidFill>
              <a:srgbClr val="C3C6C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114" y="3568002"/>
            <a:ext cx="829818" cy="83121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7579663" y="4355510"/>
            <a:ext cx="934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646569"/>
                </a:solidFill>
              </a:rPr>
              <a:t>Local</a:t>
            </a:r>
            <a:endParaRPr lang="en-US" sz="1000" b="1" dirty="0">
              <a:solidFill>
                <a:srgbClr val="646569"/>
              </a:solidFill>
            </a:endParaRPr>
          </a:p>
        </p:txBody>
      </p:sp>
      <p:cxnSp>
        <p:nvCxnSpPr>
          <p:cNvPr id="30" name="Straight Connector 29"/>
          <p:cNvCxnSpPr>
            <a:stCxn id="28" idx="0"/>
            <a:endCxn id="111" idx="2"/>
          </p:cNvCxnSpPr>
          <p:nvPr/>
        </p:nvCxnSpPr>
        <p:spPr bwMode="auto">
          <a:xfrm flipH="1" flipV="1">
            <a:off x="7427898" y="2526230"/>
            <a:ext cx="619125" cy="1041772"/>
          </a:xfrm>
          <a:prstGeom prst="line">
            <a:avLst/>
          </a:prstGeom>
          <a:solidFill>
            <a:schemeClr val="accent1"/>
          </a:solidFill>
          <a:ln w="22225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472" y="2854417"/>
            <a:ext cx="662890" cy="66289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645" y="2836844"/>
            <a:ext cx="662890" cy="662890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1250264" y="3479885"/>
            <a:ext cx="24348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646569"/>
                </a:solidFill>
              </a:rPr>
              <a:t>Controlled APs</a:t>
            </a:r>
            <a:endParaRPr lang="en-US" sz="1000" b="1" dirty="0">
              <a:solidFill>
                <a:srgbClr val="646569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330048" y="5326401"/>
            <a:ext cx="21843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646569"/>
                </a:solidFill>
              </a:rPr>
              <a:t>Controlled APs</a:t>
            </a:r>
            <a:endParaRPr lang="en-US" sz="1000" b="1" dirty="0">
              <a:solidFill>
                <a:srgbClr val="646569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006652" y="4813190"/>
            <a:ext cx="6765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646569"/>
                </a:solidFill>
              </a:rPr>
              <a:t>. . .</a:t>
            </a:r>
            <a:endParaRPr lang="en-US" b="1" dirty="0">
              <a:solidFill>
                <a:srgbClr val="646569"/>
              </a:solidFill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624" y="4702129"/>
            <a:ext cx="662890" cy="66289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049" y="4666411"/>
            <a:ext cx="662890" cy="662890"/>
          </a:xfrm>
          <a:prstGeom prst="rect">
            <a:avLst/>
          </a:prstGeom>
        </p:spPr>
      </p:pic>
      <p:sp>
        <p:nvSpPr>
          <p:cNvPr id="143" name="TextBox 142"/>
          <p:cNvSpPr txBox="1"/>
          <p:nvPr/>
        </p:nvSpPr>
        <p:spPr>
          <a:xfrm>
            <a:off x="5184974" y="1322619"/>
            <a:ext cx="3835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C3C6C8"/>
                </a:solidFill>
              </a:rPr>
              <a:t>Campus</a:t>
            </a:r>
            <a:endParaRPr lang="en-US" sz="1200" b="1" dirty="0">
              <a:solidFill>
                <a:srgbClr val="C3C6C8"/>
              </a:solidFill>
            </a:endParaRPr>
          </a:p>
        </p:txBody>
      </p:sp>
      <p:cxnSp>
        <p:nvCxnSpPr>
          <p:cNvPr id="70" name="Straight Connector 69"/>
          <p:cNvCxnSpPr>
            <a:stCxn id="94" idx="0"/>
            <a:endCxn id="127" idx="0"/>
          </p:cNvCxnSpPr>
          <p:nvPr/>
        </p:nvCxnSpPr>
        <p:spPr bwMode="auto">
          <a:xfrm flipV="1">
            <a:off x="6667547" y="2465403"/>
            <a:ext cx="774706" cy="1107524"/>
          </a:xfrm>
          <a:prstGeom prst="line">
            <a:avLst/>
          </a:prstGeom>
          <a:solidFill>
            <a:schemeClr val="accent1"/>
          </a:solidFill>
          <a:ln w="22225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1" name="TextBox 80"/>
          <p:cNvSpPr txBox="1"/>
          <p:nvPr/>
        </p:nvSpPr>
        <p:spPr>
          <a:xfrm>
            <a:off x="7006652" y="3745671"/>
            <a:ext cx="6765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646569"/>
                </a:solidFill>
              </a:rPr>
              <a:t>. . .</a:t>
            </a:r>
            <a:endParaRPr lang="en-US" b="1" dirty="0">
              <a:solidFill>
                <a:srgbClr val="646569"/>
              </a:solidFill>
            </a:endParaRPr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072" y="3227616"/>
            <a:ext cx="1160754" cy="1158802"/>
          </a:xfrm>
          <a:prstGeom prst="rect">
            <a:avLst/>
          </a:prstGeom>
        </p:spPr>
      </p:pic>
      <p:sp>
        <p:nvSpPr>
          <p:cNvPr id="102" name="TextBox 101"/>
          <p:cNvSpPr txBox="1"/>
          <p:nvPr/>
        </p:nvSpPr>
        <p:spPr>
          <a:xfrm>
            <a:off x="4060154" y="3852459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INTERNET</a:t>
            </a:r>
            <a:endParaRPr lang="en-US" sz="1000" b="1" dirty="0">
              <a:solidFill>
                <a:schemeClr val="bg1"/>
              </a:solidFill>
            </a:endParaRPr>
          </a:p>
        </p:txBody>
      </p:sp>
      <p:cxnSp>
        <p:nvCxnSpPr>
          <p:cNvPr id="103" name="Straight Connector 102"/>
          <p:cNvCxnSpPr>
            <a:stCxn id="113" idx="3"/>
          </p:cNvCxnSpPr>
          <p:nvPr/>
        </p:nvCxnSpPr>
        <p:spPr bwMode="auto">
          <a:xfrm flipV="1">
            <a:off x="3275076" y="4062869"/>
            <a:ext cx="756503" cy="828763"/>
          </a:xfrm>
          <a:prstGeom prst="line">
            <a:avLst/>
          </a:prstGeom>
          <a:solidFill>
            <a:schemeClr val="accent1"/>
          </a:solidFill>
          <a:ln w="22225" cap="rnd" cmpd="sng" algn="ctr">
            <a:solidFill>
              <a:srgbClr val="9FD5CA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4" name="Freeform 73"/>
          <p:cNvSpPr/>
          <p:nvPr/>
        </p:nvSpPr>
        <p:spPr>
          <a:xfrm>
            <a:off x="4916702" y="2508250"/>
            <a:ext cx="2165754" cy="1499326"/>
          </a:xfrm>
          <a:custGeom>
            <a:avLst/>
            <a:gdLst>
              <a:gd name="connsiteX0" fmla="*/ 0 w 2152650"/>
              <a:gd name="connsiteY0" fmla="*/ 1352550 h 1361914"/>
              <a:gd name="connsiteX1" fmla="*/ 952500 w 2152650"/>
              <a:gd name="connsiteY1" fmla="*/ 1162050 h 1361914"/>
              <a:gd name="connsiteX2" fmla="*/ 2152650 w 2152650"/>
              <a:gd name="connsiteY2" fmla="*/ 0 h 1361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2650" h="1361914">
                <a:moveTo>
                  <a:pt x="0" y="1352550"/>
                </a:moveTo>
                <a:cubicBezTo>
                  <a:pt x="296862" y="1370012"/>
                  <a:pt x="593725" y="1387475"/>
                  <a:pt x="952500" y="1162050"/>
                </a:cubicBezTo>
                <a:cubicBezTo>
                  <a:pt x="1311275" y="936625"/>
                  <a:pt x="1731962" y="468312"/>
                  <a:pt x="2152650" y="0"/>
                </a:cubicBezTo>
              </a:path>
            </a:pathLst>
          </a:custGeom>
          <a:noFill/>
          <a:ln w="22225" cap="rnd" cmpd="sng" algn="ctr">
            <a:solidFill>
              <a:srgbClr val="9FD5CA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TextBox 126"/>
          <p:cNvSpPr txBox="1"/>
          <p:nvPr/>
        </p:nvSpPr>
        <p:spPr>
          <a:xfrm>
            <a:off x="7103980" y="2465403"/>
            <a:ext cx="67654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646569"/>
                </a:solidFill>
              </a:rPr>
              <a:t>Master</a:t>
            </a:r>
            <a:endParaRPr lang="en-US" sz="1000" b="1" dirty="0">
              <a:solidFill>
                <a:srgbClr val="646569"/>
              </a:solidFill>
            </a:endParaRPr>
          </a:p>
        </p:txBody>
      </p:sp>
      <p:cxnSp>
        <p:nvCxnSpPr>
          <p:cNvPr id="115" name="Straight Connector 114"/>
          <p:cNvCxnSpPr>
            <a:endCxn id="94" idx="1"/>
          </p:cNvCxnSpPr>
          <p:nvPr/>
        </p:nvCxnSpPr>
        <p:spPr bwMode="auto">
          <a:xfrm flipV="1">
            <a:off x="4914291" y="3988535"/>
            <a:ext cx="1338347" cy="19041"/>
          </a:xfrm>
          <a:prstGeom prst="line">
            <a:avLst/>
          </a:prstGeom>
          <a:solidFill>
            <a:schemeClr val="accent1"/>
          </a:solidFill>
          <a:ln w="22225" cap="rnd" cmpd="sng" algn="ctr">
            <a:solidFill>
              <a:srgbClr val="9FD5CA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0" name="Picture 99"/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743" y="2114879"/>
            <a:ext cx="1195500" cy="1193490"/>
          </a:xfrm>
          <a:prstGeom prst="rect">
            <a:avLst/>
          </a:prstGeom>
        </p:spPr>
      </p:pic>
      <p:sp>
        <p:nvSpPr>
          <p:cNvPr id="98" name="TextBox 97"/>
          <p:cNvSpPr txBox="1"/>
          <p:nvPr/>
        </p:nvSpPr>
        <p:spPr>
          <a:xfrm>
            <a:off x="3954170" y="2794600"/>
            <a:ext cx="9268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WAN / MPLS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17" name="Rectangle 116"/>
          <p:cNvSpPr/>
          <p:nvPr/>
        </p:nvSpPr>
        <p:spPr bwMode="auto">
          <a:xfrm>
            <a:off x="1250265" y="1314761"/>
            <a:ext cx="2434853" cy="2505198"/>
          </a:xfrm>
          <a:prstGeom prst="rect">
            <a:avLst/>
          </a:prstGeom>
          <a:noFill/>
          <a:ln w="25400" cap="flat" cmpd="sng" algn="ctr">
            <a:solidFill>
              <a:srgbClr val="C3C6C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44" name="Rectangle 143"/>
          <p:cNvSpPr/>
          <p:nvPr/>
        </p:nvSpPr>
        <p:spPr bwMode="auto">
          <a:xfrm>
            <a:off x="5184975" y="1314760"/>
            <a:ext cx="3835457" cy="4284243"/>
          </a:xfrm>
          <a:prstGeom prst="rect">
            <a:avLst/>
          </a:prstGeom>
          <a:noFill/>
          <a:ln w="25400" cap="flat" cmpd="sng" algn="ctr">
            <a:solidFill>
              <a:srgbClr val="C3C6C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08931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Straight Connector 88"/>
          <p:cNvCxnSpPr/>
          <p:nvPr/>
        </p:nvCxnSpPr>
        <p:spPr bwMode="auto">
          <a:xfrm flipV="1">
            <a:off x="4856626" y="3172866"/>
            <a:ext cx="2022498" cy="627453"/>
          </a:xfrm>
          <a:prstGeom prst="line">
            <a:avLst/>
          </a:prstGeom>
          <a:solidFill>
            <a:schemeClr val="accent1"/>
          </a:solidFill>
          <a:ln w="22225" cap="rnd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4" name="Picture 9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973" y="4495565"/>
            <a:ext cx="829818" cy="831215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472" y="2617653"/>
            <a:ext cx="829818" cy="831215"/>
          </a:xfrm>
          <a:prstGeom prst="rect">
            <a:avLst/>
          </a:prstGeom>
        </p:spPr>
      </p:pic>
      <p:sp>
        <p:nvSpPr>
          <p:cNvPr id="96" name="TextBox 95"/>
          <p:cNvSpPr txBox="1"/>
          <p:nvPr/>
        </p:nvSpPr>
        <p:spPr>
          <a:xfrm>
            <a:off x="1192601" y="3410612"/>
            <a:ext cx="24348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646569"/>
                </a:solidFill>
              </a:rPr>
              <a:t>Branch Controller</a:t>
            </a:r>
          </a:p>
        </p:txBody>
      </p:sp>
      <p:cxnSp>
        <p:nvCxnSpPr>
          <p:cNvPr id="101" name="Straight Connector 100"/>
          <p:cNvCxnSpPr>
            <a:stCxn id="95" idx="3"/>
            <a:endCxn id="111" idx="1"/>
          </p:cNvCxnSpPr>
          <p:nvPr/>
        </p:nvCxnSpPr>
        <p:spPr bwMode="auto">
          <a:xfrm>
            <a:off x="2836290" y="3033261"/>
            <a:ext cx="4119034" cy="0"/>
          </a:xfrm>
          <a:prstGeom prst="line">
            <a:avLst/>
          </a:prstGeom>
          <a:solidFill>
            <a:schemeClr val="accent1"/>
          </a:solidFill>
          <a:ln w="22225" cap="rnd" cmpd="sng" algn="ctr">
            <a:solidFill>
              <a:srgbClr val="9FD5CA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11" name="Picture 1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324" y="2617653"/>
            <a:ext cx="829818" cy="831215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593" y="5398662"/>
            <a:ext cx="829818" cy="831215"/>
          </a:xfrm>
          <a:prstGeom prst="rect">
            <a:avLst/>
          </a:prstGeom>
        </p:spPr>
      </p:pic>
      <p:sp>
        <p:nvSpPr>
          <p:cNvPr id="114" name="TextBox 113"/>
          <p:cNvSpPr txBox="1"/>
          <p:nvPr/>
        </p:nvSpPr>
        <p:spPr>
          <a:xfrm>
            <a:off x="2013308" y="6226566"/>
            <a:ext cx="16141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646569"/>
                </a:solidFill>
              </a:rPr>
              <a:t>Remote AP (RAP) 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192600" y="2245257"/>
            <a:ext cx="2434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C3C6C8"/>
                </a:solidFill>
              </a:rPr>
              <a:t>Branch (ZTP)</a:t>
            </a:r>
            <a:endParaRPr lang="en-US" sz="1200" b="1" dirty="0">
              <a:solidFill>
                <a:srgbClr val="C3C6C8"/>
              </a:solidFill>
            </a:endParaRPr>
          </a:p>
        </p:txBody>
      </p:sp>
      <p:pic>
        <p:nvPicPr>
          <p:cNvPr id="119" name="Picture 1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550" y="2262561"/>
            <a:ext cx="1160754" cy="1158802"/>
          </a:xfrm>
          <a:prstGeom prst="rect">
            <a:avLst/>
          </a:prstGeom>
        </p:spPr>
      </p:pic>
      <p:sp>
        <p:nvSpPr>
          <p:cNvPr id="120" name="TextBox 119"/>
          <p:cNvSpPr txBox="1"/>
          <p:nvPr/>
        </p:nvSpPr>
        <p:spPr>
          <a:xfrm>
            <a:off x="4044107" y="2896929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INTERNET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142498" y="5307572"/>
            <a:ext cx="934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646569"/>
                </a:solidFill>
              </a:rPr>
              <a:t>Local</a:t>
            </a:r>
            <a:endParaRPr lang="en-US" sz="1000" b="1" dirty="0">
              <a:solidFill>
                <a:srgbClr val="646569"/>
              </a:solidFill>
            </a:endParaRPr>
          </a:p>
        </p:txBody>
      </p:sp>
      <p:cxnSp>
        <p:nvCxnSpPr>
          <p:cNvPr id="132" name="Straight Connector 131"/>
          <p:cNvCxnSpPr/>
          <p:nvPr/>
        </p:nvCxnSpPr>
        <p:spPr bwMode="auto">
          <a:xfrm>
            <a:off x="2891268" y="3270422"/>
            <a:ext cx="1005425" cy="527798"/>
          </a:xfrm>
          <a:prstGeom prst="line">
            <a:avLst/>
          </a:prstGeom>
          <a:solidFill>
            <a:schemeClr val="accent1"/>
          </a:solidFill>
          <a:ln w="22225" cap="rnd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2" name="TextBox 151"/>
          <p:cNvSpPr txBox="1"/>
          <p:nvPr/>
        </p:nvSpPr>
        <p:spPr>
          <a:xfrm>
            <a:off x="2013308" y="4985507"/>
            <a:ext cx="1632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C3C6C8"/>
                </a:solidFill>
              </a:rPr>
              <a:t>Branch (RAP)</a:t>
            </a:r>
            <a:endParaRPr lang="en-US" sz="1200" b="1" dirty="0">
              <a:solidFill>
                <a:srgbClr val="C3C6C8"/>
              </a:solidFill>
            </a:endParaRPr>
          </a:p>
        </p:txBody>
      </p:sp>
      <p:sp>
        <p:nvSpPr>
          <p:cNvPr id="153" name="Rectangle 152"/>
          <p:cNvSpPr/>
          <p:nvPr/>
        </p:nvSpPr>
        <p:spPr bwMode="auto">
          <a:xfrm>
            <a:off x="2013308" y="4972547"/>
            <a:ext cx="1614143" cy="1549590"/>
          </a:xfrm>
          <a:prstGeom prst="rect">
            <a:avLst/>
          </a:prstGeom>
          <a:noFill/>
          <a:ln w="25400" cap="flat" cmpd="sng" algn="ctr">
            <a:solidFill>
              <a:srgbClr val="C3C6C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449" y="4490640"/>
            <a:ext cx="829818" cy="83121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7521998" y="5278148"/>
            <a:ext cx="934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646569"/>
                </a:solidFill>
              </a:rPr>
              <a:t>Local</a:t>
            </a:r>
            <a:endParaRPr lang="en-US" sz="1000" b="1" dirty="0">
              <a:solidFill>
                <a:srgbClr val="646569"/>
              </a:solidFill>
            </a:endParaRPr>
          </a:p>
        </p:txBody>
      </p:sp>
      <p:cxnSp>
        <p:nvCxnSpPr>
          <p:cNvPr id="30" name="Straight Connector 29"/>
          <p:cNvCxnSpPr>
            <a:stCxn id="28" idx="0"/>
            <a:endCxn id="111" idx="2"/>
          </p:cNvCxnSpPr>
          <p:nvPr/>
        </p:nvCxnSpPr>
        <p:spPr bwMode="auto">
          <a:xfrm flipH="1" flipV="1">
            <a:off x="7370233" y="3448868"/>
            <a:ext cx="619125" cy="1041772"/>
          </a:xfrm>
          <a:prstGeom prst="line">
            <a:avLst/>
          </a:prstGeom>
          <a:solidFill>
            <a:schemeClr val="accent1"/>
          </a:solidFill>
          <a:ln w="22225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807" y="3777055"/>
            <a:ext cx="662890" cy="66289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980" y="3759482"/>
            <a:ext cx="662890" cy="662890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1192599" y="4402523"/>
            <a:ext cx="24348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646569"/>
                </a:solidFill>
              </a:rPr>
              <a:t>Controlled APs</a:t>
            </a:r>
            <a:endParaRPr lang="en-US" sz="1000" b="1" dirty="0">
              <a:solidFill>
                <a:srgbClr val="646569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272383" y="6249039"/>
            <a:ext cx="21843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646569"/>
                </a:solidFill>
              </a:rPr>
              <a:t>Controlled APs</a:t>
            </a:r>
            <a:endParaRPr lang="en-US" sz="1000" b="1" dirty="0">
              <a:solidFill>
                <a:srgbClr val="646569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948987" y="5735828"/>
            <a:ext cx="6765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646569"/>
                </a:solidFill>
              </a:rPr>
              <a:t>. . .</a:t>
            </a:r>
            <a:endParaRPr lang="en-US" b="1" dirty="0">
              <a:solidFill>
                <a:srgbClr val="646569"/>
              </a:solidFill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959" y="5624767"/>
            <a:ext cx="662890" cy="66289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384" y="5589049"/>
            <a:ext cx="662890" cy="662890"/>
          </a:xfrm>
          <a:prstGeom prst="rect">
            <a:avLst/>
          </a:prstGeom>
        </p:spPr>
      </p:pic>
      <p:sp>
        <p:nvSpPr>
          <p:cNvPr id="143" name="TextBox 142"/>
          <p:cNvSpPr txBox="1"/>
          <p:nvPr/>
        </p:nvSpPr>
        <p:spPr>
          <a:xfrm>
            <a:off x="5127309" y="2245257"/>
            <a:ext cx="3835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C3C6C8"/>
                </a:solidFill>
              </a:rPr>
              <a:t>Campus</a:t>
            </a:r>
            <a:endParaRPr lang="en-US" sz="1200" b="1" dirty="0">
              <a:solidFill>
                <a:srgbClr val="C3C6C8"/>
              </a:solidFill>
            </a:endParaRPr>
          </a:p>
        </p:txBody>
      </p:sp>
      <p:cxnSp>
        <p:nvCxnSpPr>
          <p:cNvPr id="70" name="Straight Connector 69"/>
          <p:cNvCxnSpPr>
            <a:stCxn id="94" idx="0"/>
            <a:endCxn id="127" idx="0"/>
          </p:cNvCxnSpPr>
          <p:nvPr/>
        </p:nvCxnSpPr>
        <p:spPr bwMode="auto">
          <a:xfrm flipV="1">
            <a:off x="6609882" y="3388041"/>
            <a:ext cx="774706" cy="1107524"/>
          </a:xfrm>
          <a:prstGeom prst="line">
            <a:avLst/>
          </a:prstGeom>
          <a:solidFill>
            <a:schemeClr val="accent1"/>
          </a:solidFill>
          <a:ln w="22225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1" name="TextBox 80"/>
          <p:cNvSpPr txBox="1"/>
          <p:nvPr/>
        </p:nvSpPr>
        <p:spPr>
          <a:xfrm>
            <a:off x="6948987" y="4668309"/>
            <a:ext cx="6765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646569"/>
                </a:solidFill>
              </a:rPr>
              <a:t>. . .</a:t>
            </a:r>
            <a:endParaRPr lang="en-US" b="1" dirty="0">
              <a:solidFill>
                <a:srgbClr val="646569"/>
              </a:solidFill>
            </a:endParaRPr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407" y="4150254"/>
            <a:ext cx="1160754" cy="1158802"/>
          </a:xfrm>
          <a:prstGeom prst="rect">
            <a:avLst/>
          </a:prstGeom>
        </p:spPr>
      </p:pic>
      <p:sp>
        <p:nvSpPr>
          <p:cNvPr id="102" name="TextBox 101"/>
          <p:cNvSpPr txBox="1"/>
          <p:nvPr/>
        </p:nvSpPr>
        <p:spPr>
          <a:xfrm>
            <a:off x="4002489" y="4775097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INTERNET</a:t>
            </a:r>
            <a:endParaRPr lang="en-US" sz="1000" b="1" dirty="0">
              <a:solidFill>
                <a:schemeClr val="bg1"/>
              </a:solidFill>
            </a:endParaRPr>
          </a:p>
        </p:txBody>
      </p:sp>
      <p:cxnSp>
        <p:nvCxnSpPr>
          <p:cNvPr id="103" name="Straight Connector 102"/>
          <p:cNvCxnSpPr>
            <a:stCxn id="113" idx="3"/>
          </p:cNvCxnSpPr>
          <p:nvPr/>
        </p:nvCxnSpPr>
        <p:spPr bwMode="auto">
          <a:xfrm flipV="1">
            <a:off x="3217411" y="4985507"/>
            <a:ext cx="756503" cy="828763"/>
          </a:xfrm>
          <a:prstGeom prst="line">
            <a:avLst/>
          </a:prstGeom>
          <a:solidFill>
            <a:schemeClr val="accent1"/>
          </a:solidFill>
          <a:ln w="22225" cap="rnd" cmpd="sng" algn="ctr">
            <a:solidFill>
              <a:srgbClr val="9FD5CA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4" name="Freeform 73"/>
          <p:cNvSpPr/>
          <p:nvPr/>
        </p:nvSpPr>
        <p:spPr>
          <a:xfrm>
            <a:off x="4859037" y="3430888"/>
            <a:ext cx="2165754" cy="1499326"/>
          </a:xfrm>
          <a:custGeom>
            <a:avLst/>
            <a:gdLst>
              <a:gd name="connsiteX0" fmla="*/ 0 w 2152650"/>
              <a:gd name="connsiteY0" fmla="*/ 1352550 h 1361914"/>
              <a:gd name="connsiteX1" fmla="*/ 952500 w 2152650"/>
              <a:gd name="connsiteY1" fmla="*/ 1162050 h 1361914"/>
              <a:gd name="connsiteX2" fmla="*/ 2152650 w 2152650"/>
              <a:gd name="connsiteY2" fmla="*/ 0 h 1361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2650" h="1361914">
                <a:moveTo>
                  <a:pt x="0" y="1352550"/>
                </a:moveTo>
                <a:cubicBezTo>
                  <a:pt x="296862" y="1370012"/>
                  <a:pt x="593725" y="1387475"/>
                  <a:pt x="952500" y="1162050"/>
                </a:cubicBezTo>
                <a:cubicBezTo>
                  <a:pt x="1311275" y="936625"/>
                  <a:pt x="1731962" y="468312"/>
                  <a:pt x="2152650" y="0"/>
                </a:cubicBezTo>
              </a:path>
            </a:pathLst>
          </a:custGeom>
          <a:noFill/>
          <a:ln w="22225" cap="rnd" cmpd="sng" algn="ctr">
            <a:solidFill>
              <a:srgbClr val="9FD5CA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TextBox 126"/>
          <p:cNvSpPr txBox="1"/>
          <p:nvPr/>
        </p:nvSpPr>
        <p:spPr>
          <a:xfrm>
            <a:off x="7046315" y="3388041"/>
            <a:ext cx="67654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646569"/>
                </a:solidFill>
              </a:rPr>
              <a:t>Master</a:t>
            </a:r>
            <a:endParaRPr lang="en-US" sz="1000" b="1" dirty="0">
              <a:solidFill>
                <a:srgbClr val="646569"/>
              </a:solidFill>
            </a:endParaRPr>
          </a:p>
        </p:txBody>
      </p:sp>
      <p:cxnSp>
        <p:nvCxnSpPr>
          <p:cNvPr id="115" name="Straight Connector 114"/>
          <p:cNvCxnSpPr>
            <a:endCxn id="94" idx="1"/>
          </p:cNvCxnSpPr>
          <p:nvPr/>
        </p:nvCxnSpPr>
        <p:spPr bwMode="auto">
          <a:xfrm flipV="1">
            <a:off x="4856626" y="4911173"/>
            <a:ext cx="1338347" cy="19041"/>
          </a:xfrm>
          <a:prstGeom prst="line">
            <a:avLst/>
          </a:prstGeom>
          <a:solidFill>
            <a:schemeClr val="accent1"/>
          </a:solidFill>
          <a:ln w="22225" cap="rnd" cmpd="sng" algn="ctr">
            <a:solidFill>
              <a:srgbClr val="9FD5CA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0" name="Picture 99"/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078" y="3037517"/>
            <a:ext cx="1195500" cy="1193490"/>
          </a:xfrm>
          <a:prstGeom prst="rect">
            <a:avLst/>
          </a:prstGeom>
        </p:spPr>
      </p:pic>
      <p:sp>
        <p:nvSpPr>
          <p:cNvPr id="98" name="TextBox 97"/>
          <p:cNvSpPr txBox="1"/>
          <p:nvPr/>
        </p:nvSpPr>
        <p:spPr>
          <a:xfrm>
            <a:off x="3896505" y="3717238"/>
            <a:ext cx="9268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WAN / MPLS</a:t>
            </a:r>
            <a:endParaRPr lang="en-US" sz="1000" b="1" dirty="0">
              <a:solidFill>
                <a:schemeClr val="bg1"/>
              </a:solidFill>
            </a:endParaRP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655" y="1109363"/>
            <a:ext cx="1015984" cy="1015984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590" y="1114731"/>
            <a:ext cx="1003558" cy="1005248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872" y="1110012"/>
            <a:ext cx="1014686" cy="1014686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972" y="1110012"/>
            <a:ext cx="1014686" cy="1014686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250" y="1109644"/>
            <a:ext cx="1014686" cy="101468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889588" y="1401442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900" b="1" dirty="0" smtClean="0">
                <a:solidFill>
                  <a:schemeClr val="accent4">
                    <a:lumMod val="75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ARUBA</a:t>
            </a:r>
          </a:p>
          <a:p>
            <a:pPr algn="ctr"/>
            <a:r>
              <a:rPr lang="es-ES_tradnl" sz="900" b="1" dirty="0" smtClean="0">
                <a:solidFill>
                  <a:schemeClr val="accent4">
                    <a:lumMod val="7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ACTIVATE</a:t>
            </a:r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62" y="1110012"/>
            <a:ext cx="1014686" cy="1014686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1448927" y="1398662"/>
            <a:ext cx="809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900" b="1" dirty="0" smtClean="0">
                <a:solidFill>
                  <a:schemeClr val="accent6">
                    <a:lumMod val="75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BRIGHT</a:t>
            </a:r>
          </a:p>
          <a:p>
            <a:pPr algn="ctr"/>
            <a:r>
              <a:rPr lang="es-ES_tradnl" sz="900" b="1" dirty="0" smtClean="0">
                <a:solidFill>
                  <a:schemeClr val="accent6">
                    <a:lumMod val="75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CLOUD</a:t>
            </a:r>
            <a:endParaRPr lang="es-ES_tradnl" sz="900" b="1" dirty="0" smtClean="0">
              <a:solidFill>
                <a:schemeClr val="accent6">
                  <a:lumMod val="75000"/>
                </a:schemeClr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260693" y="989808"/>
            <a:ext cx="2434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 smtClean="0">
                <a:solidFill>
                  <a:srgbClr val="C3C6C8"/>
                </a:solidFill>
              </a:rPr>
              <a:t>Servicios</a:t>
            </a:r>
            <a:r>
              <a:rPr lang="en-US" sz="1200" b="1" dirty="0" smtClean="0">
                <a:solidFill>
                  <a:srgbClr val="C3C6C8"/>
                </a:solidFill>
              </a:rPr>
              <a:t> web</a:t>
            </a:r>
            <a:endParaRPr lang="en-US" sz="1200" b="1" dirty="0">
              <a:solidFill>
                <a:srgbClr val="C3C6C8"/>
              </a:solidFill>
            </a:endParaRP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349" y="1100993"/>
            <a:ext cx="1072163" cy="1073968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8109020" y="1959539"/>
            <a:ext cx="870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/>
              <a:t>Otros</a:t>
            </a:r>
            <a:endParaRPr lang="en-US" sz="800" dirty="0"/>
          </a:p>
          <a:p>
            <a:pPr algn="ctr"/>
            <a:r>
              <a:rPr lang="en-US" sz="800" dirty="0" smtClean="0"/>
              <a:t>(DHCP, DNS, </a:t>
            </a:r>
            <a:r>
              <a:rPr lang="en-US" sz="800" dirty="0" err="1" smtClean="0"/>
              <a:t>etc</a:t>
            </a:r>
            <a:r>
              <a:rPr lang="en-US" sz="800" dirty="0" smtClean="0"/>
              <a:t>)</a:t>
            </a:r>
            <a:endParaRPr lang="en-US" sz="800" dirty="0"/>
          </a:p>
        </p:txBody>
      </p:sp>
      <p:sp>
        <p:nvSpPr>
          <p:cNvPr id="117" name="Rectangle 116"/>
          <p:cNvSpPr/>
          <p:nvPr/>
        </p:nvSpPr>
        <p:spPr bwMode="auto">
          <a:xfrm>
            <a:off x="1192600" y="2237399"/>
            <a:ext cx="2434853" cy="2505198"/>
          </a:xfrm>
          <a:prstGeom prst="rect">
            <a:avLst/>
          </a:prstGeom>
          <a:noFill/>
          <a:ln w="25400" cap="flat" cmpd="sng" algn="ctr">
            <a:solidFill>
              <a:srgbClr val="C3C6C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44" name="Rectangle 143"/>
          <p:cNvSpPr/>
          <p:nvPr/>
        </p:nvSpPr>
        <p:spPr bwMode="auto">
          <a:xfrm>
            <a:off x="5127310" y="989808"/>
            <a:ext cx="3835457" cy="5531834"/>
          </a:xfrm>
          <a:prstGeom prst="rect">
            <a:avLst/>
          </a:prstGeom>
          <a:noFill/>
          <a:ln w="25400" cap="flat" cmpd="sng" algn="ctr">
            <a:solidFill>
              <a:srgbClr val="C3C6C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79460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82</Words>
  <Application>Microsoft Office PowerPoint</Application>
  <PresentationFormat>Widescreen</PresentationFormat>
  <Paragraphs>37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ＭＳ Ｐゴシック</vt:lpstr>
      <vt:lpstr>Arial</vt:lpstr>
      <vt:lpstr>Calibri</vt:lpstr>
      <vt:lpstr>Calibri Light</vt:lpstr>
      <vt:lpstr>Tahoma</vt:lpstr>
      <vt:lpstr>Verdana</vt:lpstr>
      <vt:lpstr>Office Theme</vt:lpstr>
      <vt:lpstr>PowerPoint Presentation</vt:lpstr>
      <vt:lpstr>PowerPoint Presentation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Rivero, Rafael Jose (HPE Aruba)</dc:creator>
  <cp:lastModifiedBy>Rivero, Rafael Jose (HPE Aruba)</cp:lastModifiedBy>
  <cp:revision>11</cp:revision>
  <dcterms:created xsi:type="dcterms:W3CDTF">2017-02-24T06:51:50Z</dcterms:created>
  <dcterms:modified xsi:type="dcterms:W3CDTF">2017-02-26T11:37:01Z</dcterms:modified>
</cp:coreProperties>
</file>