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8" r:id="rId3"/>
    <p:sldId id="260" r:id="rId4"/>
    <p:sldId id="285" r:id="rId5"/>
    <p:sldId id="286" r:id="rId6"/>
    <p:sldId id="288" r:id="rId7"/>
    <p:sldId id="289" r:id="rId8"/>
    <p:sldId id="290" r:id="rId9"/>
    <p:sldId id="287" r:id="rId10"/>
    <p:sldId id="291" r:id="rId11"/>
    <p:sldId id="293" r:id="rId12"/>
    <p:sldId id="292" r:id="rId13"/>
    <p:sldId id="294" r:id="rId14"/>
    <p:sldId id="264" r:id="rId15"/>
    <p:sldId id="295" r:id="rId16"/>
    <p:sldId id="296" r:id="rId17"/>
    <p:sldId id="298" r:id="rId18"/>
    <p:sldId id="299" r:id="rId19"/>
    <p:sldId id="259" r:id="rId20"/>
    <p:sldId id="261" r:id="rId21"/>
    <p:sldId id="301" r:id="rId22"/>
    <p:sldId id="302" r:id="rId23"/>
    <p:sldId id="300" r:id="rId24"/>
    <p:sldId id="303" r:id="rId25"/>
    <p:sldId id="304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Lato" panose="020B0604020202020204" charset="0"/>
      <p:regular r:id="rId32"/>
      <p:bold r:id="rId33"/>
      <p:italic r:id="rId34"/>
      <p:boldItalic r:id="rId35"/>
    </p:embeddedFont>
    <p:embeddedFont>
      <p:font typeface="Lato Black" panose="020B0604020202020204" charset="0"/>
      <p:bold r:id="rId36"/>
      <p:boldItalic r:id="rId37"/>
    </p:embeddedFont>
    <p:embeddedFont>
      <p:font typeface="Lato Light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00E3D5-BFF1-46C6-8850-B3440BE8E54D}">
  <a:tblStyle styleId="{A600E3D5-BFF1-46C6-8850-B3440BE8E5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031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427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8862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550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7212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527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21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638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09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45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45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79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984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53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46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avLst/>
            <a:gdLst/>
            <a:ahLst/>
            <a:cxnLst/>
            <a:rect l="l" t="t" r="r" b="b"/>
            <a:pathLst>
              <a:path w="3860800" h="939800" extrusionOk="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avLst/>
            <a:gdLst/>
            <a:ahLst/>
            <a:cxnLst/>
            <a:rect l="l" t="t" r="r" b="b"/>
            <a:pathLst>
              <a:path w="3860800" h="1358900" extrusionOk="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avLst/>
            <a:gdLst/>
            <a:ahLst/>
            <a:cxnLst/>
            <a:rect l="l" t="t" r="r" b="b"/>
            <a:pathLst>
              <a:path w="3860800" h="730250" extrusionOk="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23" name="Google Shape;23;p4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600"/>
              </a:spcBef>
              <a:spcAft>
                <a:spcPts val="0"/>
              </a:spcAft>
              <a:buSzPts val="3200"/>
              <a:buChar char="◦"/>
              <a:defRPr sz="3200" i="1"/>
            </a:lvl1pPr>
            <a:lvl2pPr marL="914400" lvl="1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2pPr>
            <a:lvl3pPr marL="1371600" lvl="2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3pPr>
            <a:lvl4pPr marL="1828800" lvl="3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4pPr>
            <a:lvl5pPr marL="2286000" lvl="4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5pPr>
            <a:lvl6pPr marL="2743200" lvl="5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6pPr>
            <a:lvl7pPr marL="3200400" lvl="6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7pPr>
            <a:lvl8pPr marL="3657600" lvl="7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8pPr>
            <a:lvl9pPr marL="4114800" lvl="8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◦"/>
              <a:defRPr sz="3200" i="1"/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sz="9600"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 rot="5400000" flipH="1">
            <a:off x="-1530412" y="1530301"/>
            <a:ext cx="5154243" cy="2093410"/>
            <a:chOff x="187960" y="1453515"/>
            <a:chExt cx="3861435" cy="1568450"/>
          </a:xfrm>
        </p:grpSpPr>
        <p:sp>
          <p:nvSpPr>
            <p:cNvPr id="30" name="Google Shape;30;p4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35" name="Google Shape;35;p5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7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52" name="Google Shape;52;p7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1902600" cy="29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2928612" y="1475700"/>
            <a:ext cx="1902600" cy="29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5119374" y="1475700"/>
            <a:ext cx="1902600" cy="29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0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76" name="Google Shape;76;p10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waves">
  <p:cSld name="BLANK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1"/>
          <p:cNvGrpSpPr/>
          <p:nvPr/>
        </p:nvGrpSpPr>
        <p:grpSpPr>
          <a:xfrm>
            <a:off x="-13177" y="3583361"/>
            <a:ext cx="9157393" cy="1560137"/>
            <a:chOff x="187960" y="1453515"/>
            <a:chExt cx="3861435" cy="1568450"/>
          </a:xfrm>
        </p:grpSpPr>
        <p:sp>
          <p:nvSpPr>
            <p:cNvPr id="82" name="Google Shape;82;p11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pathon/pageupdate.j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Appathon/products.j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pathon/pageupdate.j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rafa.daskos@gmail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afail16/Appath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path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hyperlink" Target="http://localhost:8080/Appathon/login.j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pathon/newuser.j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pathon/myhomepage.j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0" y="674452"/>
            <a:ext cx="9144000" cy="16666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l-GR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Διαδίκτυο και Εφαρμογές</a:t>
            </a:r>
            <a:br>
              <a:rPr lang="el-G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Ροή Δ: Επικοινωνίες και </a:t>
            </a:r>
            <a:br>
              <a:rPr lang="el-G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Δίκτυα Υπολογιστών</a:t>
            </a:r>
            <a:endParaRPr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B98287-144C-43F3-A1DC-AC88F97DDFC7}"/>
              </a:ext>
            </a:extLst>
          </p:cNvPr>
          <p:cNvSpPr txBox="1"/>
          <p:nvPr/>
        </p:nvSpPr>
        <p:spPr>
          <a:xfrm>
            <a:off x="162128" y="3728936"/>
            <a:ext cx="3145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Δάσκος</a:t>
            </a:r>
            <a:r>
              <a:rPr lang="el-GR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Ραφαήλ</a:t>
            </a:r>
          </a:p>
          <a:p>
            <a:r>
              <a:rPr lang="el-GR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Α.Μ.: 03116049</a:t>
            </a:r>
          </a:p>
          <a:p>
            <a:r>
              <a:rPr lang="el-GR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Προπτυχιακός φοιτητής</a:t>
            </a:r>
          </a:p>
          <a:p>
            <a:r>
              <a:rPr lang="el-GR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ΣΗΜΜΥ ΕΜΠ</a:t>
            </a:r>
          </a:p>
          <a:p>
            <a:r>
              <a:rPr lang="el-GR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Ακαδημαϊκό έτος: 2019-2020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/>
          <p:nvPr/>
        </p:nvSpPr>
        <p:spPr>
          <a:xfrm>
            <a:off x="3498718" y="798823"/>
            <a:ext cx="4555464" cy="35464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71450" dist="3810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3196478" y="945542"/>
            <a:ext cx="4174200" cy="26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Place your screenshot here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321" name="Google Shape;321;p33"/>
          <p:cNvSpPr txBox="1">
            <a:spLocks noGrp="1"/>
          </p:cNvSpPr>
          <p:nvPr>
            <p:ph type="body" idx="4294967295"/>
          </p:nvPr>
        </p:nvSpPr>
        <p:spPr>
          <a:xfrm>
            <a:off x="175097" y="852250"/>
            <a:ext cx="3104729" cy="350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Στη σελίδα αυτή μπορούμε να βρεθούμε με το τρέξιμο του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pageupdate.jsp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Βρίσκεται και από τα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</a:p>
          <a:p>
            <a:pPr marL="171450" indent="-171450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http://localhost:8080/Appathon/pageupdate.jsp</a:t>
            </a:r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Με το πάτημα του κουμπιού ελέγχεται όπως και στο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signup </a:t>
            </a: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 είναι κενή η φόρμα αλλά και αν είναι συνδεδεμένος χρήστης που πάει να κάνει την ανανέωση.</a:t>
            </a:r>
            <a:endParaRPr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3AFF1-07AD-4C8F-8BDB-03CB8099E393}"/>
              </a:ext>
            </a:extLst>
          </p:cNvPr>
          <p:cNvSpPr/>
          <p:nvPr/>
        </p:nvSpPr>
        <p:spPr>
          <a:xfrm>
            <a:off x="0" y="540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Update Page</a:t>
            </a:r>
            <a:endParaRPr lang="el-G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408EA3-AAD3-497B-B2F5-A8714B2CE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188" y="1022192"/>
            <a:ext cx="4116524" cy="2122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188474-AC3C-462C-8EC4-5B9186EE6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826" y="4269989"/>
            <a:ext cx="1371155" cy="59736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24EFA-ED84-4A47-AB9B-30AFEC5F1826}"/>
              </a:ext>
            </a:extLst>
          </p:cNvPr>
          <p:cNvCxnSpPr>
            <a:cxnSpLocks/>
          </p:cNvCxnSpPr>
          <p:nvPr/>
        </p:nvCxnSpPr>
        <p:spPr>
          <a:xfrm>
            <a:off x="2782111" y="4345303"/>
            <a:ext cx="497715" cy="201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1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18;p33">
            <a:extLst>
              <a:ext uri="{FF2B5EF4-FFF2-40B4-BE49-F238E27FC236}">
                <a16:creationId xmlns:a16="http://schemas.microsoft.com/office/drawing/2014/main" id="{EC75144A-C283-44B2-B853-3261A9CC6AF8}"/>
              </a:ext>
            </a:extLst>
          </p:cNvPr>
          <p:cNvSpPr/>
          <p:nvPr/>
        </p:nvSpPr>
        <p:spPr>
          <a:xfrm>
            <a:off x="1760706" y="590183"/>
            <a:ext cx="5622587" cy="352789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71450" dist="3810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A2EAB-3559-4C22-9410-97874CE47B99}"/>
              </a:ext>
            </a:extLst>
          </p:cNvPr>
          <p:cNvSpPr/>
          <p:nvPr/>
        </p:nvSpPr>
        <p:spPr>
          <a:xfrm>
            <a:off x="0" y="540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 Page</a:t>
            </a:r>
            <a:endParaRPr lang="el-GR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27589-8648-47DC-BF64-EA9B707A0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897" y="776831"/>
            <a:ext cx="5136205" cy="2679391"/>
          </a:xfrm>
          <a:prstGeom prst="rect">
            <a:avLst/>
          </a:prstGeom>
        </p:spPr>
      </p:pic>
      <p:sp>
        <p:nvSpPr>
          <p:cNvPr id="11" name="Google Shape;321;p33">
            <a:extLst>
              <a:ext uri="{FF2B5EF4-FFF2-40B4-BE49-F238E27FC236}">
                <a16:creationId xmlns:a16="http://schemas.microsoft.com/office/drawing/2014/main" id="{CB68CE03-6B51-4F1C-BAE0-5187A795BBD4}"/>
              </a:ext>
            </a:extLst>
          </p:cNvPr>
          <p:cNvSpPr txBox="1">
            <a:spLocks/>
          </p:cNvSpPr>
          <p:nvPr/>
        </p:nvSpPr>
        <p:spPr>
          <a:xfrm>
            <a:off x="460443" y="4366669"/>
            <a:ext cx="856682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None/>
            </a:pPr>
            <a:r>
              <a:rPr lang="el-GR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Στη σελίδα αυτή μπορούμε να βρεθούμε με το τρέξιμο του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l-GR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ή από το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l-GR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http://localhost:8080/Appathon/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products</a:t>
            </a:r>
            <a:r>
              <a:rPr lang="el-GR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l-GR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jsp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Θα δούμε στη συνέχεια ποιες δυνατότητες μας παρέχονται μέσα σε αυτή τη σελίδα.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9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724879" y="253731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Επιλογές της σελίδας 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l-G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2701" y="1264446"/>
            <a:ext cx="6557896" cy="3742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 message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Δείχνει της τιμή του προϊόντος με τον ΦΠΑ της Ελλάδας (ο κώδικας γι’ αυτό είναι στο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αρχείο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χρήση .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tooltip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 box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Σε κάθε προϊόν μπορούμε να αλλάξουμε την ποσότητα που θέλουμε να αγοράσουμε.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to cart buttons.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Προσθέτει το προϊόν που διαλέξαμε με την ποσότητα που είχε στο καλάθι.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στο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Products.java)</a:t>
            </a:r>
            <a:endParaRPr lang="el-GR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Basket button.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Μας οδηγεί στο καλάθι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ü"/>
            </a:pP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Πληροφορίες προϊόντων. Στη βάση μας έχουμε 10 υπολογιστές (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desktop/laptop)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στη σελίδα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δείχνουμε φωτογραφία, όνομα, τιμή χωρίς ΦΠΑ και δίνουμε και τις παραπάνω επιλογές στο χρήστη.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677C25-2F35-44AC-B9CB-93BEE3318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088" y="1194052"/>
            <a:ext cx="1289725" cy="625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0E7D37-3E5D-4136-8692-8CEB21172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951" y="2264941"/>
            <a:ext cx="929633" cy="742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6744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/>
          <p:nvPr/>
        </p:nvSpPr>
        <p:spPr>
          <a:xfrm>
            <a:off x="3498718" y="798823"/>
            <a:ext cx="4555464" cy="35464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71450" dist="3810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3196478" y="945542"/>
            <a:ext cx="4174200" cy="26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Place your screenshot here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321" name="Google Shape;321;p33"/>
          <p:cNvSpPr txBox="1">
            <a:spLocks noGrp="1"/>
          </p:cNvSpPr>
          <p:nvPr>
            <p:ph type="body" idx="4294967295"/>
          </p:nvPr>
        </p:nvSpPr>
        <p:spPr>
          <a:xfrm>
            <a:off x="175097" y="852250"/>
            <a:ext cx="3104729" cy="350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Στη σελίδα αυτή μπορούμε να βρεθούμε με το τρέξιμο του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basket.jsp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Βρίσκεται και από τα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</a:p>
          <a:p>
            <a:pPr marL="171450" indent="-171450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http://localhost:8080/Appathon/basket.jsp</a:t>
            </a:r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Οι λειτουργίες όλων των λειτουργιών αυτής της σελίδας θα αναλυθούν λεπτομερώς στη συνέχεια.</a:t>
            </a:r>
            <a:endParaRPr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3AFF1-07AD-4C8F-8BDB-03CB8099E393}"/>
              </a:ext>
            </a:extLst>
          </p:cNvPr>
          <p:cNvSpPr/>
          <p:nvPr/>
        </p:nvSpPr>
        <p:spPr>
          <a:xfrm>
            <a:off x="0" y="540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Basket Page</a:t>
            </a:r>
            <a:endParaRPr lang="el-GR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F54B15-97E4-47E7-94A0-CA66D4F6A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929" y="1076528"/>
            <a:ext cx="4132098" cy="203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1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5D6EB0-BEE4-4CD9-9919-F50551726530}"/>
              </a:ext>
            </a:extLst>
          </p:cNvPr>
          <p:cNvSpPr/>
          <p:nvPr/>
        </p:nvSpPr>
        <p:spPr>
          <a:xfrm>
            <a:off x="0" y="31020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 in Basket</a:t>
            </a:r>
            <a:endParaRPr lang="el-GR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49A3B-FA17-4B6C-AA78-DDC53BA0E9B7}"/>
              </a:ext>
            </a:extLst>
          </p:cNvPr>
          <p:cNvSpPr txBox="1"/>
          <p:nvPr/>
        </p:nvSpPr>
        <p:spPr>
          <a:xfrm>
            <a:off x="817123" y="976008"/>
            <a:ext cx="3229583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Buying:</a:t>
            </a:r>
          </a:p>
          <a:p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Μέσω του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Servlet Basket.java,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οδηγούμαστε πίσω στα προϊόντα, διατηρώντας την παραγγελία μας μέχρι εκείνη τη στιγμή, για να συνεχίσουμε τις αγορές μας.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3813EE-8B8B-4D5D-914D-3572D245E8A4}"/>
              </a:ext>
            </a:extLst>
          </p:cNvPr>
          <p:cNvSpPr txBox="1"/>
          <p:nvPr/>
        </p:nvSpPr>
        <p:spPr>
          <a:xfrm>
            <a:off x="5077838" y="946824"/>
            <a:ext cx="3067456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Delete:</a:t>
            </a:r>
          </a:p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έχει κάθε προϊόν που έχει προστεθεί στο καλάθι μας και όταν το πατάμε διαγράφεται αυτό από το καλάθι μας, ανεξαρτήτως του πόσο είναι το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του.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BA3DE-CC22-465B-8A53-5D48CF6813A9}"/>
              </a:ext>
            </a:extLst>
          </p:cNvPr>
          <p:cNvSpPr txBox="1"/>
          <p:nvPr/>
        </p:nvSpPr>
        <p:spPr>
          <a:xfrm>
            <a:off x="817123" y="2782498"/>
            <a:ext cx="3229583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Check:</a:t>
            </a:r>
          </a:p>
          <a:p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Κοιτάει τον κωδικό που έχει τοποθετηθεί στο πεδίο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voucher.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 είναι ο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studentdiscount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τότε κάνει κόκκινο το χρώμα του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sum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προσθέτει 20% έκπτωση. Αν το ξαναδοκιμάσουμε (και έχει ήδη πετύχει ο κωδικός δε θα έχουμε κάποιο σφάλμα απλά δε θα αλλάξει κάτι.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72BFFC-727C-4F31-B793-543D004ADE11}"/>
              </a:ext>
            </a:extLst>
          </p:cNvPr>
          <p:cNvSpPr txBox="1"/>
          <p:nvPr/>
        </p:nvSpPr>
        <p:spPr>
          <a:xfrm>
            <a:off x="5077838" y="2782498"/>
            <a:ext cx="3067456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 to purchase:</a:t>
            </a:r>
          </a:p>
          <a:p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Ανανεώνει τη βάση μας με την παραγγελία (πίνακες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order,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orderelement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γράφει στον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ένα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.txt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με τα στοιχεία της παραγγελίας, αν είναι συνδεδεμένος ο χρήστης αλλιώς βγάζει μήνυμα λάθους. (περισσότερα στη διαφάνεια 16)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9899FF-0F12-48AD-A3EA-3D252033800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4DEE2A-FCF1-4DA8-A03D-91EABEAA5606}"/>
              </a:ext>
            </a:extLst>
          </p:cNvPr>
          <p:cNvSpPr/>
          <p:nvPr/>
        </p:nvSpPr>
        <p:spPr>
          <a:xfrm>
            <a:off x="0" y="31020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Counties &amp; Voucher</a:t>
            </a:r>
            <a:endParaRPr lang="el-GR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6D75E-39FE-4B08-881C-8A9D938B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9" y="938411"/>
            <a:ext cx="3450076" cy="16538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3475DF-93B8-410D-9F57-7DF28080E7D8}"/>
              </a:ext>
            </a:extLst>
          </p:cNvPr>
          <p:cNvSpPr txBox="1"/>
          <p:nvPr/>
        </p:nvSpPr>
        <p:spPr>
          <a:xfrm>
            <a:off x="3621325" y="1705128"/>
            <a:ext cx="5407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Εδώ μπορούμε να δούμε τη διαφορά (σε σχέση με τη φωτογραφία σελ. 14) όταν από την παραπάνω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dropdown list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αλλάξει η επιλογή μας και ανανεωθεί το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sum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μέσω μιας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συνάρτησης στο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αρχείο.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FE5DEE-CDC9-457C-A4F9-5F4493165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528" y="938411"/>
            <a:ext cx="1675792" cy="617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B0327D-9DBE-4C8E-A5AE-3FA9ACD75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537" y="3105134"/>
            <a:ext cx="3576790" cy="1841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188FF9-3D37-4612-A919-DF903FCF9280}"/>
              </a:ext>
            </a:extLst>
          </p:cNvPr>
          <p:cNvSpPr txBox="1"/>
          <p:nvPr/>
        </p:nvSpPr>
        <p:spPr>
          <a:xfrm>
            <a:off x="771727" y="4411629"/>
            <a:ext cx="324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 ανανέωση της συνολικής αξίας μετά τη χρήση του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voucher: “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studentdiscount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l-GR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53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9899FF-0F12-48AD-A3EA-3D252033800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4DEE2A-FCF1-4DA8-A03D-91EABEAA5606}"/>
              </a:ext>
            </a:extLst>
          </p:cNvPr>
          <p:cNvSpPr/>
          <p:nvPr/>
        </p:nvSpPr>
        <p:spPr>
          <a:xfrm>
            <a:off x="0" y="31020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&amp; Response</a:t>
            </a:r>
            <a:endParaRPr lang="el-G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72ACC4-E74B-4276-A2BC-03428446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99" y="976320"/>
            <a:ext cx="2489774" cy="1088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32804B-47D9-4B10-A162-D1A5AC55AFC0}"/>
              </a:ext>
            </a:extLst>
          </p:cNvPr>
          <p:cNvSpPr txBox="1"/>
          <p:nvPr/>
        </p:nvSpPr>
        <p:spPr>
          <a:xfrm>
            <a:off x="3741907" y="894977"/>
            <a:ext cx="47406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Μήνυμα σφάλματος με δυνατότητα μετάβασης στις σελίδες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(και να συνδεθεί),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(και να δημιουργήσει λογαριασμό)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ή να μείνει στο καλάθι (και κάποια επόμενη στιγμή να συνδεθεί), αν δεν έχει συνδεθεί, αλλιώς λαμβάνει ένα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αρχείο, όπως φαίνεται στη συνέχεια.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CF353-2DBA-4A45-9EED-C0FB763A9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2798557"/>
            <a:ext cx="6614809" cy="11824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FBA7A0-11D3-4A94-B0F5-916F1969893B}"/>
              </a:ext>
            </a:extLst>
          </p:cNvPr>
          <p:cNvSpPr txBox="1"/>
          <p:nvPr/>
        </p:nvSpPr>
        <p:spPr>
          <a:xfrm>
            <a:off x="252919" y="4312596"/>
            <a:ext cx="661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Τότε ολοκληρώνεται η αγορά, γεμίζει η βάση και αδειάζει το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εκτός του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username.</a:t>
            </a:r>
            <a:endParaRPr lang="el-GR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250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5396" y="253731"/>
            <a:ext cx="6653719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Βοηθητικά στοιχεία</a:t>
            </a:r>
            <a:endParaRPr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2701" y="1264446"/>
            <a:ext cx="6862695" cy="2587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Operations.java: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κάνει όλες τις επικοινωνίες με τη βάση και γυρνάει ανάλογα αποτελέσματα.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User.java: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δημιουργία χρήστη για ευκολότερο χειρισμό των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του.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Countries.java: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δημιουργία των χωρών, όταν τις λάβουμε από τη βάση, για ευκολία στην παρουσίασή τους.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Products.java: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δημιουργία των προϊόντων για ευκολία στην παρουσίασή αλλά και προσπέλασή τους (όπως για το καλάθι).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endParaRPr lang="el-GR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6835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7038-D69D-42DF-AEEF-B86BA70FB0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pSp>
        <p:nvGrpSpPr>
          <p:cNvPr id="5" name="Google Shape;654;p38">
            <a:extLst>
              <a:ext uri="{FF2B5EF4-FFF2-40B4-BE49-F238E27FC236}">
                <a16:creationId xmlns:a16="http://schemas.microsoft.com/office/drawing/2014/main" id="{7784B3A4-F264-48EE-A842-FCD65C1EB55D}"/>
              </a:ext>
            </a:extLst>
          </p:cNvPr>
          <p:cNvGrpSpPr/>
          <p:nvPr/>
        </p:nvGrpSpPr>
        <p:grpSpPr>
          <a:xfrm>
            <a:off x="1905648" y="931914"/>
            <a:ext cx="4191000" cy="3962351"/>
            <a:chOff x="1301750" y="920750"/>
            <a:chExt cx="5095875" cy="5100637"/>
          </a:xfrm>
        </p:grpSpPr>
        <p:sp>
          <p:nvSpPr>
            <p:cNvPr id="6" name="Google Shape;655;p38">
              <a:extLst>
                <a:ext uri="{FF2B5EF4-FFF2-40B4-BE49-F238E27FC236}">
                  <a16:creationId xmlns:a16="http://schemas.microsoft.com/office/drawing/2014/main" id="{11E8458B-4B5B-45C5-9D50-E5367A945F9F}"/>
                </a:ext>
              </a:extLst>
            </p:cNvPr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656;p38">
              <a:extLst>
                <a:ext uri="{FF2B5EF4-FFF2-40B4-BE49-F238E27FC236}">
                  <a16:creationId xmlns:a16="http://schemas.microsoft.com/office/drawing/2014/main" id="{25B8A446-6555-414C-9ED3-02F3353AC0F9}"/>
                </a:ext>
              </a:extLst>
            </p:cNvPr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657;p38">
              <a:extLst>
                <a:ext uri="{FF2B5EF4-FFF2-40B4-BE49-F238E27FC236}">
                  <a16:creationId xmlns:a16="http://schemas.microsoft.com/office/drawing/2014/main" id="{E3D1D7B9-D935-483D-9946-89F83685C50D}"/>
                </a:ext>
              </a:extLst>
            </p:cNvPr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658;p38">
              <a:extLst>
                <a:ext uri="{FF2B5EF4-FFF2-40B4-BE49-F238E27FC236}">
                  <a16:creationId xmlns:a16="http://schemas.microsoft.com/office/drawing/2014/main" id="{664C5DCA-5C3C-4617-99D0-B61946F797A0}"/>
                </a:ext>
              </a:extLst>
            </p:cNvPr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659;p38">
              <a:extLst>
                <a:ext uri="{FF2B5EF4-FFF2-40B4-BE49-F238E27FC236}">
                  <a16:creationId xmlns:a16="http://schemas.microsoft.com/office/drawing/2014/main" id="{8F82420B-A597-4473-BACB-BB5428CB4918}"/>
                </a:ext>
              </a:extLst>
            </p:cNvPr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124;p17">
            <a:extLst>
              <a:ext uri="{FF2B5EF4-FFF2-40B4-BE49-F238E27FC236}">
                <a16:creationId xmlns:a16="http://schemas.microsoft.com/office/drawing/2014/main" id="{3603C195-85D2-4867-868F-3A7608FB3B24}"/>
              </a:ext>
            </a:extLst>
          </p:cNvPr>
          <p:cNvSpPr txBox="1">
            <a:spLocks/>
          </p:cNvSpPr>
          <p:nvPr/>
        </p:nvSpPr>
        <p:spPr>
          <a:xfrm>
            <a:off x="0" y="249235"/>
            <a:ext cx="8599251" cy="43904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l-GR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Πίνακες της Βάσης (</a:t>
            </a:r>
            <a:r>
              <a:rPr lang="en-US" sz="36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F5DC6-6724-463E-BDF3-745A90482C1E}"/>
              </a:ext>
            </a:extLst>
          </p:cNvPr>
          <p:cNvSpPr txBox="1"/>
          <p:nvPr/>
        </p:nvSpPr>
        <p:spPr>
          <a:xfrm>
            <a:off x="3371168" y="2572763"/>
            <a:ext cx="1329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Schema:</a:t>
            </a:r>
          </a:p>
          <a:p>
            <a:pPr algn="ctr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endParaRPr lang="el-GR" sz="1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FACB22-03B1-42BD-A3CA-98221B532E99}"/>
              </a:ext>
            </a:extLst>
          </p:cNvPr>
          <p:cNvSpPr txBox="1"/>
          <p:nvPr/>
        </p:nvSpPr>
        <p:spPr>
          <a:xfrm>
            <a:off x="3122271" y="3896605"/>
            <a:ext cx="13294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vat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l-GR" sz="1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3A3EA5-86F8-433E-AE2F-4B0AC4AD5489}"/>
              </a:ext>
            </a:extLst>
          </p:cNvPr>
          <p:cNvSpPr txBox="1"/>
          <p:nvPr/>
        </p:nvSpPr>
        <p:spPr>
          <a:xfrm>
            <a:off x="4492581" y="2963239"/>
            <a:ext cx="16542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</a:p>
          <a:p>
            <a:pPr algn="ctr"/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totalSum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243CD6-6EE4-4EFF-820B-9DB78D89EE52}"/>
              </a:ext>
            </a:extLst>
          </p:cNvPr>
          <p:cNvSpPr txBox="1"/>
          <p:nvPr/>
        </p:nvSpPr>
        <p:spPr>
          <a:xfrm>
            <a:off x="4299625" y="1355200"/>
            <a:ext cx="13294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orderelement</a:t>
            </a: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endParaRPr lang="el-G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BFCD3-987A-4B1C-B449-8FD26B3849B1}"/>
              </a:ext>
            </a:extLst>
          </p:cNvPr>
          <p:cNvSpPr txBox="1"/>
          <p:nvPr/>
        </p:nvSpPr>
        <p:spPr>
          <a:xfrm>
            <a:off x="1756639" y="2422155"/>
            <a:ext cx="13656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users: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surname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date_of_birth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el-GR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58BA4E-30DB-4C97-82F3-FBF55E610C78}"/>
              </a:ext>
            </a:extLst>
          </p:cNvPr>
          <p:cNvSpPr txBox="1"/>
          <p:nvPr/>
        </p:nvSpPr>
        <p:spPr>
          <a:xfrm>
            <a:off x="2670259" y="1096049"/>
            <a:ext cx="136563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products: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3544670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0" y="1238655"/>
            <a:ext cx="9144000" cy="119690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Αρχιτεκτονική </a:t>
            </a:r>
            <a:br>
              <a:rPr lang="el-GR" sz="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Υλοποίησης</a:t>
            </a:r>
            <a:endParaRPr sz="4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0" y="4358700"/>
            <a:ext cx="5479915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Στις ακόλουθες διαφάνειες θα δούμε τα εργαλεία  που χρησιμοποιήθηκαν για τη δημιουργία της σελίδας μας.</a:t>
            </a:r>
            <a:endParaRPr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1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6" name="Google Shape;1073;p38">
            <a:extLst>
              <a:ext uri="{FF2B5EF4-FFF2-40B4-BE49-F238E27FC236}">
                <a16:creationId xmlns:a16="http://schemas.microsoft.com/office/drawing/2014/main" id="{8B0AD8A3-1A07-4183-BDA9-42214793EA08}"/>
              </a:ext>
            </a:extLst>
          </p:cNvPr>
          <p:cNvGrpSpPr/>
          <p:nvPr/>
        </p:nvGrpSpPr>
        <p:grpSpPr>
          <a:xfrm>
            <a:off x="732818" y="1134893"/>
            <a:ext cx="7029854" cy="2931269"/>
            <a:chOff x="6332670" y="5663946"/>
            <a:chExt cx="856627" cy="594715"/>
          </a:xfrm>
        </p:grpSpPr>
        <p:grpSp>
          <p:nvGrpSpPr>
            <p:cNvPr id="7" name="Google Shape;1074;p38">
              <a:extLst>
                <a:ext uri="{FF2B5EF4-FFF2-40B4-BE49-F238E27FC236}">
                  <a16:creationId xmlns:a16="http://schemas.microsoft.com/office/drawing/2014/main" id="{15CA67CF-E22C-4246-A8D3-C6114ACC88AA}"/>
                </a:ext>
              </a:extLst>
            </p:cNvPr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" name="Google Shape;1075;p38">
                <a:extLst>
                  <a:ext uri="{FF2B5EF4-FFF2-40B4-BE49-F238E27FC236}">
                    <a16:creationId xmlns:a16="http://schemas.microsoft.com/office/drawing/2014/main" id="{67C4CB34-9FBC-4481-A4B5-86385304B82A}"/>
                  </a:ext>
                </a:extLst>
              </p:cNvPr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76;p38">
                <a:extLst>
                  <a:ext uri="{FF2B5EF4-FFF2-40B4-BE49-F238E27FC236}">
                    <a16:creationId xmlns:a16="http://schemas.microsoft.com/office/drawing/2014/main" id="{F00D0A06-A21E-4654-8DCC-1B0AC38DCC52}"/>
                  </a:ext>
                </a:extLst>
              </p:cNvPr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1077;p38">
              <a:extLst>
                <a:ext uri="{FF2B5EF4-FFF2-40B4-BE49-F238E27FC236}">
                  <a16:creationId xmlns:a16="http://schemas.microsoft.com/office/drawing/2014/main" id="{3E03078D-31E8-4E54-9F52-EF2BE101E28F}"/>
                </a:ext>
              </a:extLst>
            </p:cNvPr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" name="Google Shape;1078;p38">
                <a:extLst>
                  <a:ext uri="{FF2B5EF4-FFF2-40B4-BE49-F238E27FC236}">
                    <a16:creationId xmlns:a16="http://schemas.microsoft.com/office/drawing/2014/main" id="{064E77F8-3311-4FBE-AA04-9E0D215B1D11}"/>
                  </a:ext>
                </a:extLst>
              </p:cNvPr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79;p38">
                <a:extLst>
                  <a:ext uri="{FF2B5EF4-FFF2-40B4-BE49-F238E27FC236}">
                    <a16:creationId xmlns:a16="http://schemas.microsoft.com/office/drawing/2014/main" id="{95214320-4CFD-41D8-ABF6-B79DE63A220B}"/>
                  </a:ext>
                </a:extLst>
              </p:cNvPr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1080;p38">
              <a:extLst>
                <a:ext uri="{FF2B5EF4-FFF2-40B4-BE49-F238E27FC236}">
                  <a16:creationId xmlns:a16="http://schemas.microsoft.com/office/drawing/2014/main" id="{42E2F4C1-C475-4D89-A547-673B36F752E1}"/>
                </a:ext>
              </a:extLst>
            </p:cNvPr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" name="Google Shape;1081;p38">
                <a:extLst>
                  <a:ext uri="{FF2B5EF4-FFF2-40B4-BE49-F238E27FC236}">
                    <a16:creationId xmlns:a16="http://schemas.microsoft.com/office/drawing/2014/main" id="{A4136656-C311-49E8-ABCA-1E8CDB366620}"/>
                  </a:ext>
                </a:extLst>
              </p:cNvPr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082;p38">
                <a:extLst>
                  <a:ext uri="{FF2B5EF4-FFF2-40B4-BE49-F238E27FC236}">
                    <a16:creationId xmlns:a16="http://schemas.microsoft.com/office/drawing/2014/main" id="{A36B3209-5C14-4E3E-AABA-2C7977DC45A1}"/>
                  </a:ext>
                </a:extLst>
              </p:cNvPr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5C0F36C-B5BC-4926-B092-F24364C522C7}"/>
              </a:ext>
            </a:extLst>
          </p:cNvPr>
          <p:cNvSpPr/>
          <p:nvPr/>
        </p:nvSpPr>
        <p:spPr>
          <a:xfrm>
            <a:off x="0" y="242671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Περιεχόμενα</a:t>
            </a:r>
            <a:endParaRPr lang="el-G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7946D-8095-4900-A5CB-5F48A1C08205}"/>
              </a:ext>
            </a:extLst>
          </p:cNvPr>
          <p:cNvSpPr txBox="1"/>
          <p:nvPr/>
        </p:nvSpPr>
        <p:spPr>
          <a:xfrm>
            <a:off x="1893651" y="1309991"/>
            <a:ext cx="5252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 διαδικτυακή σελίδα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B303BD-2975-49A8-94D3-CA5FE6CD4C1B}"/>
              </a:ext>
            </a:extLst>
          </p:cNvPr>
          <p:cNvSpPr txBox="1"/>
          <p:nvPr/>
        </p:nvSpPr>
        <p:spPr>
          <a:xfrm>
            <a:off x="1050462" y="2315657"/>
            <a:ext cx="5904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Αρχιτεκτονική υλοποίησης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B4DB24-2326-4059-9243-89CFA3283B8D}"/>
              </a:ext>
            </a:extLst>
          </p:cNvPr>
          <p:cNvSpPr txBox="1"/>
          <p:nvPr/>
        </p:nvSpPr>
        <p:spPr>
          <a:xfrm>
            <a:off x="1866214" y="3331725"/>
            <a:ext cx="5252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el-G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Εργαλεία που αξιοποιήθηκαν:</a:t>
            </a:r>
            <a:endParaRPr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204777" y="1495155"/>
            <a:ext cx="4404839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Servlets / Classes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(MySQL Workbench)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IDE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Tomcat Server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l-GR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9409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E3DD-AFF4-4D53-A15D-31161C4629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Google Shape;124;p17">
            <a:extLst>
              <a:ext uri="{FF2B5EF4-FFF2-40B4-BE49-F238E27FC236}">
                <a16:creationId xmlns:a16="http://schemas.microsoft.com/office/drawing/2014/main" id="{EB8F088B-AFC7-4449-908D-5BE21DA3C8AE}"/>
              </a:ext>
            </a:extLst>
          </p:cNvPr>
          <p:cNvSpPr txBox="1">
            <a:spLocks/>
          </p:cNvSpPr>
          <p:nvPr/>
        </p:nvSpPr>
        <p:spPr>
          <a:xfrm>
            <a:off x="0" y="259404"/>
            <a:ext cx="9144000" cy="7386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l-GR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JSP</a:t>
            </a:r>
            <a:r>
              <a:rPr lang="el-GR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l-GR" sz="4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BDBF8-FDBC-4974-B848-ED25929196A8}"/>
              </a:ext>
            </a:extLst>
          </p:cNvPr>
          <p:cNvSpPr txBox="1"/>
          <p:nvPr/>
        </p:nvSpPr>
        <p:spPr>
          <a:xfrm>
            <a:off x="1190016" y="1199745"/>
            <a:ext cx="67639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Ο κώδικας είναι γραμμένος σε 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ώστε να γίνει αξιοποίηση των 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 </a:t>
            </a: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για επικοινωνία μεταξύ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αρχείων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αντιμετώπιση 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methods </a:t>
            </a: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σύνδεση με τη βάση μας.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l-GR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Στα 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 </a:t>
            </a: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αρχεία υπάρχει συνδυασμός 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(display of elements),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(styling), java (inside JSP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scriplets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(one function in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basket.jsp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l-GR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Όλη η βάση είναι γραμμένη με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(υπάρχει αντίγραφο στο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στο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l-GR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1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529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400829-761E-4755-97B2-C195876A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ΕΧΤ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l-GR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77F29-6A7E-4EEF-BE8A-7DBBA1CF6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13" y="1472796"/>
            <a:ext cx="2180007" cy="29601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b="1" u="sng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workbench</a:t>
            </a:r>
          </a:p>
          <a:p>
            <a:pPr marL="114300" indent="0">
              <a:buNone/>
            </a:pP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Για τη δημιουργία της βάσης και την ενεργοποίηση του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(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Μπορεί όλο αυτό να γίνει και με το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9F4FA-F183-40FA-96BE-7B7D3130787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89897" y="1472796"/>
            <a:ext cx="2180006" cy="29601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Tomcat Server</a:t>
            </a:r>
          </a:p>
          <a:p>
            <a:pPr marL="114300" indent="0">
              <a:buNone/>
            </a:pP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Για να βοηθήσει στο τρέξιμο της εργασίας. Παρέχει έναν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στον οποίο μπορεί να εκκινήσει το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75C416-2ABC-4F40-8938-ECA56A443FC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553875" y="1475700"/>
            <a:ext cx="2027213" cy="29601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IDE</a:t>
            </a:r>
          </a:p>
          <a:p>
            <a:pPr marL="114300" indent="0">
              <a:buNone/>
            </a:pP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Για την συγγραφή και τρέξιμο του κώδικα.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Χρειάζεται να προστεθούν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της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και δυνατότητα σύνδεσης με τον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</a:p>
          <a:p>
            <a:pPr marL="114300" indent="0">
              <a:buNone/>
            </a:pPr>
            <a:endParaRPr lang="el-G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A1FF73-B78A-4D7D-9EE3-07F3F9EC46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137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0" y="1238655"/>
            <a:ext cx="9144000" cy="119690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endParaRPr sz="4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0" y="4740612"/>
            <a:ext cx="6258128" cy="4028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Ανάλυση όλων όσων χρειάζονται για το τρέξιμο της εργασίας.</a:t>
            </a:r>
            <a:endParaRPr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51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4F1506-8C80-4086-AC84-D07D94B94796}"/>
              </a:ext>
            </a:extLst>
          </p:cNvPr>
          <p:cNvSpPr txBox="1"/>
          <p:nvPr/>
        </p:nvSpPr>
        <p:spPr>
          <a:xfrm>
            <a:off x="1199744" y="1245141"/>
            <a:ext cx="6744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Εγκατάσταση του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eclipse, tomcat, </a:t>
            </a:r>
            <a:r>
              <a:rPr 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workbench </a:t>
            </a:r>
            <a:endParaRPr lang="el-GR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Σύνδεση στο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java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tomcat server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 repository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από το </a:t>
            </a:r>
            <a:r>
              <a:rPr 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Δημιουργία βάσης για να υποστηριχτεί η εφαρμογή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Τρέξιμο του προγράμματος είτε στο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είτε σε κάποιον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el-G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button or right </a:t>
            </a:r>
            <a:r>
              <a:rPr 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click+run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as+run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server or </a:t>
            </a:r>
            <a:r>
              <a:rPr 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alt+shift+X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 in windows and select tomcat server)</a:t>
            </a:r>
          </a:p>
        </p:txBody>
      </p:sp>
      <p:sp>
        <p:nvSpPr>
          <p:cNvPr id="6" name="Google Shape;124;p17">
            <a:extLst>
              <a:ext uri="{FF2B5EF4-FFF2-40B4-BE49-F238E27FC236}">
                <a16:creationId xmlns:a16="http://schemas.microsoft.com/office/drawing/2014/main" id="{D05BBE68-5D12-4677-AD8C-980A2EAD9AD1}"/>
              </a:ext>
            </a:extLst>
          </p:cNvPr>
          <p:cNvSpPr txBox="1">
            <a:spLocks/>
          </p:cNvSpPr>
          <p:nvPr/>
        </p:nvSpPr>
        <p:spPr>
          <a:xfrm>
            <a:off x="0" y="259404"/>
            <a:ext cx="9144000" cy="7386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l-GR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Οδηγίες για να χρησιμοποιηθεί η εφαρμογή</a:t>
            </a:r>
          </a:p>
        </p:txBody>
      </p:sp>
    </p:spTree>
    <p:extLst>
      <p:ext uri="{BB962C8B-B14F-4D97-AF65-F5344CB8AC3E}">
        <p14:creationId xmlns:p14="http://schemas.microsoft.com/office/powerpoint/2010/main" val="1947868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>
            <a:spLocks noGrp="1"/>
          </p:cNvSpPr>
          <p:nvPr>
            <p:ph type="ctrTitle"/>
          </p:nvPr>
        </p:nvSpPr>
        <p:spPr>
          <a:xfrm>
            <a:off x="3059311" y="990815"/>
            <a:ext cx="3025377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sz="7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CF9789-114D-4CBB-A408-140D7BBDEF1B}"/>
              </a:ext>
            </a:extLst>
          </p:cNvPr>
          <p:cNvSpPr/>
          <p:nvPr/>
        </p:nvSpPr>
        <p:spPr>
          <a:xfrm>
            <a:off x="2480553" y="2992885"/>
            <a:ext cx="41828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Δάσκος</a:t>
            </a:r>
            <a:r>
              <a:rPr lang="el-GR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Ραφαήλ – Α.Μ.: 03116049</a:t>
            </a:r>
          </a:p>
          <a:p>
            <a:pPr algn="ctr"/>
            <a:endParaRPr lang="el-GR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rafa.daskos@gmail.com</a:t>
            </a:r>
            <a:endParaRPr lang="en-US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https://github.com/rafail16/Appathon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l-G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C084C-BA6C-490B-A561-EA7A0FA27FCC}"/>
              </a:ext>
            </a:extLst>
          </p:cNvPr>
          <p:cNvSpPr txBox="1"/>
          <p:nvPr/>
        </p:nvSpPr>
        <p:spPr>
          <a:xfrm>
            <a:off x="5090808" y="4620280"/>
            <a:ext cx="405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information on the video explaining the project: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https://github.com/rafail16/Appathon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6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038050" y="1346298"/>
            <a:ext cx="5067900" cy="30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someone says, "I want a programming language in which I need only say what I want done," give him a lollipop. </a:t>
            </a:r>
          </a:p>
          <a:p>
            <a:pPr marL="0" lvl="0" indent="0" algn="r">
              <a:buNone/>
            </a:pPr>
            <a:r>
              <a:rPr lang="en-US" sz="2000" b="1" i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Alan Perlis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0" y="1572941"/>
            <a:ext cx="9144000" cy="61973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l-GR" sz="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 διαδικτυακή σελίδα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0" y="4280878"/>
            <a:ext cx="9144000" cy="8626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Στη συνέχεια θα αναλύσουμε τα κομμάτια του κώδικα (με τη χρήση φωτογραφιών από την ώρα εκτέλεσης) για να μπορεί κανείς με ευκολία να κατανοήσει τις ζητούμενες λειτουργίες της.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Τα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</a:t>
            </a:r>
            <a:r>
              <a:rPr lang="el-GR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που θα χρησιμοποιηθούν έχουν προέλθει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κατά το τρέξιμο του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l-GR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στο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eclipse. </a:t>
            </a:r>
            <a:endParaRPr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9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/>
          <p:nvPr/>
        </p:nvSpPr>
        <p:spPr>
          <a:xfrm>
            <a:off x="3498718" y="798823"/>
            <a:ext cx="4555464" cy="35464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71450" dist="3810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3196478" y="945542"/>
            <a:ext cx="4174200" cy="26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Place your screenshot here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21" name="Google Shape;321;p33"/>
          <p:cNvSpPr txBox="1">
            <a:spLocks noGrp="1"/>
          </p:cNvSpPr>
          <p:nvPr>
            <p:ph type="body" idx="4294967295"/>
          </p:nvPr>
        </p:nvSpPr>
        <p:spPr>
          <a:xfrm>
            <a:off x="175098" y="852250"/>
            <a:ext cx="2754552" cy="350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Είσοδος σε αυτή τη σελίδα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l-GR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1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login.jsp</a:t>
            </a:r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project</a:t>
            </a:r>
            <a:endParaRPr lang="el-GR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http://localhost:8080/Appathon/</a:t>
            </a:r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http://localhost:8080/Appathon/login.jsp</a:t>
            </a:r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Με το πάτημα του κουμπιού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“Login” </a:t>
            </a: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γίνεται έλεγχος για το αν ο χρήστης είναι εγγεγραμμένος. Αν υπάρχει κάποιο σφάλμα εμφανίζονται τα επόμενα μηνύματα. </a:t>
            </a:r>
            <a:endParaRPr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5FCB33-0E22-4CCD-871D-1971A61E4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350" y="945542"/>
            <a:ext cx="4174200" cy="24421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03AFF1-07AD-4C8F-8BDB-03CB8099E393}"/>
              </a:ext>
            </a:extLst>
          </p:cNvPr>
          <p:cNvSpPr/>
          <p:nvPr/>
        </p:nvSpPr>
        <p:spPr>
          <a:xfrm>
            <a:off x="0" y="540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397805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501597A-22F5-4F89-8AED-1AFE4E87D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138" y="1575434"/>
            <a:ext cx="3334848" cy="1530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4194A7-B89D-432B-872C-C4B189CBA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73" y="1561953"/>
            <a:ext cx="3390191" cy="15439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01228B-E4B7-449E-AB46-E4E9C635A587}"/>
              </a:ext>
            </a:extLst>
          </p:cNvPr>
          <p:cNvSpPr/>
          <p:nvPr/>
        </p:nvSpPr>
        <p:spPr>
          <a:xfrm>
            <a:off x="0" y="31020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messages Login Page</a:t>
            </a:r>
            <a:endParaRPr lang="el-G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E3959-2BDF-41AB-AAD3-349D49462F19}"/>
              </a:ext>
            </a:extLst>
          </p:cNvPr>
          <p:cNvSpPr txBox="1"/>
          <p:nvPr/>
        </p:nvSpPr>
        <p:spPr>
          <a:xfrm>
            <a:off x="1012436" y="3755248"/>
            <a:ext cx="2976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Υπαρκτό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στη βάση με λάθος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password</a:t>
            </a:r>
          </a:p>
          <a:p>
            <a:pPr algn="ctr"/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Γυρίζουμε πίσω στη φόρμα του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l-GR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96101-78B0-4989-9F2C-9B861C595F91}"/>
              </a:ext>
            </a:extLst>
          </p:cNvPr>
          <p:cNvSpPr txBox="1"/>
          <p:nvPr/>
        </p:nvSpPr>
        <p:spPr>
          <a:xfrm>
            <a:off x="5127230" y="3862970"/>
            <a:ext cx="2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Μη υπαρκτό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 </a:t>
            </a:r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στη βάση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Μας οδηγεί στη σελίδα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user</a:t>
            </a:r>
            <a:endParaRPr lang="el-GR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6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/>
          <p:nvPr/>
        </p:nvSpPr>
        <p:spPr>
          <a:xfrm>
            <a:off x="3498718" y="798823"/>
            <a:ext cx="4555464" cy="35464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71450" dist="3810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3196478" y="945542"/>
            <a:ext cx="4174200" cy="26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Place your screenshot here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21" name="Google Shape;321;p33"/>
          <p:cNvSpPr txBox="1">
            <a:spLocks noGrp="1"/>
          </p:cNvSpPr>
          <p:nvPr>
            <p:ph type="body" idx="4294967295"/>
          </p:nvPr>
        </p:nvSpPr>
        <p:spPr>
          <a:xfrm>
            <a:off x="175097" y="852250"/>
            <a:ext cx="3104729" cy="350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 σελίδα αυτή βρίσκεται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l-GR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1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newuser.jsp</a:t>
            </a:r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http://localhost:8080/Appathon/newuser.jsp</a:t>
            </a:r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Όταν πατηθεί το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γίνεται προσπάθεια εισαγωγής νέου χρήστη στη βάση εκτός αν υπάρχει κάποιο θέμα στη συμπλήρωση της φόρμας.</a:t>
            </a:r>
            <a:endParaRPr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3AFF1-07AD-4C8F-8BDB-03CB8099E393}"/>
              </a:ext>
            </a:extLst>
          </p:cNvPr>
          <p:cNvSpPr/>
          <p:nvPr/>
        </p:nvSpPr>
        <p:spPr>
          <a:xfrm>
            <a:off x="0" y="540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Signup Page</a:t>
            </a:r>
            <a:endParaRPr lang="el-GR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C82CE7-0483-4BA2-9DE8-8A91FD29B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609" y="1007425"/>
            <a:ext cx="4117682" cy="247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1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301228B-E4B7-449E-AB46-E4E9C635A587}"/>
              </a:ext>
            </a:extLst>
          </p:cNvPr>
          <p:cNvSpPr/>
          <p:nvPr/>
        </p:nvSpPr>
        <p:spPr>
          <a:xfrm>
            <a:off x="0" y="31020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messages Signup Page</a:t>
            </a:r>
            <a:endParaRPr lang="el-G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E3959-2BDF-41AB-AAD3-349D49462F19}"/>
              </a:ext>
            </a:extLst>
          </p:cNvPr>
          <p:cNvSpPr txBox="1"/>
          <p:nvPr/>
        </p:nvSpPr>
        <p:spPr>
          <a:xfrm>
            <a:off x="1012436" y="3755248"/>
            <a:ext cx="2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username </a:t>
            </a:r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χρησιμοποιείται ήδη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Γυρίζουμε πίσω στη φόρμα του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endParaRPr lang="el-GR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96101-78B0-4989-9F2C-9B861C595F91}"/>
              </a:ext>
            </a:extLst>
          </p:cNvPr>
          <p:cNvSpPr txBox="1"/>
          <p:nvPr/>
        </p:nvSpPr>
        <p:spPr>
          <a:xfrm>
            <a:off x="4942403" y="3755248"/>
            <a:ext cx="33463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Δεν είναι συμπληρωμένα όλα τα πεδία της φόρμας</a:t>
            </a:r>
          </a:p>
          <a:p>
            <a:pPr algn="ctr"/>
            <a:r>
              <a:rPr lang="el-GR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Γυρίζουμε πάλι πίσω στη φόρμα του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endParaRPr lang="el-GR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BC00C2-D105-4E51-BFFB-2F1039407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246" y="1748793"/>
            <a:ext cx="2512631" cy="11526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D8636D-28CF-43B0-9340-DF0F29628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134" y="1748793"/>
            <a:ext cx="2605966" cy="11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1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/>
          <p:nvPr/>
        </p:nvSpPr>
        <p:spPr>
          <a:xfrm>
            <a:off x="3498718" y="798823"/>
            <a:ext cx="4555464" cy="354648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71450" dist="38100" dir="540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3196478" y="945542"/>
            <a:ext cx="4174200" cy="26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Place your screenshot here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21" name="Google Shape;321;p33"/>
          <p:cNvSpPr txBox="1">
            <a:spLocks noGrp="1"/>
          </p:cNvSpPr>
          <p:nvPr>
            <p:ph type="body" idx="4294967295"/>
          </p:nvPr>
        </p:nvSpPr>
        <p:spPr>
          <a:xfrm>
            <a:off x="175097" y="852250"/>
            <a:ext cx="3216613" cy="350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Στη σελίδα αυτή μπορούμε να βρεθούμε με το τρέξιμο του </a:t>
            </a:r>
            <a:r>
              <a:rPr lang="en-US" sz="1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myhomepage.jsp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Βρίσκεται και από τ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</a:p>
          <a:p>
            <a:pPr marL="171450" indent="-171450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http://localhost:8080/Appathon/myhomepage.jsp</a:t>
            </a:r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Όταν πατήσουμε κάποιο κουμπί γίνεται ανακατεύθυνση στην αντίστοιχη σελίδα που ζητήσαμε.</a:t>
            </a:r>
          </a:p>
          <a:p>
            <a:pPr marL="0" indent="0">
              <a:buNone/>
            </a:pP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Μόνο το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 </a:t>
            </a: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δεν έχει δική του σελίδα αλλά διαγράφει το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μας γυρίζει στη σελίδα του 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l-G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3AFF1-07AD-4C8F-8BDB-03CB8099E393}"/>
              </a:ext>
            </a:extLst>
          </p:cNvPr>
          <p:cNvSpPr/>
          <p:nvPr/>
        </p:nvSpPr>
        <p:spPr>
          <a:xfrm>
            <a:off x="0" y="540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l-GR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2BEA9B-4916-47FF-888F-2B7ABDDFC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490" y="992221"/>
            <a:ext cx="4174200" cy="200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10743"/>
      </p:ext>
    </p:extLst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1368</Words>
  <Application>Microsoft Office PowerPoint</Application>
  <PresentationFormat>On-screen Show (16:9)</PresentationFormat>
  <Paragraphs>166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Times New Roman</vt:lpstr>
      <vt:lpstr>Lato</vt:lpstr>
      <vt:lpstr>Arial</vt:lpstr>
      <vt:lpstr>Calibri</vt:lpstr>
      <vt:lpstr>Lato Black</vt:lpstr>
      <vt:lpstr>Lato Light</vt:lpstr>
      <vt:lpstr>Wingdings</vt:lpstr>
      <vt:lpstr>Silvia template</vt:lpstr>
      <vt:lpstr>Διαδίκτυο και Εφαρμογές Ροή Δ: Επικοινωνίες και  Δίκτυα Υπολογιστών</vt:lpstr>
      <vt:lpstr>PowerPoint Presentation</vt:lpstr>
      <vt:lpstr>PowerPoint Presentation</vt:lpstr>
      <vt:lpstr>Η διαδικτυακή σελίδα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Επιλογές της σελίδας Products:</vt:lpstr>
      <vt:lpstr>PowerPoint Presentation</vt:lpstr>
      <vt:lpstr>PowerPoint Presentation</vt:lpstr>
      <vt:lpstr>PowerPoint Presentation</vt:lpstr>
      <vt:lpstr>PowerPoint Presentation</vt:lpstr>
      <vt:lpstr>Βοηθητικά στοιχεία</vt:lpstr>
      <vt:lpstr>PowerPoint Presentation</vt:lpstr>
      <vt:lpstr>Αρχιτεκτονική  Υλοποίησης</vt:lpstr>
      <vt:lpstr>Εργαλεία που αξιοποιήθηκαν:</vt:lpstr>
      <vt:lpstr>PowerPoint Presentation</vt:lpstr>
      <vt:lpstr>ΕΧΤRA</vt:lpstr>
      <vt:lpstr>Setup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Διαδίκτυο και Εφαρμογές Ροή Δ: Επικοινωνίες και  Δίκτυα Υπολογιστών</dc:title>
  <cp:lastModifiedBy>Angelos Daskos</cp:lastModifiedBy>
  <cp:revision>43</cp:revision>
  <dcterms:modified xsi:type="dcterms:W3CDTF">2020-10-01T09:45:42Z</dcterms:modified>
</cp:coreProperties>
</file>