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4" r:id="rId3"/>
    <p:sldId id="257" r:id="rId4"/>
    <p:sldId id="258" r:id="rId5"/>
    <p:sldId id="259" r:id="rId6"/>
    <p:sldId id="275"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294" y="-1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8A67A38-8989-4478-8B9F-2F56EEB2BAC4}" type="datetimeFigureOut">
              <a:rPr lang="es-ES" smtClean="0"/>
              <a:pPr/>
              <a:t>11/02/2014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87B1981-B04A-4D5B-BC03-F67B946F9F9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8A67A38-8989-4478-8B9F-2F56EEB2BAC4}" type="datetimeFigureOut">
              <a:rPr lang="es-ES" smtClean="0"/>
              <a:pPr/>
              <a:t>11/02/2014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87B1981-B04A-4D5B-BC03-F67B946F9F9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8A67A38-8989-4478-8B9F-2F56EEB2BAC4}" type="datetimeFigureOut">
              <a:rPr lang="es-ES" smtClean="0"/>
              <a:pPr/>
              <a:t>11/02/2014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87B1981-B04A-4D5B-BC03-F67B946F9F9E}" type="slidenum">
              <a:rPr lang="es-ES" smtClean="0"/>
              <a:pPr/>
              <a:t>‹Nº›</a:t>
            </a:fld>
            <a:endParaRPr lang="es-E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8A67A38-8989-4478-8B9F-2F56EEB2BAC4}" type="datetimeFigureOut">
              <a:rPr lang="es-ES" smtClean="0"/>
              <a:pPr/>
              <a:t>11/02/2014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87B1981-B04A-4D5B-BC03-F67B946F9F9E}" type="slidenum">
              <a:rPr lang="es-ES" smtClean="0"/>
              <a:pPr/>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8A67A38-8989-4478-8B9F-2F56EEB2BAC4}" type="datetimeFigureOut">
              <a:rPr lang="es-ES" smtClean="0"/>
              <a:pPr/>
              <a:t>11/02/2014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87B1981-B04A-4D5B-BC03-F67B946F9F9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E8A67A38-8989-4478-8B9F-2F56EEB2BAC4}" type="datetimeFigureOut">
              <a:rPr lang="es-ES" smtClean="0"/>
              <a:pPr/>
              <a:t>11/02/2014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87B1981-B04A-4D5B-BC03-F67B946F9F9E}" type="slidenum">
              <a:rPr lang="es-ES" smtClean="0"/>
              <a:pPr/>
              <a:t>‹Nº›</a:t>
            </a:fld>
            <a:endParaRPr lang="es-E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8A67A38-8989-4478-8B9F-2F56EEB2BAC4}" type="datetimeFigureOut">
              <a:rPr lang="es-ES" smtClean="0"/>
              <a:pPr/>
              <a:t>11/02/2014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87B1981-B04A-4D5B-BC03-F67B946F9F9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E8A67A38-8989-4478-8B9F-2F56EEB2BAC4}" type="datetimeFigureOut">
              <a:rPr lang="es-ES" smtClean="0"/>
              <a:pPr/>
              <a:t>11/02/2014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87B1981-B04A-4D5B-BC03-F67B946F9F9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8A67A38-8989-4478-8B9F-2F56EEB2BAC4}" type="datetimeFigureOut">
              <a:rPr lang="es-ES" smtClean="0"/>
              <a:pPr/>
              <a:t>11/02/2014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87B1981-B04A-4D5B-BC03-F67B946F9F9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8A67A38-8989-4478-8B9F-2F56EEB2BAC4}" type="datetimeFigureOut">
              <a:rPr lang="es-ES" smtClean="0"/>
              <a:pPr/>
              <a:t>11/02/2014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87B1981-B04A-4D5B-BC03-F67B946F9F9E}" type="slidenum">
              <a:rPr lang="es-ES" smtClean="0"/>
              <a:pPr/>
              <a:t>‹Nº›</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8A67A38-8989-4478-8B9F-2F56EEB2BAC4}" type="datetimeFigureOut">
              <a:rPr lang="es-ES" smtClean="0"/>
              <a:pPr/>
              <a:t>11/02/2014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87B1981-B04A-4D5B-BC03-F67B946F9F9E}" type="slidenum">
              <a:rPr lang="es-ES" smtClean="0"/>
              <a:pPr/>
              <a:t>‹Nº›</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E8A67A38-8989-4478-8B9F-2F56EEB2BAC4}" type="datetimeFigureOut">
              <a:rPr lang="es-ES" smtClean="0"/>
              <a:pPr/>
              <a:t>11/02/2014</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s-E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87B1981-B04A-4D5B-BC03-F67B946F9F9E}" type="slidenum">
              <a:rPr lang="es-ES" smtClean="0"/>
              <a:pPr/>
              <a:t>‹Nº›</a:t>
            </a:fld>
            <a:endParaRPr lang="es-E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www.educastur.es/hola/" TargetMode="External"/><Relationship Id="rId2" Type="http://schemas.openxmlformats.org/officeDocument/2006/relationships/hyperlink" Target="http://www.sepe.es/" TargetMode="External"/><Relationship Id="rId1" Type="http://schemas.openxmlformats.org/officeDocument/2006/relationships/slideLayout" Target="../slideLayouts/slideLayout7.xml"/><Relationship Id="rId4" Type="http://schemas.openxmlformats.org/officeDocument/2006/relationships/hyperlink" Target="http://www.todofp.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dirty="0" smtClean="0"/>
              <a:t>CARTA DE PRESENTACIÓN Y CURRÍCULUM VITAE</a:t>
            </a:r>
            <a:endParaRPr lang="es-ES" dirty="0"/>
          </a:p>
        </p:txBody>
      </p:sp>
      <p:sp>
        <p:nvSpPr>
          <p:cNvPr id="3" name="2 Subtítulo"/>
          <p:cNvSpPr>
            <a:spLocks noGrp="1"/>
          </p:cNvSpPr>
          <p:nvPr>
            <p:ph type="subTitle" idx="1"/>
          </p:nvPr>
        </p:nvSpPr>
        <p:spPr/>
        <p:txBody>
          <a:bodyPr/>
          <a:lstStyle/>
          <a:p>
            <a:endParaRPr lang="es-E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928662" y="785794"/>
            <a:ext cx="6500858" cy="1169551"/>
          </a:xfrm>
          <a:prstGeom prst="rect">
            <a:avLst/>
          </a:prstGeom>
          <a:noFill/>
        </p:spPr>
        <p:txBody>
          <a:bodyPr wrap="square" rtlCol="0">
            <a:spAutoFit/>
          </a:bodyPr>
          <a:lstStyle/>
          <a:p>
            <a:r>
              <a:rPr lang="es-ES" sz="2800" b="1" dirty="0" smtClean="0"/>
              <a:t>CONTENIDO DEL CURRÍCULUM</a:t>
            </a:r>
          </a:p>
          <a:p>
            <a:endParaRPr lang="es-ES" dirty="0"/>
          </a:p>
          <a:p>
            <a:r>
              <a:rPr lang="es-ES" sz="2400" b="1" dirty="0" smtClean="0"/>
              <a:t>                         FORMACIÓN ACADÉMICA</a:t>
            </a:r>
            <a:endParaRPr lang="es-ES" sz="2400" b="1" dirty="0"/>
          </a:p>
        </p:txBody>
      </p:sp>
      <p:sp>
        <p:nvSpPr>
          <p:cNvPr id="3" name="2 Flecha curvada hacia la derecha"/>
          <p:cNvSpPr/>
          <p:nvPr/>
        </p:nvSpPr>
        <p:spPr>
          <a:xfrm>
            <a:off x="857224" y="1785926"/>
            <a:ext cx="1071570" cy="25717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 name="3 CuadroTexto"/>
          <p:cNvSpPr txBox="1"/>
          <p:nvPr/>
        </p:nvSpPr>
        <p:spPr>
          <a:xfrm>
            <a:off x="2571736" y="3643314"/>
            <a:ext cx="4857784" cy="1569660"/>
          </a:xfrm>
          <a:prstGeom prst="rect">
            <a:avLst/>
          </a:prstGeom>
          <a:noFill/>
        </p:spPr>
        <p:txBody>
          <a:bodyPr wrap="square" rtlCol="0">
            <a:spAutoFit/>
          </a:bodyPr>
          <a:lstStyle/>
          <a:p>
            <a:pPr marL="342900" indent="-342900">
              <a:buFont typeface="Wingdings" panose="05000000000000000000" pitchFamily="2" charset="2"/>
              <a:buChar char="§"/>
            </a:pPr>
            <a:r>
              <a:rPr lang="es-ES" sz="2400" dirty="0" smtClean="0"/>
              <a:t>TÍTULO……Centro donde se cursó</a:t>
            </a:r>
          </a:p>
          <a:p>
            <a:endParaRPr lang="es-ES" sz="2400" dirty="0"/>
          </a:p>
          <a:p>
            <a:r>
              <a:rPr lang="es-ES" sz="2400" dirty="0" smtClean="0"/>
              <a:t>Fecha inicio /  fin</a:t>
            </a:r>
            <a:endParaRPr lang="es-E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42976" y="714356"/>
            <a:ext cx="7072362" cy="5786199"/>
          </a:xfrm>
          <a:prstGeom prst="rect">
            <a:avLst/>
          </a:prstGeom>
          <a:noFill/>
        </p:spPr>
        <p:txBody>
          <a:bodyPr wrap="square" rtlCol="0">
            <a:spAutoFit/>
          </a:bodyPr>
          <a:lstStyle/>
          <a:p>
            <a:r>
              <a:rPr lang="es-ES" sz="2800" b="1" dirty="0" smtClean="0"/>
              <a:t>CONTENIDO DEL CURRÍCULUM</a:t>
            </a:r>
          </a:p>
          <a:p>
            <a:endParaRPr lang="es-ES" dirty="0" smtClean="0"/>
          </a:p>
          <a:p>
            <a:endParaRPr lang="es-ES" dirty="0" smtClean="0"/>
          </a:p>
          <a:p>
            <a:r>
              <a:rPr lang="es-ES" dirty="0" smtClean="0"/>
              <a:t>                                  </a:t>
            </a:r>
            <a:r>
              <a:rPr lang="es-ES" sz="2400" b="1" dirty="0" smtClean="0"/>
              <a:t>FORMACIÓN COMPLEMENTARIA</a:t>
            </a:r>
          </a:p>
          <a:p>
            <a:endParaRPr lang="es-ES" dirty="0" smtClean="0"/>
          </a:p>
          <a:p>
            <a:endParaRPr lang="es-ES" dirty="0" smtClean="0"/>
          </a:p>
          <a:p>
            <a:endParaRPr lang="es-ES" dirty="0" smtClean="0"/>
          </a:p>
          <a:p>
            <a:endParaRPr lang="es-ES" dirty="0" smtClean="0"/>
          </a:p>
          <a:p>
            <a:endParaRPr lang="es-ES" sz="2400" dirty="0" smtClean="0"/>
          </a:p>
          <a:p>
            <a:endParaRPr lang="es-ES" sz="2400" dirty="0" smtClean="0"/>
          </a:p>
          <a:p>
            <a:r>
              <a:rPr lang="es-ES" sz="2400" dirty="0" smtClean="0"/>
              <a:t>                          * Título….. Centro donde se cursó</a:t>
            </a:r>
          </a:p>
          <a:p>
            <a:r>
              <a:rPr lang="es-ES" sz="2400" dirty="0" smtClean="0"/>
              <a:t>                      </a:t>
            </a:r>
          </a:p>
          <a:p>
            <a:r>
              <a:rPr lang="es-ES" sz="2400" dirty="0"/>
              <a:t> </a:t>
            </a:r>
            <a:r>
              <a:rPr lang="es-ES" sz="2400" dirty="0" smtClean="0"/>
              <a:t>                         *  Fecha inicio/ fin  y duración</a:t>
            </a:r>
          </a:p>
          <a:p>
            <a:endParaRPr lang="es-ES" sz="2400" dirty="0"/>
          </a:p>
          <a:p>
            <a:r>
              <a:rPr lang="es-ES" sz="2400" dirty="0" smtClean="0"/>
              <a:t>                          (Podéis agrupar cursos, seminarios, etc.</a:t>
            </a:r>
          </a:p>
          <a:p>
            <a:r>
              <a:rPr lang="es-ES" sz="2400" dirty="0"/>
              <a:t> </a:t>
            </a:r>
            <a:r>
              <a:rPr lang="es-ES" sz="2400" dirty="0" smtClean="0"/>
              <a:t>                                por similitud temática)</a:t>
            </a:r>
            <a:endParaRPr lang="es-ES" sz="2400" dirty="0"/>
          </a:p>
          <a:p>
            <a:r>
              <a:rPr lang="es-ES" dirty="0" smtClean="0"/>
              <a:t>                         </a:t>
            </a:r>
            <a:endParaRPr lang="es-ES" dirty="0"/>
          </a:p>
        </p:txBody>
      </p:sp>
      <p:sp>
        <p:nvSpPr>
          <p:cNvPr id="3" name="2 Flecha curvada hacia la derecha"/>
          <p:cNvSpPr/>
          <p:nvPr/>
        </p:nvSpPr>
        <p:spPr>
          <a:xfrm>
            <a:off x="1071538" y="1785926"/>
            <a:ext cx="1357322" cy="271464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57224" y="571480"/>
            <a:ext cx="6715172" cy="6801862"/>
          </a:xfrm>
          <a:prstGeom prst="rect">
            <a:avLst/>
          </a:prstGeom>
          <a:noFill/>
        </p:spPr>
        <p:txBody>
          <a:bodyPr wrap="square" rtlCol="0">
            <a:spAutoFit/>
          </a:bodyPr>
          <a:lstStyle/>
          <a:p>
            <a:r>
              <a:rPr lang="es-ES" sz="2800" b="1" dirty="0" smtClean="0"/>
              <a:t>            CONTENIDO DEL CURRÍCULUM</a:t>
            </a:r>
          </a:p>
          <a:p>
            <a:endParaRPr lang="es-ES" dirty="0" smtClean="0"/>
          </a:p>
          <a:p>
            <a:endParaRPr lang="es-ES" dirty="0"/>
          </a:p>
          <a:p>
            <a:r>
              <a:rPr lang="es-ES" dirty="0" smtClean="0"/>
              <a:t>                                                       </a:t>
            </a:r>
            <a:r>
              <a:rPr lang="es-ES" sz="2400" b="1" dirty="0" smtClean="0"/>
              <a:t>IDIOMAS</a:t>
            </a:r>
          </a:p>
          <a:p>
            <a:endParaRPr lang="es-ES" dirty="0"/>
          </a:p>
          <a:p>
            <a:endParaRPr lang="es-ES" dirty="0" smtClean="0"/>
          </a:p>
          <a:p>
            <a:endParaRPr lang="es-ES" dirty="0"/>
          </a:p>
          <a:p>
            <a:r>
              <a:rPr lang="es-ES" dirty="0" smtClean="0"/>
              <a:t>                                  </a:t>
            </a:r>
          </a:p>
          <a:p>
            <a:r>
              <a:rPr lang="es-ES" dirty="0" smtClean="0"/>
              <a:t>                                           -  </a:t>
            </a:r>
            <a:r>
              <a:rPr lang="es-ES" sz="2400" dirty="0" smtClean="0"/>
              <a:t>Nombre del idioma y nivel</a:t>
            </a:r>
          </a:p>
          <a:p>
            <a:endParaRPr lang="es-ES" dirty="0"/>
          </a:p>
          <a:p>
            <a:endParaRPr lang="es-ES" dirty="0" smtClean="0"/>
          </a:p>
          <a:p>
            <a:endParaRPr lang="es-ES" dirty="0"/>
          </a:p>
          <a:p>
            <a:r>
              <a:rPr lang="es-ES" dirty="0" smtClean="0"/>
              <a:t>                                         </a:t>
            </a:r>
            <a:r>
              <a:rPr lang="es-ES" sz="2400" b="1" dirty="0" smtClean="0"/>
              <a:t>   </a:t>
            </a:r>
          </a:p>
          <a:p>
            <a:r>
              <a:rPr lang="es-ES" sz="2400" b="1" dirty="0"/>
              <a:t> </a:t>
            </a:r>
            <a:r>
              <a:rPr lang="es-ES" sz="2400" b="1" dirty="0" smtClean="0"/>
              <a:t>                                             INFORMÁTICA</a:t>
            </a:r>
          </a:p>
          <a:p>
            <a:endParaRPr lang="es-ES" dirty="0" smtClean="0"/>
          </a:p>
          <a:p>
            <a:endParaRPr lang="es-ES" dirty="0"/>
          </a:p>
          <a:p>
            <a:endParaRPr lang="es-ES" dirty="0" smtClean="0"/>
          </a:p>
          <a:p>
            <a:endParaRPr lang="es-ES" dirty="0"/>
          </a:p>
          <a:p>
            <a:r>
              <a:rPr lang="es-ES" dirty="0" smtClean="0"/>
              <a:t>                                    </a:t>
            </a:r>
            <a:r>
              <a:rPr lang="es-ES" sz="2400" dirty="0"/>
              <a:t> </a:t>
            </a:r>
            <a:r>
              <a:rPr lang="es-ES" sz="2400" dirty="0" smtClean="0"/>
              <a:t>   -  Programas conocidos y nivel</a:t>
            </a:r>
            <a:endParaRPr lang="es-ES" sz="2400" dirty="0"/>
          </a:p>
          <a:p>
            <a:r>
              <a:rPr lang="es-ES" dirty="0" smtClean="0"/>
              <a:t>                                             </a:t>
            </a:r>
            <a:endParaRPr lang="es-ES" sz="2400" dirty="0"/>
          </a:p>
          <a:p>
            <a:endParaRPr lang="es-ES" dirty="0" smtClean="0"/>
          </a:p>
          <a:p>
            <a:r>
              <a:rPr lang="es-ES" dirty="0" smtClean="0"/>
              <a:t>.</a:t>
            </a:r>
            <a:endParaRPr lang="es-ES" dirty="0"/>
          </a:p>
        </p:txBody>
      </p:sp>
      <p:sp>
        <p:nvSpPr>
          <p:cNvPr id="3" name="2 Flecha curvada hacia la derecha"/>
          <p:cNvSpPr/>
          <p:nvPr/>
        </p:nvSpPr>
        <p:spPr>
          <a:xfrm>
            <a:off x="1214414" y="1857364"/>
            <a:ext cx="1500198" cy="200026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 name="3 Flecha curvada hacia la derecha"/>
          <p:cNvSpPr/>
          <p:nvPr/>
        </p:nvSpPr>
        <p:spPr>
          <a:xfrm>
            <a:off x="1285852" y="4572008"/>
            <a:ext cx="1500198" cy="192882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85786" y="714356"/>
            <a:ext cx="7072362" cy="1261884"/>
          </a:xfrm>
          <a:prstGeom prst="rect">
            <a:avLst/>
          </a:prstGeom>
          <a:noFill/>
        </p:spPr>
        <p:txBody>
          <a:bodyPr wrap="square" rtlCol="0">
            <a:spAutoFit/>
          </a:bodyPr>
          <a:lstStyle/>
          <a:p>
            <a:r>
              <a:rPr lang="es-ES" dirty="0" smtClean="0"/>
              <a:t>                        </a:t>
            </a:r>
            <a:r>
              <a:rPr lang="es-ES" sz="2800" b="1" dirty="0" smtClean="0"/>
              <a:t>CONTENIDO DEL CURRÍCULUM</a:t>
            </a:r>
          </a:p>
          <a:p>
            <a:endParaRPr lang="es-ES" sz="2400" b="1" dirty="0"/>
          </a:p>
          <a:p>
            <a:r>
              <a:rPr lang="es-ES" sz="2400" b="1" dirty="0" smtClean="0"/>
              <a:t>                                              EXPERIENCIA LABORAL</a:t>
            </a:r>
            <a:endParaRPr lang="es-ES" sz="2400" b="1" dirty="0"/>
          </a:p>
        </p:txBody>
      </p:sp>
      <p:sp>
        <p:nvSpPr>
          <p:cNvPr id="3" name="2 Flecha curvada hacia la derecha"/>
          <p:cNvSpPr/>
          <p:nvPr/>
        </p:nvSpPr>
        <p:spPr>
          <a:xfrm>
            <a:off x="1214414" y="1571612"/>
            <a:ext cx="1643074" cy="31432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 name="3 CuadroTexto"/>
          <p:cNvSpPr txBox="1"/>
          <p:nvPr/>
        </p:nvSpPr>
        <p:spPr>
          <a:xfrm>
            <a:off x="2852220" y="3357562"/>
            <a:ext cx="5464195" cy="2677656"/>
          </a:xfrm>
          <a:prstGeom prst="rect">
            <a:avLst/>
          </a:prstGeom>
          <a:noFill/>
        </p:spPr>
        <p:txBody>
          <a:bodyPr wrap="square" rtlCol="0">
            <a:spAutoFit/>
          </a:bodyPr>
          <a:lstStyle/>
          <a:p>
            <a:pPr marL="342900" indent="-342900">
              <a:buFont typeface="Wingdings" panose="05000000000000000000" pitchFamily="2" charset="2"/>
              <a:buChar char="§"/>
            </a:pPr>
            <a:r>
              <a:rPr lang="es-ES" sz="2400" dirty="0" smtClean="0"/>
              <a:t>Puesto….Nombre de la Empresa</a:t>
            </a:r>
          </a:p>
          <a:p>
            <a:endParaRPr lang="es-ES" sz="2400" dirty="0" smtClean="0"/>
          </a:p>
          <a:p>
            <a:pPr marL="342900" indent="-342900">
              <a:buFont typeface="Wingdings" panose="05000000000000000000" pitchFamily="2" charset="2"/>
              <a:buChar char="§"/>
            </a:pPr>
            <a:r>
              <a:rPr lang="es-ES" sz="2400" dirty="0" smtClean="0"/>
              <a:t>Fechas de ingreso y cese  y/o duración</a:t>
            </a:r>
          </a:p>
          <a:p>
            <a:endParaRPr lang="es-ES" sz="2400" dirty="0" smtClean="0"/>
          </a:p>
          <a:p>
            <a:pPr marL="342900" indent="-342900">
              <a:buFont typeface="Wingdings" panose="05000000000000000000" pitchFamily="2" charset="2"/>
              <a:buChar char="§"/>
            </a:pPr>
            <a:r>
              <a:rPr lang="es-ES" sz="2400" dirty="0" smtClean="0"/>
              <a:t>Funciones</a:t>
            </a:r>
          </a:p>
          <a:p>
            <a:r>
              <a:rPr lang="es-ES" sz="2400" dirty="0" smtClean="0"/>
              <a:t>(Podéis agrupar trabajos por similitud de tareas)</a:t>
            </a:r>
            <a:endParaRPr lang="es-E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000100" y="1000108"/>
            <a:ext cx="7072362" cy="1446550"/>
          </a:xfrm>
          <a:prstGeom prst="rect">
            <a:avLst/>
          </a:prstGeom>
          <a:noFill/>
        </p:spPr>
        <p:txBody>
          <a:bodyPr wrap="square" rtlCol="0">
            <a:spAutoFit/>
          </a:bodyPr>
          <a:lstStyle/>
          <a:p>
            <a:r>
              <a:rPr lang="es-ES" sz="2800" b="1" dirty="0" smtClean="0"/>
              <a:t>CONTENIDO DEL CURRÍCULUM</a:t>
            </a:r>
          </a:p>
          <a:p>
            <a:endParaRPr lang="es-ES" dirty="0"/>
          </a:p>
          <a:p>
            <a:endParaRPr lang="es-ES" dirty="0" smtClean="0"/>
          </a:p>
          <a:p>
            <a:r>
              <a:rPr lang="es-ES" sz="2400" b="1" dirty="0"/>
              <a:t> </a:t>
            </a:r>
            <a:r>
              <a:rPr lang="es-ES" sz="2400" b="1" dirty="0" smtClean="0"/>
              <a:t>                               OTROS DATOS DE INTERES</a:t>
            </a:r>
            <a:endParaRPr lang="es-ES" sz="2400" b="1" dirty="0"/>
          </a:p>
        </p:txBody>
      </p:sp>
      <p:sp>
        <p:nvSpPr>
          <p:cNvPr id="3" name="2 Flecha curvada hacia la derecha"/>
          <p:cNvSpPr/>
          <p:nvPr/>
        </p:nvSpPr>
        <p:spPr>
          <a:xfrm>
            <a:off x="1214414" y="2357430"/>
            <a:ext cx="1214446" cy="228601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 name="3 CuadroTexto"/>
          <p:cNvSpPr txBox="1"/>
          <p:nvPr/>
        </p:nvSpPr>
        <p:spPr>
          <a:xfrm>
            <a:off x="2643174" y="3929066"/>
            <a:ext cx="5715040" cy="1200329"/>
          </a:xfrm>
          <a:prstGeom prst="rect">
            <a:avLst/>
          </a:prstGeom>
          <a:noFill/>
        </p:spPr>
        <p:txBody>
          <a:bodyPr wrap="square" rtlCol="0">
            <a:spAutoFit/>
          </a:bodyPr>
          <a:lstStyle/>
          <a:p>
            <a:r>
              <a:rPr lang="es-ES" sz="2400" dirty="0" smtClean="0"/>
              <a:t>* Disponibilidad en el tiempo y geográfica</a:t>
            </a:r>
          </a:p>
          <a:p>
            <a:endParaRPr lang="es-ES" sz="2400" dirty="0"/>
          </a:p>
          <a:p>
            <a:r>
              <a:rPr lang="es-ES" sz="2400" dirty="0" smtClean="0"/>
              <a:t>Referencias</a:t>
            </a:r>
            <a:endParaRPr lang="es-E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42976" y="1214422"/>
            <a:ext cx="6429420" cy="2308324"/>
          </a:xfrm>
          <a:prstGeom prst="rect">
            <a:avLst/>
          </a:prstGeom>
          <a:noFill/>
        </p:spPr>
        <p:txBody>
          <a:bodyPr wrap="square" rtlCol="0">
            <a:spAutoFit/>
          </a:bodyPr>
          <a:lstStyle/>
          <a:p>
            <a:r>
              <a:rPr lang="es-ES" sz="2400" dirty="0" smtClean="0"/>
              <a:t>Páginas web donde puedes encontrar información y orientación  sobre cómo realizar un buen currículum.</a:t>
            </a:r>
          </a:p>
          <a:p>
            <a:pPr>
              <a:buFontTx/>
              <a:buChar char="-"/>
            </a:pPr>
            <a:r>
              <a:rPr lang="es-ES" sz="2400" dirty="0" smtClean="0">
                <a:hlinkClick r:id="rId2"/>
              </a:rPr>
              <a:t>www.sepe.es</a:t>
            </a:r>
            <a:endParaRPr lang="es-ES" sz="2400" dirty="0" smtClean="0"/>
          </a:p>
          <a:p>
            <a:pPr>
              <a:buFontTx/>
              <a:buChar char="-"/>
            </a:pPr>
            <a:r>
              <a:rPr lang="es-ES" sz="2400" dirty="0" smtClean="0">
                <a:hlinkClick r:id="rId3"/>
              </a:rPr>
              <a:t>www.educastur.es/hola/</a:t>
            </a:r>
            <a:endParaRPr lang="es-ES" sz="2400" dirty="0" smtClean="0"/>
          </a:p>
          <a:p>
            <a:pPr>
              <a:buFontTx/>
              <a:buChar char="-"/>
            </a:pPr>
            <a:r>
              <a:rPr lang="es-ES" sz="2400" dirty="0" smtClean="0">
                <a:hlinkClick r:id="rId4"/>
              </a:rPr>
              <a:t>www.todofp.es</a:t>
            </a:r>
            <a:endParaRPr lang="es-ES" sz="24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85786" y="1071546"/>
            <a:ext cx="7143800" cy="369332"/>
          </a:xfrm>
          <a:prstGeom prst="rect">
            <a:avLst/>
          </a:prstGeom>
          <a:noFill/>
        </p:spPr>
        <p:txBody>
          <a:bodyPr wrap="square" rtlCol="0">
            <a:spAutoFit/>
          </a:bodyPr>
          <a:lstStyle/>
          <a:p>
            <a:endParaRPr lang="es-ES" dirty="0"/>
          </a:p>
        </p:txBody>
      </p:sp>
      <p:sp>
        <p:nvSpPr>
          <p:cNvPr id="3" name="2 CuadroTexto"/>
          <p:cNvSpPr txBox="1"/>
          <p:nvPr/>
        </p:nvSpPr>
        <p:spPr>
          <a:xfrm>
            <a:off x="938186" y="1223946"/>
            <a:ext cx="7143800" cy="4216539"/>
          </a:xfrm>
          <a:prstGeom prst="rect">
            <a:avLst/>
          </a:prstGeom>
          <a:noFill/>
        </p:spPr>
        <p:txBody>
          <a:bodyPr wrap="square" rtlCol="0">
            <a:spAutoFit/>
          </a:bodyPr>
          <a:lstStyle/>
          <a:p>
            <a:r>
              <a:rPr lang="es-ES" sz="2800" b="1" dirty="0" smtClean="0"/>
              <a:t>Otros tipos de currículum</a:t>
            </a:r>
          </a:p>
          <a:p>
            <a:endParaRPr lang="es-ES" sz="2400" dirty="0" smtClean="0"/>
          </a:p>
          <a:p>
            <a:pPr>
              <a:buFont typeface="Wingdings" pitchFamily="2" charset="2"/>
              <a:buChar char="§"/>
            </a:pPr>
            <a:r>
              <a:rPr lang="es-ES" sz="2400" b="1" dirty="0" smtClean="0"/>
              <a:t>Currículum manuscrito.</a:t>
            </a:r>
          </a:p>
          <a:p>
            <a:r>
              <a:rPr lang="es-ES" sz="2400" dirty="0" smtClean="0"/>
              <a:t>Se piden currículos escritos a mano para seleccionar candidatos con unos rasgos </a:t>
            </a:r>
            <a:r>
              <a:rPr lang="es-ES" sz="2400" dirty="0" err="1" smtClean="0"/>
              <a:t>grafológicos</a:t>
            </a:r>
            <a:r>
              <a:rPr lang="es-ES" sz="2400" dirty="0" smtClean="0"/>
              <a:t>  que indiquen una personalidad adecuada al puesto.</a:t>
            </a:r>
          </a:p>
          <a:p>
            <a:endParaRPr lang="es-ES" sz="2400" b="1" dirty="0" smtClean="0"/>
          </a:p>
          <a:p>
            <a:pPr>
              <a:buFont typeface="Wingdings" pitchFamily="2" charset="2"/>
              <a:buChar char="§"/>
            </a:pPr>
            <a:r>
              <a:rPr lang="es-ES" sz="2400" b="1" dirty="0" err="1" smtClean="0"/>
              <a:t>Videocurrículum</a:t>
            </a:r>
            <a:r>
              <a:rPr lang="es-ES" sz="2400" b="1" dirty="0" smtClean="0"/>
              <a:t> digital</a:t>
            </a:r>
          </a:p>
          <a:p>
            <a:r>
              <a:rPr lang="es-ES" sz="2400" dirty="0" smtClean="0"/>
              <a:t>Consiste en una grabación en vídeo digital de dos o tres minutos donde el aspirante da a conocer su formación y trayectoria profesional</a:t>
            </a:r>
            <a:r>
              <a:rPr lang="es-ES" dirty="0" smtClean="0"/>
              <a:t>.</a:t>
            </a:r>
            <a:endParaRPr lang="es-E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071538" y="928670"/>
            <a:ext cx="7072362" cy="5324535"/>
          </a:xfrm>
          <a:prstGeom prst="rect">
            <a:avLst/>
          </a:prstGeom>
          <a:noFill/>
        </p:spPr>
        <p:txBody>
          <a:bodyPr wrap="square" rtlCol="0">
            <a:spAutoFit/>
          </a:bodyPr>
          <a:lstStyle/>
          <a:p>
            <a:r>
              <a:rPr lang="es-ES" sz="2800" b="1" dirty="0" smtClean="0"/>
              <a:t>LA ENTREVISTA DE TRABAJO</a:t>
            </a:r>
            <a:r>
              <a:rPr lang="es-ES" sz="2400" b="1" dirty="0" smtClean="0"/>
              <a:t>.</a:t>
            </a:r>
          </a:p>
          <a:p>
            <a:endParaRPr lang="es-ES" sz="2400" dirty="0" smtClean="0"/>
          </a:p>
          <a:p>
            <a:r>
              <a:rPr lang="es-ES" sz="2400" dirty="0" smtClean="0"/>
              <a:t>Una entrevista es una conversación entre un entrevistador y un entrevistado  que tiene por objeto la búsqueda de la persona más adecuada para cubrir un puesto de trabajo.</a:t>
            </a:r>
          </a:p>
          <a:p>
            <a:endParaRPr lang="es-ES" sz="2400" dirty="0" smtClean="0"/>
          </a:p>
          <a:p>
            <a:r>
              <a:rPr lang="es-ES" sz="2400" dirty="0" smtClean="0"/>
              <a:t>Es </a:t>
            </a:r>
            <a:r>
              <a:rPr lang="es-ES" sz="2400" b="1" dirty="0" smtClean="0"/>
              <a:t>fundamental haber preparado </a:t>
            </a:r>
            <a:r>
              <a:rPr lang="es-ES" sz="2400" dirty="0" smtClean="0"/>
              <a:t>la entrevista con antelación.</a:t>
            </a:r>
          </a:p>
          <a:p>
            <a:r>
              <a:rPr lang="es-ES" sz="2400" dirty="0" smtClean="0"/>
              <a:t>Los entrevistadores pretenden conocer:</a:t>
            </a:r>
          </a:p>
          <a:p>
            <a:pPr>
              <a:buFontTx/>
              <a:buChar char="-"/>
            </a:pPr>
            <a:r>
              <a:rPr lang="es-ES" sz="2400" dirty="0" smtClean="0"/>
              <a:t>Quién es el candidato.</a:t>
            </a:r>
          </a:p>
          <a:p>
            <a:pPr>
              <a:buFontTx/>
              <a:buChar char="-"/>
            </a:pPr>
            <a:r>
              <a:rPr lang="es-ES" sz="2400" dirty="0" smtClean="0"/>
              <a:t>Qué conocimientos tiene.</a:t>
            </a:r>
          </a:p>
          <a:p>
            <a:pPr>
              <a:buFontTx/>
              <a:buChar char="-"/>
            </a:pPr>
            <a:r>
              <a:rPr lang="es-ES" sz="2400" dirty="0" smtClean="0"/>
              <a:t>Si es capaz de realizar el trabajo.</a:t>
            </a:r>
          </a:p>
          <a:p>
            <a:pPr>
              <a:buFontTx/>
              <a:buChar char="-"/>
            </a:pPr>
            <a:r>
              <a:rPr lang="es-ES" sz="2400" dirty="0" smtClean="0"/>
              <a:t>Si se integra en el grupo de trabajo</a:t>
            </a:r>
            <a:endParaRPr lang="es-E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42976" y="785794"/>
            <a:ext cx="7358114" cy="5016758"/>
          </a:xfrm>
          <a:prstGeom prst="rect">
            <a:avLst/>
          </a:prstGeom>
          <a:noFill/>
        </p:spPr>
        <p:txBody>
          <a:bodyPr wrap="square" rtlCol="0">
            <a:spAutoFit/>
          </a:bodyPr>
          <a:lstStyle/>
          <a:p>
            <a:r>
              <a:rPr lang="es-ES" sz="2800" b="1" dirty="0" smtClean="0"/>
              <a:t>CÓMO SE DEBE ACUDIR A UNA ENTREVISTA DE TRABAJO.</a:t>
            </a:r>
          </a:p>
          <a:p>
            <a:endParaRPr lang="es-ES" sz="2400" dirty="0" smtClean="0"/>
          </a:p>
          <a:p>
            <a:r>
              <a:rPr lang="es-ES" sz="2400" dirty="0" smtClean="0"/>
              <a:t>La primera impresión es decisiva.</a:t>
            </a:r>
          </a:p>
          <a:p>
            <a:r>
              <a:rPr lang="es-ES" sz="2400" dirty="0" smtClean="0"/>
              <a:t> </a:t>
            </a:r>
          </a:p>
          <a:p>
            <a:r>
              <a:rPr lang="es-ES" sz="2400" dirty="0" smtClean="0"/>
              <a:t>Se deben cuidar los siguientes aspectos:</a:t>
            </a:r>
          </a:p>
          <a:p>
            <a:pPr marL="285750" indent="-285750">
              <a:buFont typeface="Arial" charset="0"/>
              <a:buChar char="•"/>
            </a:pPr>
            <a:r>
              <a:rPr lang="es-ES" sz="2400" dirty="0" smtClean="0"/>
              <a:t>Llegar con </a:t>
            </a:r>
            <a:r>
              <a:rPr lang="es-ES" sz="2400" b="1" dirty="0" smtClean="0"/>
              <a:t>puntualidad.</a:t>
            </a:r>
          </a:p>
          <a:p>
            <a:pPr marL="285750" indent="-285750">
              <a:buFont typeface="Arial" charset="0"/>
              <a:buChar char="•"/>
            </a:pPr>
            <a:r>
              <a:rPr lang="es-ES" sz="2400" dirty="0" smtClean="0"/>
              <a:t>Se estrecha la mano con f</a:t>
            </a:r>
            <a:r>
              <a:rPr lang="es-ES" sz="2400" b="1" dirty="0" smtClean="0"/>
              <a:t>irmeza</a:t>
            </a:r>
            <a:r>
              <a:rPr lang="es-ES" sz="2400" dirty="0" smtClean="0"/>
              <a:t>.</a:t>
            </a:r>
          </a:p>
          <a:p>
            <a:pPr marL="285750" indent="-285750">
              <a:buFont typeface="Arial" charset="0"/>
              <a:buChar char="•"/>
            </a:pPr>
            <a:r>
              <a:rPr lang="es-ES" sz="2400" b="1" dirty="0" smtClean="0"/>
              <a:t>No</a:t>
            </a:r>
            <a:r>
              <a:rPr lang="es-ES" sz="2400" dirty="0" smtClean="0"/>
              <a:t> hay que </a:t>
            </a:r>
            <a:r>
              <a:rPr lang="es-ES" sz="2400" b="1" dirty="0" smtClean="0"/>
              <a:t>sentarse</a:t>
            </a:r>
            <a:r>
              <a:rPr lang="es-ES" sz="2400" dirty="0" smtClean="0"/>
              <a:t> hasta que lo indique el entrevistador.</a:t>
            </a:r>
          </a:p>
          <a:p>
            <a:pPr marL="285750" indent="-285750">
              <a:buFont typeface="Arial" charset="0"/>
              <a:buChar char="•"/>
            </a:pPr>
            <a:r>
              <a:rPr lang="es-ES" sz="2400" dirty="0" smtClean="0"/>
              <a:t> Se debe </a:t>
            </a:r>
            <a:r>
              <a:rPr lang="es-ES" sz="2400" b="1" dirty="0" smtClean="0"/>
              <a:t>ser amable </a:t>
            </a:r>
            <a:r>
              <a:rPr lang="es-ES" sz="2400" dirty="0" smtClean="0"/>
              <a:t>con las personas que  reciben</a:t>
            </a:r>
          </a:p>
          <a:p>
            <a:pPr marL="285750" indent="-285750">
              <a:buFont typeface="Arial" charset="0"/>
              <a:buChar char="•"/>
            </a:pPr>
            <a:r>
              <a:rPr lang="es-ES" sz="2400" dirty="0" smtClean="0"/>
              <a:t>Se ha de tratar </a:t>
            </a:r>
            <a:r>
              <a:rPr lang="es-ES" sz="2400" b="1" dirty="0" smtClean="0"/>
              <a:t>de usted </a:t>
            </a:r>
            <a:r>
              <a:rPr lang="es-ES" sz="2400" dirty="0" smtClean="0"/>
              <a:t>al entrevistador.</a:t>
            </a:r>
          </a:p>
          <a:p>
            <a:pPr marL="285750" indent="-285750">
              <a:buFont typeface="Arial" charset="0"/>
              <a:buChar char="•"/>
            </a:pPr>
            <a:r>
              <a:rPr lang="es-ES" sz="2400" b="1" dirty="0" smtClean="0"/>
              <a:t>No</a:t>
            </a:r>
            <a:r>
              <a:rPr lang="es-ES" sz="2400" dirty="0" smtClean="0"/>
              <a:t> mostrarse </a:t>
            </a:r>
            <a:r>
              <a:rPr lang="es-ES" sz="2400" b="1" dirty="0" smtClean="0"/>
              <a:t>ansioso</a:t>
            </a:r>
            <a:endParaRPr lang="es-E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42976" y="928670"/>
            <a:ext cx="6643734" cy="5386090"/>
          </a:xfrm>
          <a:prstGeom prst="rect">
            <a:avLst/>
          </a:prstGeom>
          <a:noFill/>
        </p:spPr>
        <p:txBody>
          <a:bodyPr wrap="square" rtlCol="0">
            <a:spAutoFit/>
          </a:bodyPr>
          <a:lstStyle/>
          <a:p>
            <a:r>
              <a:rPr lang="es-ES" sz="2800" b="1" dirty="0" smtClean="0"/>
              <a:t>LA COMUNICACIÓN VERBAL Y NO VERBAL</a:t>
            </a:r>
          </a:p>
          <a:p>
            <a:endParaRPr lang="es-ES" sz="2800" b="1" dirty="0" smtClean="0"/>
          </a:p>
          <a:p>
            <a:r>
              <a:rPr lang="es-ES" sz="2400" dirty="0" smtClean="0"/>
              <a:t>La comunicación  no son solo palabras;  cuando se acude a una entrevista hay que cuidar dos tipos de comunicación: la verbal y la no verbal.</a:t>
            </a:r>
          </a:p>
          <a:p>
            <a:endParaRPr lang="es-ES" sz="2400" dirty="0" smtClean="0"/>
          </a:p>
          <a:p>
            <a:r>
              <a:rPr lang="es-ES" sz="2400" b="1" dirty="0" smtClean="0"/>
              <a:t>La comunicación verbal </a:t>
            </a:r>
            <a:r>
              <a:rPr lang="es-ES" sz="2400" dirty="0" smtClean="0"/>
              <a:t>incluye dos aspectos distintos; lo que dice la persona y la forma en cómo lo dice. </a:t>
            </a:r>
          </a:p>
          <a:p>
            <a:r>
              <a:rPr lang="es-ES" sz="2400" dirty="0" smtClean="0"/>
              <a:t>Para causar buena impresión.</a:t>
            </a:r>
          </a:p>
          <a:p>
            <a:pPr marL="285750" indent="-285750">
              <a:buFont typeface="Arial" charset="0"/>
              <a:buChar char="•"/>
            </a:pPr>
            <a:r>
              <a:rPr lang="es-ES" sz="2400" dirty="0" smtClean="0"/>
              <a:t>Voz firme y segura.</a:t>
            </a:r>
          </a:p>
          <a:p>
            <a:pPr marL="285750" indent="-285750">
              <a:buFont typeface="Arial" charset="0"/>
              <a:buChar char="•"/>
            </a:pPr>
            <a:r>
              <a:rPr lang="es-ES" sz="2400" dirty="0" smtClean="0"/>
              <a:t>No contestar con monosílabos.</a:t>
            </a:r>
          </a:p>
          <a:p>
            <a:pPr marL="285750" indent="-285750">
              <a:buFont typeface="Arial" charset="0"/>
              <a:buChar char="•"/>
            </a:pPr>
            <a:r>
              <a:rPr lang="es-ES" sz="2400" dirty="0" smtClean="0"/>
              <a:t>No utilizar tacos, muletillas, vulgarismos o expresiones de mal gusto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r>
              <a:rPr lang="es-ES" b="1" dirty="0" smtClean="0"/>
              <a:t>Concepto:</a:t>
            </a:r>
          </a:p>
          <a:p>
            <a:pPr marL="0" indent="0">
              <a:buNone/>
            </a:pPr>
            <a:r>
              <a:rPr lang="es-ES" dirty="0" smtClean="0"/>
              <a:t>  La </a:t>
            </a:r>
            <a:r>
              <a:rPr lang="es-ES" dirty="0"/>
              <a:t>carta de presentación es el escrito que se envía junto con el currículum. Una carta bien realizada  puede favorecer el currículum, mientras que una carta mal realizada es seguro que lo perjudica.</a:t>
            </a:r>
          </a:p>
          <a:p>
            <a:endParaRPr lang="es-ES" dirty="0"/>
          </a:p>
          <a:p>
            <a:pPr marL="0" indent="0">
              <a:buNone/>
            </a:pPr>
            <a:r>
              <a:rPr lang="es-ES" dirty="0"/>
              <a:t>Las cartas deben ser personalizadas y pensadas específicamente para cada empresa y para cada trabajo al que se opte.</a:t>
            </a:r>
          </a:p>
          <a:p>
            <a:endParaRPr lang="es-ES" dirty="0"/>
          </a:p>
        </p:txBody>
      </p:sp>
      <p:sp>
        <p:nvSpPr>
          <p:cNvPr id="2" name="1 Título"/>
          <p:cNvSpPr>
            <a:spLocks noGrp="1"/>
          </p:cNvSpPr>
          <p:nvPr>
            <p:ph type="title"/>
          </p:nvPr>
        </p:nvSpPr>
        <p:spPr/>
        <p:txBody>
          <a:bodyPr>
            <a:normAutofit/>
          </a:bodyPr>
          <a:lstStyle/>
          <a:p>
            <a:r>
              <a:rPr lang="es-ES" dirty="0" smtClean="0"/>
              <a:t>LA CARTA DE PRESENTACIÓN</a:t>
            </a:r>
            <a:endParaRPr lang="es-ES" dirty="0"/>
          </a:p>
        </p:txBody>
      </p:sp>
    </p:spTree>
    <p:extLst>
      <p:ext uri="{BB962C8B-B14F-4D97-AF65-F5344CB8AC3E}">
        <p14:creationId xmlns:p14="http://schemas.microsoft.com/office/powerpoint/2010/main" val="2546616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42976" y="928670"/>
            <a:ext cx="6858048" cy="4524315"/>
          </a:xfrm>
          <a:prstGeom prst="rect">
            <a:avLst/>
          </a:prstGeom>
          <a:noFill/>
        </p:spPr>
        <p:txBody>
          <a:bodyPr wrap="square" rtlCol="0">
            <a:spAutoFit/>
          </a:bodyPr>
          <a:lstStyle/>
          <a:p>
            <a:r>
              <a:rPr lang="es-ES" sz="2400" b="1" dirty="0" smtClean="0"/>
              <a:t>La comunicación no verbal</a:t>
            </a:r>
          </a:p>
          <a:p>
            <a:endParaRPr lang="es-ES" sz="2400" dirty="0" smtClean="0"/>
          </a:p>
          <a:p>
            <a:r>
              <a:rPr lang="es-ES" sz="2400" dirty="0" smtClean="0"/>
              <a:t>Aspectos a tener en cuenta:</a:t>
            </a:r>
          </a:p>
          <a:p>
            <a:pPr marL="285750" indent="-285750">
              <a:buFont typeface="Arial" charset="0"/>
              <a:buChar char="•"/>
            </a:pPr>
            <a:r>
              <a:rPr lang="es-ES" sz="2400" dirty="0" smtClean="0"/>
              <a:t>No hay que sentarse en el borde de la silla.</a:t>
            </a:r>
          </a:p>
          <a:p>
            <a:pPr marL="285750" indent="-285750">
              <a:buFont typeface="Arial" charset="0"/>
              <a:buChar char="•"/>
            </a:pPr>
            <a:r>
              <a:rPr lang="es-ES" sz="2400" dirty="0" smtClean="0"/>
              <a:t>Mantener el control visual con el entrevistador.</a:t>
            </a:r>
          </a:p>
          <a:p>
            <a:pPr marL="285750" indent="-285750">
              <a:buFont typeface="Arial" charset="0"/>
              <a:buChar char="•"/>
            </a:pPr>
            <a:r>
              <a:rPr lang="es-ES" sz="2400" dirty="0" smtClean="0"/>
              <a:t>No mirar a otro lado  en preguntas difíciles.</a:t>
            </a:r>
          </a:p>
          <a:p>
            <a:pPr marL="285750" indent="-285750">
              <a:buFont typeface="Arial" charset="0"/>
              <a:buChar char="•"/>
            </a:pPr>
            <a:r>
              <a:rPr lang="es-ES" sz="2400" dirty="0" smtClean="0"/>
              <a:t>Sudar, enrojecer, las manos húmedas y temblor en la voz son signos de nerviosismo.</a:t>
            </a:r>
          </a:p>
          <a:p>
            <a:pPr marL="285750" indent="-285750">
              <a:buFont typeface="Arial" charset="0"/>
              <a:buChar char="•"/>
            </a:pPr>
            <a:r>
              <a:rPr lang="es-ES" sz="2400" dirty="0" smtClean="0"/>
              <a:t>Inclinar la cabeza a un lado  significa que está atento a lo que  se  habla.</a:t>
            </a:r>
          </a:p>
          <a:p>
            <a:pPr marL="285750" indent="-285750">
              <a:buFont typeface="Arial" charset="0"/>
              <a:buChar char="•"/>
            </a:pPr>
            <a:r>
              <a:rPr lang="es-ES" sz="2400" dirty="0" smtClean="0"/>
              <a:t>No cambiar constantemente de posición  ni balancearse ni mover los pies.</a:t>
            </a:r>
            <a:endParaRPr lang="es-E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928662" y="928670"/>
            <a:ext cx="6500858" cy="4524315"/>
          </a:xfrm>
          <a:prstGeom prst="rect">
            <a:avLst/>
          </a:prstGeom>
          <a:noFill/>
        </p:spPr>
        <p:txBody>
          <a:bodyPr wrap="square" rtlCol="0">
            <a:spAutoFit/>
          </a:bodyPr>
          <a:lstStyle/>
          <a:p>
            <a:r>
              <a:rPr lang="es-ES" sz="2800" b="1" dirty="0" smtClean="0"/>
              <a:t>            CARTA DE PRESENTACIÓN</a:t>
            </a:r>
          </a:p>
          <a:p>
            <a:endParaRPr lang="es-ES" sz="2800" dirty="0"/>
          </a:p>
          <a:p>
            <a:r>
              <a:rPr lang="es-ES" sz="2800" dirty="0" smtClean="0"/>
              <a:t>TIPOS:</a:t>
            </a:r>
          </a:p>
          <a:p>
            <a:endParaRPr lang="es-ES" sz="2800" dirty="0"/>
          </a:p>
          <a:p>
            <a:r>
              <a:rPr lang="es-ES" sz="2800" dirty="0" smtClean="0"/>
              <a:t>        EN RESPUESTA A UN ANUNCIO</a:t>
            </a:r>
          </a:p>
          <a:p>
            <a:endParaRPr lang="es-ES" sz="2800" dirty="0"/>
          </a:p>
          <a:p>
            <a:r>
              <a:rPr lang="es-ES" sz="2800" dirty="0" smtClean="0"/>
              <a:t>               AUTOCANDIDATURA</a:t>
            </a:r>
          </a:p>
          <a:p>
            <a:endParaRPr lang="es-ES" sz="2800" dirty="0"/>
          </a:p>
          <a:p>
            <a:r>
              <a:rPr lang="es-ES" sz="2800" dirty="0" smtClean="0"/>
              <a:t>                  AGRADECIMIENTO</a:t>
            </a:r>
          </a:p>
          <a:p>
            <a:endParaRPr lang="es-ES" dirty="0"/>
          </a:p>
          <a:p>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42910" y="714356"/>
            <a:ext cx="7643866" cy="461665"/>
          </a:xfrm>
          <a:prstGeom prst="rect">
            <a:avLst/>
          </a:prstGeom>
          <a:noFill/>
        </p:spPr>
        <p:txBody>
          <a:bodyPr wrap="square" rtlCol="0">
            <a:spAutoFit/>
          </a:bodyPr>
          <a:lstStyle/>
          <a:p>
            <a:r>
              <a:rPr lang="es-ES" sz="2400" b="1" dirty="0" smtClean="0"/>
              <a:t>       CARACTERÍSTICAS:</a:t>
            </a:r>
          </a:p>
        </p:txBody>
      </p:sp>
      <p:sp>
        <p:nvSpPr>
          <p:cNvPr id="4" name="3 Proceso"/>
          <p:cNvSpPr/>
          <p:nvPr/>
        </p:nvSpPr>
        <p:spPr>
          <a:xfrm>
            <a:off x="785786" y="1357298"/>
            <a:ext cx="1428760" cy="50006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CORTA</a:t>
            </a:r>
            <a:endParaRPr lang="es-ES" dirty="0"/>
          </a:p>
        </p:txBody>
      </p:sp>
      <p:cxnSp>
        <p:nvCxnSpPr>
          <p:cNvPr id="6" name="5 Conector recto de flecha"/>
          <p:cNvCxnSpPr/>
          <p:nvPr/>
        </p:nvCxnSpPr>
        <p:spPr>
          <a:xfrm rot="5400000">
            <a:off x="1215208" y="2070884"/>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7 Rectángulo"/>
          <p:cNvSpPr/>
          <p:nvPr/>
        </p:nvSpPr>
        <p:spPr>
          <a:xfrm>
            <a:off x="714348" y="2357430"/>
            <a:ext cx="178595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ORDENADA</a:t>
            </a:r>
            <a:endParaRPr lang="es-ES" dirty="0"/>
          </a:p>
        </p:txBody>
      </p:sp>
      <p:cxnSp>
        <p:nvCxnSpPr>
          <p:cNvPr id="10" name="9 Conector recto de flecha"/>
          <p:cNvCxnSpPr/>
          <p:nvPr/>
        </p:nvCxnSpPr>
        <p:spPr>
          <a:xfrm rot="5400000">
            <a:off x="1250927" y="3035297"/>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Rectángulo"/>
          <p:cNvSpPr/>
          <p:nvPr/>
        </p:nvSpPr>
        <p:spPr>
          <a:xfrm>
            <a:off x="857224" y="3357562"/>
            <a:ext cx="142876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CLARA</a:t>
            </a:r>
            <a:endParaRPr lang="es-ES" dirty="0"/>
          </a:p>
        </p:txBody>
      </p:sp>
      <p:cxnSp>
        <p:nvCxnSpPr>
          <p:cNvPr id="14" name="13 Conector recto de flecha"/>
          <p:cNvCxnSpPr/>
          <p:nvPr/>
        </p:nvCxnSpPr>
        <p:spPr>
          <a:xfrm rot="5400000">
            <a:off x="1322365" y="4249743"/>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Rectángulo"/>
          <p:cNvSpPr/>
          <p:nvPr/>
        </p:nvSpPr>
        <p:spPr>
          <a:xfrm>
            <a:off x="857224" y="4500570"/>
            <a:ext cx="135732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DIRECTA</a:t>
            </a:r>
            <a:endParaRPr lang="es-ES" dirty="0"/>
          </a:p>
        </p:txBody>
      </p:sp>
      <p:cxnSp>
        <p:nvCxnSpPr>
          <p:cNvPr id="18" name="17 Conector recto de flecha"/>
          <p:cNvCxnSpPr/>
          <p:nvPr/>
        </p:nvCxnSpPr>
        <p:spPr>
          <a:xfrm rot="5400000">
            <a:off x="1322365" y="5321313"/>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19 Rectángulo"/>
          <p:cNvSpPr/>
          <p:nvPr/>
        </p:nvSpPr>
        <p:spPr>
          <a:xfrm>
            <a:off x="857224" y="5572140"/>
            <a:ext cx="135732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POSITIVA</a:t>
            </a:r>
            <a:endParaRPr lang="es-ES" dirty="0"/>
          </a:p>
        </p:txBody>
      </p:sp>
      <p:sp>
        <p:nvSpPr>
          <p:cNvPr id="21" name="20 Nube"/>
          <p:cNvSpPr/>
          <p:nvPr/>
        </p:nvSpPr>
        <p:spPr>
          <a:xfrm>
            <a:off x="3786182" y="1071546"/>
            <a:ext cx="2357454" cy="85725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QUÉ TESTAMENTO , LA TIRO</a:t>
            </a:r>
            <a:endParaRPr lang="es-ES" dirty="0"/>
          </a:p>
        </p:txBody>
      </p:sp>
      <p:sp>
        <p:nvSpPr>
          <p:cNvPr id="22" name="21 Nube"/>
          <p:cNvSpPr/>
          <p:nvPr/>
        </p:nvSpPr>
        <p:spPr>
          <a:xfrm>
            <a:off x="3929058" y="2214554"/>
            <a:ext cx="2286016" cy="92869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VAYA LIO, MIRARÉ LA SIGUIENTE</a:t>
            </a:r>
            <a:endParaRPr lang="es-ES" dirty="0"/>
          </a:p>
        </p:txBody>
      </p:sp>
      <p:sp>
        <p:nvSpPr>
          <p:cNvPr id="23" name="22 Nube"/>
          <p:cNvSpPr/>
          <p:nvPr/>
        </p:nvSpPr>
        <p:spPr>
          <a:xfrm>
            <a:off x="3643306" y="3357562"/>
            <a:ext cx="2357454" cy="64294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NO ME ENTERO </a:t>
            </a:r>
            <a:endParaRPr lang="es-ES" dirty="0"/>
          </a:p>
        </p:txBody>
      </p:sp>
      <p:sp>
        <p:nvSpPr>
          <p:cNvPr id="24" name="23 Nube"/>
          <p:cNvSpPr/>
          <p:nvPr/>
        </p:nvSpPr>
        <p:spPr>
          <a:xfrm>
            <a:off x="3857620" y="4286256"/>
            <a:ext cx="2428892" cy="7143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QUÉ QUIERE DECIR?</a:t>
            </a:r>
            <a:endParaRPr lang="es-ES" dirty="0"/>
          </a:p>
        </p:txBody>
      </p:sp>
      <p:sp>
        <p:nvSpPr>
          <p:cNvPr id="25" name="24 Nube"/>
          <p:cNvSpPr/>
          <p:nvPr/>
        </p:nvSpPr>
        <p:spPr>
          <a:xfrm>
            <a:off x="3571868" y="5214950"/>
            <a:ext cx="2643206" cy="100013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QUÉ PENA, PODRÍA DAR PROBLEMAS</a:t>
            </a:r>
            <a:endParaRPr lang="es-ES" dirty="0"/>
          </a:p>
        </p:txBody>
      </p:sp>
      <p:cxnSp>
        <p:nvCxnSpPr>
          <p:cNvPr id="27" name="26 Conector recto de flecha"/>
          <p:cNvCxnSpPr/>
          <p:nvPr/>
        </p:nvCxnSpPr>
        <p:spPr>
          <a:xfrm>
            <a:off x="2285984" y="1571612"/>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CuadroTexto"/>
          <p:cNvSpPr txBox="1"/>
          <p:nvPr/>
        </p:nvSpPr>
        <p:spPr>
          <a:xfrm>
            <a:off x="2500298" y="1214422"/>
            <a:ext cx="1000132" cy="369332"/>
          </a:xfrm>
          <a:prstGeom prst="rect">
            <a:avLst/>
          </a:prstGeom>
          <a:noFill/>
        </p:spPr>
        <p:txBody>
          <a:bodyPr wrap="square" rtlCol="0">
            <a:spAutoFit/>
          </a:bodyPr>
          <a:lstStyle/>
          <a:p>
            <a:r>
              <a:rPr lang="es-ES" b="1" dirty="0" smtClean="0"/>
              <a:t>NO</a:t>
            </a:r>
            <a:endParaRPr lang="es-ES" b="1" dirty="0"/>
          </a:p>
        </p:txBody>
      </p:sp>
      <p:cxnSp>
        <p:nvCxnSpPr>
          <p:cNvPr id="33" name="32 Conector recto de flecha"/>
          <p:cNvCxnSpPr/>
          <p:nvPr/>
        </p:nvCxnSpPr>
        <p:spPr>
          <a:xfrm>
            <a:off x="2571736" y="2714620"/>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p:nvPr/>
        </p:nvCxnSpPr>
        <p:spPr>
          <a:xfrm>
            <a:off x="2357422" y="3714752"/>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34 Conector recto de flecha"/>
          <p:cNvCxnSpPr/>
          <p:nvPr/>
        </p:nvCxnSpPr>
        <p:spPr>
          <a:xfrm>
            <a:off x="2428860" y="4714884"/>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35 Conector recto de flecha"/>
          <p:cNvCxnSpPr/>
          <p:nvPr/>
        </p:nvCxnSpPr>
        <p:spPr>
          <a:xfrm>
            <a:off x="2357422" y="5929330"/>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36 CuadroTexto"/>
          <p:cNvSpPr txBox="1"/>
          <p:nvPr/>
        </p:nvSpPr>
        <p:spPr>
          <a:xfrm rot="194731">
            <a:off x="2510358" y="5514583"/>
            <a:ext cx="500854" cy="369040"/>
          </a:xfrm>
          <a:prstGeom prst="rect">
            <a:avLst/>
          </a:prstGeom>
          <a:noFill/>
        </p:spPr>
        <p:txBody>
          <a:bodyPr wrap="square" rtlCol="0">
            <a:spAutoFit/>
          </a:bodyPr>
          <a:lstStyle/>
          <a:p>
            <a:r>
              <a:rPr lang="es-ES" b="1" dirty="0" smtClean="0"/>
              <a:t>N</a:t>
            </a:r>
            <a:r>
              <a:rPr lang="es-ES" dirty="0" smtClean="0"/>
              <a:t>O</a:t>
            </a:r>
            <a:endParaRPr lang="es-ES" dirty="0"/>
          </a:p>
        </p:txBody>
      </p:sp>
      <p:sp>
        <p:nvSpPr>
          <p:cNvPr id="38" name="37 CuadroTexto"/>
          <p:cNvSpPr txBox="1"/>
          <p:nvPr/>
        </p:nvSpPr>
        <p:spPr>
          <a:xfrm rot="10800000" flipV="1">
            <a:off x="2428860" y="4373891"/>
            <a:ext cx="856016" cy="369332"/>
          </a:xfrm>
          <a:prstGeom prst="rect">
            <a:avLst/>
          </a:prstGeom>
          <a:noFill/>
        </p:spPr>
        <p:txBody>
          <a:bodyPr wrap="square" rtlCol="0">
            <a:spAutoFit/>
          </a:bodyPr>
          <a:lstStyle/>
          <a:p>
            <a:r>
              <a:rPr lang="es-ES" b="1" dirty="0" smtClean="0"/>
              <a:t>NO</a:t>
            </a:r>
            <a:endParaRPr lang="es-ES" b="1" dirty="0"/>
          </a:p>
        </p:txBody>
      </p:sp>
      <p:sp>
        <p:nvSpPr>
          <p:cNvPr id="39" name="38 CuadroTexto"/>
          <p:cNvSpPr txBox="1"/>
          <p:nvPr/>
        </p:nvSpPr>
        <p:spPr>
          <a:xfrm>
            <a:off x="2571736" y="3357562"/>
            <a:ext cx="714380" cy="369332"/>
          </a:xfrm>
          <a:prstGeom prst="rect">
            <a:avLst/>
          </a:prstGeom>
          <a:noFill/>
        </p:spPr>
        <p:txBody>
          <a:bodyPr wrap="square" rtlCol="0">
            <a:spAutoFit/>
          </a:bodyPr>
          <a:lstStyle/>
          <a:p>
            <a:r>
              <a:rPr lang="es-ES" b="1" dirty="0" smtClean="0"/>
              <a:t>NO</a:t>
            </a:r>
            <a:endParaRPr lang="es-ES" b="1" dirty="0"/>
          </a:p>
        </p:txBody>
      </p:sp>
      <p:sp>
        <p:nvSpPr>
          <p:cNvPr id="40" name="39 CuadroTexto"/>
          <p:cNvSpPr txBox="1"/>
          <p:nvPr/>
        </p:nvSpPr>
        <p:spPr>
          <a:xfrm>
            <a:off x="2786050" y="2428868"/>
            <a:ext cx="571504" cy="369332"/>
          </a:xfrm>
          <a:prstGeom prst="rect">
            <a:avLst/>
          </a:prstGeom>
          <a:noFill/>
        </p:spPr>
        <p:txBody>
          <a:bodyPr wrap="square" rtlCol="0">
            <a:spAutoFit/>
          </a:bodyPr>
          <a:lstStyle/>
          <a:p>
            <a:r>
              <a:rPr lang="es-ES" b="1" dirty="0" smtClean="0"/>
              <a:t>NO</a:t>
            </a:r>
            <a:endParaRPr lang="es-ES" b="1" dirty="0"/>
          </a:p>
        </p:txBody>
      </p:sp>
      <p:cxnSp>
        <p:nvCxnSpPr>
          <p:cNvPr id="42" name="41 Conector recto de flecha"/>
          <p:cNvCxnSpPr/>
          <p:nvPr/>
        </p:nvCxnSpPr>
        <p:spPr>
          <a:xfrm>
            <a:off x="1928794" y="6429396"/>
            <a:ext cx="585791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42 Estrella de 6 puntas"/>
          <p:cNvSpPr/>
          <p:nvPr/>
        </p:nvSpPr>
        <p:spPr>
          <a:xfrm>
            <a:off x="6286512" y="3786190"/>
            <a:ext cx="2571768" cy="2271722"/>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ME GUSTA PARA ENTREVISTAR</a:t>
            </a:r>
            <a:endParaRPr lang="es-ES" dirty="0"/>
          </a:p>
        </p:txBody>
      </p:sp>
      <p:sp>
        <p:nvSpPr>
          <p:cNvPr id="44" name="43 CuadroTexto"/>
          <p:cNvSpPr txBox="1"/>
          <p:nvPr/>
        </p:nvSpPr>
        <p:spPr>
          <a:xfrm>
            <a:off x="928662" y="6072206"/>
            <a:ext cx="857256" cy="400110"/>
          </a:xfrm>
          <a:prstGeom prst="rect">
            <a:avLst/>
          </a:prstGeom>
          <a:noFill/>
        </p:spPr>
        <p:txBody>
          <a:bodyPr wrap="square" rtlCol="0">
            <a:spAutoFit/>
          </a:bodyPr>
          <a:lstStyle/>
          <a:p>
            <a:r>
              <a:rPr lang="es-ES" sz="2000" b="1" dirty="0" smtClean="0"/>
              <a:t>    SI    </a:t>
            </a:r>
            <a:endParaRPr lang="es-ES" sz="2000" b="1" dirty="0"/>
          </a:p>
        </p:txBody>
      </p:sp>
      <p:sp>
        <p:nvSpPr>
          <p:cNvPr id="47" name="46 CuadroTexto"/>
          <p:cNvSpPr txBox="1"/>
          <p:nvPr/>
        </p:nvSpPr>
        <p:spPr>
          <a:xfrm>
            <a:off x="8001024" y="5786454"/>
            <a:ext cx="785818" cy="523220"/>
          </a:xfrm>
          <a:prstGeom prst="rect">
            <a:avLst/>
          </a:prstGeom>
          <a:noFill/>
        </p:spPr>
        <p:txBody>
          <a:bodyPr wrap="square" rtlCol="0">
            <a:spAutoFit/>
          </a:bodyPr>
          <a:lstStyle/>
          <a:p>
            <a:r>
              <a:rPr lang="es-ES" sz="2800" b="1" i="1" dirty="0" smtClean="0"/>
              <a:t>SI</a:t>
            </a:r>
            <a:endParaRPr lang="es-ES" sz="2800" b="1"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71472" y="0"/>
            <a:ext cx="7786742" cy="11049179"/>
          </a:xfrm>
          <a:prstGeom prst="rect">
            <a:avLst/>
          </a:prstGeom>
          <a:noFill/>
        </p:spPr>
        <p:txBody>
          <a:bodyPr wrap="square" rtlCol="0">
            <a:spAutoFit/>
          </a:bodyPr>
          <a:lstStyle/>
          <a:p>
            <a:r>
              <a:rPr lang="es-ES" sz="2800" b="1" dirty="0" smtClean="0"/>
              <a:t>ESTRUCTURA DE LA CARTA DE PRESENTACIÓN</a:t>
            </a:r>
          </a:p>
          <a:p>
            <a:endParaRPr lang="es-ES" dirty="0"/>
          </a:p>
          <a:p>
            <a:endParaRPr lang="es-ES" dirty="0" smtClean="0"/>
          </a:p>
          <a:p>
            <a:r>
              <a:rPr lang="es-ES" sz="2400" dirty="0" smtClean="0"/>
              <a:t>D</a:t>
            </a:r>
            <a:r>
              <a:rPr lang="es-ES" sz="2400" b="1" dirty="0" smtClean="0"/>
              <a:t>ATOS DE LA                                                 FECHA</a:t>
            </a:r>
          </a:p>
          <a:p>
            <a:r>
              <a:rPr lang="es-ES" sz="2400" b="1" dirty="0" smtClean="0"/>
              <a:t>EMPRESA   </a:t>
            </a:r>
          </a:p>
          <a:p>
            <a:endParaRPr lang="es-ES" b="1" dirty="0"/>
          </a:p>
          <a:p>
            <a:r>
              <a:rPr lang="es-ES" sz="2400" b="1" dirty="0" smtClean="0"/>
              <a:t>FÓRMULA INICIAL (Estimado Sr.)</a:t>
            </a:r>
          </a:p>
          <a:p>
            <a:endParaRPr lang="es-ES" sz="2400" dirty="0"/>
          </a:p>
          <a:p>
            <a:r>
              <a:rPr lang="es-ES" sz="2400" dirty="0" smtClean="0"/>
              <a:t>1º </a:t>
            </a:r>
            <a:r>
              <a:rPr lang="es-ES" sz="2400" b="1" dirty="0" smtClean="0"/>
              <a:t>PÁRRAFO                                     MOTIVO DE LA CARTA</a:t>
            </a:r>
          </a:p>
          <a:p>
            <a:endParaRPr lang="es-ES" dirty="0"/>
          </a:p>
          <a:p>
            <a:endParaRPr lang="es-ES" b="1" dirty="0" smtClean="0"/>
          </a:p>
          <a:p>
            <a:r>
              <a:rPr lang="es-ES" sz="2400" b="1" dirty="0" smtClean="0"/>
              <a:t>2º PÁRRAFO                                   LA VENTA DE UNO MISMO</a:t>
            </a:r>
          </a:p>
          <a:p>
            <a:endParaRPr lang="es-ES" dirty="0"/>
          </a:p>
          <a:p>
            <a:endParaRPr lang="es-ES" sz="2400" b="1" dirty="0" smtClean="0"/>
          </a:p>
          <a:p>
            <a:r>
              <a:rPr lang="es-ES" sz="2400" b="1" dirty="0" smtClean="0"/>
              <a:t>3º PÁRRAFO                                           CONCLUSIÓN</a:t>
            </a:r>
          </a:p>
          <a:p>
            <a:endParaRPr lang="es-ES" dirty="0"/>
          </a:p>
          <a:p>
            <a:endParaRPr lang="es-ES" sz="2400" b="1" dirty="0" smtClean="0"/>
          </a:p>
          <a:p>
            <a:r>
              <a:rPr lang="es-ES" sz="2400" b="1" dirty="0" smtClean="0"/>
              <a:t>DATOS DEL </a:t>
            </a:r>
          </a:p>
          <a:p>
            <a:r>
              <a:rPr lang="es-ES" sz="2400" b="1" dirty="0" smtClean="0"/>
              <a:t>CANDIDATO/A                                                       FIRMA</a:t>
            </a:r>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r>
              <a:rPr lang="es-ES" dirty="0" smtClean="0"/>
              <a:t>                                                                              </a:t>
            </a:r>
            <a:endParaRPr lang="es-ES" dirty="0"/>
          </a:p>
        </p:txBody>
      </p:sp>
      <p:sp>
        <p:nvSpPr>
          <p:cNvPr id="3" name="2 Flecha derecha"/>
          <p:cNvSpPr/>
          <p:nvPr/>
        </p:nvSpPr>
        <p:spPr>
          <a:xfrm>
            <a:off x="2357422" y="2786058"/>
            <a:ext cx="1857388" cy="260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Flecha derecha"/>
          <p:cNvSpPr/>
          <p:nvPr/>
        </p:nvSpPr>
        <p:spPr>
          <a:xfrm flipV="1">
            <a:off x="2357422" y="4786322"/>
            <a:ext cx="1928826"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Flecha derecha"/>
          <p:cNvSpPr/>
          <p:nvPr/>
        </p:nvSpPr>
        <p:spPr>
          <a:xfrm>
            <a:off x="2357422" y="3786190"/>
            <a:ext cx="1843418" cy="2329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27584" y="692696"/>
            <a:ext cx="7488832" cy="5447645"/>
          </a:xfrm>
          <a:prstGeom prst="rect">
            <a:avLst/>
          </a:prstGeom>
          <a:noFill/>
        </p:spPr>
        <p:txBody>
          <a:bodyPr wrap="square" rtlCol="0">
            <a:spAutoFit/>
          </a:bodyPr>
          <a:lstStyle/>
          <a:p>
            <a:r>
              <a:rPr lang="es-ES" sz="3200" dirty="0" smtClean="0"/>
              <a:t>EL CURRÍCULUM  VITAE</a:t>
            </a:r>
          </a:p>
          <a:p>
            <a:endParaRPr lang="es-ES" dirty="0"/>
          </a:p>
          <a:p>
            <a:endParaRPr lang="es-ES" sz="2000" b="1" dirty="0"/>
          </a:p>
          <a:p>
            <a:r>
              <a:rPr lang="es-ES" sz="2000" b="1" dirty="0"/>
              <a:t>2.1 CONCEPTO</a:t>
            </a:r>
          </a:p>
          <a:p>
            <a:endParaRPr lang="es-ES" sz="2000" dirty="0"/>
          </a:p>
          <a:p>
            <a:r>
              <a:rPr lang="es-ES" sz="2000" dirty="0"/>
              <a:t>El currículum es un documento que </a:t>
            </a:r>
            <a:r>
              <a:rPr lang="es-ES" sz="2000" b="1" dirty="0"/>
              <a:t>refleja los estudios y los méritos personales y profesionales </a:t>
            </a:r>
            <a:r>
              <a:rPr lang="es-ES" sz="2000" dirty="0"/>
              <a:t>de una persona, con objeto de conseguir un empleo, presentar un proyecto, solicitar becas, subvenciones, etc.</a:t>
            </a:r>
          </a:p>
          <a:p>
            <a:endParaRPr lang="es-ES" sz="2000" dirty="0"/>
          </a:p>
          <a:p>
            <a:r>
              <a:rPr lang="es-ES" sz="2000" dirty="0"/>
              <a:t>La persona que redacta su currículum se hace responsable de </a:t>
            </a:r>
            <a:r>
              <a:rPr lang="es-ES" sz="2000" b="1" dirty="0"/>
              <a:t>la veracidad </a:t>
            </a:r>
            <a:r>
              <a:rPr lang="es-ES" sz="2000" dirty="0"/>
              <a:t>de los datos que aporta. Deben aparecer méritos objetivos y no valoraciones personales</a:t>
            </a:r>
            <a:r>
              <a:rPr lang="es-ES" sz="2000" b="1" dirty="0"/>
              <a:t>. No mientas ni inventes</a:t>
            </a:r>
            <a:r>
              <a:rPr lang="es-ES" sz="2000" dirty="0"/>
              <a:t>, porque te descubrirán en la entrevista.</a:t>
            </a:r>
          </a:p>
          <a:p>
            <a:r>
              <a:rPr lang="es-ES" sz="2000" dirty="0"/>
              <a:t>Hay que ser creativo, destacando los aspectos que pueden resultar más interesantes en cada caso concreto.</a:t>
            </a:r>
          </a:p>
          <a:p>
            <a:endParaRPr lang="es-ES" dirty="0"/>
          </a:p>
        </p:txBody>
      </p:sp>
    </p:spTree>
    <p:extLst>
      <p:ext uri="{BB962C8B-B14F-4D97-AF65-F5344CB8AC3E}">
        <p14:creationId xmlns:p14="http://schemas.microsoft.com/office/powerpoint/2010/main" val="1390248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42910" y="714356"/>
            <a:ext cx="7572428" cy="5047536"/>
          </a:xfrm>
          <a:prstGeom prst="rect">
            <a:avLst/>
          </a:prstGeom>
          <a:noFill/>
        </p:spPr>
        <p:txBody>
          <a:bodyPr wrap="square" rtlCol="0">
            <a:spAutoFit/>
          </a:bodyPr>
          <a:lstStyle/>
          <a:p>
            <a:r>
              <a:rPr lang="es-ES" sz="2800" b="1" dirty="0" smtClean="0"/>
              <a:t>CURRICULUM  VITAE</a:t>
            </a:r>
          </a:p>
          <a:p>
            <a:endParaRPr lang="es-ES" sz="2400" dirty="0"/>
          </a:p>
          <a:p>
            <a:r>
              <a:rPr lang="es-ES" sz="2400" dirty="0" smtClean="0"/>
              <a:t>                               REGLAS BÁSICAS</a:t>
            </a:r>
          </a:p>
          <a:p>
            <a:endParaRPr lang="es-ES" sz="2400" dirty="0"/>
          </a:p>
          <a:p>
            <a:pPr>
              <a:buFont typeface="Arial" charset="0"/>
              <a:buChar char="•"/>
            </a:pPr>
            <a:r>
              <a:rPr lang="es-ES" sz="2400" dirty="0" smtClean="0"/>
              <a:t>  Extensión : 1 o 2 folios</a:t>
            </a:r>
          </a:p>
          <a:p>
            <a:pPr>
              <a:buFont typeface="Arial" charset="0"/>
              <a:buChar char="•"/>
            </a:pPr>
            <a:r>
              <a:rPr lang="es-ES" sz="2400" dirty="0" smtClean="0"/>
              <a:t>  Debe ser claro y conciso</a:t>
            </a:r>
          </a:p>
          <a:p>
            <a:pPr>
              <a:buFont typeface="Arial" charset="0"/>
              <a:buChar char="•"/>
            </a:pPr>
            <a:r>
              <a:rPr lang="es-ES" sz="2400" dirty="0" smtClean="0"/>
              <a:t>  Cuidar la presentación</a:t>
            </a:r>
          </a:p>
          <a:p>
            <a:pPr>
              <a:buFont typeface="Arial" charset="0"/>
              <a:buChar char="•"/>
            </a:pPr>
            <a:r>
              <a:rPr lang="es-ES" sz="2400" dirty="0" smtClean="0"/>
              <a:t>  Hacerlo a medida de la empresa que lo pide</a:t>
            </a:r>
          </a:p>
          <a:p>
            <a:pPr>
              <a:buFont typeface="Arial" charset="0"/>
              <a:buChar char="•"/>
            </a:pPr>
            <a:r>
              <a:rPr lang="es-ES" sz="2400" dirty="0" smtClean="0"/>
              <a:t>  Estructura clara</a:t>
            </a:r>
          </a:p>
          <a:p>
            <a:pPr>
              <a:buFont typeface="Arial" charset="0"/>
              <a:buChar char="•"/>
            </a:pPr>
            <a:r>
              <a:rPr lang="es-ES" sz="2400" b="1" dirty="0" smtClean="0"/>
              <a:t>  </a:t>
            </a:r>
            <a:r>
              <a:rPr lang="es-ES" sz="2400" dirty="0" smtClean="0"/>
              <a:t>Esquematizada: que resulte interesante.</a:t>
            </a:r>
          </a:p>
          <a:p>
            <a:pPr>
              <a:buFont typeface="Arial" charset="0"/>
              <a:buChar char="•"/>
            </a:pPr>
            <a:endParaRPr lang="es-ES" dirty="0"/>
          </a:p>
          <a:p>
            <a:endParaRPr lang="es-ES" dirty="0" smtClean="0"/>
          </a:p>
          <a:p>
            <a:r>
              <a:rPr lang="es-ES" sz="2400" b="1" dirty="0" smtClean="0"/>
              <a:t>     HAY QUE DESTACARSE DE LOS DEMÁS CANDIDATOS</a:t>
            </a:r>
          </a:p>
          <a:p>
            <a:pPr>
              <a:buFont typeface="Arial" charset="0"/>
              <a:buChar char="•"/>
            </a:pP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928662" y="500043"/>
            <a:ext cx="7215238" cy="6524863"/>
          </a:xfrm>
          <a:prstGeom prst="rect">
            <a:avLst/>
          </a:prstGeom>
          <a:noFill/>
        </p:spPr>
        <p:txBody>
          <a:bodyPr wrap="square" rtlCol="0">
            <a:spAutoFit/>
          </a:bodyPr>
          <a:lstStyle/>
          <a:p>
            <a:r>
              <a:rPr lang="es-ES" dirty="0" smtClean="0"/>
              <a:t>                          </a:t>
            </a:r>
            <a:r>
              <a:rPr lang="es-ES" sz="2800" b="1" dirty="0" smtClean="0"/>
              <a:t>ESTRUCTURA DEL  CURRÍCULUM</a:t>
            </a:r>
          </a:p>
          <a:p>
            <a:endParaRPr lang="es-ES" dirty="0"/>
          </a:p>
          <a:p>
            <a:endParaRPr lang="es-ES" sz="2400" dirty="0" smtClean="0"/>
          </a:p>
          <a:p>
            <a:pPr marL="342900" indent="-342900">
              <a:buFont typeface="Wingdings" panose="05000000000000000000" pitchFamily="2" charset="2"/>
              <a:buChar char="v"/>
            </a:pPr>
            <a:r>
              <a:rPr lang="es-ES" sz="2400" dirty="0" smtClean="0"/>
              <a:t>DATOS PERSONALES</a:t>
            </a:r>
          </a:p>
          <a:p>
            <a:pPr marL="342900" indent="-342900">
              <a:buFont typeface="Wingdings" panose="05000000000000000000" pitchFamily="2" charset="2"/>
              <a:buChar char="v"/>
            </a:pPr>
            <a:endParaRPr lang="es-ES" sz="2400" dirty="0"/>
          </a:p>
          <a:p>
            <a:pPr marL="342900" indent="-342900">
              <a:buFont typeface="Wingdings" panose="05000000000000000000" pitchFamily="2" charset="2"/>
              <a:buChar char="v"/>
            </a:pPr>
            <a:r>
              <a:rPr lang="es-ES" sz="2400" dirty="0" smtClean="0"/>
              <a:t>FORMACIÓN ACADÉMICA</a:t>
            </a:r>
          </a:p>
          <a:p>
            <a:pPr marL="342900" indent="-342900">
              <a:buFont typeface="Wingdings" panose="05000000000000000000" pitchFamily="2" charset="2"/>
              <a:buChar char="v"/>
            </a:pPr>
            <a:endParaRPr lang="es-ES" sz="2400" dirty="0"/>
          </a:p>
          <a:p>
            <a:pPr marL="342900" indent="-342900">
              <a:buFont typeface="Wingdings" panose="05000000000000000000" pitchFamily="2" charset="2"/>
              <a:buChar char="v"/>
            </a:pPr>
            <a:r>
              <a:rPr lang="es-ES" sz="2400" dirty="0" smtClean="0"/>
              <a:t>FORMACIÓN COMPLEMENTARIA</a:t>
            </a:r>
          </a:p>
          <a:p>
            <a:pPr marL="342900" indent="-342900">
              <a:buFont typeface="Wingdings" panose="05000000000000000000" pitchFamily="2" charset="2"/>
              <a:buChar char="v"/>
            </a:pPr>
            <a:endParaRPr lang="es-ES" sz="2400" dirty="0"/>
          </a:p>
          <a:p>
            <a:pPr marL="342900" indent="-342900">
              <a:buFont typeface="Wingdings" panose="05000000000000000000" pitchFamily="2" charset="2"/>
              <a:buChar char="v"/>
            </a:pPr>
            <a:r>
              <a:rPr lang="es-ES" sz="2400" dirty="0" smtClean="0"/>
              <a:t>IDIOMAS</a:t>
            </a:r>
          </a:p>
          <a:p>
            <a:endParaRPr lang="es-ES" sz="2400" dirty="0"/>
          </a:p>
          <a:p>
            <a:pPr marL="342900" indent="-342900">
              <a:buFont typeface="Wingdings" panose="05000000000000000000" pitchFamily="2" charset="2"/>
              <a:buChar char="v"/>
            </a:pPr>
            <a:r>
              <a:rPr lang="es-ES" sz="2400" dirty="0" smtClean="0"/>
              <a:t>INFORMÁTICA</a:t>
            </a:r>
          </a:p>
          <a:p>
            <a:pPr marL="342900" indent="-342900">
              <a:buFont typeface="Wingdings" panose="05000000000000000000" pitchFamily="2" charset="2"/>
              <a:buChar char="v"/>
            </a:pPr>
            <a:endParaRPr lang="es-ES" sz="2400" dirty="0"/>
          </a:p>
          <a:p>
            <a:pPr marL="342900" indent="-342900">
              <a:buFont typeface="Wingdings" panose="05000000000000000000" pitchFamily="2" charset="2"/>
              <a:buChar char="v"/>
            </a:pPr>
            <a:r>
              <a:rPr lang="es-ES" sz="2400" dirty="0" smtClean="0"/>
              <a:t>EXPERIENCIA LABORAL</a:t>
            </a:r>
          </a:p>
          <a:p>
            <a:pPr marL="342900" indent="-342900">
              <a:buFont typeface="Wingdings" panose="05000000000000000000" pitchFamily="2" charset="2"/>
              <a:buChar char="v"/>
            </a:pPr>
            <a:endParaRPr lang="es-ES" sz="2400" dirty="0"/>
          </a:p>
          <a:p>
            <a:pPr marL="342900" indent="-342900">
              <a:buFont typeface="Wingdings" panose="05000000000000000000" pitchFamily="2" charset="2"/>
              <a:buChar char="v"/>
            </a:pPr>
            <a:r>
              <a:rPr lang="es-ES" sz="2400" dirty="0" smtClean="0"/>
              <a:t>OTROS DATOS DE INTERES</a:t>
            </a:r>
          </a:p>
          <a:p>
            <a:endParaRPr lang="es-ES" dirty="0"/>
          </a:p>
          <a:p>
            <a:endParaRPr lang="es-ES" dirty="0"/>
          </a:p>
        </p:txBody>
      </p:sp>
      <p:sp>
        <p:nvSpPr>
          <p:cNvPr id="3" name="2 Rectángulo redondeado"/>
          <p:cNvSpPr/>
          <p:nvPr/>
        </p:nvSpPr>
        <p:spPr>
          <a:xfrm>
            <a:off x="6429388" y="1357298"/>
            <a:ext cx="1414466" cy="1500198"/>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FOTO</a:t>
            </a:r>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357422" y="500042"/>
            <a:ext cx="5500726" cy="4585871"/>
          </a:xfrm>
          <a:prstGeom prst="rect">
            <a:avLst/>
          </a:prstGeom>
          <a:noFill/>
        </p:spPr>
        <p:txBody>
          <a:bodyPr wrap="square" rtlCol="0">
            <a:spAutoFit/>
          </a:bodyPr>
          <a:lstStyle/>
          <a:p>
            <a:r>
              <a:rPr lang="es-ES" sz="2800" b="1" dirty="0" smtClean="0"/>
              <a:t>CONTENIDO DEL  CURRICULUM</a:t>
            </a:r>
          </a:p>
          <a:p>
            <a:endParaRPr lang="es-ES" sz="2400" dirty="0"/>
          </a:p>
          <a:p>
            <a:r>
              <a:rPr lang="es-ES" sz="2400" dirty="0" smtClean="0"/>
              <a:t>                       </a:t>
            </a:r>
            <a:r>
              <a:rPr lang="es-ES" sz="2400" b="1" dirty="0" smtClean="0"/>
              <a:t>DATOS PERSONALES</a:t>
            </a:r>
          </a:p>
          <a:p>
            <a:endParaRPr lang="es-ES" sz="2400" b="1" dirty="0"/>
          </a:p>
          <a:p>
            <a:endParaRPr lang="es-ES" sz="2400" dirty="0"/>
          </a:p>
          <a:p>
            <a:pPr>
              <a:buFont typeface="Arial" charset="0"/>
              <a:buChar char="•"/>
            </a:pPr>
            <a:r>
              <a:rPr lang="es-ES" sz="2400" dirty="0" smtClean="0"/>
              <a:t>Nombre y apellidos</a:t>
            </a:r>
          </a:p>
          <a:p>
            <a:pPr>
              <a:buFont typeface="Arial" charset="0"/>
              <a:buChar char="•"/>
            </a:pPr>
            <a:r>
              <a:rPr lang="es-ES" sz="2400" dirty="0" smtClean="0"/>
              <a:t>DNI</a:t>
            </a:r>
          </a:p>
          <a:p>
            <a:pPr>
              <a:buFont typeface="Arial" charset="0"/>
              <a:buChar char="•"/>
            </a:pPr>
            <a:r>
              <a:rPr lang="es-ES" sz="2400" dirty="0" smtClean="0"/>
              <a:t>Fecha de nacimiento</a:t>
            </a:r>
          </a:p>
          <a:p>
            <a:pPr>
              <a:buFont typeface="Arial" charset="0"/>
              <a:buChar char="•"/>
            </a:pPr>
            <a:r>
              <a:rPr lang="es-ES" sz="2400" dirty="0" smtClean="0"/>
              <a:t>Dirección                                              </a:t>
            </a:r>
            <a:r>
              <a:rPr lang="es-ES" sz="2400" dirty="0" err="1" smtClean="0"/>
              <a:t>c.p.</a:t>
            </a:r>
            <a:endParaRPr lang="es-ES" sz="2400" dirty="0" smtClean="0"/>
          </a:p>
          <a:p>
            <a:pPr>
              <a:buFont typeface="Arial" charset="0"/>
              <a:buChar char="•"/>
            </a:pPr>
            <a:r>
              <a:rPr lang="es-ES" sz="2400" dirty="0" smtClean="0"/>
              <a:t>Población</a:t>
            </a:r>
          </a:p>
          <a:p>
            <a:pPr>
              <a:buFont typeface="Arial" charset="0"/>
              <a:buChar char="•"/>
            </a:pPr>
            <a:r>
              <a:rPr lang="es-ES" sz="2400" dirty="0" smtClean="0"/>
              <a:t>Teléfono</a:t>
            </a:r>
          </a:p>
          <a:p>
            <a:pPr>
              <a:buFont typeface="Arial" charset="0"/>
              <a:buChar char="•"/>
            </a:pPr>
            <a:r>
              <a:rPr lang="es-ES" sz="2400" dirty="0" smtClean="0"/>
              <a:t>Disponibilidad de vehículo</a:t>
            </a:r>
            <a:endParaRPr lang="es-ES" sz="2400" dirty="0"/>
          </a:p>
        </p:txBody>
      </p:sp>
      <p:sp>
        <p:nvSpPr>
          <p:cNvPr id="3" name="2 Flecha curvada hacia la derecha"/>
          <p:cNvSpPr/>
          <p:nvPr/>
        </p:nvSpPr>
        <p:spPr>
          <a:xfrm>
            <a:off x="1000100" y="1857364"/>
            <a:ext cx="1143008" cy="221457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117</TotalTime>
  <Words>861</Words>
  <Application>Microsoft Office PowerPoint</Application>
  <PresentationFormat>Presentación en pantalla (4:3)</PresentationFormat>
  <Paragraphs>230</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Forma de onda</vt:lpstr>
      <vt:lpstr>CARTA DE PRESENTACIÓN Y CURRÍCULUM VITAE</vt:lpstr>
      <vt:lpstr>LA CARTA DE PRESENTACIÓN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UVEG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CARTA DE PRESENTACIÓN Y CURRÍCULUM VITAE</dc:title>
  <dc:creator>MariCruz</dc:creator>
  <cp:lastModifiedBy>Mari Cruz Roldán</cp:lastModifiedBy>
  <cp:revision>91</cp:revision>
  <dcterms:created xsi:type="dcterms:W3CDTF">2013-11-15T09:56:34Z</dcterms:created>
  <dcterms:modified xsi:type="dcterms:W3CDTF">2014-02-11T13:35:34Z</dcterms:modified>
</cp:coreProperties>
</file>