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63" r:id="rId10"/>
    <p:sldId id="28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4" r:id="rId23"/>
    <p:sldId id="275" r:id="rId24"/>
    <p:sldId id="278" r:id="rId25"/>
    <p:sldId id="277" r:id="rId26"/>
    <p:sldId id="279" r:id="rId27"/>
    <p:sldId id="283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15" autoAdjust="0"/>
  </p:normalViewPr>
  <p:slideViewPr>
    <p:cSldViewPr>
      <p:cViewPr>
        <p:scale>
          <a:sx n="50" d="100"/>
          <a:sy n="50" d="100"/>
        </p:scale>
        <p:origin x="-1734" y="-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0EADC-0C3A-4F2E-9F16-CD7CE0E6557E}" type="datetimeFigureOut">
              <a:rPr lang="es-ES" smtClean="0"/>
              <a:pPr/>
              <a:t>06/03/2014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3E5CE-D469-4784-936E-77D9B6B11B5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51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E5CE-D469-4784-936E-77D9B6B11B5D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B520-153C-4515-93E9-C2346B90FF56}" type="datetimeFigureOut">
              <a:rPr lang="es-ES" smtClean="0"/>
              <a:pPr/>
              <a:t>06/03/2014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900C7F0-34C6-4B26-81A1-0FD63B763B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B520-153C-4515-93E9-C2346B90FF56}" type="datetimeFigureOut">
              <a:rPr lang="es-ES" smtClean="0"/>
              <a:pPr/>
              <a:t>06/03/2014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7F0-34C6-4B26-81A1-0FD63B763B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B520-153C-4515-93E9-C2346B90FF56}" type="datetimeFigureOut">
              <a:rPr lang="es-ES" smtClean="0"/>
              <a:pPr/>
              <a:t>06/03/2014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7F0-34C6-4B26-81A1-0FD63B763B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B520-153C-4515-93E9-C2346B90FF56}" type="datetimeFigureOut">
              <a:rPr lang="es-ES" smtClean="0"/>
              <a:pPr/>
              <a:t>06/03/2014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900C7F0-34C6-4B26-81A1-0FD63B763B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B520-153C-4515-93E9-C2346B90FF56}" type="datetimeFigureOut">
              <a:rPr lang="es-ES" smtClean="0"/>
              <a:pPr/>
              <a:t>06/03/2014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7F0-34C6-4B26-81A1-0FD63B763B5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B520-153C-4515-93E9-C2346B90FF56}" type="datetimeFigureOut">
              <a:rPr lang="es-ES" smtClean="0"/>
              <a:pPr/>
              <a:t>06/03/2014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7F0-34C6-4B26-81A1-0FD63B763B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B520-153C-4515-93E9-C2346B90FF56}" type="datetimeFigureOut">
              <a:rPr lang="es-ES" smtClean="0"/>
              <a:pPr/>
              <a:t>06/03/2014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900C7F0-34C6-4B26-81A1-0FD63B763B5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B520-153C-4515-93E9-C2346B90FF56}" type="datetimeFigureOut">
              <a:rPr lang="es-ES" smtClean="0"/>
              <a:pPr/>
              <a:t>06/03/2014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7F0-34C6-4B26-81A1-0FD63B763B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B520-153C-4515-93E9-C2346B90FF56}" type="datetimeFigureOut">
              <a:rPr lang="es-ES" smtClean="0"/>
              <a:pPr/>
              <a:t>06/03/2014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7F0-34C6-4B26-81A1-0FD63B763B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B520-153C-4515-93E9-C2346B90FF56}" type="datetimeFigureOut">
              <a:rPr lang="es-ES" smtClean="0"/>
              <a:pPr/>
              <a:t>06/03/2014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7F0-34C6-4B26-81A1-0FD63B763B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B520-153C-4515-93E9-C2346B90FF56}" type="datetimeFigureOut">
              <a:rPr lang="es-ES" smtClean="0"/>
              <a:pPr/>
              <a:t>06/03/2014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7F0-34C6-4B26-81A1-0FD63B763B5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E2B520-153C-4515-93E9-C2346B90FF56}" type="datetimeFigureOut">
              <a:rPr lang="es-ES" smtClean="0"/>
              <a:pPr/>
              <a:t>06/03/2014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900C7F0-34C6-4B26-81A1-0FD63B763B5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5400" dirty="0" smtClean="0"/>
              <a:t>EL DERECHO DEL TRABAJO</a:t>
            </a:r>
            <a:endParaRPr lang="es-ES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 descr="C:\Users\maricruz\AppData\Local\Microsoft\Windows\Temporary Internet Files\Content.IE5\84YSHVMC\MC90023147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45581"/>
            <a:ext cx="4721604" cy="4083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28596" y="642918"/>
            <a:ext cx="81439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s-ES" sz="2400" b="1" dirty="0" smtClean="0"/>
              <a:t>El  Derecho del Trabajo recoge un conjunto de normas que tienen por objeto regular las relaciones entre trabajador y empresario</a:t>
            </a:r>
            <a:r>
              <a:rPr lang="es-ES" sz="2400" dirty="0" smtClean="0"/>
              <a:t>.</a:t>
            </a:r>
          </a:p>
          <a:p>
            <a:pPr marL="342900" indent="-342900"/>
            <a:endParaRPr lang="es-ES" sz="2400" dirty="0" smtClean="0"/>
          </a:p>
          <a:p>
            <a:pPr marL="342900" indent="-342900"/>
            <a:r>
              <a:rPr lang="es-ES" sz="2400" b="1" dirty="0" smtClean="0"/>
              <a:t>Las características del Derecho del Trabajo son:</a:t>
            </a:r>
          </a:p>
          <a:p>
            <a:pPr marL="342900" indent="-342900"/>
            <a:endParaRPr lang="es-ES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b="1" dirty="0" smtClean="0"/>
              <a:t>Libre y  voluntario</a:t>
            </a:r>
            <a:r>
              <a:rPr lang="es-ES" sz="2400" dirty="0" smtClean="0"/>
              <a:t>: las partes se obligan libremente a través de un contrato.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b="1" dirty="0" smtClean="0"/>
              <a:t>Dependiente o subordinado</a:t>
            </a:r>
            <a:r>
              <a:rPr lang="es-ES" sz="2400" dirty="0" smtClean="0"/>
              <a:t>: el trabajador está sometido a los poderes de dirección y disciplina de la empresa.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b="1" dirty="0" smtClean="0"/>
              <a:t>Por cuenta ajena</a:t>
            </a:r>
            <a:r>
              <a:rPr lang="es-ES" sz="2400" dirty="0" smtClean="0"/>
              <a:t>: los resultados del trabajo son propiedad del empresario.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b="1" dirty="0" smtClean="0"/>
              <a:t>Remunerado o retributivo</a:t>
            </a:r>
            <a:r>
              <a:rPr lang="es-ES" sz="2400" dirty="0" smtClean="0"/>
              <a:t>: el trabajo es desempeñado a cambio de un salario.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b="1" dirty="0" smtClean="0"/>
              <a:t>Personal: </a:t>
            </a:r>
            <a:r>
              <a:rPr lang="es-ES" sz="2400" dirty="0" smtClean="0"/>
              <a:t>la persona que firma el contrato debe realizar el trabajo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00034" y="642918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2. LAS NORMAS LABORALES FUNDAMENTALES</a:t>
            </a:r>
            <a:endParaRPr lang="es-ES" sz="2400" b="1" dirty="0"/>
          </a:p>
        </p:txBody>
      </p:sp>
      <p:sp>
        <p:nvSpPr>
          <p:cNvPr id="3" name="2 Triángulo isósceles"/>
          <p:cNvSpPr/>
          <p:nvPr/>
        </p:nvSpPr>
        <p:spPr>
          <a:xfrm>
            <a:off x="2143108" y="1428736"/>
            <a:ext cx="4286280" cy="4714908"/>
          </a:xfrm>
          <a:prstGeom prst="triangle">
            <a:avLst>
              <a:gd name="adj" fmla="val 512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3929058" y="2928934"/>
            <a:ext cx="8572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714744" y="3429000"/>
            <a:ext cx="128588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3214678" y="4286256"/>
            <a:ext cx="221457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3000364" y="4714884"/>
            <a:ext cx="271464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2714612" y="5214950"/>
            <a:ext cx="321471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428860" y="5715016"/>
            <a:ext cx="37862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3500430" y="3786190"/>
            <a:ext cx="17145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928926" y="5715016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/>
              <a:t>Ppios</a:t>
            </a:r>
            <a:r>
              <a:rPr lang="es-ES" sz="2400" b="1" dirty="0" smtClean="0"/>
              <a:t> del derecho</a:t>
            </a:r>
            <a:endParaRPr lang="es-ES" sz="24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571868" y="5286388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Costumbre</a:t>
            </a:r>
            <a:endParaRPr lang="es-ES" sz="24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357554" y="485776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    Contrato</a:t>
            </a:r>
            <a:endParaRPr lang="es-ES" sz="24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071802" y="435769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Convenio colectivo</a:t>
            </a:r>
            <a:endParaRPr lang="es-ES" sz="20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500430" y="392906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Reglamento</a:t>
            </a:r>
            <a:endParaRPr lang="es-ES" sz="2400" b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428992" y="3429000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LO y Lo, DL y D </a:t>
            </a:r>
            <a:r>
              <a:rPr lang="es-ES" sz="2400" b="1" dirty="0" err="1" smtClean="0"/>
              <a:t>leg</a:t>
            </a:r>
            <a:endParaRPr lang="es-ES" sz="24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571868" y="2928934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OIT</a:t>
            </a:r>
            <a:endParaRPr lang="es-ES" sz="2400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286116" y="2500306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Constitución</a:t>
            </a:r>
            <a:endParaRPr lang="es-ES" sz="24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143240" y="1857364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Normativa europea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85720" y="857232"/>
            <a:ext cx="850112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España entra a formar parte de la Unión Europea en 1986, y desde entonces las normas elaboradas por el Parlamento europeo afectan a los españoles directamente.</a:t>
            </a:r>
          </a:p>
          <a:p>
            <a:endParaRPr lang="es-ES" sz="2000" dirty="0" smtClean="0"/>
          </a:p>
          <a:p>
            <a:r>
              <a:rPr lang="es-ES" sz="2000" dirty="0" smtClean="0"/>
              <a:t>Las disposiciones normativas más importantes son los </a:t>
            </a:r>
            <a:r>
              <a:rPr lang="es-ES" sz="2000" b="1" dirty="0" smtClean="0"/>
              <a:t>Reglamentos y las Directivas.</a:t>
            </a:r>
          </a:p>
          <a:p>
            <a:endParaRPr lang="es-ES" sz="2000" dirty="0" smtClean="0"/>
          </a:p>
          <a:p>
            <a:r>
              <a:rPr lang="es-ES" sz="2000" dirty="0" smtClean="0"/>
              <a:t>El primer derecho social que se estableció desde la perspectiva de un mercado común, fue el principio de libre circulación de los trabajadores (1992) que se manifiesta en un triple ámbito:</a:t>
            </a:r>
          </a:p>
          <a:p>
            <a:endParaRPr lang="es-E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2000" dirty="0" smtClean="0"/>
              <a:t>Libre circulación de los trabajadores por cuenta ajena.</a:t>
            </a:r>
          </a:p>
          <a:p>
            <a:pPr marL="342900" indent="-342900"/>
            <a:endParaRPr lang="es-ES" sz="2000" dirty="0" smtClean="0"/>
          </a:p>
          <a:p>
            <a:pPr marL="342900" indent="-342900"/>
            <a:r>
              <a:rPr lang="es-ES" sz="2000" dirty="0" smtClean="0"/>
              <a:t>2.    Libre prestación de servicios por cuenta ajena.</a:t>
            </a:r>
          </a:p>
          <a:p>
            <a:pPr marL="342900" indent="-342900"/>
            <a:endParaRPr lang="es-ES" sz="2000" dirty="0" smtClean="0"/>
          </a:p>
          <a:p>
            <a:pPr marL="342900" indent="-342900"/>
            <a:r>
              <a:rPr lang="es-ES" sz="2000" dirty="0" smtClean="0"/>
              <a:t>3.    Libertad de establecimiento de los trabajadores por cuenta propia y empresarios.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28596" y="857232"/>
            <a:ext cx="82868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La Constitución  </a:t>
            </a:r>
            <a:r>
              <a:rPr lang="es-ES" sz="2000" dirty="0" smtClean="0"/>
              <a:t>es la norma fundamental de la que deriva todo el ordenamiento jurídico, y en particular, el propio Derecho del Trabajo.</a:t>
            </a:r>
          </a:p>
          <a:p>
            <a:endParaRPr lang="es-ES" sz="2000" dirty="0" smtClean="0"/>
          </a:p>
          <a:p>
            <a:r>
              <a:rPr lang="es-ES" sz="2000" dirty="0" smtClean="0"/>
              <a:t>Podemos ver dentro de la Constitución , </a:t>
            </a:r>
            <a:r>
              <a:rPr lang="es-ES" sz="2000" b="1" dirty="0" smtClean="0"/>
              <a:t>contenido laboral </a:t>
            </a:r>
            <a:r>
              <a:rPr lang="es-ES" sz="2000" dirty="0" smtClean="0"/>
              <a:t>en algunos artículos como son los siguientes:</a:t>
            </a:r>
          </a:p>
          <a:p>
            <a:endParaRPr lang="es-ES" sz="2000" dirty="0" smtClean="0"/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Derecho a la libertad sindical.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Derecho de huelga de los trabajadores para la defensa de sus intereses.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Derecho de igualdad y no discriminación.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Libertad de expresión, derecho de reunión.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Derecho al trabajo.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Derecho a la libre elección de profesión u oficio.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Derecho a un salario digno y a la igualdad salarial entre hombres y mujeres.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Derecho a una política orientada al pleno empleo.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Derecho al descanso necesario.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err="1" smtClean="0"/>
              <a:t>Etc</a:t>
            </a:r>
            <a:r>
              <a:rPr lang="es-ES" sz="2000" dirty="0" smtClean="0"/>
              <a:t>…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00034" y="1357298"/>
            <a:ext cx="75724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La OIT </a:t>
            </a:r>
            <a:r>
              <a:rPr lang="es-ES" sz="2000" dirty="0" smtClean="0"/>
              <a:t>tiene como finalidad mejorar las condiciones laborales de los trabajadores a nivel internacional, siendo su función más importante la de elaborar normas que se llaman convenios.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La representación de cada estado es tripartita</a:t>
            </a:r>
            <a:r>
              <a:rPr lang="es-ES" sz="2000" dirty="0" smtClean="0"/>
              <a:t>, es decir, están los representantes del gobierno, de los trabajadores y de los empresarios.</a:t>
            </a:r>
          </a:p>
          <a:p>
            <a:endParaRPr lang="es-ES" sz="2000" dirty="0" smtClean="0"/>
          </a:p>
          <a:p>
            <a:r>
              <a:rPr lang="es-ES" sz="2000" dirty="0" smtClean="0"/>
              <a:t>En España , una vez ratificado y publicado el Convenio en el BOE, forma parte del  ordenamiento interno y tiene primacía sobre las normas nacionales , pero no sobre la Constitución.</a:t>
            </a:r>
          </a:p>
          <a:p>
            <a:endParaRPr lang="es-ES" sz="2000" dirty="0" smtClean="0"/>
          </a:p>
          <a:p>
            <a:r>
              <a:rPr lang="es-ES" sz="2000" dirty="0" smtClean="0"/>
              <a:t>La OIT ha establecido 8 Convenios como Fundamentales. Estos abarcan temas que son considerados como principios y derechos fundamentales en el trabajo.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71472" y="78579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3.  PRINCIPIOS DE APLICACIÓN DE LAS NORMAS LABORALES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42910" y="1785926"/>
            <a:ext cx="707236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Los principios de aplicación e interpretación de las normas laborales son los siguientes:</a:t>
            </a:r>
          </a:p>
          <a:p>
            <a:endParaRPr lang="es-ES" sz="2000" b="1" dirty="0" smtClean="0"/>
          </a:p>
          <a:p>
            <a:pPr>
              <a:buFont typeface="Arial" pitchFamily="34" charset="0"/>
              <a:buChar char="•"/>
            </a:pPr>
            <a:r>
              <a:rPr lang="es-ES" sz="2000" b="1" dirty="0" smtClean="0"/>
              <a:t> Jerarquía normativa</a:t>
            </a:r>
            <a:r>
              <a:rPr lang="es-ES" sz="2000" dirty="0" smtClean="0"/>
              <a:t>: conceder a unas normas mayor valor que a otras.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/>
          </a:p>
          <a:p>
            <a:pPr>
              <a:buFont typeface="Arial" pitchFamily="34" charset="0"/>
              <a:buChar char="•"/>
            </a:pPr>
            <a:r>
              <a:rPr lang="es-ES" sz="2000" b="1" dirty="0" smtClean="0"/>
              <a:t>Norma mínima</a:t>
            </a:r>
            <a:r>
              <a:rPr lang="es-ES" sz="2000" dirty="0" smtClean="0"/>
              <a:t>: la norma superior establece el contenido mínimo de la norma  que la sigue. Las normas inferiores pueden establecer condiciones de trabajo mejores que la norma superior, pero nunca empeorarlas.</a:t>
            </a:r>
          </a:p>
          <a:p>
            <a:pPr>
              <a:buFont typeface="Arial" pitchFamily="34" charset="0"/>
              <a:buChar char="•"/>
            </a:pPr>
            <a:endParaRPr lang="es-ES" sz="2000" b="1" dirty="0" smtClean="0"/>
          </a:p>
          <a:p>
            <a:pPr>
              <a:buFont typeface="Arial" pitchFamily="34" charset="0"/>
              <a:buChar char="•"/>
            </a:pPr>
            <a:r>
              <a:rPr lang="es-ES" sz="2000" b="1" dirty="0" smtClean="0"/>
              <a:t>Norma más favorable</a:t>
            </a:r>
            <a:r>
              <a:rPr lang="es-ES" sz="2000" dirty="0" smtClean="0"/>
              <a:t>: de dos o más normas aplicables a un caso, cualquiera que sea su rango, se aplicará en su totalidad la que en cómputo anual resulta más beneficiosa para el trabajador.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/>
          </a:p>
          <a:p>
            <a:endParaRPr lang="es-ES" sz="2000" dirty="0" smtClean="0"/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57158" y="1500174"/>
            <a:ext cx="8143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b="1" dirty="0" smtClean="0"/>
              <a:t> </a:t>
            </a:r>
            <a:r>
              <a:rPr lang="es-ES" sz="2000" b="1" dirty="0" smtClean="0"/>
              <a:t>Condición más beneficiosa</a:t>
            </a:r>
            <a:r>
              <a:rPr lang="es-ES" sz="2000" dirty="0" smtClean="0"/>
              <a:t>: en un contrato, de mutuo acuerdo o por decisión de la empresa, pueden establecerse condiciones  de trabajo más favorables que las que contenga una ley o convenio colectivo aplicable</a:t>
            </a:r>
            <a:r>
              <a:rPr lang="es-ES" sz="2000" b="1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ES" sz="2000" b="1" dirty="0" smtClean="0"/>
          </a:p>
          <a:p>
            <a:pPr>
              <a:buFont typeface="Arial" pitchFamily="34" charset="0"/>
              <a:buChar char="•"/>
            </a:pPr>
            <a:r>
              <a:rPr lang="es-ES" sz="2000" b="1" dirty="0" err="1" smtClean="0"/>
              <a:t>Irrenunciabilidad</a:t>
            </a:r>
            <a:r>
              <a:rPr lang="es-ES" sz="2000" b="1" dirty="0" smtClean="0"/>
              <a:t> de  derechos</a:t>
            </a:r>
            <a:r>
              <a:rPr lang="es-ES" sz="2000" dirty="0" smtClean="0"/>
              <a:t>: el trabajador no puede renunciar en su propio perjuicio a unos derechos que le reconozcan las normas legales o convenios colectivos.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/>
          </a:p>
          <a:p>
            <a:pPr>
              <a:buFont typeface="Arial" pitchFamily="34" charset="0"/>
              <a:buChar char="•"/>
            </a:pPr>
            <a:r>
              <a:rPr lang="es-ES" sz="2000" b="1" dirty="0" smtClean="0"/>
              <a:t>In dubio pro operario</a:t>
            </a:r>
            <a:r>
              <a:rPr lang="es-ES" sz="2000" dirty="0" smtClean="0"/>
              <a:t>: cuando al interpretar las normas por los tribunales estas permitan distintos sentidos, se aplicará la que sea más favorable para el trabajador.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28596" y="857232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4</a:t>
            </a:r>
            <a:r>
              <a:rPr lang="es-ES" b="1" dirty="0" smtClean="0"/>
              <a:t>. LAS RELACIONES LABORALES Y EL CONTRATO DE TRABAJO.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785926"/>
            <a:ext cx="70723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El Estatuto de los Trabajadores (ET</a:t>
            </a:r>
            <a:r>
              <a:rPr lang="es-ES" sz="2000" dirty="0" smtClean="0"/>
              <a:t>) en su artículo 1 determina cuál es el ámbito de aplicación : </a:t>
            </a:r>
            <a:r>
              <a:rPr lang="es-ES" sz="2000" b="1" dirty="0" smtClean="0"/>
              <a:t>“ a los trabajadores que voluntariamente presten sus servicios retribuidos por cuenta ajena y dentro del ámbito de organización y dirección de otra persona, física o jurídica, denominada empresario o empleador.”</a:t>
            </a:r>
          </a:p>
          <a:p>
            <a:endParaRPr lang="es-ES" sz="2000" dirty="0" smtClean="0"/>
          </a:p>
          <a:p>
            <a:r>
              <a:rPr lang="es-ES" sz="2000" dirty="0" smtClean="0"/>
              <a:t>De este artículo se desprenden las características  de la relación de tipo laboral.</a:t>
            </a:r>
          </a:p>
          <a:p>
            <a:endParaRPr lang="es-ES" sz="2000" dirty="0" smtClean="0"/>
          </a:p>
          <a:p>
            <a:r>
              <a:rPr lang="es-ES" sz="2000" dirty="0" smtClean="0"/>
              <a:t>Hay relaciones que pese a reunir todas las características, sin embargo, están excluidas de  la regulación general y cuentan con normativa específica. Son las llamados relaciones laborales especiales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85786" y="857232"/>
            <a:ext cx="75724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Las relaciones laborales especiales</a:t>
            </a:r>
            <a:r>
              <a:rPr lang="es-ES" sz="2000" dirty="0" smtClean="0"/>
              <a:t>. Son aquellas en las que se aplica la normativa laboral general sólo en aquellos asuntos en los que no tienen regulación propia.</a:t>
            </a:r>
          </a:p>
          <a:p>
            <a:endParaRPr lang="es-ES" sz="2000" dirty="0" smtClean="0"/>
          </a:p>
          <a:p>
            <a:r>
              <a:rPr lang="es-ES" sz="2000" dirty="0" smtClean="0"/>
              <a:t>Son las siguientes:</a:t>
            </a:r>
          </a:p>
          <a:p>
            <a:endParaRPr lang="es-ES" sz="2000" dirty="0" smtClean="0"/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 El personal de alta dirección.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 Empleados al servicio del hogar familiar.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 Los penados en instituciones penitenciarias.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Los deportistas profesionales.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 Los artistas en espectáculo públicos.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 Los representantes de comercio que no asuman el riesgo de las operaciones que realicen.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 Los minusválidos en centros especiales de empleo.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Los estibadores portuarios.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Cualquier otra así declarada por ley.</a:t>
            </a:r>
          </a:p>
          <a:p>
            <a:r>
              <a:rPr lang="es-ES" sz="2000" dirty="0" smtClean="0"/>
              <a:t> </a:t>
            </a:r>
          </a:p>
          <a:p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28662" y="500042"/>
            <a:ext cx="735811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Las relaciones laborales excluidas:</a:t>
            </a:r>
            <a:r>
              <a:rPr lang="es-ES" sz="2000" dirty="0" smtClean="0"/>
              <a:t> son otro tipo de relaciones de trabajo a las que no es posible aplicar el ordenamiento jurídico laboral , ya sea por que </a:t>
            </a:r>
            <a:r>
              <a:rPr lang="es-ES" sz="2000" b="1" dirty="0" smtClean="0"/>
              <a:t>carecen de alguna de las característica de la relación laboral , o por que , reuniéndolas todas, se rigen por normas propias ajenas al Derecho del Trabajo.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Estas relaciones laborales excluidas son:</a:t>
            </a:r>
          </a:p>
          <a:p>
            <a:endParaRPr lang="es-ES" sz="2000" b="1" dirty="0" smtClean="0"/>
          </a:p>
          <a:p>
            <a:pPr>
              <a:buFont typeface="Arial" pitchFamily="34" charset="0"/>
              <a:buChar char="•"/>
            </a:pPr>
            <a:r>
              <a:rPr lang="es-ES" sz="2000" b="1" dirty="0" smtClean="0"/>
              <a:t> </a:t>
            </a:r>
            <a:r>
              <a:rPr lang="es-ES" sz="2000" dirty="0" smtClean="0"/>
              <a:t>La de los funcionarios públicos, que tienen su propia normativa</a:t>
            </a:r>
            <a:r>
              <a:rPr lang="es-ES" sz="2000" b="1" dirty="0" smtClean="0"/>
              <a:t>.</a:t>
            </a:r>
          </a:p>
          <a:p>
            <a:endParaRPr lang="es-ES" sz="2000" b="1" dirty="0" smtClean="0"/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Las prestaciones personales obligatorias, por no ser voluntarias.</a:t>
            </a:r>
          </a:p>
          <a:p>
            <a:endParaRPr lang="es-ES" sz="2000" dirty="0" smtClean="0"/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 Los trabajos realizados a título de amistad, buena vecindad, benevolencia, por carecer de  retribución.</a:t>
            </a:r>
          </a:p>
          <a:p>
            <a:endParaRPr lang="es-ES" sz="2000" dirty="0" smtClean="0"/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Los considerados  familiares siempre que convivan con el empresario, el cónyuge y los familiares por consanguinidad o afinidad hasta el segundo grado</a:t>
            </a:r>
            <a:r>
              <a:rPr lang="es-ES" sz="2000" b="1" dirty="0" smtClean="0"/>
              <a:t>.</a:t>
            </a:r>
            <a:r>
              <a:rPr lang="es-ES" sz="2000" dirty="0" smtClean="0"/>
              <a:t> En este caso no cumplen con  el requisito de ajenidad.</a:t>
            </a:r>
          </a:p>
          <a:p>
            <a:endParaRPr lang="es-ES" sz="2000" dirty="0" smtClean="0"/>
          </a:p>
          <a:p>
            <a:pPr>
              <a:buFont typeface="Arial" pitchFamily="34" charset="0"/>
              <a:buChar char="•"/>
            </a:pPr>
            <a:endParaRPr lang="es-ES" sz="2000" dirty="0" smtClean="0"/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85786" y="714356"/>
            <a:ext cx="72866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400" b="1" dirty="0" smtClean="0"/>
              <a:t>EL PROCESO HISTÓRICO.</a:t>
            </a:r>
          </a:p>
          <a:p>
            <a:pPr marL="342900" indent="-342900"/>
            <a:endParaRPr lang="es-ES" sz="2400" b="1" dirty="0" smtClean="0"/>
          </a:p>
          <a:p>
            <a:pPr marL="342900" indent="-342900"/>
            <a:r>
              <a:rPr lang="es-ES" sz="2400" b="1" dirty="0" smtClean="0"/>
              <a:t>2.	LAS NORMAS LABORALES.</a:t>
            </a:r>
          </a:p>
          <a:p>
            <a:pPr marL="342900" indent="-342900"/>
            <a:endParaRPr lang="es-ES" sz="2400" b="1" dirty="0" smtClean="0"/>
          </a:p>
          <a:p>
            <a:pPr marL="342900" indent="-342900"/>
            <a:r>
              <a:rPr lang="es-ES" sz="2400" b="1" dirty="0" smtClean="0"/>
              <a:t>3.	LOS PRINCIPIOS DE APLICACIÓN DE LAS NORMAS.</a:t>
            </a:r>
          </a:p>
          <a:p>
            <a:pPr marL="342900" indent="-342900"/>
            <a:endParaRPr lang="es-ES" sz="2400" b="1" dirty="0" smtClean="0"/>
          </a:p>
          <a:p>
            <a:pPr marL="342900" indent="-342900"/>
            <a:r>
              <a:rPr lang="es-ES" sz="2400" b="1" dirty="0" smtClean="0"/>
              <a:t>4.	LAS RELACIONES LABORALES Y EL CONTRATO DE TRABAJO.</a:t>
            </a:r>
          </a:p>
          <a:p>
            <a:pPr marL="342900" indent="-342900"/>
            <a:endParaRPr lang="es-ES" sz="2400" b="1" dirty="0" smtClean="0"/>
          </a:p>
          <a:p>
            <a:pPr marL="342900" indent="-342900"/>
            <a:r>
              <a:rPr lang="es-ES" sz="2400" b="1" dirty="0" smtClean="0"/>
              <a:t>5.	LOS SUJETOS DEL CONTRATO DE TRABAJO. DERECHOS LABORALES.</a:t>
            </a:r>
          </a:p>
          <a:p>
            <a:pPr marL="342900" indent="-342900"/>
            <a:endParaRPr lang="es-ES" sz="2400" b="1" dirty="0" smtClean="0"/>
          </a:p>
          <a:p>
            <a:pPr marL="342900" indent="-342900"/>
            <a:r>
              <a:rPr lang="es-ES" sz="2400" b="1" dirty="0" smtClean="0"/>
              <a:t>6.	EL  CONTENIDO DEL CONTRATO DEL TRABAJO.</a:t>
            </a:r>
          </a:p>
          <a:p>
            <a:pPr marL="342900" indent="-342900"/>
            <a:endParaRPr lang="es-ES" sz="2400" b="1" dirty="0" smtClean="0"/>
          </a:p>
          <a:p>
            <a:pPr marL="342900" indent="-342900"/>
            <a:r>
              <a:rPr lang="es-ES" sz="2400" b="1" dirty="0" smtClean="0"/>
              <a:t>7.	LAS MODALIDADES DEL CONTRATO DE TRABAJO.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14348" y="1285860"/>
            <a:ext cx="74295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sz="2400" dirty="0" smtClean="0"/>
              <a:t>Los consejeros  en las sociedades cuando no desarrollan otra actividad en la empresa. Son meros representantes , no trabajadores, y por consiguiente no cumplen con el requisito de  dependencia.</a:t>
            </a:r>
          </a:p>
          <a:p>
            <a:pPr>
              <a:buFont typeface="Arial" pitchFamily="34" charset="0"/>
              <a:buChar char="•"/>
            </a:pPr>
            <a:endParaRPr lang="es-ES" sz="2400" dirty="0" smtClean="0"/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Los trabajadores por cuenta propia o autónomos.</a:t>
            </a:r>
          </a:p>
          <a:p>
            <a:endParaRPr lang="es-ES" sz="2400" dirty="0" smtClean="0"/>
          </a:p>
          <a:p>
            <a:pPr marL="0" lvl="8">
              <a:buFont typeface="Arial" pitchFamily="34" charset="0"/>
              <a:buChar char="•"/>
            </a:pPr>
            <a:r>
              <a:rPr lang="es-ES" sz="2400" dirty="0" smtClean="0"/>
              <a:t> Los representantes de comercio que intervienen en operaciones mercantiles y asumen el riesgo de las mismas.</a:t>
            </a:r>
          </a:p>
          <a:p>
            <a:pPr>
              <a:buFont typeface="Arial" pitchFamily="34" charset="0"/>
              <a:buChar char="•"/>
            </a:pPr>
            <a:endParaRPr lang="es-ES" sz="2400" dirty="0" smtClean="0"/>
          </a:p>
          <a:p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00100" y="1500174"/>
            <a:ext cx="71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EL CONTRATO DE TRABAJO: </a:t>
            </a:r>
            <a:r>
              <a:rPr lang="es-ES" sz="2800" dirty="0" smtClean="0"/>
              <a:t>es el acuerdo por el cual el trabajador se compromete a prestar unos servicios al empresario, bajo su dirección y dentro del ámbito de su organización, a cambio de un salario.</a:t>
            </a:r>
          </a:p>
          <a:p>
            <a:endParaRPr lang="es-ES" sz="2800" dirty="0" smtClean="0"/>
          </a:p>
          <a:p>
            <a:r>
              <a:rPr lang="es-ES" sz="2800" dirty="0" smtClean="0"/>
              <a:t>En el contrato se determinan aspectos como la categoría profesional del trabajador, la duración del contrato, la jornada o tiempo de trabajo.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71472" y="642918"/>
            <a:ext cx="77867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Los elementos que constituyen  un contrato de trabajo son:</a:t>
            </a:r>
          </a:p>
          <a:p>
            <a:endParaRPr lang="es-E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2400" b="1" dirty="0" smtClean="0"/>
              <a:t>Consentimiento</a:t>
            </a:r>
            <a:r>
              <a:rPr lang="es-ES" sz="2400" dirty="0" smtClean="0"/>
              <a:t>: es el acuerdo de las partes, la declaración de voluntad de trabajador y empresario. Ambas partes deben tener capacidad para contratar.</a:t>
            </a:r>
          </a:p>
          <a:p>
            <a:pPr marL="342900" indent="-342900">
              <a:buFont typeface="+mj-lt"/>
              <a:buAutoNum type="arabicPeriod"/>
            </a:pPr>
            <a:endParaRPr lang="es-E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2400" b="1" dirty="0" smtClean="0"/>
              <a:t>Objeto</a:t>
            </a:r>
            <a:r>
              <a:rPr lang="es-ES" sz="2400" dirty="0" smtClean="0"/>
              <a:t>: es la prestación que una de las partes se obliga a hacer a favor de la otra. Posible , lícito y determinado.</a:t>
            </a:r>
          </a:p>
          <a:p>
            <a:pPr marL="342900" indent="-342900">
              <a:buFont typeface="+mj-lt"/>
              <a:buAutoNum type="arabicPeriod"/>
            </a:pPr>
            <a:endParaRPr lang="es-E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2400" b="1" dirty="0" smtClean="0"/>
              <a:t>Causa</a:t>
            </a:r>
            <a:r>
              <a:rPr lang="es-ES" sz="2400" dirty="0" smtClean="0"/>
              <a:t>: es lo que se espera obtener con la firma del contrato. En el caso del trabajador será un salario y  en el del empresario serán los servicios que presta el trabajador. Cierta y lícita.</a:t>
            </a:r>
          </a:p>
          <a:p>
            <a:pPr marL="342900" indent="-342900"/>
            <a:r>
              <a:rPr lang="es-ES" sz="2400" dirty="0" smtClean="0"/>
              <a:t>En ausencia de alguno de estos elementos, el contrato puede ser considerado nulo.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00100" y="1071546"/>
            <a:ext cx="707236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5</a:t>
            </a:r>
            <a:r>
              <a:rPr lang="es-ES" sz="2000" b="1" dirty="0" smtClean="0"/>
              <a:t>. </a:t>
            </a:r>
            <a:r>
              <a:rPr lang="es-ES" sz="2400" b="1" dirty="0" smtClean="0"/>
              <a:t>LOS   SUJETOS DEL CONTRATO DE TRABAJO.</a:t>
            </a:r>
          </a:p>
          <a:p>
            <a:endParaRPr lang="es-ES" sz="2400" dirty="0" smtClean="0"/>
          </a:p>
          <a:p>
            <a:r>
              <a:rPr lang="es-ES" sz="2400" dirty="0" smtClean="0"/>
              <a:t>El contrato de trabajo nace como </a:t>
            </a:r>
            <a:r>
              <a:rPr lang="es-ES" sz="2400" b="1" dirty="0" smtClean="0"/>
              <a:t>expresión formal de la voluntad</a:t>
            </a:r>
            <a:r>
              <a:rPr lang="es-ES" sz="2400" dirty="0" smtClean="0"/>
              <a:t> de las partes, empresario y trabajador.</a:t>
            </a:r>
          </a:p>
          <a:p>
            <a:endParaRPr lang="es-ES" sz="2400" dirty="0" smtClean="0"/>
          </a:p>
          <a:p>
            <a:r>
              <a:rPr lang="es-ES" sz="2400" dirty="0" smtClean="0"/>
              <a:t>El trabajador sólo puede ser una persona física, mientras que el empresario puede ser también una persona jurídica.</a:t>
            </a:r>
          </a:p>
          <a:p>
            <a:endParaRPr lang="es-ES" sz="2400" b="1" dirty="0" smtClean="0"/>
          </a:p>
          <a:p>
            <a:r>
              <a:rPr lang="es-ES" sz="2400" b="1" dirty="0" smtClean="0"/>
              <a:t>La capacidad de obrar </a:t>
            </a:r>
            <a:r>
              <a:rPr lang="es-ES" sz="2400" dirty="0" smtClean="0"/>
              <a:t>y contratar  son los requisitos que fija la ley para que alguien pueda ejercer derechos y asumir obligaciones.</a:t>
            </a:r>
          </a:p>
          <a:p>
            <a:endParaRPr lang="es-ES" sz="2400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71538" y="857232"/>
            <a:ext cx="76438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s-ES" sz="2400" dirty="0" smtClean="0"/>
              <a:t>1-  Para ser</a:t>
            </a:r>
            <a:r>
              <a:rPr lang="es-ES" sz="2400" b="1" dirty="0" smtClean="0"/>
              <a:t> trabajador </a:t>
            </a:r>
            <a:r>
              <a:rPr lang="es-ES" sz="2400" dirty="0" smtClean="0"/>
              <a:t>y poder firmar un contrato de trabajo es necesario ser persona física y cumplir estos requisitos: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Ser mayor de edad.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Menores de edad emancipados.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Tener  16 o 17 años y contar con el consentimiento de sus padres.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Los menores de 16 años no pueden trabajar, salvo que se trate de espectáculos públicos y cuenten con la autorización administrativa .</a:t>
            </a:r>
          </a:p>
          <a:p>
            <a:endParaRPr lang="es-ES" sz="2400" dirty="0" smtClean="0"/>
          </a:p>
          <a:p>
            <a:endParaRPr lang="es-ES" sz="2400" dirty="0" smtClean="0"/>
          </a:p>
          <a:p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071538" y="4786322"/>
            <a:ext cx="7358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2-  Puede ser </a:t>
            </a:r>
            <a:r>
              <a:rPr lang="es-ES" sz="2400" b="1" dirty="0" smtClean="0"/>
              <a:t>empresario: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Una persona física , mayor de edad o emancipada.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Una  persona jurídica.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 Una comunidad de bienes.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28596" y="571480"/>
            <a:ext cx="81439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DERECHOS LABORALES.</a:t>
            </a:r>
          </a:p>
          <a:p>
            <a:endParaRPr lang="es-ES" sz="2000" dirty="0" smtClean="0"/>
          </a:p>
          <a:p>
            <a:r>
              <a:rPr lang="es-ES" sz="2000" dirty="0" smtClean="0"/>
              <a:t>En la relación laboral los trabajadores tienen los siguientes derechos y obligaciones.</a:t>
            </a:r>
          </a:p>
          <a:p>
            <a:endParaRPr lang="es-E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2000" b="1" dirty="0" smtClean="0"/>
              <a:t>DERECHOS:</a:t>
            </a:r>
          </a:p>
          <a:p>
            <a:pPr marL="342900" indent="-342900"/>
            <a:endParaRPr lang="es-ES" sz="2000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A la ocupación efectiva, es decir, el empresario debe facilitar el trabajo al trabajador.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A la promoción y formación profesional en el trabajo.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A no ser discriminado, tanto en el momento de la contratación como una vez empleado, por razones de sexo, religión, estado civil, raza, </a:t>
            </a:r>
            <a:r>
              <a:rPr lang="es-ES" sz="2000" dirty="0" err="1" smtClean="0"/>
              <a:t>etc</a:t>
            </a:r>
            <a:r>
              <a:rPr lang="es-ES" sz="2000" dirty="0" smtClean="0"/>
              <a:t>…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A la integridad física y a una adecuada política de seguridad y salud laboral.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Al respeto a la intimidad y a la consideración debida a la dignidad.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A la recepción puntual de un salario.</a:t>
            </a:r>
          </a:p>
          <a:p>
            <a:pPr marL="800100" lvl="1" indent="-342900"/>
            <a:r>
              <a:rPr lang="es-ES" sz="2000" dirty="0" smtClean="0"/>
              <a:t> 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28662" y="714356"/>
            <a:ext cx="72152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2- OBLIGACIONES</a:t>
            </a:r>
            <a:r>
              <a:rPr lang="es-ES" sz="2400" dirty="0" smtClean="0"/>
              <a:t>:</a:t>
            </a:r>
          </a:p>
          <a:p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Cumplir con las obligaciones del puesto de trabajo conforme a las reglas de buena fe y de la diligencia.</a:t>
            </a:r>
          </a:p>
          <a:p>
            <a:pPr lvl="1"/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Observar las medidas de seguridad e higiene que se adopten.</a:t>
            </a:r>
          </a:p>
          <a:p>
            <a:pPr lvl="1"/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Cumplir las órdenes e instrucciones del empresario siempre que se relacionen con  el desempeño laboral.</a:t>
            </a:r>
          </a:p>
          <a:p>
            <a:pPr lvl="1"/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 No hacer competencia desleal a la empresa.</a:t>
            </a:r>
          </a:p>
          <a:p>
            <a:pPr lvl="1"/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Contribuir a la mejora de la productividad.</a:t>
            </a:r>
          </a:p>
          <a:p>
            <a:pPr lvl="1"/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57224" y="571480"/>
            <a:ext cx="750099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7. LAS MODALIDADES DEL CONTRATO DE TRABAJO.</a:t>
            </a:r>
          </a:p>
          <a:p>
            <a:endParaRPr lang="es-ES" sz="2000" b="1" dirty="0" smtClean="0"/>
          </a:p>
          <a:p>
            <a:pPr marL="342900" indent="-342900">
              <a:buAutoNum type="arabicPeriod"/>
            </a:pPr>
            <a:r>
              <a:rPr lang="es-ES" sz="2000" b="1" dirty="0" smtClean="0"/>
              <a:t>Contratos formativos: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Los contratos en prácticas.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Los contratos para la formación.</a:t>
            </a:r>
          </a:p>
          <a:p>
            <a:pPr marL="800100" lvl="1" indent="-342900"/>
            <a:endParaRPr lang="es-ES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857224" y="2357430"/>
            <a:ext cx="6429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s-ES" sz="2000" b="1" dirty="0" smtClean="0"/>
              <a:t>Los contratos de duración determinada: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Por obra o servicio determinado.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Eventual por circunstancias de la producción,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De interinidad.</a:t>
            </a:r>
            <a:endParaRPr lang="es-ES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928662" y="3857628"/>
            <a:ext cx="69294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s-ES" sz="2000" b="1" dirty="0" smtClean="0"/>
              <a:t>El contrato indefinido: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El contrato par el fomento de la contratación indefinida.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928662" y="4714884"/>
            <a:ext cx="6643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s-ES" sz="2000" b="1" dirty="0" smtClean="0"/>
              <a:t>Los contratos a tiempo parcial: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Jubilación   parcial.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Relevo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Trabajo fijo discontinuo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42910" y="428604"/>
            <a:ext cx="7500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2800" b="1" dirty="0" smtClean="0"/>
              <a:t>EL PROCESO HISTÓRICO.</a:t>
            </a:r>
            <a:endParaRPr lang="es-ES" sz="2800" dirty="0" smtClean="0"/>
          </a:p>
          <a:p>
            <a:pPr marL="342900" indent="-342900"/>
            <a:endParaRPr lang="es-ES" sz="2400" dirty="0" smtClean="0"/>
          </a:p>
          <a:p>
            <a:pPr marL="342900" indent="-342900"/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500034" y="1643050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/>
              <a:t>La prestación de trabajo ajeno y dependiente ha existido en todas las épocas y siempre ha constituido un factor de conflicto: en la época esclavista romana; entre señores y siervos medievales; entre patronos y obreros.</a:t>
            </a:r>
          </a:p>
          <a:p>
            <a:endParaRPr lang="es-ES" sz="2800" dirty="0" smtClean="0"/>
          </a:p>
          <a:p>
            <a:r>
              <a:rPr lang="es-ES" sz="2800" dirty="0" smtClean="0"/>
              <a:t>El concepto de Derecho del Trabajo recoge un conjunto de normas que tienen por objeto regular el </a:t>
            </a:r>
            <a:r>
              <a:rPr lang="es-ES" sz="2800" b="1" dirty="0" smtClean="0"/>
              <a:t>intercambio de trabajo por  salario</a:t>
            </a:r>
            <a:r>
              <a:rPr lang="es-ES" sz="2800" dirty="0" smtClean="0"/>
              <a:t>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71472" y="642918"/>
            <a:ext cx="80724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El Derecho del Trabajo surge con la Revolución Industrial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r>
              <a:rPr lang="es-ES" sz="2400" dirty="0" smtClean="0"/>
              <a:t>El relevo del trabajo humano por la máquina daba lugar a un excedente de mano de obra propicio para la explotación. El empresario imponía sus condiciones de trabajo, sabiendo que serían aceptadas debido al excedente de fuerza de trabajo.</a:t>
            </a:r>
          </a:p>
          <a:p>
            <a:endParaRPr lang="es-ES" sz="2400" dirty="0" smtClean="0"/>
          </a:p>
          <a:p>
            <a:r>
              <a:rPr lang="es-ES" sz="2400" dirty="0" smtClean="0"/>
              <a:t>Una serie de condiciones como:</a:t>
            </a:r>
          </a:p>
          <a:p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Insalubridad laboral.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 jornadas muy largas.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Mujeres y niños explotados.</a:t>
            </a:r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Son circunstancias que  se encuentran en el momento histórico del nacimiento del Derecho del Trabajo.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14546" y="1785926"/>
            <a:ext cx="65722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Los trabajadores van tomando conciencia  de la necesidad de organización y movilización para la defensa de sus intereses comunes frente al  empresario</a:t>
            </a:r>
            <a:r>
              <a:rPr lang="es-ES" sz="2000" dirty="0" smtClean="0"/>
              <a:t>.</a:t>
            </a:r>
          </a:p>
          <a:p>
            <a:endParaRPr lang="es-ES" dirty="0"/>
          </a:p>
        </p:txBody>
      </p:sp>
      <p:sp>
        <p:nvSpPr>
          <p:cNvPr id="3" name="2 Flecha derecha"/>
          <p:cNvSpPr/>
          <p:nvPr/>
        </p:nvSpPr>
        <p:spPr>
          <a:xfrm>
            <a:off x="1142976" y="1785926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Flecha derecha"/>
          <p:cNvSpPr/>
          <p:nvPr/>
        </p:nvSpPr>
        <p:spPr>
          <a:xfrm>
            <a:off x="1071538" y="4572008"/>
            <a:ext cx="97840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785786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Ante esta situación</a:t>
            </a:r>
            <a:r>
              <a:rPr lang="es-ES" sz="2000" dirty="0" smtClean="0"/>
              <a:t>: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071670" y="4500570"/>
            <a:ext cx="6429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La intervención del Estado en el problema social surge a través de una legislación protectora del trabajador asalariado.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00034" y="642919"/>
            <a:ext cx="80010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La evolución histórica del Derecho del Trabajo transcurre desde la aparición de las primeras leyes hasta la globalización y la descentralización del trabajo.</a:t>
            </a:r>
          </a:p>
          <a:p>
            <a:r>
              <a:rPr lang="es-ES" sz="2400" dirty="0" smtClean="0"/>
              <a:t>En España ,la primera vez que el Estado interviene en las relaciones laborales es en 1873 con una ley que prohíbe el trabajo de los menores de 10 años y limita la jornada de los mayores de 15 en 8 horas.</a:t>
            </a:r>
            <a:endParaRPr lang="es-ES" sz="2400" dirty="0"/>
          </a:p>
        </p:txBody>
      </p:sp>
      <p:sp>
        <p:nvSpPr>
          <p:cNvPr id="3" name="2 Rectángulo"/>
          <p:cNvSpPr/>
          <p:nvPr/>
        </p:nvSpPr>
        <p:spPr>
          <a:xfrm>
            <a:off x="571472" y="3786190"/>
            <a:ext cx="8143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En 1919, tras la Primera Guerra Mundial se firmó el Tratado de Versalles con el fin de instaurar la paz.</a:t>
            </a:r>
          </a:p>
          <a:p>
            <a:r>
              <a:rPr lang="es-ES" sz="2400" dirty="0" smtClean="0"/>
              <a:t>Después de  la guerra la economía mundial estaba muy debilitada, especialmente la de los países europeos. Escaseaba el trabajo y los precios tendían al alza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00034" y="1643050"/>
            <a:ext cx="78581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Esta situación provocó en Europa revueltas y agitaciones sociales.</a:t>
            </a:r>
          </a:p>
          <a:p>
            <a:endParaRPr lang="es-ES" sz="2400" dirty="0" smtClean="0"/>
          </a:p>
          <a:p>
            <a:r>
              <a:rPr lang="es-ES" sz="2400" dirty="0" smtClean="0"/>
              <a:t>La Organización Internacional del Trabajo</a:t>
            </a:r>
            <a:r>
              <a:rPr lang="es-ES" sz="2400" b="1" dirty="0" smtClean="0"/>
              <a:t>,(OIT)  </a:t>
            </a:r>
            <a:r>
              <a:rPr lang="es-ES" sz="2400" dirty="0" smtClean="0"/>
              <a:t>se creó para promover  la visión del trabajo como punto de  apoyo del progreso social y económico.</a:t>
            </a:r>
          </a:p>
          <a:p>
            <a:endParaRPr lang="es-ES" sz="2400" dirty="0" smtClean="0"/>
          </a:p>
          <a:p>
            <a:r>
              <a:rPr lang="es-ES" sz="2400" dirty="0" smtClean="0"/>
              <a:t>Las primeras leyes en España relacionadas con la materia laboral se  establecen en la década de 1920.</a:t>
            </a:r>
          </a:p>
          <a:p>
            <a:r>
              <a:rPr lang="es-ES" sz="2400" dirty="0" smtClean="0"/>
              <a:t>A continuación veremos que notas caracterizan cada una de las etapas</a:t>
            </a:r>
            <a:r>
              <a:rPr lang="es-ES" sz="2000" dirty="0" smtClean="0"/>
              <a:t>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00034" y="357166"/>
            <a:ext cx="77153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 b="1" dirty="0" smtClean="0"/>
          </a:p>
          <a:p>
            <a:r>
              <a:rPr lang="es-ES" sz="2000" b="1" dirty="0" smtClean="0"/>
              <a:t>ETAPAS:</a:t>
            </a:r>
          </a:p>
          <a:p>
            <a:endParaRPr lang="es-ES" sz="2000" b="1" dirty="0" smtClean="0"/>
          </a:p>
          <a:p>
            <a:pPr>
              <a:buFont typeface="Arial" pitchFamily="34" charset="0"/>
              <a:buChar char="•"/>
            </a:pPr>
            <a:r>
              <a:rPr lang="es-ES" sz="2000" b="1" dirty="0" smtClean="0"/>
              <a:t> Etapa de Primo de Rivera ( 1923-1930):</a:t>
            </a:r>
          </a:p>
          <a:p>
            <a:pPr lvl="1">
              <a:buFont typeface="Arial" pitchFamily="34" charset="0"/>
              <a:buChar char="•"/>
            </a:pPr>
            <a:r>
              <a:rPr lang="es-ES" sz="2000" dirty="0" smtClean="0"/>
              <a:t>Se elabora el código de trabajo (recopilación de las normas obreras vigentes.)</a:t>
            </a:r>
          </a:p>
          <a:p>
            <a:pPr lvl="1">
              <a:buFont typeface="Arial" pitchFamily="34" charset="0"/>
              <a:buChar char="•"/>
            </a:pPr>
            <a:r>
              <a:rPr lang="es-ES" sz="2000" dirty="0" smtClean="0"/>
              <a:t>Se regula por primera vez el contrato de trabajo.</a:t>
            </a:r>
          </a:p>
          <a:p>
            <a:pPr lvl="1">
              <a:buFont typeface="Arial" pitchFamily="34" charset="0"/>
              <a:buChar char="•"/>
            </a:pPr>
            <a:r>
              <a:rPr lang="es-ES" sz="2000" b="1" dirty="0" smtClean="0"/>
              <a:t>Segunda República (1931-36/39):</a:t>
            </a:r>
          </a:p>
          <a:p>
            <a:pPr lvl="1">
              <a:buFont typeface="Arial" pitchFamily="34" charset="0"/>
              <a:buChar char="•"/>
            </a:pPr>
            <a:r>
              <a:rPr lang="es-ES" sz="2000" dirty="0" smtClean="0"/>
              <a:t>Se recogen por primera vez en un texto  constitucional  los derechos de los trabajadores ( paro, jornada, accidente laboral, </a:t>
            </a:r>
            <a:r>
              <a:rPr lang="es-ES" sz="2000" dirty="0" err="1" smtClean="0"/>
              <a:t>etc</a:t>
            </a:r>
            <a:r>
              <a:rPr lang="es-ES" sz="20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s-ES" sz="2000" b="1" dirty="0" smtClean="0"/>
              <a:t>Régimen  de Franco (1939-1975):</a:t>
            </a:r>
          </a:p>
          <a:p>
            <a:pPr lvl="1">
              <a:buFont typeface="Arial" pitchFamily="34" charset="0"/>
              <a:buChar char="•"/>
            </a:pPr>
            <a:r>
              <a:rPr lang="es-ES" sz="2000" dirty="0" smtClean="0"/>
              <a:t>Se sustituye la libertad sindical por un sindicato vertical, controlado por el Estado e integrado por todos los trabajadores y empresarios.</a:t>
            </a:r>
          </a:p>
          <a:p>
            <a:pPr lvl="1">
              <a:buFont typeface="Arial" pitchFamily="34" charset="0"/>
              <a:buChar char="•"/>
            </a:pPr>
            <a:r>
              <a:rPr lang="es-ES" sz="2000" dirty="0" smtClean="0"/>
              <a:t> Se prohíbe el derecho a huelga.</a:t>
            </a:r>
          </a:p>
          <a:p>
            <a:pPr lvl="1">
              <a:buFont typeface="Arial" pitchFamily="34" charset="0"/>
              <a:buChar char="•"/>
            </a:pPr>
            <a:r>
              <a:rPr lang="es-ES" sz="2000" b="1" dirty="0" smtClean="0"/>
              <a:t>Transición Política (1975-1982):</a:t>
            </a:r>
          </a:p>
          <a:p>
            <a:pPr lvl="1">
              <a:buFont typeface="Arial" pitchFamily="34" charset="0"/>
              <a:buChar char="•"/>
            </a:pPr>
            <a:r>
              <a:rPr lang="es-ES" sz="2000" b="1" dirty="0" smtClean="0"/>
              <a:t> </a:t>
            </a:r>
            <a:r>
              <a:rPr lang="es-ES" sz="2000" dirty="0" smtClean="0"/>
              <a:t>Se regulan los  derechos laborales en la Constitución de 1978.</a:t>
            </a:r>
          </a:p>
          <a:p>
            <a:pPr lvl="1">
              <a:buFont typeface="Arial" pitchFamily="34" charset="0"/>
              <a:buChar char="•"/>
            </a:pPr>
            <a:r>
              <a:rPr lang="es-ES" sz="2000" dirty="0" smtClean="0"/>
              <a:t>Se elabora el Estatuto de los Trabajadores.</a:t>
            </a:r>
          </a:p>
          <a:p>
            <a:pPr lvl="1"/>
            <a:endParaRPr lang="es-ES" sz="2000" dirty="0" smtClean="0"/>
          </a:p>
          <a:p>
            <a:pPr lvl="1"/>
            <a:endParaRPr lang="es-ES" sz="2000" dirty="0" smtClean="0"/>
          </a:p>
          <a:p>
            <a:pPr lvl="1"/>
            <a:endParaRPr lang="es-E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14348" y="571480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La legislación laboral actual se enfrenta a un nuevo escenario económico con dos características importantes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3" name="2 Flecha derecha"/>
          <p:cNvSpPr/>
          <p:nvPr/>
        </p:nvSpPr>
        <p:spPr>
          <a:xfrm>
            <a:off x="1071538" y="24288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143108" y="2428868"/>
            <a:ext cx="6215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La globalización</a:t>
            </a:r>
            <a:r>
              <a:rPr lang="es-ES" sz="2400" dirty="0" smtClean="0"/>
              <a:t>: la creación de un mercado mundial y la competitividad de las empresas a nivel internacional tienen repercusiones en las normas laborales de los Estados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5" name="4 Flecha derecha"/>
          <p:cNvSpPr/>
          <p:nvPr/>
        </p:nvSpPr>
        <p:spPr>
          <a:xfrm>
            <a:off x="1071538" y="43576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071670" y="4214818"/>
            <a:ext cx="5786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Los cambios en las formas de trabajo</a:t>
            </a:r>
            <a:r>
              <a:rPr lang="es-ES" sz="2400" dirty="0" smtClean="0"/>
              <a:t>: la tecnología da lugar a nuevas formas de trabajo que el Derecho Laboral debe regular, como son el uso de internet en las empresas, la aparición de los </a:t>
            </a:r>
            <a:r>
              <a:rPr lang="es-ES" sz="2400" dirty="0" err="1" smtClean="0"/>
              <a:t>teletrabajadores</a:t>
            </a:r>
            <a:r>
              <a:rPr lang="es-ES" sz="2400" dirty="0" smtClean="0"/>
              <a:t> y la descentralización productiva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680</TotalTime>
  <Words>2287</Words>
  <Application>Microsoft Office PowerPoint</Application>
  <PresentationFormat>Presentación en pantalla (4:3)</PresentationFormat>
  <Paragraphs>235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Viajes</vt:lpstr>
      <vt:lpstr>EL DERECHO DEL TRABAJO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UVEG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DERECHO DEL TRABAJO</dc:title>
  <dc:creator>maricruz</dc:creator>
  <cp:lastModifiedBy>Mari Cruz Roldán</cp:lastModifiedBy>
  <cp:revision>224</cp:revision>
  <cp:lastPrinted>2013-03-04T15:36:11Z</cp:lastPrinted>
  <dcterms:created xsi:type="dcterms:W3CDTF">2011-03-18T10:09:07Z</dcterms:created>
  <dcterms:modified xsi:type="dcterms:W3CDTF">2014-03-06T13:54:31Z</dcterms:modified>
</cp:coreProperties>
</file>