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34578" autoAdjust="0"/>
    <p:restoredTop sz="86486" autoAdjust="0"/>
  </p:normalViewPr>
  <p:slideViewPr>
    <p:cSldViewPr>
      <p:cViewPr varScale="1">
        <p:scale>
          <a:sx n="74" d="100"/>
          <a:sy n="74" d="100"/>
        </p:scale>
        <p:origin x="-690" y="-90"/>
      </p:cViewPr>
      <p:guideLst>
        <p:guide orient="horz" pos="2160"/>
        <p:guide pos="2880"/>
      </p:guideLst>
    </p:cSldViewPr>
  </p:slideViewPr>
  <p:outlineViewPr>
    <p:cViewPr>
      <p:scale>
        <a:sx n="33" d="100"/>
        <a:sy n="33" d="100"/>
      </p:scale>
      <p:origin x="246"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5F47DDC0-07F7-4E29-9D3A-1E17643D1668}" type="datetimeFigureOut">
              <a:rPr lang="es-ES"/>
              <a:pPr>
                <a:defRPr/>
              </a:pPr>
              <a:t>07/01/2015</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ES"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F4083DD2-3846-4E74-80B6-47C2EB98B5EC}" type="slidenum">
              <a:rPr lang="es-ES"/>
              <a:pPr>
                <a:defRPr/>
              </a:pPr>
              <a:t>‹Nº›</a:t>
            </a:fld>
            <a:endParaRPr lang="es-ES"/>
          </a:p>
        </p:txBody>
      </p:sp>
    </p:spTree>
    <p:extLst>
      <p:ext uri="{BB962C8B-B14F-4D97-AF65-F5344CB8AC3E}">
        <p14:creationId xmlns:p14="http://schemas.microsoft.com/office/powerpoint/2010/main" val="92962481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1 Marcador de imagen de diapositiva"/>
          <p:cNvSpPr>
            <a:spLocks noGrp="1" noRot="1" noChangeAspect="1"/>
          </p:cNvSpPr>
          <p:nvPr>
            <p:ph type="sldImg"/>
          </p:nvPr>
        </p:nvSpPr>
        <p:spPr bwMode="auto">
          <a:noFill/>
          <a:ln>
            <a:solidFill>
              <a:srgbClr val="000000"/>
            </a:solidFill>
            <a:miter lim="800000"/>
            <a:headEnd/>
            <a:tailEnd/>
          </a:ln>
        </p:spPr>
      </p:sp>
      <p:sp>
        <p:nvSpPr>
          <p:cNvPr id="23554"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23555"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6FC6346-60A5-421A-BCFA-CDE0BB0286F7}" type="slidenum">
              <a:rPr lang="es-ES"/>
              <a:pPr fontAlgn="base">
                <a:spcBef>
                  <a:spcPct val="0"/>
                </a:spcBef>
                <a:spcAft>
                  <a:spcPct val="0"/>
                </a:spcAft>
              </a:pPr>
              <a:t>9</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1 Marcador de imagen de diapositiva"/>
          <p:cNvSpPr>
            <a:spLocks noGrp="1" noRot="1" noChangeAspect="1"/>
          </p:cNvSpPr>
          <p:nvPr>
            <p:ph type="sldImg"/>
          </p:nvPr>
        </p:nvSpPr>
        <p:spPr bwMode="auto">
          <a:noFill/>
          <a:ln>
            <a:solidFill>
              <a:srgbClr val="000000"/>
            </a:solidFill>
            <a:miter lim="800000"/>
            <a:headEnd/>
            <a:tailEnd/>
          </a:ln>
        </p:spPr>
      </p:sp>
      <p:sp>
        <p:nvSpPr>
          <p:cNvPr id="33794"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33795"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C9144F4-901D-41F2-956C-1F005497A3EC}" type="slidenum">
              <a:rPr lang="es-ES"/>
              <a:pPr fontAlgn="base">
                <a:spcBef>
                  <a:spcPct val="0"/>
                </a:spcBef>
                <a:spcAft>
                  <a:spcPct val="0"/>
                </a:spcAft>
              </a:pPr>
              <a:t>18</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4" name="6 Triángulo isósceles"/>
          <p:cNvSpPr/>
          <p:nvPr/>
        </p:nvSpPr>
        <p:spPr>
          <a:xfrm rot="16200000">
            <a:off x="7553325" y="5254626"/>
            <a:ext cx="1893887" cy="1293812"/>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7 Título"/>
          <p:cNvSpPr>
            <a:spLocks noGrp="1"/>
          </p:cNvSpPr>
          <p:nvPr>
            <p:ph type="ctrTitle"/>
          </p:nvPr>
        </p:nvSpPr>
        <p:spPr>
          <a:xfrm>
            <a:off x="540544" y="776288"/>
            <a:ext cx="8062912" cy="1470025"/>
          </a:xfrm>
        </p:spPr>
        <p:txBody>
          <a:bodyPr anchor="b"/>
          <a:lstStyle>
            <a:lvl1pPr algn="r">
              <a:defRPr sz="4400"/>
            </a:lvl1pPr>
          </a:lstStyle>
          <a:p>
            <a:r>
              <a:rPr lang="es-ES" smtClean="0"/>
              <a:t>Haga clic para modificar el estilo de título del patrón</a:t>
            </a:r>
            <a:endParaRPr lang="en-US"/>
          </a:p>
        </p:txBody>
      </p:sp>
      <p:sp>
        <p:nvSpPr>
          <p:cNvPr id="9" name="8 Subtítulo"/>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smtClean="0"/>
              <a:t>Haga clic para modificar el estilo de subtítulo del patrón</a:t>
            </a:r>
            <a:endParaRPr lang="en-US"/>
          </a:p>
        </p:txBody>
      </p:sp>
      <p:sp>
        <p:nvSpPr>
          <p:cNvPr id="5" name="27 Marcador de fecha"/>
          <p:cNvSpPr>
            <a:spLocks noGrp="1"/>
          </p:cNvSpPr>
          <p:nvPr>
            <p:ph type="dt" sz="half" idx="10"/>
          </p:nvPr>
        </p:nvSpPr>
        <p:spPr>
          <a:xfrm>
            <a:off x="1371600" y="6011863"/>
            <a:ext cx="5791200" cy="365125"/>
          </a:xfrm>
        </p:spPr>
        <p:txBody>
          <a:bodyPr tIns="0" bIns="0" anchor="t"/>
          <a:lstStyle>
            <a:lvl1pPr algn="r">
              <a:defRPr sz="1000" smtClean="0"/>
            </a:lvl1pPr>
          </a:lstStyle>
          <a:p>
            <a:pPr>
              <a:defRPr/>
            </a:pPr>
            <a:fld id="{19F56A0D-D941-4BE0-876F-CC8AC27019BE}" type="datetimeFigureOut">
              <a:rPr lang="es-ES"/>
              <a:pPr>
                <a:defRPr/>
              </a:pPr>
              <a:t>07/01/2015</a:t>
            </a:fld>
            <a:endParaRPr lang="es-ES"/>
          </a:p>
        </p:txBody>
      </p:sp>
      <p:sp>
        <p:nvSpPr>
          <p:cNvPr id="6" name="16 Marcador de pie de página"/>
          <p:cNvSpPr>
            <a:spLocks noGrp="1"/>
          </p:cNvSpPr>
          <p:nvPr>
            <p:ph type="ftr" sz="quarter" idx="11"/>
          </p:nvPr>
        </p:nvSpPr>
        <p:spPr>
          <a:xfrm>
            <a:off x="1371600" y="5649913"/>
            <a:ext cx="5791200" cy="365125"/>
          </a:xfrm>
        </p:spPr>
        <p:txBody>
          <a:bodyPr tIns="0" bIns="0"/>
          <a:lstStyle>
            <a:lvl1pPr algn="r">
              <a:defRPr sz="1100"/>
            </a:lvl1pPr>
          </a:lstStyle>
          <a:p>
            <a:pPr>
              <a:defRPr/>
            </a:pPr>
            <a:endParaRPr lang="es-ES"/>
          </a:p>
        </p:txBody>
      </p:sp>
      <p:sp>
        <p:nvSpPr>
          <p:cNvPr id="7" name="28 Marcador de número de diapositiva"/>
          <p:cNvSpPr>
            <a:spLocks noGrp="1"/>
          </p:cNvSpPr>
          <p:nvPr>
            <p:ph type="sldNum" sz="quarter" idx="12"/>
          </p:nvPr>
        </p:nvSpPr>
        <p:spPr>
          <a:xfrm>
            <a:off x="8391525" y="5753100"/>
            <a:ext cx="503238" cy="365125"/>
          </a:xfrm>
        </p:spPr>
        <p:txBody>
          <a:bodyPr anchor="ctr"/>
          <a:lstStyle>
            <a:lvl1pPr algn="ctr">
              <a:defRPr sz="1300" smtClean="0">
                <a:solidFill>
                  <a:srgbClr val="FFFFFF"/>
                </a:solidFill>
              </a:defRPr>
            </a:lvl1pPr>
          </a:lstStyle>
          <a:p>
            <a:pPr>
              <a:defRPr/>
            </a:pPr>
            <a:fld id="{3908F968-AA66-4500-8E7C-65D4B5D45AFA}"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13 Marcador de fecha"/>
          <p:cNvSpPr>
            <a:spLocks noGrp="1"/>
          </p:cNvSpPr>
          <p:nvPr>
            <p:ph type="dt" sz="half" idx="10"/>
          </p:nvPr>
        </p:nvSpPr>
        <p:spPr/>
        <p:txBody>
          <a:bodyPr/>
          <a:lstStyle>
            <a:lvl1pPr>
              <a:defRPr/>
            </a:lvl1pPr>
          </a:lstStyle>
          <a:p>
            <a:pPr>
              <a:defRPr/>
            </a:pPr>
            <a:fld id="{25499223-8048-4829-9D5F-6569D9E68A25}" type="datetimeFigureOut">
              <a:rPr lang="es-ES"/>
              <a:pPr>
                <a:defRPr/>
              </a:pPr>
              <a:t>07/01/2015</a:t>
            </a:fld>
            <a:endParaRPr lang="es-ES"/>
          </a:p>
        </p:txBody>
      </p:sp>
      <p:sp>
        <p:nvSpPr>
          <p:cNvPr id="5" name="2 Marcador de pie de página"/>
          <p:cNvSpPr>
            <a:spLocks noGrp="1"/>
          </p:cNvSpPr>
          <p:nvPr>
            <p:ph type="ftr" sz="quarter" idx="11"/>
          </p:nvPr>
        </p:nvSpPr>
        <p:spPr/>
        <p:txBody>
          <a:bodyPr/>
          <a:lstStyle>
            <a:lvl1pPr>
              <a:defRPr/>
            </a:lvl1pPr>
          </a:lstStyle>
          <a:p>
            <a:pPr>
              <a:defRPr/>
            </a:pPr>
            <a:endParaRPr lang="es-ES"/>
          </a:p>
        </p:txBody>
      </p:sp>
      <p:sp>
        <p:nvSpPr>
          <p:cNvPr id="6" name="22 Marcador de número de diapositiva"/>
          <p:cNvSpPr>
            <a:spLocks noGrp="1"/>
          </p:cNvSpPr>
          <p:nvPr>
            <p:ph type="sldNum" sz="quarter" idx="12"/>
          </p:nvPr>
        </p:nvSpPr>
        <p:spPr/>
        <p:txBody>
          <a:bodyPr/>
          <a:lstStyle>
            <a:lvl1pPr>
              <a:defRPr/>
            </a:lvl1pPr>
          </a:lstStyle>
          <a:p>
            <a:pPr>
              <a:defRPr/>
            </a:pPr>
            <a:fld id="{9D109B2B-D169-4AAD-9258-1F4A543A3F9B}" type="slidenum">
              <a:rPr lang="es-ES"/>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381000"/>
            <a:ext cx="1905000" cy="5486400"/>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381000"/>
            <a:ext cx="62484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13 Marcador de fecha"/>
          <p:cNvSpPr>
            <a:spLocks noGrp="1"/>
          </p:cNvSpPr>
          <p:nvPr>
            <p:ph type="dt" sz="half" idx="10"/>
          </p:nvPr>
        </p:nvSpPr>
        <p:spPr/>
        <p:txBody>
          <a:bodyPr/>
          <a:lstStyle>
            <a:lvl1pPr>
              <a:defRPr/>
            </a:lvl1pPr>
          </a:lstStyle>
          <a:p>
            <a:pPr>
              <a:defRPr/>
            </a:pPr>
            <a:fld id="{1DA2EE89-4103-4A28-93B7-327FB98C58A4}" type="datetimeFigureOut">
              <a:rPr lang="es-ES"/>
              <a:pPr>
                <a:defRPr/>
              </a:pPr>
              <a:t>07/01/2015</a:t>
            </a:fld>
            <a:endParaRPr lang="es-ES"/>
          </a:p>
        </p:txBody>
      </p:sp>
      <p:sp>
        <p:nvSpPr>
          <p:cNvPr id="5" name="2 Marcador de pie de página"/>
          <p:cNvSpPr>
            <a:spLocks noGrp="1"/>
          </p:cNvSpPr>
          <p:nvPr>
            <p:ph type="ftr" sz="quarter" idx="11"/>
          </p:nvPr>
        </p:nvSpPr>
        <p:spPr/>
        <p:txBody>
          <a:bodyPr/>
          <a:lstStyle>
            <a:lvl1pPr>
              <a:defRPr/>
            </a:lvl1pPr>
          </a:lstStyle>
          <a:p>
            <a:pPr>
              <a:defRPr/>
            </a:pPr>
            <a:endParaRPr lang="es-ES"/>
          </a:p>
        </p:txBody>
      </p:sp>
      <p:sp>
        <p:nvSpPr>
          <p:cNvPr id="6" name="22 Marcador de número de diapositiva"/>
          <p:cNvSpPr>
            <a:spLocks noGrp="1"/>
          </p:cNvSpPr>
          <p:nvPr>
            <p:ph type="sldNum" sz="quarter" idx="12"/>
          </p:nvPr>
        </p:nvSpPr>
        <p:spPr/>
        <p:txBody>
          <a:bodyPr/>
          <a:lstStyle>
            <a:lvl1pPr>
              <a:defRPr/>
            </a:lvl1pPr>
          </a:lstStyle>
          <a:p>
            <a:pPr>
              <a:defRPr/>
            </a:pPr>
            <a:fld id="{709E1267-3708-4B7E-9760-F4F4A0B1EFFB}"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7494"/>
            <a:ext cx="8229600" cy="1399032"/>
          </a:xfrm>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a:xfrm>
            <a:off x="457200" y="1882808"/>
            <a:ext cx="8229600" cy="4572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a:xfrm>
            <a:off x="4791075" y="6480175"/>
            <a:ext cx="2133600" cy="301625"/>
          </a:xfrm>
        </p:spPr>
        <p:txBody>
          <a:bodyPr/>
          <a:lstStyle>
            <a:lvl1pPr>
              <a:defRPr/>
            </a:lvl1pPr>
          </a:lstStyle>
          <a:p>
            <a:pPr>
              <a:defRPr/>
            </a:pPr>
            <a:fld id="{7DFD2BB9-9793-439C-BE1D-0B281066FD63}" type="datetimeFigureOut">
              <a:rPr lang="es-ES"/>
              <a:pPr>
                <a:defRPr/>
              </a:pPr>
              <a:t>07/01/2015</a:t>
            </a:fld>
            <a:endParaRPr lang="es-ES"/>
          </a:p>
        </p:txBody>
      </p:sp>
      <p:sp>
        <p:nvSpPr>
          <p:cNvPr id="5" name="4 Marcador de pie de página"/>
          <p:cNvSpPr>
            <a:spLocks noGrp="1"/>
          </p:cNvSpPr>
          <p:nvPr>
            <p:ph type="ftr" sz="quarter" idx="11"/>
          </p:nvPr>
        </p:nvSpPr>
        <p:spPr>
          <a:xfrm>
            <a:off x="457200" y="6481763"/>
            <a:ext cx="4259263" cy="300037"/>
          </a:xfrm>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FB97647B-8374-4B2F-B496-609BB591B8A5}"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1"/>
      </p:bgRef>
    </p:bg>
    <p:spTree>
      <p:nvGrpSpPr>
        <p:cNvPr id="1" name=""/>
        <p:cNvGrpSpPr/>
        <p:nvPr/>
      </p:nvGrpSpPr>
      <p:grpSpPr>
        <a:xfrm>
          <a:off x="0" y="0"/>
          <a:ext cx="0" cy="0"/>
          <a:chOff x="0" y="0"/>
          <a:chExt cx="0" cy="0"/>
        </a:xfrm>
      </p:grpSpPr>
      <p:sp>
        <p:nvSpPr>
          <p:cNvPr id="4" name="8 Triángulo rectángulo"/>
          <p:cNvSpPr/>
          <p:nvPr/>
        </p:nvSpPr>
        <p:spPr>
          <a:xfrm flipV="1">
            <a:off x="6350" y="6350"/>
            <a:ext cx="9131300" cy="6837363"/>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7 Triángulo isósceles"/>
          <p:cNvSpPr/>
          <p:nvPr/>
        </p:nvSpPr>
        <p:spPr>
          <a:xfrm rot="5400000" flipV="1">
            <a:off x="7553325" y="309563"/>
            <a:ext cx="1893888" cy="1293812"/>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 name="10 Conector recto"/>
          <p:cNvCxnSpPr/>
          <p:nvPr/>
        </p:nvCxnSpPr>
        <p:spPr>
          <a:xfrm rot="10800000">
            <a:off x="6469063" y="9525"/>
            <a:ext cx="2673350" cy="1900238"/>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7" name="9 Conector recto"/>
          <p:cNvCxnSpPr/>
          <p:nvPr/>
        </p:nvCxnSpPr>
        <p:spPr>
          <a:xfrm flipV="1">
            <a:off x="0" y="6350"/>
            <a:ext cx="9137650" cy="6845300"/>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1 Título"/>
          <p:cNvSpPr>
            <a:spLocks noGrp="1"/>
          </p:cNvSpPr>
          <p:nvPr>
            <p:ph type="title"/>
          </p:nvPr>
        </p:nvSpPr>
        <p:spPr>
          <a:xfrm>
            <a:off x="381000" y="271464"/>
            <a:ext cx="7239000" cy="1362075"/>
          </a:xfrm>
        </p:spPr>
        <p:txBody>
          <a:bodyPr/>
          <a:lstStyle>
            <a:lvl1pPr marL="0" algn="l">
              <a:buNone/>
              <a:defRPr sz="3600" b="1" cap="none" baseline="0"/>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381000" y="1633536"/>
            <a:ext cx="3886200" cy="2286000"/>
          </a:xfrm>
        </p:spPr>
        <p:txBody>
          <a:bodyPr/>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smtClean="0"/>
              <a:t>Haga clic para modificar el estilo de texto del patrón</a:t>
            </a:r>
          </a:p>
        </p:txBody>
      </p:sp>
      <p:sp>
        <p:nvSpPr>
          <p:cNvPr id="8" name="3 Marcador de fecha"/>
          <p:cNvSpPr>
            <a:spLocks noGrp="1"/>
          </p:cNvSpPr>
          <p:nvPr>
            <p:ph type="dt" sz="half" idx="10"/>
          </p:nvPr>
        </p:nvSpPr>
        <p:spPr>
          <a:xfrm>
            <a:off x="6956425" y="6477000"/>
            <a:ext cx="2133600" cy="304800"/>
          </a:xfrm>
        </p:spPr>
        <p:txBody>
          <a:bodyPr/>
          <a:lstStyle>
            <a:lvl1pPr>
              <a:defRPr/>
            </a:lvl1pPr>
          </a:lstStyle>
          <a:p>
            <a:pPr>
              <a:defRPr/>
            </a:pPr>
            <a:fld id="{519797B3-67BF-490C-9D28-6C27692F843C}" type="datetimeFigureOut">
              <a:rPr lang="es-ES"/>
              <a:pPr>
                <a:defRPr/>
              </a:pPr>
              <a:t>07/01/2015</a:t>
            </a:fld>
            <a:endParaRPr lang="es-ES"/>
          </a:p>
        </p:txBody>
      </p:sp>
      <p:sp>
        <p:nvSpPr>
          <p:cNvPr id="9" name="4 Marcador de pie de página"/>
          <p:cNvSpPr>
            <a:spLocks noGrp="1"/>
          </p:cNvSpPr>
          <p:nvPr>
            <p:ph type="ftr" sz="quarter" idx="11"/>
          </p:nvPr>
        </p:nvSpPr>
        <p:spPr>
          <a:xfrm>
            <a:off x="2619375" y="6481763"/>
            <a:ext cx="4260850" cy="300037"/>
          </a:xfrm>
        </p:spPr>
        <p:txBody>
          <a:bodyPr/>
          <a:lstStyle>
            <a:lvl1pPr>
              <a:defRPr/>
            </a:lvl1pPr>
          </a:lstStyle>
          <a:p>
            <a:pPr>
              <a:defRPr/>
            </a:pPr>
            <a:endParaRPr lang="es-ES"/>
          </a:p>
        </p:txBody>
      </p:sp>
      <p:sp>
        <p:nvSpPr>
          <p:cNvPr id="10" name="5 Marcador de número de diapositiva"/>
          <p:cNvSpPr>
            <a:spLocks noGrp="1"/>
          </p:cNvSpPr>
          <p:nvPr>
            <p:ph type="sldNum" sz="quarter" idx="12"/>
          </p:nvPr>
        </p:nvSpPr>
        <p:spPr>
          <a:xfrm>
            <a:off x="8450263" y="809625"/>
            <a:ext cx="503237" cy="300038"/>
          </a:xfrm>
        </p:spPr>
        <p:txBody>
          <a:bodyPr/>
          <a:lstStyle>
            <a:lvl1pPr>
              <a:defRPr/>
            </a:lvl1pPr>
          </a:lstStyle>
          <a:p>
            <a:pPr>
              <a:defRPr/>
            </a:pPr>
            <a:fld id="{CA128FF7-E896-49C6-A05A-7FF4BB09992E}" type="slidenum">
              <a:rPr lang="es-ES"/>
              <a:pPr>
                <a:defRPr/>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marL="0" algn="l">
              <a:defRPr/>
            </a:lvl1p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lvl1pPr>
              <a:defRPr/>
            </a:lvl1pPr>
          </a:lstStyle>
          <a:p>
            <a:pPr>
              <a:defRPr/>
            </a:pPr>
            <a:fld id="{1A6C9410-2D1B-475F-B001-6E03ABFD7B9D}" type="datetimeFigureOut">
              <a:rPr lang="es-ES"/>
              <a:pPr>
                <a:defRPr/>
              </a:pPr>
              <a:t>07/01/2015</a:t>
            </a:fld>
            <a:endParaRPr lang="es-ES"/>
          </a:p>
        </p:txBody>
      </p:sp>
      <p:sp>
        <p:nvSpPr>
          <p:cNvPr id="6" name="5 Marcador de pie de página"/>
          <p:cNvSpPr>
            <a:spLocks noGrp="1"/>
          </p:cNvSpPr>
          <p:nvPr>
            <p:ph type="ftr" sz="quarter" idx="11"/>
          </p:nvPr>
        </p:nvSpPr>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p:txBody>
          <a:bodyPr/>
          <a:lstStyle>
            <a:lvl1pPr>
              <a:defRPr/>
            </a:lvl1pPr>
          </a:lstStyle>
          <a:p>
            <a:pPr>
              <a:defRPr/>
            </a:pPr>
            <a:fld id="{7EDB6CAA-513E-47C0-9D73-BD0E3611ADEF}"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a:r>
              <a:rPr lang="es-ES" smtClean="0"/>
              <a:t>Haga clic para modificar el estilo de texto del patrón</a:t>
            </a:r>
          </a:p>
        </p:txBody>
      </p:sp>
      <p:sp>
        <p:nvSpPr>
          <p:cNvPr id="4" name="3 Marcador de texto"/>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a:r>
              <a:rPr lang="es-ES" smtClean="0"/>
              <a:t>Haga clic para modificar el estilo de texto del patrón</a:t>
            </a:r>
          </a:p>
        </p:txBody>
      </p:sp>
      <p:sp>
        <p:nvSpPr>
          <p:cNvPr id="5" name="4 Marcador de contenido"/>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contenido"/>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a:xfrm>
            <a:off x="4791075" y="6481763"/>
            <a:ext cx="2130425" cy="301625"/>
          </a:xfrm>
        </p:spPr>
        <p:txBody>
          <a:bodyPr/>
          <a:lstStyle>
            <a:lvl1pPr>
              <a:defRPr/>
            </a:lvl1pPr>
          </a:lstStyle>
          <a:p>
            <a:pPr>
              <a:defRPr/>
            </a:pPr>
            <a:fld id="{5ECFBEB1-BF5F-4E80-AB01-166DD54924B6}" type="datetimeFigureOut">
              <a:rPr lang="es-ES"/>
              <a:pPr>
                <a:defRPr/>
              </a:pPr>
              <a:t>07/01/2015</a:t>
            </a:fld>
            <a:endParaRPr lang="es-ES"/>
          </a:p>
        </p:txBody>
      </p:sp>
      <p:sp>
        <p:nvSpPr>
          <p:cNvPr id="8" name="7 Marcador de pie de página"/>
          <p:cNvSpPr>
            <a:spLocks noGrp="1"/>
          </p:cNvSpPr>
          <p:nvPr>
            <p:ph type="ftr" sz="quarter" idx="11"/>
          </p:nvPr>
        </p:nvSpPr>
        <p:spPr>
          <a:xfrm>
            <a:off x="457200" y="6481763"/>
            <a:ext cx="4260850" cy="301625"/>
          </a:xfrm>
        </p:spPr>
        <p:txBody>
          <a:bodyPr/>
          <a:lstStyle>
            <a:lvl1pPr>
              <a:defRPr/>
            </a:lvl1pPr>
          </a:lstStyle>
          <a:p>
            <a:pPr>
              <a:defRPr/>
            </a:pPr>
            <a:endParaRPr lang="es-ES"/>
          </a:p>
        </p:txBody>
      </p:sp>
      <p:sp>
        <p:nvSpPr>
          <p:cNvPr id="9" name="8 Marcador de número de diapositiva"/>
          <p:cNvSpPr>
            <a:spLocks noGrp="1"/>
          </p:cNvSpPr>
          <p:nvPr>
            <p:ph type="sldNum" sz="quarter" idx="12"/>
          </p:nvPr>
        </p:nvSpPr>
        <p:spPr>
          <a:xfrm>
            <a:off x="7589838" y="6483350"/>
            <a:ext cx="503237" cy="301625"/>
          </a:xfrm>
        </p:spPr>
        <p:txBody>
          <a:bodyPr/>
          <a:lstStyle>
            <a:lvl1pPr algn="ctr">
              <a:defRPr smtClean="0"/>
            </a:lvl1pPr>
          </a:lstStyle>
          <a:p>
            <a:pPr>
              <a:defRPr/>
            </a:pPr>
            <a:fld id="{040FEAE8-79CE-4FC5-97D3-4516EDAF58D6}" type="slidenum">
              <a:rPr lang="es-ES"/>
              <a:pPr>
                <a:defRPr/>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b="0"/>
            </a:lvl1pPr>
          </a:lstStyle>
          <a:p>
            <a:r>
              <a:rPr lang="es-ES" smtClean="0"/>
              <a:t>Haga clic para modificar el estilo de título del patrón</a:t>
            </a:r>
            <a:endParaRPr lang="en-US"/>
          </a:p>
        </p:txBody>
      </p:sp>
      <p:sp>
        <p:nvSpPr>
          <p:cNvPr id="3" name="13 Marcador de fecha"/>
          <p:cNvSpPr>
            <a:spLocks noGrp="1"/>
          </p:cNvSpPr>
          <p:nvPr>
            <p:ph type="dt" sz="half" idx="10"/>
          </p:nvPr>
        </p:nvSpPr>
        <p:spPr/>
        <p:txBody>
          <a:bodyPr/>
          <a:lstStyle>
            <a:lvl1pPr>
              <a:defRPr/>
            </a:lvl1pPr>
          </a:lstStyle>
          <a:p>
            <a:pPr>
              <a:defRPr/>
            </a:pPr>
            <a:fld id="{F194CF08-54AB-4AFC-952C-A652D6056E4A}" type="datetimeFigureOut">
              <a:rPr lang="es-ES"/>
              <a:pPr>
                <a:defRPr/>
              </a:pPr>
              <a:t>07/01/2015</a:t>
            </a:fld>
            <a:endParaRPr lang="es-ES"/>
          </a:p>
        </p:txBody>
      </p:sp>
      <p:sp>
        <p:nvSpPr>
          <p:cNvPr id="4" name="2 Marcador de pie de página"/>
          <p:cNvSpPr>
            <a:spLocks noGrp="1"/>
          </p:cNvSpPr>
          <p:nvPr>
            <p:ph type="ftr" sz="quarter" idx="11"/>
          </p:nvPr>
        </p:nvSpPr>
        <p:spPr/>
        <p:txBody>
          <a:bodyPr/>
          <a:lstStyle>
            <a:lvl1pPr>
              <a:defRPr/>
            </a:lvl1pPr>
          </a:lstStyle>
          <a:p>
            <a:pPr>
              <a:defRPr/>
            </a:pPr>
            <a:endParaRPr lang="es-ES"/>
          </a:p>
        </p:txBody>
      </p:sp>
      <p:sp>
        <p:nvSpPr>
          <p:cNvPr id="5" name="22 Marcador de número de diapositiva"/>
          <p:cNvSpPr>
            <a:spLocks noGrp="1"/>
          </p:cNvSpPr>
          <p:nvPr>
            <p:ph type="sldNum" sz="quarter" idx="12"/>
          </p:nvPr>
        </p:nvSpPr>
        <p:spPr/>
        <p:txBody>
          <a:bodyPr/>
          <a:lstStyle>
            <a:lvl1pPr>
              <a:defRPr/>
            </a:lvl1pPr>
          </a:lstStyle>
          <a:p>
            <a:pPr>
              <a:defRPr/>
            </a:pPr>
            <a:fld id="{57819CDF-BA68-4D9D-A912-551D665B4F2C}" type="slidenum">
              <a:rPr lang="es-ES"/>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3 Marcador de fecha"/>
          <p:cNvSpPr>
            <a:spLocks noGrp="1"/>
          </p:cNvSpPr>
          <p:nvPr>
            <p:ph type="dt" sz="half" idx="10"/>
          </p:nvPr>
        </p:nvSpPr>
        <p:spPr/>
        <p:txBody>
          <a:bodyPr/>
          <a:lstStyle>
            <a:lvl1pPr>
              <a:defRPr/>
            </a:lvl1pPr>
          </a:lstStyle>
          <a:p>
            <a:pPr>
              <a:defRPr/>
            </a:pPr>
            <a:fld id="{75719592-CA69-4FBD-A01B-FC64631793F8}" type="datetimeFigureOut">
              <a:rPr lang="es-ES"/>
              <a:pPr>
                <a:defRPr/>
              </a:pPr>
              <a:t>07/01/2015</a:t>
            </a:fld>
            <a:endParaRPr lang="es-ES"/>
          </a:p>
        </p:txBody>
      </p:sp>
      <p:sp>
        <p:nvSpPr>
          <p:cNvPr id="3" name="2 Marcador de pie de página"/>
          <p:cNvSpPr>
            <a:spLocks noGrp="1"/>
          </p:cNvSpPr>
          <p:nvPr>
            <p:ph type="ftr" sz="quarter" idx="11"/>
          </p:nvPr>
        </p:nvSpPr>
        <p:spPr/>
        <p:txBody>
          <a:bodyPr/>
          <a:lstStyle>
            <a:lvl1pPr>
              <a:defRPr/>
            </a:lvl1pPr>
          </a:lstStyle>
          <a:p>
            <a:pPr>
              <a:defRPr/>
            </a:pPr>
            <a:endParaRPr lang="es-ES"/>
          </a:p>
        </p:txBody>
      </p:sp>
      <p:sp>
        <p:nvSpPr>
          <p:cNvPr id="4" name="22 Marcador de número de diapositiva"/>
          <p:cNvSpPr>
            <a:spLocks noGrp="1"/>
          </p:cNvSpPr>
          <p:nvPr>
            <p:ph type="sldNum" sz="quarter" idx="12"/>
          </p:nvPr>
        </p:nvSpPr>
        <p:spPr/>
        <p:txBody>
          <a:bodyPr/>
          <a:lstStyle>
            <a:lvl1pPr>
              <a:defRPr/>
            </a:lvl1pPr>
          </a:lstStyle>
          <a:p>
            <a:pPr>
              <a:defRPr/>
            </a:pPr>
            <a:fld id="{EFB74AEF-0A30-47D3-9013-F09623EE9A22}" type="slidenum">
              <a:rPr lang="es-ES"/>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lang="es-ES" smtClean="0"/>
              <a:t>Haga clic para modificar el estilo de título del patrón</a:t>
            </a:r>
            <a:endParaRPr lang="en-US"/>
          </a:p>
        </p:txBody>
      </p:sp>
      <p:sp>
        <p:nvSpPr>
          <p:cNvPr id="3" name="2 Marcador de texto"/>
          <p:cNvSpPr>
            <a:spLocks noGrp="1"/>
          </p:cNvSpPr>
          <p:nvPr>
            <p:ph type="body" idx="2"/>
          </p:nvPr>
        </p:nvSpPr>
        <p:spPr>
          <a:xfrm>
            <a:off x="1135856" y="367664"/>
            <a:ext cx="2438400" cy="5943600"/>
          </a:xfrm>
        </p:spPr>
        <p:txBody>
          <a:bodyPr/>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s-ES" smtClean="0"/>
              <a:t>Haga clic para modificar el estilo de texto del patrón</a:t>
            </a:r>
          </a:p>
        </p:txBody>
      </p:sp>
      <p:sp>
        <p:nvSpPr>
          <p:cNvPr id="4" name="3 Marcador de contenido"/>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a:xfrm>
            <a:off x="6278563" y="6556375"/>
            <a:ext cx="2133600" cy="301625"/>
          </a:xfrm>
        </p:spPr>
        <p:txBody>
          <a:bodyPr/>
          <a:lstStyle>
            <a:lvl1pPr>
              <a:defRPr sz="900" smtClean="0"/>
            </a:lvl1pPr>
          </a:lstStyle>
          <a:p>
            <a:pPr>
              <a:defRPr/>
            </a:pPr>
            <a:fld id="{EB5B2B35-D117-4EDE-B057-B65CA55CB857}" type="datetimeFigureOut">
              <a:rPr lang="es-ES"/>
              <a:pPr>
                <a:defRPr/>
              </a:pPr>
              <a:t>07/01/2015</a:t>
            </a:fld>
            <a:endParaRPr lang="es-ES"/>
          </a:p>
        </p:txBody>
      </p:sp>
      <p:sp>
        <p:nvSpPr>
          <p:cNvPr id="6" name="5 Marcador de pie de página"/>
          <p:cNvSpPr>
            <a:spLocks noGrp="1"/>
          </p:cNvSpPr>
          <p:nvPr>
            <p:ph type="ftr" sz="quarter" idx="11"/>
          </p:nvPr>
        </p:nvSpPr>
        <p:spPr>
          <a:xfrm>
            <a:off x="1135063" y="6556375"/>
            <a:ext cx="5143500" cy="301625"/>
          </a:xfrm>
        </p:spPr>
        <p:txBody>
          <a:bodyPr/>
          <a:lstStyle>
            <a:lvl1pPr>
              <a:defRPr sz="900"/>
            </a:lvl1pPr>
          </a:lstStyle>
          <a:p>
            <a:pPr>
              <a:defRPr/>
            </a:pPr>
            <a:endParaRPr lang="es-ES"/>
          </a:p>
        </p:txBody>
      </p:sp>
      <p:sp>
        <p:nvSpPr>
          <p:cNvPr id="7" name="6 Marcador de número de diapositiva"/>
          <p:cNvSpPr>
            <a:spLocks noGrp="1"/>
          </p:cNvSpPr>
          <p:nvPr>
            <p:ph type="sldNum" sz="quarter" idx="12"/>
          </p:nvPr>
        </p:nvSpPr>
        <p:spPr>
          <a:xfrm>
            <a:off x="8410575" y="6556375"/>
            <a:ext cx="503238" cy="301625"/>
          </a:xfrm>
        </p:spPr>
        <p:txBody>
          <a:bodyPr/>
          <a:lstStyle>
            <a:lvl1pPr>
              <a:defRPr sz="900" smtClean="0"/>
            </a:lvl1pPr>
          </a:lstStyle>
          <a:p>
            <a:pPr>
              <a:defRPr/>
            </a:pPr>
            <a:fld id="{8E86CA96-D126-40DD-9ABB-AE61C92B7FBE}" type="slidenum">
              <a:rPr lang="es-ES"/>
              <a:pPr>
                <a:defRPr/>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19456" y="150896"/>
            <a:ext cx="914400" cy="6400800"/>
          </a:xfrm>
        </p:spPr>
        <p:txBody>
          <a:bodyPr vert="vert270" anchor="b"/>
          <a:lstStyle>
            <a:lvl1pPr marL="0" algn="l">
              <a:buNone/>
              <a:defRPr sz="3000" b="0" cap="all" baseline="0"/>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138237" y="373966"/>
            <a:ext cx="7333488" cy="5486400"/>
          </a:xfrm>
          <a:solidFill>
            <a:schemeClr val="bg2">
              <a:shade val="50000"/>
            </a:schemeClr>
          </a:solidFill>
        </p:spPr>
        <p:txBody>
          <a:bodyPr>
            <a:normAutofit/>
          </a:bodyPr>
          <a:lstStyle>
            <a:lvl1pPr marL="0" indent="0">
              <a:buNone/>
              <a:defRPr sz="3200"/>
            </a:lvl1pPr>
          </a:lstStyle>
          <a:p>
            <a:pPr lvl="0"/>
            <a:r>
              <a:rPr lang="es-ES" noProof="0" smtClean="0"/>
              <a:t>Haga clic en el icono para agregar una imagen</a:t>
            </a:r>
            <a:endParaRPr lang="en-US" noProof="0" dirty="0"/>
          </a:p>
        </p:txBody>
      </p:sp>
      <p:sp>
        <p:nvSpPr>
          <p:cNvPr id="4" name="3 Marcador de texto"/>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a:r>
              <a:rPr lang="es-ES" smtClean="0"/>
              <a:t>Haga clic para modificar el estilo de texto del patrón</a:t>
            </a:r>
          </a:p>
        </p:txBody>
      </p:sp>
      <p:sp>
        <p:nvSpPr>
          <p:cNvPr id="5" name="4 Marcador de fecha"/>
          <p:cNvSpPr>
            <a:spLocks noGrp="1"/>
          </p:cNvSpPr>
          <p:nvPr>
            <p:ph type="dt" sz="half" idx="10"/>
          </p:nvPr>
        </p:nvSpPr>
        <p:spPr>
          <a:xfrm>
            <a:off x="6108700" y="6556375"/>
            <a:ext cx="2101850" cy="301625"/>
          </a:xfrm>
        </p:spPr>
        <p:txBody>
          <a:bodyPr/>
          <a:lstStyle>
            <a:lvl1pPr>
              <a:defRPr sz="900" smtClean="0"/>
            </a:lvl1pPr>
          </a:lstStyle>
          <a:p>
            <a:pPr>
              <a:defRPr/>
            </a:pPr>
            <a:fld id="{D3DEFFF6-8E69-4167-BA35-1D1E1F66C744}" type="datetimeFigureOut">
              <a:rPr lang="es-ES"/>
              <a:pPr>
                <a:defRPr/>
              </a:pPr>
              <a:t>07/01/2015</a:t>
            </a:fld>
            <a:endParaRPr lang="es-ES"/>
          </a:p>
        </p:txBody>
      </p:sp>
      <p:sp>
        <p:nvSpPr>
          <p:cNvPr id="6" name="5 Marcador de pie de página"/>
          <p:cNvSpPr>
            <a:spLocks noGrp="1"/>
          </p:cNvSpPr>
          <p:nvPr>
            <p:ph type="ftr" sz="quarter" idx="11"/>
          </p:nvPr>
        </p:nvSpPr>
        <p:spPr>
          <a:xfrm>
            <a:off x="1169988" y="6557963"/>
            <a:ext cx="4948237" cy="301625"/>
          </a:xfrm>
        </p:spPr>
        <p:txBody>
          <a:bodyPr/>
          <a:lstStyle>
            <a:lvl1pPr>
              <a:defRPr sz="900"/>
            </a:lvl1pPr>
          </a:lstStyle>
          <a:p>
            <a:pPr>
              <a:defRPr/>
            </a:pPr>
            <a:endParaRPr lang="es-ES"/>
          </a:p>
        </p:txBody>
      </p:sp>
      <p:sp>
        <p:nvSpPr>
          <p:cNvPr id="7" name="6 Marcador de número de diapositiva"/>
          <p:cNvSpPr>
            <a:spLocks noGrp="1"/>
          </p:cNvSpPr>
          <p:nvPr>
            <p:ph type="sldNum" sz="quarter" idx="12"/>
          </p:nvPr>
        </p:nvSpPr>
        <p:spPr>
          <a:xfrm>
            <a:off x="8216900" y="6556375"/>
            <a:ext cx="366713" cy="301625"/>
          </a:xfrm>
        </p:spPr>
        <p:txBody>
          <a:bodyPr/>
          <a:lstStyle>
            <a:lvl1pPr algn="ctr">
              <a:defRPr sz="900" smtClean="0"/>
            </a:lvl1pPr>
          </a:lstStyle>
          <a:p>
            <a:pPr>
              <a:defRPr/>
            </a:pPr>
            <a:fld id="{8B4D1440-DF94-4D89-91CE-374E9214D0EA}" type="slidenum">
              <a:rPr lang="es-ES"/>
              <a:pPr>
                <a:defRPr/>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10 Triángulo rectángulo"/>
          <p:cNvSpPr/>
          <p:nvPr/>
        </p:nvSpPr>
        <p:spPr>
          <a:xfrm>
            <a:off x="6350" y="14288"/>
            <a:ext cx="9131300" cy="6837362"/>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7 Conector recto"/>
          <p:cNvCxnSpPr/>
          <p:nvPr/>
        </p:nvCxnSpPr>
        <p:spPr>
          <a:xfrm>
            <a:off x="0" y="6350"/>
            <a:ext cx="9137650" cy="6845300"/>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8 Conector recto"/>
          <p:cNvCxnSpPr/>
          <p:nvPr/>
        </p:nvCxnSpPr>
        <p:spPr>
          <a:xfrm rot="10800000" flipV="1">
            <a:off x="6469063" y="4948238"/>
            <a:ext cx="2673350" cy="1900237"/>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21 Marcador de título"/>
          <p:cNvSpPr>
            <a:spLocks noGrp="1"/>
          </p:cNvSpPr>
          <p:nvPr>
            <p:ph type="title"/>
          </p:nvPr>
        </p:nvSpPr>
        <p:spPr>
          <a:xfrm>
            <a:off x="457200" y="268288"/>
            <a:ext cx="8229600" cy="1398587"/>
          </a:xfrm>
          <a:prstGeom prst="rect">
            <a:avLst/>
          </a:prstGeom>
        </p:spPr>
        <p:txBody>
          <a:bodyPr vert="horz" anchor="ctr">
            <a:normAutofit/>
          </a:bodyPr>
          <a:lstStyle/>
          <a:p>
            <a:r>
              <a:rPr lang="es-ES" smtClean="0"/>
              <a:t>Haga clic para modificar el estilo de título del patrón</a:t>
            </a:r>
            <a:endParaRPr lang="en-US"/>
          </a:p>
        </p:txBody>
      </p:sp>
      <p:sp>
        <p:nvSpPr>
          <p:cNvPr id="1030" name="12 Marcador de texto"/>
          <p:cNvSpPr>
            <a:spLocks noGrp="1"/>
          </p:cNvSpPr>
          <p:nvPr>
            <p:ph type="body" idx="1"/>
          </p:nvPr>
        </p:nvSpPr>
        <p:spPr bwMode="auto">
          <a:xfrm>
            <a:off x="457200" y="1882775"/>
            <a:ext cx="82296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14" name="13 Marcador de fecha"/>
          <p:cNvSpPr>
            <a:spLocks noGrp="1"/>
          </p:cNvSpPr>
          <p:nvPr>
            <p:ph type="dt" sz="half" idx="2"/>
          </p:nvPr>
        </p:nvSpPr>
        <p:spPr>
          <a:xfrm>
            <a:off x="4791075" y="6481763"/>
            <a:ext cx="2133600" cy="301625"/>
          </a:xfrm>
          <a:prstGeom prst="rect">
            <a:avLst/>
          </a:prstGeom>
        </p:spPr>
        <p:txBody>
          <a:bodyPr vert="horz" anchor="b"/>
          <a:lstStyle>
            <a:lvl1pPr algn="l" eaLnBrk="1" fontAlgn="auto" latinLnBrk="0" hangingPunct="1">
              <a:spcBef>
                <a:spcPts val="0"/>
              </a:spcBef>
              <a:spcAft>
                <a:spcPts val="0"/>
              </a:spcAft>
              <a:defRPr kumimoji="0" sz="1000" b="0" smtClean="0">
                <a:solidFill>
                  <a:schemeClr val="tx1"/>
                </a:solidFill>
                <a:latin typeface="+mn-lt"/>
              </a:defRPr>
            </a:lvl1pPr>
          </a:lstStyle>
          <a:p>
            <a:pPr>
              <a:defRPr/>
            </a:pPr>
            <a:fld id="{EDB3BE8E-2D9F-48BA-B45E-9A4C394B0ED0}" type="datetimeFigureOut">
              <a:rPr lang="es-ES"/>
              <a:pPr>
                <a:defRPr/>
              </a:pPr>
              <a:t>07/01/2015</a:t>
            </a:fld>
            <a:endParaRPr lang="es-ES"/>
          </a:p>
        </p:txBody>
      </p:sp>
      <p:sp>
        <p:nvSpPr>
          <p:cNvPr id="3" name="2 Marcador de pie de página"/>
          <p:cNvSpPr>
            <a:spLocks noGrp="1"/>
          </p:cNvSpPr>
          <p:nvPr>
            <p:ph type="ftr" sz="quarter" idx="3"/>
          </p:nvPr>
        </p:nvSpPr>
        <p:spPr>
          <a:xfrm>
            <a:off x="457200" y="6481763"/>
            <a:ext cx="4259263" cy="3016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defRPr>
            </a:lvl1pPr>
          </a:lstStyle>
          <a:p>
            <a:pPr>
              <a:defRPr/>
            </a:pPr>
            <a:endParaRPr lang="es-ES"/>
          </a:p>
        </p:txBody>
      </p:sp>
      <p:sp>
        <p:nvSpPr>
          <p:cNvPr id="23" name="22 Marcador de número de diapositiva"/>
          <p:cNvSpPr>
            <a:spLocks noGrp="1"/>
          </p:cNvSpPr>
          <p:nvPr>
            <p:ph type="sldNum" sz="quarter" idx="4"/>
          </p:nvPr>
        </p:nvSpPr>
        <p:spPr>
          <a:xfrm>
            <a:off x="7589838" y="6481763"/>
            <a:ext cx="503237" cy="301625"/>
          </a:xfrm>
          <a:prstGeom prst="rect">
            <a:avLst/>
          </a:prstGeom>
        </p:spPr>
        <p:txBody>
          <a:bodyPr vert="horz" anchor="b"/>
          <a:lstStyle>
            <a:lvl1pPr algn="ctr" eaLnBrk="1" fontAlgn="auto" latinLnBrk="0" hangingPunct="1">
              <a:spcBef>
                <a:spcPts val="0"/>
              </a:spcBef>
              <a:spcAft>
                <a:spcPts val="0"/>
              </a:spcAft>
              <a:defRPr kumimoji="0" sz="1200" smtClean="0">
                <a:solidFill>
                  <a:schemeClr val="tx1"/>
                </a:solidFill>
                <a:latin typeface="+mn-lt"/>
              </a:defRPr>
            </a:lvl1pPr>
          </a:lstStyle>
          <a:p>
            <a:pPr>
              <a:defRPr/>
            </a:pPr>
            <a:fld id="{25069B55-9909-490B-A307-4DBAE9C88BEB}" type="slidenum">
              <a:rPr lang="es-ES"/>
              <a:pPr>
                <a:defRPr/>
              </a:pPr>
              <a:t>‹Nº›</a:t>
            </a:fld>
            <a:endParaRPr lang="es-ES"/>
          </a:p>
        </p:txBody>
      </p:sp>
    </p:spTree>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1" r:id="rId6"/>
    <p:sldLayoutId id="2147483670" r:id="rId7"/>
    <p:sldLayoutId id="2147483677" r:id="rId8"/>
    <p:sldLayoutId id="2147483678" r:id="rId9"/>
    <p:sldLayoutId id="2147483669" r:id="rId10"/>
    <p:sldLayoutId id="2147483668" r:id="rId11"/>
  </p:sldLayoutIdLst>
  <p:txStyles>
    <p:titleStyle>
      <a:lvl1pPr marL="484188" algn="l" rtl="0" fontAlgn="base">
        <a:spcBef>
          <a:spcPct val="0"/>
        </a:spcBef>
        <a:spcAft>
          <a:spcPct val="0"/>
        </a:spcAft>
        <a:defRPr sz="4200" kern="1200">
          <a:ln w="6350">
            <a:solidFill>
              <a:schemeClr val="accent1">
                <a:shade val="43000"/>
              </a:schemeClr>
            </a:solidFill>
          </a:ln>
          <a:solidFill>
            <a:srgbClr val="FF5C9C"/>
          </a:solidFill>
          <a:effectLst>
            <a:outerShdw blurRad="26000" dist="26000" dir="14500000" algn="tl" rotWithShape="0">
              <a:srgbClr val="000000">
                <a:alpha val="40000"/>
              </a:srgbClr>
            </a:outerShdw>
          </a:effectLst>
          <a:latin typeface="+mj-lt"/>
          <a:ea typeface="+mj-ea"/>
          <a:cs typeface="+mj-cs"/>
        </a:defRPr>
      </a:lvl1pPr>
      <a:lvl2pPr marL="484188" algn="l" rtl="0" fontAlgn="base">
        <a:spcBef>
          <a:spcPct val="0"/>
        </a:spcBef>
        <a:spcAft>
          <a:spcPct val="0"/>
        </a:spcAft>
        <a:defRPr sz="4200">
          <a:solidFill>
            <a:srgbClr val="FF5C9C"/>
          </a:solidFill>
          <a:latin typeface="Century Gothic" pitchFamily="34" charset="0"/>
        </a:defRPr>
      </a:lvl2pPr>
      <a:lvl3pPr marL="484188" algn="l" rtl="0" fontAlgn="base">
        <a:spcBef>
          <a:spcPct val="0"/>
        </a:spcBef>
        <a:spcAft>
          <a:spcPct val="0"/>
        </a:spcAft>
        <a:defRPr sz="4200">
          <a:solidFill>
            <a:srgbClr val="FF5C9C"/>
          </a:solidFill>
          <a:latin typeface="Century Gothic" pitchFamily="34" charset="0"/>
        </a:defRPr>
      </a:lvl3pPr>
      <a:lvl4pPr marL="484188" algn="l" rtl="0" fontAlgn="base">
        <a:spcBef>
          <a:spcPct val="0"/>
        </a:spcBef>
        <a:spcAft>
          <a:spcPct val="0"/>
        </a:spcAft>
        <a:defRPr sz="4200">
          <a:solidFill>
            <a:srgbClr val="FF5C9C"/>
          </a:solidFill>
          <a:latin typeface="Century Gothic" pitchFamily="34" charset="0"/>
        </a:defRPr>
      </a:lvl4pPr>
      <a:lvl5pPr marL="484188" algn="l" rtl="0" fontAlgn="base">
        <a:spcBef>
          <a:spcPct val="0"/>
        </a:spcBef>
        <a:spcAft>
          <a:spcPct val="0"/>
        </a:spcAft>
        <a:defRPr sz="4200">
          <a:solidFill>
            <a:srgbClr val="FF5C9C"/>
          </a:solidFill>
          <a:latin typeface="Century Gothic" pitchFamily="34" charset="0"/>
        </a:defRPr>
      </a:lvl5pPr>
      <a:lvl6pPr marL="941388" algn="l" rtl="0" fontAlgn="base">
        <a:spcBef>
          <a:spcPct val="0"/>
        </a:spcBef>
        <a:spcAft>
          <a:spcPct val="0"/>
        </a:spcAft>
        <a:defRPr sz="4200">
          <a:solidFill>
            <a:srgbClr val="FF5C9C"/>
          </a:solidFill>
          <a:latin typeface="Century Gothic" pitchFamily="34" charset="0"/>
        </a:defRPr>
      </a:lvl6pPr>
      <a:lvl7pPr marL="1398588" algn="l" rtl="0" fontAlgn="base">
        <a:spcBef>
          <a:spcPct val="0"/>
        </a:spcBef>
        <a:spcAft>
          <a:spcPct val="0"/>
        </a:spcAft>
        <a:defRPr sz="4200">
          <a:solidFill>
            <a:srgbClr val="FF5C9C"/>
          </a:solidFill>
          <a:latin typeface="Century Gothic" pitchFamily="34" charset="0"/>
        </a:defRPr>
      </a:lvl7pPr>
      <a:lvl8pPr marL="1855788" algn="l" rtl="0" fontAlgn="base">
        <a:spcBef>
          <a:spcPct val="0"/>
        </a:spcBef>
        <a:spcAft>
          <a:spcPct val="0"/>
        </a:spcAft>
        <a:defRPr sz="4200">
          <a:solidFill>
            <a:srgbClr val="FF5C9C"/>
          </a:solidFill>
          <a:latin typeface="Century Gothic" pitchFamily="34" charset="0"/>
        </a:defRPr>
      </a:lvl8pPr>
      <a:lvl9pPr marL="2312988" algn="l" rtl="0" fontAlgn="base">
        <a:spcBef>
          <a:spcPct val="0"/>
        </a:spcBef>
        <a:spcAft>
          <a:spcPct val="0"/>
        </a:spcAft>
        <a:defRPr sz="4200">
          <a:solidFill>
            <a:srgbClr val="FF5C9C"/>
          </a:solidFill>
          <a:latin typeface="Century Gothic" pitchFamily="34" charset="0"/>
        </a:defRPr>
      </a:lvl9pPr>
    </p:titleStyle>
    <p:bodyStyle>
      <a:lvl1pPr marL="447675" indent="-382588" algn="l" rtl="0" fontAlgn="base">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822325" indent="-285750" algn="l" rtl="0" fontAlgn="base">
        <a:spcBef>
          <a:spcPct val="20000"/>
        </a:spcBef>
        <a:spcAft>
          <a:spcPct val="0"/>
        </a:spcAft>
        <a:buClr>
          <a:schemeClr val="accent1"/>
        </a:buClr>
        <a:buSzPct val="95000"/>
        <a:buFont typeface="Verdana" pitchFamily="34" charset="0"/>
        <a:buChar char="›"/>
        <a:defRPr sz="2600" kern="1200">
          <a:solidFill>
            <a:schemeClr val="tx1"/>
          </a:solidFill>
          <a:latin typeface="+mn-lt"/>
          <a:ea typeface="+mn-ea"/>
          <a:cs typeface="+mn-cs"/>
        </a:defRPr>
      </a:lvl2pPr>
      <a:lvl3pPr marL="1104900" indent="-228600" algn="l" rtl="0" fontAlgn="base">
        <a:spcBef>
          <a:spcPct val="20000"/>
        </a:spcBef>
        <a:spcAft>
          <a:spcPct val="0"/>
        </a:spcAft>
        <a:buClr>
          <a:schemeClr val="accent1"/>
        </a:buClr>
        <a:buFont typeface="Wingdings 2" pitchFamily="18" charset="2"/>
        <a:buChar char=""/>
        <a:defRPr sz="2400" kern="1200">
          <a:solidFill>
            <a:schemeClr val="tx1"/>
          </a:solidFill>
          <a:latin typeface="+mn-lt"/>
          <a:ea typeface="+mn-ea"/>
          <a:cs typeface="+mn-cs"/>
        </a:defRPr>
      </a:lvl3pPr>
      <a:lvl4pPr marL="1371600" indent="-209550" algn="l" rtl="0" fontAlgn="base">
        <a:spcBef>
          <a:spcPct val="20000"/>
        </a:spcBef>
        <a:spcAft>
          <a:spcPct val="0"/>
        </a:spcAft>
        <a:buClr>
          <a:schemeClr val="accent1"/>
        </a:buClr>
        <a:buFont typeface="Wingdings 2" pitchFamily="18" charset="2"/>
        <a:buChar char=""/>
        <a:defRPr sz="2000" kern="1200">
          <a:solidFill>
            <a:schemeClr val="tx1"/>
          </a:solidFill>
          <a:latin typeface="+mn-lt"/>
          <a:ea typeface="+mn-ea"/>
          <a:cs typeface="+mn-cs"/>
        </a:defRPr>
      </a:lvl4pPr>
      <a:lvl5pPr marL="1600200" indent="-209550" algn="l" rtl="0" fontAlgn="base">
        <a:spcBef>
          <a:spcPct val="20000"/>
        </a:spcBef>
        <a:spcAft>
          <a:spcPct val="0"/>
        </a:spcAft>
        <a:buClr>
          <a:srgbClr val="FF90B2"/>
        </a:buClr>
        <a:buFont typeface="Wingdings 2" pitchFamily="18" charset="2"/>
        <a:buChar char=""/>
        <a:defRPr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4 CuadroTexto"/>
          <p:cNvSpPr txBox="1">
            <a:spLocks noChangeArrowheads="1"/>
          </p:cNvSpPr>
          <p:nvPr/>
        </p:nvSpPr>
        <p:spPr bwMode="auto">
          <a:xfrm>
            <a:off x="928688" y="2214563"/>
            <a:ext cx="7429500" cy="2554287"/>
          </a:xfrm>
          <a:prstGeom prst="rect">
            <a:avLst/>
          </a:prstGeom>
          <a:noFill/>
          <a:ln w="9525">
            <a:noFill/>
            <a:miter lim="800000"/>
            <a:headEnd/>
            <a:tailEnd/>
          </a:ln>
        </p:spPr>
        <p:txBody>
          <a:bodyPr>
            <a:spAutoFit/>
          </a:bodyPr>
          <a:lstStyle/>
          <a:p>
            <a:r>
              <a:rPr lang="es-ES" sz="3200">
                <a:latin typeface="Century Gothic" pitchFamily="34" charset="0"/>
              </a:rPr>
              <a:t>CONDICIONES DE TRABAJO</a:t>
            </a:r>
          </a:p>
          <a:p>
            <a:endParaRPr lang="es-ES" sz="3200">
              <a:latin typeface="Century Gothic" pitchFamily="34" charset="0"/>
            </a:endParaRPr>
          </a:p>
          <a:p>
            <a:r>
              <a:rPr lang="es-ES" sz="3200">
                <a:latin typeface="Century Gothic" pitchFamily="34" charset="0"/>
              </a:rPr>
              <a:t>                           JORNADA  Y </a:t>
            </a:r>
          </a:p>
          <a:p>
            <a:endParaRPr lang="es-ES" sz="3200">
              <a:latin typeface="Century Gothic" pitchFamily="34" charset="0"/>
            </a:endParaRPr>
          </a:p>
          <a:p>
            <a:r>
              <a:rPr lang="es-ES" sz="3200">
                <a:latin typeface="Century Gothic" pitchFamily="34" charset="0"/>
              </a:rPr>
              <a:t>                                           SALARIO.</a:t>
            </a:r>
          </a:p>
        </p:txBody>
      </p:sp>
      <p:pic>
        <p:nvPicPr>
          <p:cNvPr id="14338" name="Picture 2" descr="C:\Archivos de programa\Microsoft Office\MEDIA\CAGCAT10\j0240695.wmf"/>
          <p:cNvPicPr>
            <a:picLocks noChangeAspect="1" noChangeArrowheads="1"/>
          </p:cNvPicPr>
          <p:nvPr/>
        </p:nvPicPr>
        <p:blipFill>
          <a:blip r:embed="rId2"/>
          <a:srcRect/>
          <a:stretch>
            <a:fillRect/>
          </a:stretch>
        </p:blipFill>
        <p:spPr bwMode="auto">
          <a:xfrm>
            <a:off x="6161088" y="560388"/>
            <a:ext cx="1825625" cy="1462087"/>
          </a:xfrm>
          <a:prstGeom prst="rect">
            <a:avLst/>
          </a:prstGeom>
          <a:noFill/>
          <a:ln w="9525">
            <a:noFill/>
            <a:miter lim="800000"/>
            <a:headEnd/>
            <a:tailEnd/>
          </a:ln>
        </p:spPr>
      </p:pic>
      <p:pic>
        <p:nvPicPr>
          <p:cNvPr id="14339" name="Picture 3" descr="C:\Archivos de programa\Microsoft Office\MEDIA\CAGCAT10\j0291984.wmf"/>
          <p:cNvPicPr>
            <a:picLocks noChangeAspect="1" noChangeArrowheads="1"/>
          </p:cNvPicPr>
          <p:nvPr/>
        </p:nvPicPr>
        <p:blipFill>
          <a:blip r:embed="rId3"/>
          <a:srcRect/>
          <a:stretch>
            <a:fillRect/>
          </a:stretch>
        </p:blipFill>
        <p:spPr bwMode="auto">
          <a:xfrm>
            <a:off x="347663" y="4541838"/>
            <a:ext cx="1808162" cy="191452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1 CuadroTexto"/>
          <p:cNvSpPr txBox="1">
            <a:spLocks noChangeArrowheads="1"/>
          </p:cNvSpPr>
          <p:nvPr/>
        </p:nvSpPr>
        <p:spPr bwMode="auto">
          <a:xfrm>
            <a:off x="857250" y="1214438"/>
            <a:ext cx="7500938" cy="461962"/>
          </a:xfrm>
          <a:prstGeom prst="rect">
            <a:avLst/>
          </a:prstGeom>
          <a:noFill/>
          <a:ln w="9525">
            <a:noFill/>
            <a:miter lim="800000"/>
            <a:headEnd/>
            <a:tailEnd/>
          </a:ln>
        </p:spPr>
        <p:txBody>
          <a:bodyPr>
            <a:spAutoFit/>
          </a:bodyPr>
          <a:lstStyle/>
          <a:p>
            <a:r>
              <a:rPr lang="es-ES" sz="2400" b="1">
                <a:latin typeface="Century Gothic" pitchFamily="34" charset="0"/>
              </a:rPr>
              <a:t>2. LAS GARANTÍAS SALARIALES</a:t>
            </a:r>
            <a:r>
              <a:rPr lang="es-ES">
                <a:latin typeface="Century Gothic" pitchFamily="34" charset="0"/>
              </a:rPr>
              <a:t>.</a:t>
            </a:r>
          </a:p>
        </p:txBody>
      </p:sp>
      <p:sp>
        <p:nvSpPr>
          <p:cNvPr id="24578" name="7 CuadroTexto"/>
          <p:cNvSpPr txBox="1">
            <a:spLocks noChangeArrowheads="1"/>
          </p:cNvSpPr>
          <p:nvPr/>
        </p:nvSpPr>
        <p:spPr bwMode="auto">
          <a:xfrm>
            <a:off x="1000125" y="1928813"/>
            <a:ext cx="6929438" cy="4094162"/>
          </a:xfrm>
          <a:prstGeom prst="rect">
            <a:avLst/>
          </a:prstGeom>
          <a:noFill/>
          <a:ln w="9525">
            <a:noFill/>
            <a:miter lim="800000"/>
            <a:headEnd/>
            <a:tailEnd/>
          </a:ln>
        </p:spPr>
        <p:txBody>
          <a:bodyPr>
            <a:spAutoFit/>
          </a:bodyPr>
          <a:lstStyle/>
          <a:p>
            <a:r>
              <a:rPr lang="es-ES" sz="2000" b="1">
                <a:latin typeface="Century Gothic" pitchFamily="34" charset="0"/>
              </a:rPr>
              <a:t>El Salario Mínimo  Interprofesional</a:t>
            </a:r>
            <a:r>
              <a:rPr lang="es-ES" sz="2000">
                <a:latin typeface="Century Gothic" pitchFamily="34" charset="0"/>
              </a:rPr>
              <a:t>.</a:t>
            </a:r>
          </a:p>
          <a:p>
            <a:endParaRPr lang="es-ES" sz="2000">
              <a:latin typeface="Century Gothic" pitchFamily="34" charset="0"/>
            </a:endParaRPr>
          </a:p>
          <a:p>
            <a:r>
              <a:rPr lang="es-ES" sz="2000">
                <a:latin typeface="Century Gothic" pitchFamily="34" charset="0"/>
              </a:rPr>
              <a:t>Está regulado por el </a:t>
            </a:r>
            <a:r>
              <a:rPr lang="es-ES" sz="2000" b="1">
                <a:latin typeface="Century Gothic" pitchFamily="34" charset="0"/>
              </a:rPr>
              <a:t>Estatuto de los Trabajadores </a:t>
            </a:r>
            <a:r>
              <a:rPr lang="es-ES" sz="2000">
                <a:latin typeface="Century Gothic" pitchFamily="34" charset="0"/>
              </a:rPr>
              <a:t>y en uno de sus artículos se establece que :</a:t>
            </a:r>
          </a:p>
          <a:p>
            <a:endParaRPr lang="es-ES" sz="2000">
              <a:latin typeface="Century Gothic" pitchFamily="34" charset="0"/>
            </a:endParaRPr>
          </a:p>
          <a:p>
            <a:r>
              <a:rPr lang="es-ES" sz="2000">
                <a:latin typeface="Century Gothic" pitchFamily="34" charset="0"/>
              </a:rPr>
              <a:t>  “</a:t>
            </a:r>
            <a:r>
              <a:rPr lang="es-ES" sz="2000" b="1">
                <a:latin typeface="Century Gothic" pitchFamily="34" charset="0"/>
              </a:rPr>
              <a:t>el Gobierno fijará previa consulta con las organizaciones sindicales y asociaciones empresariales más representativas, anualmente,  el salario mínimo  interprofesional, tanto para los trabajadores fijos  como para los eventuales , así como para el personal  al servicio del hogar familiar, teniendo en cuenta el índice de precios al consumo, la productividad media nacional alcanzada, el incremento de la participación del trabajo en la renta nacional y la coyuntura económica general”.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71500" y="571500"/>
            <a:ext cx="8001000" cy="5294313"/>
          </a:xfrm>
          <a:prstGeom prst="rect">
            <a:avLst/>
          </a:prstGeom>
          <a:noFill/>
        </p:spPr>
        <p:txBody>
          <a:bodyPr>
            <a:spAutoFit/>
          </a:bodyPr>
          <a:lstStyle/>
          <a:p>
            <a:pPr fontAlgn="auto">
              <a:spcBef>
                <a:spcPts val="0"/>
              </a:spcBef>
              <a:spcAft>
                <a:spcPts val="0"/>
              </a:spcAft>
              <a:defRPr/>
            </a:pPr>
            <a:r>
              <a:rPr lang="es-ES" sz="2000" b="1" dirty="0">
                <a:latin typeface="+mn-lt"/>
              </a:rPr>
              <a:t>Características :</a:t>
            </a:r>
          </a:p>
          <a:p>
            <a:pPr fontAlgn="auto">
              <a:spcBef>
                <a:spcPts val="0"/>
              </a:spcBef>
              <a:spcAft>
                <a:spcPts val="0"/>
              </a:spcAft>
              <a:defRPr/>
            </a:pPr>
            <a:endParaRPr lang="es-ES" sz="2000" dirty="0">
              <a:latin typeface="+mn-lt"/>
            </a:endParaRPr>
          </a:p>
          <a:p>
            <a:pPr marL="342900" indent="-342900" fontAlgn="auto">
              <a:spcBef>
                <a:spcPts val="0"/>
              </a:spcBef>
              <a:spcAft>
                <a:spcPts val="0"/>
              </a:spcAft>
              <a:buFont typeface="+mj-lt"/>
              <a:buAutoNum type="arabicPeriod"/>
              <a:defRPr/>
            </a:pPr>
            <a:r>
              <a:rPr lang="es-ES" sz="2000" dirty="0">
                <a:latin typeface="+mn-lt"/>
              </a:rPr>
              <a:t>Se fija </a:t>
            </a:r>
            <a:r>
              <a:rPr lang="es-ES" sz="2000" b="1" dirty="0">
                <a:latin typeface="+mn-lt"/>
              </a:rPr>
              <a:t>anualmente</a:t>
            </a:r>
            <a:r>
              <a:rPr lang="es-ES" sz="2000" dirty="0">
                <a:latin typeface="+mn-lt"/>
              </a:rPr>
              <a:t>.</a:t>
            </a:r>
          </a:p>
          <a:p>
            <a:pPr marL="342900" indent="-342900" fontAlgn="auto">
              <a:spcBef>
                <a:spcPts val="0"/>
              </a:spcBef>
              <a:spcAft>
                <a:spcPts val="0"/>
              </a:spcAft>
              <a:buFont typeface="+mj-lt"/>
              <a:buAutoNum type="arabicPeriod"/>
              <a:defRPr/>
            </a:pPr>
            <a:endParaRPr lang="es-ES" sz="2000" dirty="0">
              <a:latin typeface="+mn-lt"/>
            </a:endParaRPr>
          </a:p>
          <a:p>
            <a:pPr marL="342900" indent="-342900" fontAlgn="auto">
              <a:spcBef>
                <a:spcPts val="0"/>
              </a:spcBef>
              <a:spcAft>
                <a:spcPts val="0"/>
              </a:spcAft>
              <a:buFont typeface="+mj-lt"/>
              <a:buAutoNum type="arabicPeriod"/>
              <a:defRPr/>
            </a:pPr>
            <a:r>
              <a:rPr lang="es-ES" sz="2000" dirty="0">
                <a:latin typeface="+mn-lt"/>
              </a:rPr>
              <a:t>Consiste en un </a:t>
            </a:r>
            <a:r>
              <a:rPr lang="es-ES" sz="2000" b="1" dirty="0">
                <a:latin typeface="+mn-lt"/>
              </a:rPr>
              <a:t>salario mínimo</a:t>
            </a:r>
            <a:r>
              <a:rPr lang="es-ES" sz="2000" dirty="0">
                <a:latin typeface="+mn-lt"/>
              </a:rPr>
              <a:t>: esto quiere decir que puede ser  superado por el convenio colectivo o el pacto individual que se establezca con la empresa.</a:t>
            </a:r>
          </a:p>
          <a:p>
            <a:pPr marL="342900" indent="-342900" fontAlgn="auto">
              <a:spcBef>
                <a:spcPts val="0"/>
              </a:spcBef>
              <a:spcAft>
                <a:spcPts val="0"/>
              </a:spcAft>
              <a:buFont typeface="+mj-lt"/>
              <a:buAutoNum type="arabicPeriod"/>
              <a:defRPr/>
            </a:pPr>
            <a:endParaRPr lang="es-ES" sz="2000" b="1" dirty="0">
              <a:latin typeface="+mn-lt"/>
            </a:endParaRPr>
          </a:p>
          <a:p>
            <a:pPr marL="342900" indent="-342900" fontAlgn="auto">
              <a:spcBef>
                <a:spcPts val="0"/>
              </a:spcBef>
              <a:spcAft>
                <a:spcPts val="0"/>
              </a:spcAft>
              <a:buFont typeface="+mj-lt"/>
              <a:buAutoNum type="arabicPeriod"/>
              <a:defRPr/>
            </a:pPr>
            <a:r>
              <a:rPr lang="es-ES" sz="2000" b="1" dirty="0">
                <a:latin typeface="+mn-lt"/>
              </a:rPr>
              <a:t>No afecta a la estructura ni a la cuantía de los salarios </a:t>
            </a:r>
            <a:r>
              <a:rPr lang="es-ES" sz="2000" dirty="0">
                <a:latin typeface="+mn-lt"/>
              </a:rPr>
              <a:t>profesionales que se vengan  percibiendo por los trabajadores cuando esos  salarios, en su conjunto y en cómputo anual , sean superiores al salario mínimo interprofesional.</a:t>
            </a:r>
          </a:p>
          <a:p>
            <a:pPr marL="342900" indent="-342900" fontAlgn="auto">
              <a:spcBef>
                <a:spcPts val="0"/>
              </a:spcBef>
              <a:spcAft>
                <a:spcPts val="0"/>
              </a:spcAft>
              <a:buFont typeface="+mj-lt"/>
              <a:buAutoNum type="arabicPeriod"/>
              <a:defRPr/>
            </a:pPr>
            <a:endParaRPr lang="es-ES" sz="2000" dirty="0">
              <a:latin typeface="+mn-lt"/>
            </a:endParaRPr>
          </a:p>
          <a:p>
            <a:pPr marL="342900" indent="-342900" fontAlgn="auto">
              <a:spcBef>
                <a:spcPts val="0"/>
              </a:spcBef>
              <a:spcAft>
                <a:spcPts val="0"/>
              </a:spcAft>
              <a:buFont typeface="+mj-lt"/>
              <a:buAutoNum type="arabicPeriod"/>
              <a:defRPr/>
            </a:pPr>
            <a:r>
              <a:rPr lang="es-ES" sz="2000" b="1" dirty="0">
                <a:latin typeface="+mn-lt"/>
              </a:rPr>
              <a:t>Es inembargable</a:t>
            </a:r>
            <a:r>
              <a:rPr lang="es-ES" sz="2000" dirty="0">
                <a:latin typeface="+mn-lt"/>
              </a:rPr>
              <a:t>: es decir,  en el caso de que un trabajador no cumpla sus obligaciones en el pago de una deuda, después de haber sido requerido para ello, y se proceda al embargo o venta de sus bienes, el salario mínimo interprofesional  quedaría libre de esta posible  venta.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1 CuadroTexto"/>
          <p:cNvSpPr txBox="1">
            <a:spLocks noChangeArrowheads="1"/>
          </p:cNvSpPr>
          <p:nvPr/>
        </p:nvSpPr>
        <p:spPr bwMode="auto">
          <a:xfrm>
            <a:off x="571500" y="928688"/>
            <a:ext cx="7500938" cy="4062412"/>
          </a:xfrm>
          <a:prstGeom prst="rect">
            <a:avLst/>
          </a:prstGeom>
          <a:noFill/>
          <a:ln w="9525">
            <a:noFill/>
            <a:miter lim="800000"/>
            <a:headEnd/>
            <a:tailEnd/>
          </a:ln>
        </p:spPr>
        <p:txBody>
          <a:bodyPr>
            <a:spAutoFit/>
          </a:bodyPr>
          <a:lstStyle/>
          <a:p>
            <a:r>
              <a:rPr lang="es-ES" sz="2000" b="1">
                <a:latin typeface="Century Gothic" pitchFamily="34" charset="0"/>
              </a:rPr>
              <a:t>El  Fondo de  Garantía  Salarial.</a:t>
            </a:r>
          </a:p>
          <a:p>
            <a:endParaRPr lang="es-ES" sz="2000">
              <a:latin typeface="Century Gothic" pitchFamily="34" charset="0"/>
            </a:endParaRPr>
          </a:p>
          <a:p>
            <a:r>
              <a:rPr lang="es-ES" sz="2000">
                <a:latin typeface="Century Gothic" pitchFamily="34" charset="0"/>
              </a:rPr>
              <a:t>Es un organismo autónomo adscrito al Ministerio de  Trabajo e Inmigración que garantiza a los trabajadores la percepción de salarios, así como las indemnizaciones por despido o extinción de la relación laboral, pendientes de pago a causa de insolvencia o  “procedimiento concursal”.</a:t>
            </a:r>
          </a:p>
          <a:p>
            <a:endParaRPr lang="es-ES" sz="2000">
              <a:latin typeface="Century Gothic" pitchFamily="34" charset="0"/>
            </a:endParaRPr>
          </a:p>
          <a:p>
            <a:r>
              <a:rPr lang="es-ES" sz="2000" b="1">
                <a:latin typeface="Century Gothic" pitchFamily="34" charset="0"/>
              </a:rPr>
              <a:t>El FOGASA </a:t>
            </a:r>
            <a:r>
              <a:rPr lang="es-ES" sz="2000">
                <a:latin typeface="Century Gothic" pitchFamily="34" charset="0"/>
              </a:rPr>
              <a:t>tiene personalidad jurídica y capacidad para obrar para obtener el cumplimiento de sus fines.</a:t>
            </a:r>
          </a:p>
          <a:p>
            <a:endParaRPr lang="es-ES" sz="2000">
              <a:latin typeface="Century Gothic" pitchFamily="34" charset="0"/>
            </a:endParaRPr>
          </a:p>
          <a:p>
            <a:r>
              <a:rPr lang="es-ES" sz="2000">
                <a:latin typeface="Century Gothic" pitchFamily="34" charset="0"/>
              </a:rPr>
              <a:t>Se financia con las aportaciones que realizan las empresas , mediante las cotizaciones, al contratar trabajadores por cuenta ajena.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1 CuadroTexto"/>
          <p:cNvSpPr txBox="1">
            <a:spLocks noChangeArrowheads="1"/>
          </p:cNvSpPr>
          <p:nvPr/>
        </p:nvSpPr>
        <p:spPr bwMode="auto">
          <a:xfrm>
            <a:off x="714375" y="285750"/>
            <a:ext cx="7572375" cy="6524625"/>
          </a:xfrm>
          <a:prstGeom prst="rect">
            <a:avLst/>
          </a:prstGeom>
          <a:noFill/>
          <a:ln w="9525">
            <a:noFill/>
            <a:miter lim="800000"/>
            <a:headEnd/>
            <a:tailEnd/>
          </a:ln>
        </p:spPr>
        <p:txBody>
          <a:bodyPr>
            <a:spAutoFit/>
          </a:bodyPr>
          <a:lstStyle/>
          <a:p>
            <a:r>
              <a:rPr lang="es-ES" b="1">
                <a:latin typeface="Century Gothic" pitchFamily="34" charset="0"/>
              </a:rPr>
              <a:t>3. LA JORNADA DE TRABAJO.</a:t>
            </a:r>
          </a:p>
          <a:p>
            <a:endParaRPr lang="es-ES" b="1">
              <a:latin typeface="Century Gothic" pitchFamily="34" charset="0"/>
            </a:endParaRPr>
          </a:p>
          <a:p>
            <a:r>
              <a:rPr lang="es-ES" b="1">
                <a:latin typeface="Century Gothic" pitchFamily="34" charset="0"/>
              </a:rPr>
              <a:t>Concepto:</a:t>
            </a:r>
          </a:p>
          <a:p>
            <a:r>
              <a:rPr lang="es-ES">
                <a:latin typeface="Century Gothic" pitchFamily="34" charset="0"/>
              </a:rPr>
              <a:t>Puede definirse como  el periodo durante el cual  el trabajador está obligado, por medio del contrato de trabajo, a poner su actividad laboral a disposición del empresario, a cambio de un salario.</a:t>
            </a:r>
          </a:p>
          <a:p>
            <a:endParaRPr lang="es-ES">
              <a:latin typeface="Century Gothic" pitchFamily="34" charset="0"/>
            </a:endParaRPr>
          </a:p>
          <a:p>
            <a:r>
              <a:rPr lang="es-ES">
                <a:latin typeface="Century Gothic" pitchFamily="34" charset="0"/>
              </a:rPr>
              <a:t>Se regula en distintas normas laborales, pero la regulación fundamental de la duración de la jornada se  recoge en los convenios colectivos y en los contratos de trabajo , siempre que respeten lo regulado en el Estatuto de los Trabajadores.</a:t>
            </a:r>
          </a:p>
          <a:p>
            <a:r>
              <a:rPr lang="es-ES">
                <a:latin typeface="Century Gothic" pitchFamily="34" charset="0"/>
              </a:rPr>
              <a:t> </a:t>
            </a:r>
            <a:endParaRPr lang="es-ES" b="1">
              <a:latin typeface="Century Gothic" pitchFamily="34" charset="0"/>
            </a:endParaRPr>
          </a:p>
          <a:p>
            <a:r>
              <a:rPr lang="es-ES" b="1">
                <a:latin typeface="Century Gothic" pitchFamily="34" charset="0"/>
              </a:rPr>
              <a:t>Tres normas básicas:</a:t>
            </a:r>
          </a:p>
          <a:p>
            <a:endParaRPr lang="es-ES">
              <a:latin typeface="Century Gothic" pitchFamily="34" charset="0"/>
            </a:endParaRPr>
          </a:p>
          <a:p>
            <a:pPr>
              <a:buFont typeface="Arial" charset="0"/>
              <a:buChar char="•"/>
            </a:pPr>
            <a:r>
              <a:rPr lang="es-ES">
                <a:latin typeface="Century Gothic" pitchFamily="34" charset="0"/>
              </a:rPr>
              <a:t> La duración máxima de la jornada ordinaria de trabajo será </a:t>
            </a:r>
            <a:r>
              <a:rPr lang="es-ES" b="1">
                <a:latin typeface="Century Gothic" pitchFamily="34" charset="0"/>
              </a:rPr>
              <a:t>de  40 horas semanales d e trabajo efectivo </a:t>
            </a:r>
            <a:r>
              <a:rPr lang="es-ES">
                <a:latin typeface="Century Gothic" pitchFamily="34" charset="0"/>
              </a:rPr>
              <a:t>de promedio en  cómputo anual.</a:t>
            </a:r>
          </a:p>
          <a:p>
            <a:pPr>
              <a:buFont typeface="Arial" charset="0"/>
              <a:buChar char="•"/>
            </a:pPr>
            <a:r>
              <a:rPr lang="es-ES">
                <a:latin typeface="Century Gothic" pitchFamily="34" charset="0"/>
              </a:rPr>
              <a:t> No se podrán realizar más de </a:t>
            </a:r>
            <a:r>
              <a:rPr lang="es-ES" b="1">
                <a:latin typeface="Century Gothic" pitchFamily="34" charset="0"/>
              </a:rPr>
              <a:t>9 horas diarias de trabajo efectivo, </a:t>
            </a:r>
            <a:r>
              <a:rPr lang="es-ES">
                <a:latin typeface="Century Gothic" pitchFamily="34" charset="0"/>
              </a:rPr>
              <a:t>salvo pacto, en convenio colectivo , sobre distribución de la jornada.</a:t>
            </a:r>
          </a:p>
          <a:p>
            <a:pPr>
              <a:buFont typeface="Arial" charset="0"/>
              <a:buChar char="•"/>
            </a:pPr>
            <a:r>
              <a:rPr lang="es-ES" sz="2000">
                <a:latin typeface="Century Gothic" pitchFamily="34" charset="0"/>
              </a:rPr>
              <a:t> Entre el final de  una jornada y el comienzo de la siguiente deben mediar , como mínimo </a:t>
            </a:r>
            <a:r>
              <a:rPr lang="es-ES" sz="2000" b="1">
                <a:latin typeface="Century Gothic" pitchFamily="34" charset="0"/>
              </a:rPr>
              <a:t>12 horas.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1 CuadroTexto"/>
          <p:cNvSpPr txBox="1">
            <a:spLocks noChangeArrowheads="1"/>
          </p:cNvSpPr>
          <p:nvPr/>
        </p:nvSpPr>
        <p:spPr bwMode="auto">
          <a:xfrm>
            <a:off x="500063" y="609600"/>
            <a:ext cx="8143875" cy="6248400"/>
          </a:xfrm>
          <a:prstGeom prst="rect">
            <a:avLst/>
          </a:prstGeom>
          <a:noFill/>
          <a:ln w="9525">
            <a:noFill/>
            <a:miter lim="800000"/>
            <a:headEnd/>
            <a:tailEnd/>
          </a:ln>
        </p:spPr>
        <p:txBody>
          <a:bodyPr>
            <a:spAutoFit/>
          </a:bodyPr>
          <a:lstStyle/>
          <a:p>
            <a:r>
              <a:rPr lang="es-ES" sz="2000">
                <a:latin typeface="Century Gothic" pitchFamily="34" charset="0"/>
              </a:rPr>
              <a:t>El  tiempo de trabajo es de </a:t>
            </a:r>
            <a:r>
              <a:rPr lang="es-ES" sz="2000" b="1">
                <a:latin typeface="Century Gothic" pitchFamily="34" charset="0"/>
              </a:rPr>
              <a:t>trabajo efectivo</a:t>
            </a:r>
            <a:r>
              <a:rPr lang="es-ES" sz="2000">
                <a:latin typeface="Century Gothic" pitchFamily="34" charset="0"/>
              </a:rPr>
              <a:t>, de modo que tanto al comienzo como al final de la jornada diaria el trabajador se encuentre  en su puesto de trabajo. Por tanto, el  cambio de ropa, el aseo, o el bocadillo no se consideran jornada, pero por pactos  (individuales o colectivos ) pueden incluirse.</a:t>
            </a:r>
          </a:p>
          <a:p>
            <a:endParaRPr lang="es-ES" sz="2000">
              <a:latin typeface="Century Gothic" pitchFamily="34" charset="0"/>
            </a:endParaRPr>
          </a:p>
          <a:p>
            <a:r>
              <a:rPr lang="es-ES" sz="2000">
                <a:latin typeface="Century Gothic" pitchFamily="34" charset="0"/>
              </a:rPr>
              <a:t>Los menores de 18 años no pueden realizar  más de ocho horas diarias de jornada  laboral, incluidas las horas de formación . En el caso de trabajar para varios empleadores, las horas dedicadas  a cada uno de los empleos no puede exceder de esa cantidad.</a:t>
            </a:r>
          </a:p>
          <a:p>
            <a:endParaRPr lang="es-ES" sz="2000">
              <a:latin typeface="Century Gothic" pitchFamily="34" charset="0"/>
            </a:endParaRPr>
          </a:p>
          <a:p>
            <a:r>
              <a:rPr lang="es-ES" sz="2000">
                <a:latin typeface="Century Gothic" pitchFamily="34" charset="0"/>
              </a:rPr>
              <a:t>Las jornadas de trabajo pueden sufrir modificaciones que corresponde regular al gobierno.</a:t>
            </a:r>
          </a:p>
          <a:p>
            <a:r>
              <a:rPr lang="es-ES" sz="2000">
                <a:latin typeface="Century Gothic" pitchFamily="34" charset="0"/>
              </a:rPr>
              <a:t>Estas modificaciones pueden ser de:</a:t>
            </a:r>
          </a:p>
          <a:p>
            <a:endParaRPr lang="es-ES" sz="2000">
              <a:latin typeface="Century Gothic" pitchFamily="34" charset="0"/>
            </a:endParaRPr>
          </a:p>
          <a:p>
            <a:pPr>
              <a:buFontTx/>
              <a:buChar char="-"/>
            </a:pPr>
            <a:r>
              <a:rPr lang="es-ES" sz="2000" b="1">
                <a:latin typeface="Century Gothic" pitchFamily="34" charset="0"/>
              </a:rPr>
              <a:t>  Ampliación de la jornada.</a:t>
            </a:r>
          </a:p>
          <a:p>
            <a:pPr>
              <a:buFontTx/>
              <a:buChar char="-"/>
            </a:pPr>
            <a:r>
              <a:rPr lang="es-ES" sz="2000" b="1">
                <a:latin typeface="Century Gothic" pitchFamily="34" charset="0"/>
              </a:rPr>
              <a:t>   Limitación de la jornada.</a:t>
            </a:r>
          </a:p>
          <a:p>
            <a:r>
              <a:rPr lang="es-ES" sz="2000" b="1">
                <a:latin typeface="Century Gothic" pitchFamily="34" charset="0"/>
              </a:rPr>
              <a:t>-  Reducción de la jornada.</a:t>
            </a:r>
          </a:p>
          <a:p>
            <a:pPr>
              <a:buFontTx/>
              <a:buChar char="-"/>
            </a:pPr>
            <a:endParaRPr lang="es-ES" sz="2000">
              <a:latin typeface="Century Gothic" pitchFamily="34" charset="0"/>
            </a:endParaRPr>
          </a:p>
          <a:p>
            <a:pPr>
              <a:buFontTx/>
              <a:buChar char="-"/>
            </a:pPr>
            <a:endParaRPr lang="es-ES" sz="2000">
              <a:latin typeface="Century Gothic" pitchFamily="34" charset="0"/>
            </a:endParaRPr>
          </a:p>
        </p:txBody>
      </p:sp>
      <p:pic>
        <p:nvPicPr>
          <p:cNvPr id="28674" name="Picture 4" descr="C:\Archivos de programa\Microsoft Office\MEDIA\CAGCAT10\j0293570.wmf"/>
          <p:cNvPicPr>
            <a:picLocks noChangeAspect="1" noChangeArrowheads="1"/>
          </p:cNvPicPr>
          <p:nvPr/>
        </p:nvPicPr>
        <p:blipFill>
          <a:blip r:embed="rId2"/>
          <a:srcRect/>
          <a:stretch>
            <a:fillRect/>
          </a:stretch>
        </p:blipFill>
        <p:spPr bwMode="auto">
          <a:xfrm>
            <a:off x="6804025" y="4797425"/>
            <a:ext cx="1800225" cy="1560513"/>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CuadroTexto"/>
          <p:cNvSpPr txBox="1">
            <a:spLocks noChangeArrowheads="1"/>
          </p:cNvSpPr>
          <p:nvPr/>
        </p:nvSpPr>
        <p:spPr bwMode="auto">
          <a:xfrm>
            <a:off x="571500" y="500063"/>
            <a:ext cx="8001000" cy="6216650"/>
          </a:xfrm>
          <a:prstGeom prst="rect">
            <a:avLst/>
          </a:prstGeom>
          <a:noFill/>
          <a:ln w="9525">
            <a:noFill/>
            <a:miter lim="800000"/>
            <a:headEnd/>
            <a:tailEnd/>
          </a:ln>
        </p:spPr>
        <p:txBody>
          <a:bodyPr>
            <a:spAutoFit/>
          </a:bodyPr>
          <a:lstStyle/>
          <a:p>
            <a:r>
              <a:rPr lang="es-ES" b="1">
                <a:latin typeface="Century Gothic" pitchFamily="34" charset="0"/>
              </a:rPr>
              <a:t>La ampliación de jornada </a:t>
            </a:r>
            <a:r>
              <a:rPr lang="es-ES">
                <a:latin typeface="Century Gothic" pitchFamily="34" charset="0"/>
              </a:rPr>
              <a:t>significa que el trabajo puede realizarse durante un tiempo que exceda de las 40 horas semanales.  Se establece para sectores como la hostelería, el trabajo en el campo, trabajo en el mar, etc.</a:t>
            </a:r>
          </a:p>
          <a:p>
            <a:endParaRPr lang="es-ES">
              <a:latin typeface="Century Gothic" pitchFamily="34" charset="0"/>
            </a:endParaRPr>
          </a:p>
          <a:p>
            <a:r>
              <a:rPr lang="es-ES" b="1">
                <a:latin typeface="Century Gothic" pitchFamily="34" charset="0"/>
              </a:rPr>
              <a:t>La limitación de la jornada </a:t>
            </a:r>
            <a:r>
              <a:rPr lang="es-ES">
                <a:latin typeface="Century Gothic" pitchFamily="34" charset="0"/>
              </a:rPr>
              <a:t>, que no lleve la reducción salarial , se basa en la tutela de la integridad física del trabajador (riesgos ambientales nocivos, toxicidad, peligrosidad, insalubridad, etc.</a:t>
            </a:r>
          </a:p>
          <a:p>
            <a:endParaRPr lang="es-ES">
              <a:latin typeface="Century Gothic" pitchFamily="34" charset="0"/>
            </a:endParaRPr>
          </a:p>
          <a:p>
            <a:r>
              <a:rPr lang="es-ES" b="1">
                <a:latin typeface="Century Gothic" pitchFamily="34" charset="0"/>
              </a:rPr>
              <a:t>La reducción de la jornada </a:t>
            </a:r>
            <a:r>
              <a:rPr lang="es-ES">
                <a:latin typeface="Century Gothic" pitchFamily="34" charset="0"/>
              </a:rPr>
              <a:t>deriva de circunstancias personales del trabajador, se trata de un derecho del trabajador , del que puede o no hacer uso.</a:t>
            </a:r>
          </a:p>
          <a:p>
            <a:r>
              <a:rPr lang="es-ES" b="1">
                <a:latin typeface="Century Gothic" pitchFamily="34" charset="0"/>
              </a:rPr>
              <a:t>Pueden darse varios supuestos:</a:t>
            </a:r>
          </a:p>
          <a:p>
            <a:endParaRPr lang="es-ES" sz="2000">
              <a:latin typeface="Century Gothic" pitchFamily="34" charset="0"/>
            </a:endParaRPr>
          </a:p>
          <a:p>
            <a:pPr>
              <a:buFont typeface="Arial" charset="0"/>
              <a:buChar char="•"/>
            </a:pPr>
            <a:r>
              <a:rPr lang="es-ES">
                <a:latin typeface="Century Gothic" pitchFamily="34" charset="0"/>
              </a:rPr>
              <a:t> Disminución de una hora por lactancia de un menor de nueve meses.</a:t>
            </a:r>
          </a:p>
          <a:p>
            <a:pPr>
              <a:buFont typeface="Arial" charset="0"/>
              <a:buChar char="•"/>
            </a:pPr>
            <a:r>
              <a:rPr lang="es-ES">
                <a:latin typeface="Century Gothic" pitchFamily="34" charset="0"/>
              </a:rPr>
              <a:t> Por nacimiento de hijos prematuros.</a:t>
            </a:r>
          </a:p>
          <a:p>
            <a:pPr>
              <a:buFont typeface="Arial" charset="0"/>
              <a:buChar char="•"/>
            </a:pPr>
            <a:r>
              <a:rPr lang="es-ES">
                <a:latin typeface="Century Gothic" pitchFamily="34" charset="0"/>
              </a:rPr>
              <a:t> Guarda legal de  disminuido físico o psíquico.</a:t>
            </a:r>
          </a:p>
          <a:p>
            <a:pPr>
              <a:buFont typeface="Arial" charset="0"/>
              <a:buChar char="•"/>
            </a:pPr>
            <a:r>
              <a:rPr lang="es-ES">
                <a:latin typeface="Century Gothic" pitchFamily="34" charset="0"/>
              </a:rPr>
              <a:t>Cuidado directo de un familiar.</a:t>
            </a:r>
          </a:p>
          <a:p>
            <a:pPr>
              <a:buFont typeface="Arial" charset="0"/>
              <a:buChar char="•"/>
            </a:pPr>
            <a:r>
              <a:rPr lang="es-ES">
                <a:latin typeface="Century Gothic" pitchFamily="34" charset="0"/>
              </a:rPr>
              <a:t>Reducción de jornada por ser víctima de violencia de género.</a:t>
            </a:r>
          </a:p>
          <a:p>
            <a:pPr>
              <a:buFont typeface="Arial" charset="0"/>
              <a:buChar char="•"/>
            </a:pPr>
            <a:r>
              <a:rPr lang="es-ES">
                <a:latin typeface="Century Gothic" pitchFamily="34" charset="0"/>
              </a:rPr>
              <a:t>Adaptación para ejercer el derecho a la conciliación de la vida personal , familiar y laboral.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00063" y="714375"/>
            <a:ext cx="8072437" cy="5940425"/>
          </a:xfrm>
          <a:prstGeom prst="rect">
            <a:avLst/>
          </a:prstGeom>
          <a:noFill/>
        </p:spPr>
        <p:txBody>
          <a:bodyPr>
            <a:spAutoFit/>
          </a:bodyPr>
          <a:lstStyle/>
          <a:p>
            <a:pPr fontAlgn="auto">
              <a:spcBef>
                <a:spcPts val="0"/>
              </a:spcBef>
              <a:spcAft>
                <a:spcPts val="0"/>
              </a:spcAft>
              <a:defRPr/>
            </a:pPr>
            <a:r>
              <a:rPr lang="es-ES" b="1" dirty="0">
                <a:latin typeface="+mn-lt"/>
              </a:rPr>
              <a:t>El calendario laboral</a:t>
            </a:r>
          </a:p>
          <a:p>
            <a:pPr fontAlgn="auto">
              <a:spcBef>
                <a:spcPts val="0"/>
              </a:spcBef>
              <a:spcAft>
                <a:spcPts val="0"/>
              </a:spcAft>
              <a:defRPr/>
            </a:pPr>
            <a:endParaRPr lang="es-ES" dirty="0">
              <a:latin typeface="+mn-lt"/>
            </a:endParaRPr>
          </a:p>
          <a:p>
            <a:pPr fontAlgn="auto">
              <a:spcBef>
                <a:spcPts val="0"/>
              </a:spcBef>
              <a:spcAft>
                <a:spcPts val="0"/>
              </a:spcAft>
              <a:defRPr/>
            </a:pPr>
            <a:r>
              <a:rPr lang="es-ES" dirty="0">
                <a:latin typeface="+mn-lt"/>
              </a:rPr>
              <a:t>Es el documento en el que se fijan los tiempos de trabajo y de descanso en cada empresa o centro de trabajo.</a:t>
            </a:r>
          </a:p>
          <a:p>
            <a:pPr fontAlgn="auto">
              <a:spcBef>
                <a:spcPts val="0"/>
              </a:spcBef>
              <a:spcAft>
                <a:spcPts val="0"/>
              </a:spcAft>
              <a:defRPr/>
            </a:pPr>
            <a:r>
              <a:rPr lang="es-ES" dirty="0">
                <a:latin typeface="+mn-lt"/>
              </a:rPr>
              <a:t>Se elabora por la empresa</a:t>
            </a:r>
            <a:r>
              <a:rPr lang="es-ES" b="1" dirty="0">
                <a:latin typeface="+mn-lt"/>
              </a:rPr>
              <a:t> anualmente</a:t>
            </a:r>
            <a:r>
              <a:rPr lang="es-ES" dirty="0">
                <a:latin typeface="+mn-lt"/>
              </a:rPr>
              <a:t>, tras consultar y previo informe de los representantes de los trabajadores. Se debe exponer en un sitio visible en cada centro de trabajo.</a:t>
            </a:r>
          </a:p>
          <a:p>
            <a:pPr fontAlgn="auto">
              <a:spcBef>
                <a:spcPts val="0"/>
              </a:spcBef>
              <a:spcAft>
                <a:spcPts val="0"/>
              </a:spcAft>
              <a:defRPr/>
            </a:pPr>
            <a:endParaRPr lang="es-ES" dirty="0">
              <a:latin typeface="+mn-lt"/>
            </a:endParaRPr>
          </a:p>
          <a:p>
            <a:pPr marL="457200" indent="-457200" fontAlgn="auto">
              <a:spcBef>
                <a:spcPts val="0"/>
              </a:spcBef>
              <a:spcAft>
                <a:spcPts val="0"/>
              </a:spcAft>
              <a:buFontTx/>
              <a:buAutoNum type="arabicPeriod"/>
              <a:defRPr/>
            </a:pPr>
            <a:r>
              <a:rPr lang="es-ES" b="1" dirty="0">
                <a:latin typeface="+mn-lt"/>
              </a:rPr>
              <a:t>El horario </a:t>
            </a:r>
            <a:r>
              <a:rPr lang="es-ES" dirty="0">
                <a:latin typeface="+mn-lt"/>
              </a:rPr>
              <a:t>de trabajo consiste en la distribución de la jornada laboral. El horario diario puede desarrollarse prestando el trabajo de forma continua o en horario partido.</a:t>
            </a:r>
          </a:p>
          <a:p>
            <a:pPr marL="457200" indent="-457200" fontAlgn="auto">
              <a:spcBef>
                <a:spcPts val="0"/>
              </a:spcBef>
              <a:spcAft>
                <a:spcPts val="0"/>
              </a:spcAft>
              <a:defRPr/>
            </a:pPr>
            <a:endParaRPr lang="es-ES" dirty="0">
              <a:latin typeface="+mn-lt"/>
            </a:endParaRPr>
          </a:p>
          <a:p>
            <a:pPr marL="457200" indent="-457200" fontAlgn="auto">
              <a:spcBef>
                <a:spcPts val="0"/>
              </a:spcBef>
              <a:spcAft>
                <a:spcPts val="0"/>
              </a:spcAft>
              <a:defRPr/>
            </a:pPr>
            <a:r>
              <a:rPr lang="es-ES" dirty="0">
                <a:latin typeface="+mn-lt"/>
              </a:rPr>
              <a:t>2.     El trabajo</a:t>
            </a:r>
            <a:r>
              <a:rPr lang="es-ES" b="1" dirty="0">
                <a:latin typeface="+mn-lt"/>
              </a:rPr>
              <a:t> nocturno </a:t>
            </a:r>
            <a:r>
              <a:rPr lang="es-ES" dirty="0">
                <a:latin typeface="+mn-lt"/>
              </a:rPr>
              <a:t>es el que se realiza entre las diez de la noche y las seis de la mañana. Se considera trabajador nocturno a aquel que realiza normalmente tres horas o más , de su jornada diaria o n tercio de su jornada anual de trabajo en periodo nocturno.</a:t>
            </a:r>
          </a:p>
          <a:p>
            <a:pPr marL="457200" indent="-457200" fontAlgn="auto">
              <a:spcBef>
                <a:spcPts val="0"/>
              </a:spcBef>
              <a:spcAft>
                <a:spcPts val="0"/>
              </a:spcAft>
              <a:defRPr/>
            </a:pPr>
            <a:endParaRPr lang="es-ES" dirty="0">
              <a:latin typeface="+mn-lt"/>
            </a:endParaRPr>
          </a:p>
          <a:p>
            <a:pPr marL="457200" indent="-457200" fontAlgn="auto">
              <a:spcBef>
                <a:spcPts val="0"/>
              </a:spcBef>
              <a:spcAft>
                <a:spcPts val="0"/>
              </a:spcAft>
              <a:defRPr/>
            </a:pPr>
            <a:r>
              <a:rPr lang="es-ES" dirty="0">
                <a:latin typeface="+mn-lt"/>
              </a:rPr>
              <a:t>3.     El trabajo por</a:t>
            </a:r>
            <a:r>
              <a:rPr lang="es-ES" b="1" dirty="0">
                <a:latin typeface="+mn-lt"/>
              </a:rPr>
              <a:t> turnos </a:t>
            </a:r>
            <a:r>
              <a:rPr lang="es-ES" dirty="0">
                <a:latin typeface="+mn-lt"/>
              </a:rPr>
              <a:t>consiste en una organización del trabajo por medio de la cual distintos trabajadores ocupan el mismo puesto de trabajo, de forma continua o discontinua.</a:t>
            </a:r>
          </a:p>
          <a:p>
            <a:pPr marL="457200" indent="-457200" fontAlgn="auto">
              <a:spcBef>
                <a:spcPts val="0"/>
              </a:spcBef>
              <a:spcAft>
                <a:spcPts val="0"/>
              </a:spcAft>
              <a:buFontTx/>
              <a:buAutoNum type="arabicPeriod"/>
              <a:defRPr/>
            </a:pPr>
            <a:endParaRPr lang="es-ES" sz="2000" dirty="0">
              <a:latin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1 CuadroTexto"/>
          <p:cNvSpPr txBox="1">
            <a:spLocks noChangeArrowheads="1"/>
          </p:cNvSpPr>
          <p:nvPr/>
        </p:nvSpPr>
        <p:spPr bwMode="auto">
          <a:xfrm>
            <a:off x="500063" y="785813"/>
            <a:ext cx="7858125" cy="5908675"/>
          </a:xfrm>
          <a:prstGeom prst="rect">
            <a:avLst/>
          </a:prstGeom>
          <a:noFill/>
          <a:ln w="9525">
            <a:noFill/>
            <a:miter lim="800000"/>
            <a:headEnd/>
            <a:tailEnd/>
          </a:ln>
        </p:spPr>
        <p:txBody>
          <a:bodyPr>
            <a:spAutoFit/>
          </a:bodyPr>
          <a:lstStyle/>
          <a:p>
            <a:endParaRPr lang="es-ES" sz="2000" b="1">
              <a:latin typeface="Century Gothic" pitchFamily="34" charset="0"/>
            </a:endParaRPr>
          </a:p>
          <a:p>
            <a:r>
              <a:rPr lang="es-ES" sz="2000" b="1">
                <a:latin typeface="Century Gothic" pitchFamily="34" charset="0"/>
              </a:rPr>
              <a:t>Las horas extraordinarias</a:t>
            </a:r>
          </a:p>
          <a:p>
            <a:endParaRPr lang="es-ES" sz="2000" b="1">
              <a:latin typeface="Century Gothic" pitchFamily="34" charset="0"/>
            </a:endParaRPr>
          </a:p>
          <a:p>
            <a:r>
              <a:rPr lang="es-ES" sz="2000">
                <a:latin typeface="Century Gothic" pitchFamily="34" charset="0"/>
              </a:rPr>
              <a:t>Son aquellas horas  de trabajo que se realizan sobre la duración máxima de la jornada de trabajo.</a:t>
            </a:r>
          </a:p>
          <a:p>
            <a:endParaRPr lang="es-ES" sz="2000" b="1">
              <a:latin typeface="Century Gothic" pitchFamily="34" charset="0"/>
            </a:endParaRPr>
          </a:p>
          <a:p>
            <a:r>
              <a:rPr lang="es-ES" sz="2000" b="1">
                <a:latin typeface="Century Gothic" pitchFamily="34" charset="0"/>
              </a:rPr>
              <a:t>Características:</a:t>
            </a:r>
          </a:p>
          <a:p>
            <a:endParaRPr lang="es-ES" sz="2000" b="1">
              <a:latin typeface="Century Gothic" pitchFamily="34" charset="0"/>
            </a:endParaRPr>
          </a:p>
          <a:p>
            <a:pPr lvl="1">
              <a:buFont typeface="Arial" charset="0"/>
              <a:buChar char="•"/>
            </a:pPr>
            <a:r>
              <a:rPr lang="es-ES" sz="2000">
                <a:latin typeface="Century Gothic" pitchFamily="34" charset="0"/>
              </a:rPr>
              <a:t> Prestación voluntaria.</a:t>
            </a:r>
          </a:p>
          <a:p>
            <a:pPr lvl="1">
              <a:buFont typeface="Arial" charset="0"/>
              <a:buChar char="•"/>
            </a:pPr>
            <a:r>
              <a:rPr lang="es-ES" sz="2000">
                <a:latin typeface="Century Gothic" pitchFamily="34" charset="0"/>
              </a:rPr>
              <a:t>Retribución económica o con descansos.</a:t>
            </a:r>
          </a:p>
          <a:p>
            <a:pPr lvl="1">
              <a:buFont typeface="Arial" charset="0"/>
              <a:buChar char="•"/>
            </a:pPr>
            <a:r>
              <a:rPr lang="es-ES" sz="2000">
                <a:latin typeface="Century Gothic" pitchFamily="34" charset="0"/>
              </a:rPr>
              <a:t>Prohibido para menores de 18 años, trabajadores nocturnos, a tiempo parcial.</a:t>
            </a:r>
          </a:p>
          <a:p>
            <a:pPr lvl="1">
              <a:buFont typeface="Arial" charset="0"/>
              <a:buChar char="•"/>
            </a:pPr>
            <a:r>
              <a:rPr lang="es-ES" sz="2000">
                <a:latin typeface="Century Gothic" pitchFamily="34" charset="0"/>
              </a:rPr>
              <a:t>Máximo 80 horas al año.</a:t>
            </a:r>
          </a:p>
          <a:p>
            <a:pPr>
              <a:buFont typeface="Arial" charset="0"/>
              <a:buChar char="•"/>
            </a:pPr>
            <a:endParaRPr lang="es-ES" sz="2000">
              <a:latin typeface="Century Gothic" pitchFamily="34" charset="0"/>
            </a:endParaRPr>
          </a:p>
          <a:p>
            <a:r>
              <a:rPr lang="es-ES" sz="2000" b="1">
                <a:latin typeface="Century Gothic" pitchFamily="34" charset="0"/>
              </a:rPr>
              <a:t>Pueden clasificarse en</a:t>
            </a:r>
            <a:r>
              <a:rPr lang="es-ES" sz="2000">
                <a:latin typeface="Century Gothic" pitchFamily="34" charset="0"/>
              </a:rPr>
              <a:t>:</a:t>
            </a:r>
          </a:p>
          <a:p>
            <a:endParaRPr lang="es-ES" sz="2000">
              <a:latin typeface="Century Gothic" pitchFamily="34" charset="0"/>
            </a:endParaRPr>
          </a:p>
          <a:p>
            <a:pPr lvl="1">
              <a:buFont typeface="Arial" charset="0"/>
              <a:buChar char="•"/>
            </a:pPr>
            <a:r>
              <a:rPr lang="es-ES" sz="2000">
                <a:latin typeface="Century Gothic" pitchFamily="34" charset="0"/>
              </a:rPr>
              <a:t> Horas extraordinarias estructurales.</a:t>
            </a:r>
          </a:p>
          <a:p>
            <a:pPr lvl="1">
              <a:buFont typeface="Arial" charset="0"/>
              <a:buChar char="•"/>
            </a:pPr>
            <a:r>
              <a:rPr lang="es-ES" sz="2000">
                <a:latin typeface="Century Gothic" pitchFamily="34" charset="0"/>
              </a:rPr>
              <a:t>Horas extraordinarias por fuerza mayor.</a:t>
            </a:r>
          </a:p>
          <a:p>
            <a:endParaRPr lang="es-ES" b="1">
              <a:latin typeface="Century Gothic"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642938" y="214313"/>
            <a:ext cx="7643812" cy="5632450"/>
          </a:xfrm>
          <a:prstGeom prst="rect">
            <a:avLst/>
          </a:prstGeom>
          <a:noFill/>
        </p:spPr>
        <p:txBody>
          <a:bodyPr>
            <a:spAutoFit/>
          </a:bodyPr>
          <a:lstStyle/>
          <a:p>
            <a:pPr fontAlgn="auto">
              <a:spcBef>
                <a:spcPts val="0"/>
              </a:spcBef>
              <a:spcAft>
                <a:spcPts val="0"/>
              </a:spcAft>
              <a:defRPr/>
            </a:pPr>
            <a:r>
              <a:rPr lang="es-ES" b="1" dirty="0">
                <a:latin typeface="+mn-lt"/>
              </a:rPr>
              <a:t>Los descansos</a:t>
            </a:r>
          </a:p>
          <a:p>
            <a:pPr fontAlgn="auto">
              <a:spcBef>
                <a:spcPts val="0"/>
              </a:spcBef>
              <a:spcAft>
                <a:spcPts val="0"/>
              </a:spcAft>
              <a:defRPr/>
            </a:pPr>
            <a:endParaRPr lang="es-ES" dirty="0">
              <a:latin typeface="+mn-lt"/>
            </a:endParaRPr>
          </a:p>
          <a:p>
            <a:pPr fontAlgn="auto">
              <a:spcBef>
                <a:spcPts val="0"/>
              </a:spcBef>
              <a:spcAft>
                <a:spcPts val="0"/>
              </a:spcAft>
              <a:defRPr/>
            </a:pPr>
            <a:r>
              <a:rPr lang="es-ES" dirty="0">
                <a:latin typeface="+mn-lt"/>
              </a:rPr>
              <a:t>Están establecidos dentro del calendario laboral .</a:t>
            </a:r>
          </a:p>
          <a:p>
            <a:pPr marL="342900" indent="-342900" fontAlgn="auto">
              <a:spcBef>
                <a:spcPts val="0"/>
              </a:spcBef>
              <a:spcAft>
                <a:spcPts val="0"/>
              </a:spcAft>
              <a:buFont typeface="+mj-lt"/>
              <a:buAutoNum type="arabicPeriod"/>
              <a:defRPr/>
            </a:pPr>
            <a:r>
              <a:rPr lang="es-ES" b="1" dirty="0">
                <a:latin typeface="+mn-lt"/>
              </a:rPr>
              <a:t>Descanso diario</a:t>
            </a:r>
            <a:r>
              <a:rPr lang="es-ES" dirty="0">
                <a:latin typeface="+mn-lt"/>
              </a:rPr>
              <a:t>. Entre el final de una jornada y el comienzo de la siguiente mediarán como mínimo 12 horas.</a:t>
            </a:r>
          </a:p>
          <a:p>
            <a:pPr marL="342900" indent="-342900" fontAlgn="auto">
              <a:spcBef>
                <a:spcPts val="0"/>
              </a:spcBef>
              <a:spcAft>
                <a:spcPts val="0"/>
              </a:spcAft>
              <a:buFont typeface="+mj-lt"/>
              <a:buAutoNum type="arabicPeriod"/>
              <a:defRPr/>
            </a:pPr>
            <a:r>
              <a:rPr lang="es-ES" b="1" dirty="0">
                <a:latin typeface="+mn-lt"/>
              </a:rPr>
              <a:t>El descanso semanal.  </a:t>
            </a:r>
            <a:r>
              <a:rPr lang="es-ES" dirty="0">
                <a:latin typeface="+mn-lt"/>
              </a:rPr>
              <a:t>Se refiere al derecho a un descanso mínimo semanal, acumulable por periodos de hasta 14 días, de día y medio ininterrumpido.</a:t>
            </a:r>
          </a:p>
          <a:p>
            <a:pPr marL="342900" indent="-342900" fontAlgn="auto">
              <a:spcBef>
                <a:spcPts val="0"/>
              </a:spcBef>
              <a:spcAft>
                <a:spcPts val="0"/>
              </a:spcAft>
              <a:buFont typeface="+mj-lt"/>
              <a:buAutoNum type="arabicPeriod"/>
              <a:defRPr/>
            </a:pPr>
            <a:r>
              <a:rPr lang="es-ES" b="1" dirty="0">
                <a:latin typeface="+mn-lt"/>
              </a:rPr>
              <a:t>Las fiestas laborales</a:t>
            </a:r>
            <a:r>
              <a:rPr lang="es-ES" dirty="0">
                <a:latin typeface="+mn-lt"/>
              </a:rPr>
              <a:t>. Son de carácter retribuido y no recuperable. Se fijan anualmente y no  pueden exceder de 14 al año, de las cuales dos serán locales.</a:t>
            </a:r>
          </a:p>
          <a:p>
            <a:pPr marL="342900" indent="-342900" fontAlgn="auto">
              <a:spcBef>
                <a:spcPts val="0"/>
              </a:spcBef>
              <a:spcAft>
                <a:spcPts val="0"/>
              </a:spcAft>
              <a:defRPr/>
            </a:pPr>
            <a:endParaRPr lang="es-ES" b="1" dirty="0">
              <a:latin typeface="+mn-lt"/>
            </a:endParaRPr>
          </a:p>
          <a:p>
            <a:pPr marL="342900" indent="-342900" fontAlgn="auto">
              <a:spcBef>
                <a:spcPts val="0"/>
              </a:spcBef>
              <a:spcAft>
                <a:spcPts val="0"/>
              </a:spcAft>
              <a:defRPr/>
            </a:pPr>
            <a:r>
              <a:rPr lang="es-ES" b="1" dirty="0">
                <a:latin typeface="+mn-lt"/>
              </a:rPr>
              <a:t>Las vacaciones</a:t>
            </a:r>
          </a:p>
          <a:p>
            <a:pPr marL="342900" indent="-342900" fontAlgn="auto">
              <a:spcBef>
                <a:spcPts val="0"/>
              </a:spcBef>
              <a:spcAft>
                <a:spcPts val="0"/>
              </a:spcAft>
              <a:defRPr/>
            </a:pPr>
            <a:endParaRPr lang="es-ES" dirty="0">
              <a:latin typeface="+mn-lt"/>
            </a:endParaRPr>
          </a:p>
          <a:p>
            <a:pPr marL="342900" indent="-342900" fontAlgn="auto">
              <a:spcBef>
                <a:spcPts val="0"/>
              </a:spcBef>
              <a:spcAft>
                <a:spcPts val="0"/>
              </a:spcAft>
              <a:defRPr/>
            </a:pPr>
            <a:r>
              <a:rPr lang="es-ES" dirty="0">
                <a:latin typeface="+mn-lt"/>
              </a:rPr>
              <a:t>Los trabajadores tienen derecho a disfrutar de vacaciones anuales</a:t>
            </a:r>
            <a:r>
              <a:rPr lang="es-ES" b="1" dirty="0">
                <a:latin typeface="+mn-lt"/>
              </a:rPr>
              <a:t> retribuidas</a:t>
            </a:r>
            <a:r>
              <a:rPr lang="es-ES" dirty="0">
                <a:latin typeface="+mn-lt"/>
              </a:rPr>
              <a:t>, no sustituibles por compensación económica.</a:t>
            </a:r>
          </a:p>
          <a:p>
            <a:pPr marL="342900" indent="-342900" fontAlgn="auto">
              <a:spcBef>
                <a:spcPts val="0"/>
              </a:spcBef>
              <a:spcAft>
                <a:spcPts val="0"/>
              </a:spcAft>
              <a:defRPr/>
            </a:pPr>
            <a:r>
              <a:rPr lang="es-ES" dirty="0">
                <a:latin typeface="+mn-lt"/>
              </a:rPr>
              <a:t>La duración se fijará en </a:t>
            </a:r>
            <a:r>
              <a:rPr lang="es-ES" b="1" dirty="0">
                <a:latin typeface="+mn-lt"/>
              </a:rPr>
              <a:t>el convenio colectivo o en el contrato de trabajo</a:t>
            </a:r>
            <a:r>
              <a:rPr lang="es-ES" dirty="0">
                <a:latin typeface="+mn-lt"/>
              </a:rPr>
              <a:t>, siendo como mínimo de </a:t>
            </a:r>
            <a:r>
              <a:rPr lang="es-ES" b="1" dirty="0">
                <a:latin typeface="+mn-lt"/>
              </a:rPr>
              <a:t>30 días </a:t>
            </a:r>
            <a:r>
              <a:rPr lang="es-ES" dirty="0">
                <a:latin typeface="+mn-lt"/>
              </a:rPr>
              <a:t>naturales por año trabajado. El trabajador debe conocer las fechas que le corresponden dos meses antes del comienzo previsto.</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1 CuadroTexto"/>
          <p:cNvSpPr txBox="1">
            <a:spLocks noChangeArrowheads="1"/>
          </p:cNvSpPr>
          <p:nvPr/>
        </p:nvSpPr>
        <p:spPr bwMode="auto">
          <a:xfrm>
            <a:off x="571500" y="571500"/>
            <a:ext cx="7572375" cy="5262563"/>
          </a:xfrm>
          <a:prstGeom prst="rect">
            <a:avLst/>
          </a:prstGeom>
          <a:noFill/>
          <a:ln w="9525">
            <a:noFill/>
            <a:miter lim="800000"/>
            <a:headEnd/>
            <a:tailEnd/>
          </a:ln>
        </p:spPr>
        <p:txBody>
          <a:bodyPr>
            <a:spAutoFit/>
          </a:bodyPr>
          <a:lstStyle/>
          <a:p>
            <a:r>
              <a:rPr lang="es-ES" sz="2000" b="1">
                <a:latin typeface="Century Gothic" pitchFamily="34" charset="0"/>
              </a:rPr>
              <a:t>4. LA  LIQUIDACIÓN  Y  EL  PAGO.</a:t>
            </a:r>
          </a:p>
          <a:p>
            <a:endParaRPr lang="es-ES" sz="2000">
              <a:latin typeface="Century Gothic" pitchFamily="34" charset="0"/>
            </a:endParaRPr>
          </a:p>
          <a:p>
            <a:r>
              <a:rPr lang="es-ES" sz="2000">
                <a:latin typeface="Century Gothic" pitchFamily="34" charset="0"/>
              </a:rPr>
              <a:t>El salario se paga mediante un documento llamado </a:t>
            </a:r>
            <a:r>
              <a:rPr lang="es-ES" sz="2000" b="1">
                <a:latin typeface="Century Gothic" pitchFamily="34" charset="0"/>
              </a:rPr>
              <a:t>recibo de salarios </a:t>
            </a:r>
            <a:r>
              <a:rPr lang="es-ES" sz="2000">
                <a:latin typeface="Century Gothic" pitchFamily="34" charset="0"/>
              </a:rPr>
              <a:t>o </a:t>
            </a:r>
            <a:r>
              <a:rPr lang="es-ES" sz="2000" b="1">
                <a:latin typeface="Century Gothic" pitchFamily="34" charset="0"/>
              </a:rPr>
              <a:t>nómina</a:t>
            </a:r>
            <a:r>
              <a:rPr lang="es-ES" sz="2000">
                <a:latin typeface="Century Gothic" pitchFamily="34" charset="0"/>
              </a:rPr>
              <a:t>, que  constituye la prueba más evidente de su abono.</a:t>
            </a:r>
          </a:p>
          <a:p>
            <a:endParaRPr lang="es-ES" sz="2000">
              <a:latin typeface="Century Gothic" pitchFamily="34" charset="0"/>
            </a:endParaRPr>
          </a:p>
          <a:p>
            <a:r>
              <a:rPr lang="es-ES" sz="2000">
                <a:latin typeface="Century Gothic" pitchFamily="34" charset="0"/>
              </a:rPr>
              <a:t>Este documento debe ajustarse </a:t>
            </a:r>
            <a:r>
              <a:rPr lang="es-ES" sz="2000" b="1">
                <a:latin typeface="Century Gothic" pitchFamily="34" charset="0"/>
              </a:rPr>
              <a:t>al  modelo </a:t>
            </a:r>
            <a:r>
              <a:rPr lang="es-ES" sz="2000">
                <a:latin typeface="Century Gothic" pitchFamily="34" charset="0"/>
              </a:rPr>
              <a:t>establecido por el Ministerio de Trabajo e Inmigración.</a:t>
            </a:r>
          </a:p>
          <a:p>
            <a:endParaRPr lang="es-ES" sz="2000">
              <a:latin typeface="Century Gothic" pitchFamily="34" charset="0"/>
            </a:endParaRPr>
          </a:p>
          <a:p>
            <a:r>
              <a:rPr lang="es-ES" sz="2000">
                <a:latin typeface="Century Gothic" pitchFamily="34" charset="0"/>
              </a:rPr>
              <a:t>El recibo de salarios debe referirse  </a:t>
            </a:r>
            <a:r>
              <a:rPr lang="es-ES" sz="2000" b="1">
                <a:latin typeface="Century Gothic" pitchFamily="34" charset="0"/>
              </a:rPr>
              <a:t>a meses naturales</a:t>
            </a:r>
            <a:r>
              <a:rPr lang="es-ES" sz="2000">
                <a:latin typeface="Century Gothic" pitchFamily="34" charset="0"/>
              </a:rPr>
              <a:t>.</a:t>
            </a:r>
          </a:p>
          <a:p>
            <a:endParaRPr lang="es-ES" sz="2000">
              <a:latin typeface="Century Gothic" pitchFamily="34" charset="0"/>
            </a:endParaRPr>
          </a:p>
          <a:p>
            <a:r>
              <a:rPr lang="es-ES" sz="2000">
                <a:latin typeface="Century Gothic" pitchFamily="34" charset="0"/>
              </a:rPr>
              <a:t>Las empresas deben conservar y archivar los recibos de salarios y los boletines de cotización  durante un periodo mínimo de </a:t>
            </a:r>
            <a:r>
              <a:rPr lang="es-ES" sz="2000" b="1">
                <a:latin typeface="Century Gothic" pitchFamily="34" charset="0"/>
              </a:rPr>
              <a:t>cinco</a:t>
            </a:r>
            <a:r>
              <a:rPr lang="es-ES" sz="2000">
                <a:latin typeface="Century Gothic" pitchFamily="34" charset="0"/>
              </a:rPr>
              <a:t> años.</a:t>
            </a:r>
          </a:p>
          <a:p>
            <a:endParaRPr lang="es-ES" sz="2000">
              <a:latin typeface="Century Gothic" pitchFamily="34" charset="0"/>
            </a:endParaRPr>
          </a:p>
          <a:p>
            <a:r>
              <a:rPr lang="es-ES" sz="2000">
                <a:latin typeface="Century Gothic" pitchFamily="34" charset="0"/>
              </a:rPr>
              <a:t>La nómina ha de contener de forma clara y separada los  conceptos de los </a:t>
            </a:r>
            <a:r>
              <a:rPr lang="es-ES" sz="2000" b="1">
                <a:latin typeface="Century Gothic" pitchFamily="34" charset="0"/>
              </a:rPr>
              <a:t>abonos salariales, los extrasalariales  y las deducciones.</a:t>
            </a:r>
          </a:p>
          <a:p>
            <a:endParaRPr lang="es-ES">
              <a:latin typeface="Century Gothic" pitchFamily="34" charset="0"/>
            </a:endParaRPr>
          </a:p>
          <a:p>
            <a:endParaRPr lang="es-ES" sz="2000">
              <a:latin typeface="Century Gothic"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CuadroTexto"/>
          <p:cNvSpPr txBox="1">
            <a:spLocks noChangeArrowheads="1"/>
          </p:cNvSpPr>
          <p:nvPr/>
        </p:nvSpPr>
        <p:spPr bwMode="auto">
          <a:xfrm>
            <a:off x="571500" y="1000125"/>
            <a:ext cx="7786688" cy="1754188"/>
          </a:xfrm>
          <a:prstGeom prst="rect">
            <a:avLst/>
          </a:prstGeom>
          <a:noFill/>
          <a:ln w="9525">
            <a:noFill/>
            <a:miter lim="800000"/>
            <a:headEnd/>
            <a:tailEnd/>
          </a:ln>
        </p:spPr>
        <p:txBody>
          <a:bodyPr>
            <a:spAutoFit/>
          </a:bodyPr>
          <a:lstStyle/>
          <a:p>
            <a:pPr marL="342900" indent="-342900">
              <a:buFontTx/>
              <a:buAutoNum type="arabicPeriod"/>
            </a:pPr>
            <a:r>
              <a:rPr lang="es-ES" b="1">
                <a:latin typeface="Century Gothic" pitchFamily="34" charset="0"/>
              </a:rPr>
              <a:t>El  Salario:</a:t>
            </a:r>
          </a:p>
          <a:p>
            <a:pPr marL="800100" lvl="1" indent="-342900">
              <a:buFont typeface="Arial" charset="0"/>
              <a:buChar char="•"/>
            </a:pPr>
            <a:r>
              <a:rPr lang="es-ES">
                <a:latin typeface="Century Gothic" pitchFamily="34" charset="0"/>
              </a:rPr>
              <a:t>Concepto,</a:t>
            </a:r>
          </a:p>
          <a:p>
            <a:pPr marL="800100" lvl="1" indent="-342900">
              <a:buFont typeface="Arial" charset="0"/>
              <a:buChar char="•"/>
            </a:pPr>
            <a:r>
              <a:rPr lang="es-ES">
                <a:latin typeface="Century Gothic" pitchFamily="34" charset="0"/>
              </a:rPr>
              <a:t>Origen.</a:t>
            </a:r>
          </a:p>
          <a:p>
            <a:pPr marL="800100" lvl="1" indent="-342900">
              <a:buFont typeface="Arial" charset="0"/>
              <a:buChar char="•"/>
            </a:pPr>
            <a:r>
              <a:rPr lang="es-ES">
                <a:latin typeface="Century Gothic" pitchFamily="34" charset="0"/>
              </a:rPr>
              <a:t>Tipos de salario.</a:t>
            </a:r>
          </a:p>
          <a:p>
            <a:pPr marL="800100" lvl="1" indent="-342900">
              <a:buFont typeface="Arial" charset="0"/>
              <a:buChar char="•"/>
            </a:pPr>
            <a:r>
              <a:rPr lang="es-ES">
                <a:latin typeface="Century Gothic" pitchFamily="34" charset="0"/>
              </a:rPr>
              <a:t>Estructura del salario.</a:t>
            </a:r>
          </a:p>
          <a:p>
            <a:pPr marL="800100" lvl="1" indent="-342900"/>
            <a:endParaRPr lang="es-ES">
              <a:latin typeface="Century Gothic" pitchFamily="34" charset="0"/>
            </a:endParaRPr>
          </a:p>
        </p:txBody>
      </p:sp>
      <p:sp>
        <p:nvSpPr>
          <p:cNvPr id="15362" name="2 CuadroTexto"/>
          <p:cNvSpPr txBox="1">
            <a:spLocks noChangeArrowheads="1"/>
          </p:cNvSpPr>
          <p:nvPr/>
        </p:nvSpPr>
        <p:spPr bwMode="auto">
          <a:xfrm>
            <a:off x="500063" y="2643188"/>
            <a:ext cx="7072312" cy="923925"/>
          </a:xfrm>
          <a:prstGeom prst="rect">
            <a:avLst/>
          </a:prstGeom>
          <a:noFill/>
          <a:ln w="9525">
            <a:noFill/>
            <a:miter lim="800000"/>
            <a:headEnd/>
            <a:tailEnd/>
          </a:ln>
        </p:spPr>
        <p:txBody>
          <a:bodyPr>
            <a:spAutoFit/>
          </a:bodyPr>
          <a:lstStyle/>
          <a:p>
            <a:r>
              <a:rPr lang="es-ES">
                <a:latin typeface="Century Gothic" pitchFamily="34" charset="0"/>
              </a:rPr>
              <a:t>2. </a:t>
            </a:r>
            <a:r>
              <a:rPr lang="es-ES" b="1">
                <a:latin typeface="Century Gothic" pitchFamily="34" charset="0"/>
              </a:rPr>
              <a:t>Garantías  salariales:</a:t>
            </a:r>
          </a:p>
          <a:p>
            <a:pPr lvl="1">
              <a:buFont typeface="Arial" charset="0"/>
              <a:buChar char="•"/>
            </a:pPr>
            <a:r>
              <a:rPr lang="es-ES">
                <a:latin typeface="Century Gothic" pitchFamily="34" charset="0"/>
              </a:rPr>
              <a:t>      El salario mínimo interprofesional.</a:t>
            </a:r>
          </a:p>
          <a:p>
            <a:pPr lvl="1">
              <a:buFont typeface="Arial" charset="0"/>
              <a:buChar char="•"/>
            </a:pPr>
            <a:r>
              <a:rPr lang="es-ES">
                <a:latin typeface="Century Gothic" pitchFamily="34" charset="0"/>
              </a:rPr>
              <a:t>      El  FOGASA.</a:t>
            </a:r>
          </a:p>
        </p:txBody>
      </p:sp>
      <p:sp>
        <p:nvSpPr>
          <p:cNvPr id="15363" name="3 CuadroTexto"/>
          <p:cNvSpPr txBox="1">
            <a:spLocks noChangeArrowheads="1"/>
          </p:cNvSpPr>
          <p:nvPr/>
        </p:nvSpPr>
        <p:spPr bwMode="auto">
          <a:xfrm>
            <a:off x="500063" y="3643313"/>
            <a:ext cx="8143875" cy="2308225"/>
          </a:xfrm>
          <a:prstGeom prst="rect">
            <a:avLst/>
          </a:prstGeom>
          <a:noFill/>
          <a:ln w="9525">
            <a:noFill/>
            <a:miter lim="800000"/>
            <a:headEnd/>
            <a:tailEnd/>
          </a:ln>
        </p:spPr>
        <p:txBody>
          <a:bodyPr>
            <a:spAutoFit/>
          </a:bodyPr>
          <a:lstStyle/>
          <a:p>
            <a:r>
              <a:rPr lang="es-ES">
                <a:latin typeface="Century Gothic" pitchFamily="34" charset="0"/>
              </a:rPr>
              <a:t>3. </a:t>
            </a:r>
            <a:r>
              <a:rPr lang="es-ES" b="1">
                <a:latin typeface="Century Gothic" pitchFamily="34" charset="0"/>
              </a:rPr>
              <a:t>La jornada de trabajo</a:t>
            </a:r>
            <a:r>
              <a:rPr lang="es-ES">
                <a:latin typeface="Century Gothic" pitchFamily="34" charset="0"/>
              </a:rPr>
              <a:t>:</a:t>
            </a:r>
          </a:p>
          <a:p>
            <a:pPr lvl="1">
              <a:buFont typeface="Arial" charset="0"/>
              <a:buChar char="•"/>
            </a:pPr>
            <a:r>
              <a:rPr lang="es-ES">
                <a:latin typeface="Century Gothic" pitchFamily="34" charset="0"/>
              </a:rPr>
              <a:t>    Concepto y regulación.</a:t>
            </a:r>
          </a:p>
          <a:p>
            <a:pPr lvl="1">
              <a:buFont typeface="Arial" charset="0"/>
              <a:buChar char="•"/>
            </a:pPr>
            <a:r>
              <a:rPr lang="es-ES">
                <a:latin typeface="Century Gothic" pitchFamily="34" charset="0"/>
              </a:rPr>
              <a:t>    Modificación.</a:t>
            </a:r>
          </a:p>
          <a:p>
            <a:pPr lvl="1">
              <a:buFont typeface="Arial" charset="0"/>
              <a:buChar char="•"/>
            </a:pPr>
            <a:r>
              <a:rPr lang="es-ES">
                <a:latin typeface="Century Gothic" pitchFamily="34" charset="0"/>
              </a:rPr>
              <a:t>     Reducción.</a:t>
            </a:r>
          </a:p>
          <a:p>
            <a:pPr lvl="1">
              <a:buFont typeface="Arial" charset="0"/>
              <a:buChar char="•"/>
            </a:pPr>
            <a:r>
              <a:rPr lang="es-ES">
                <a:latin typeface="Century Gothic" pitchFamily="34" charset="0"/>
              </a:rPr>
              <a:t>     Horario.</a:t>
            </a:r>
          </a:p>
          <a:p>
            <a:pPr lvl="1">
              <a:buFont typeface="Arial" charset="0"/>
              <a:buChar char="•"/>
            </a:pPr>
            <a:r>
              <a:rPr lang="es-ES">
                <a:latin typeface="Century Gothic" pitchFamily="34" charset="0"/>
              </a:rPr>
              <a:t>     Horas extras.</a:t>
            </a:r>
          </a:p>
          <a:p>
            <a:pPr lvl="1">
              <a:buFont typeface="Arial" charset="0"/>
              <a:buChar char="•"/>
            </a:pPr>
            <a:r>
              <a:rPr lang="es-ES">
                <a:latin typeface="Century Gothic" pitchFamily="34" charset="0"/>
              </a:rPr>
              <a:t>     Descanso.</a:t>
            </a:r>
          </a:p>
          <a:p>
            <a:pPr lvl="1">
              <a:buFont typeface="Arial" charset="0"/>
              <a:buChar char="•"/>
            </a:pPr>
            <a:r>
              <a:rPr lang="es-ES">
                <a:latin typeface="Century Gothic" pitchFamily="34" charset="0"/>
              </a:rPr>
              <a:t>     Vacaciones.</a:t>
            </a:r>
          </a:p>
        </p:txBody>
      </p:sp>
      <p:pic>
        <p:nvPicPr>
          <p:cNvPr id="15364" name="Picture 6" descr="C:\Users\MARICRUZ\AppData\Local\Microsoft\Windows\Temporary Internet Files\Content.IE5\X8466N0E\MC900279224[1].wmf"/>
          <p:cNvPicPr>
            <a:picLocks noChangeAspect="1" noChangeArrowheads="1"/>
          </p:cNvPicPr>
          <p:nvPr/>
        </p:nvPicPr>
        <p:blipFill>
          <a:blip r:embed="rId2"/>
          <a:srcRect/>
          <a:stretch>
            <a:fillRect/>
          </a:stretch>
        </p:blipFill>
        <p:spPr bwMode="auto">
          <a:xfrm>
            <a:off x="5429250" y="3000375"/>
            <a:ext cx="2571750" cy="2468563"/>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2 Rectángulo"/>
          <p:cNvSpPr>
            <a:spLocks noChangeArrowheads="1"/>
          </p:cNvSpPr>
          <p:nvPr/>
        </p:nvSpPr>
        <p:spPr bwMode="auto">
          <a:xfrm>
            <a:off x="642938" y="714375"/>
            <a:ext cx="7929562" cy="5078413"/>
          </a:xfrm>
          <a:prstGeom prst="rect">
            <a:avLst/>
          </a:prstGeom>
          <a:noFill/>
          <a:ln w="9525">
            <a:noFill/>
            <a:miter lim="800000"/>
            <a:headEnd/>
            <a:tailEnd/>
          </a:ln>
        </p:spPr>
        <p:txBody>
          <a:bodyPr>
            <a:spAutoFit/>
          </a:bodyPr>
          <a:lstStyle/>
          <a:p>
            <a:r>
              <a:rPr lang="es-ES" b="1">
                <a:latin typeface="Century Gothic" pitchFamily="34" charset="0"/>
              </a:rPr>
              <a:t>El modelo de recibo se divide en las siguientes partes</a:t>
            </a:r>
            <a:r>
              <a:rPr lang="es-ES">
                <a:latin typeface="Century Gothic" pitchFamily="34" charset="0"/>
              </a:rPr>
              <a:t>:</a:t>
            </a:r>
          </a:p>
          <a:p>
            <a:endParaRPr lang="es-ES">
              <a:latin typeface="Century Gothic" pitchFamily="34" charset="0"/>
            </a:endParaRPr>
          </a:p>
          <a:p>
            <a:pPr lvl="1">
              <a:buFont typeface="Arial" charset="0"/>
              <a:buChar char="•"/>
            </a:pPr>
            <a:r>
              <a:rPr lang="es-ES" b="1">
                <a:latin typeface="Century Gothic" pitchFamily="34" charset="0"/>
              </a:rPr>
              <a:t> Encabezamiento</a:t>
            </a:r>
            <a:r>
              <a:rPr lang="es-ES">
                <a:latin typeface="Century Gothic" pitchFamily="34" charset="0"/>
              </a:rPr>
              <a:t>: figuran los datos relativos a la empresa y al trabajador.</a:t>
            </a:r>
          </a:p>
          <a:p>
            <a:pPr>
              <a:buFont typeface="Arial" charset="0"/>
              <a:buChar char="•"/>
            </a:pPr>
            <a:endParaRPr lang="es-ES" b="1">
              <a:latin typeface="Century Gothic" pitchFamily="34" charset="0"/>
            </a:endParaRPr>
          </a:p>
          <a:p>
            <a:pPr lvl="1">
              <a:buFont typeface="Arial" charset="0"/>
              <a:buChar char="•"/>
            </a:pPr>
            <a:r>
              <a:rPr lang="es-ES" b="1">
                <a:latin typeface="Century Gothic" pitchFamily="34" charset="0"/>
              </a:rPr>
              <a:t>Periodo de liquidación</a:t>
            </a:r>
            <a:r>
              <a:rPr lang="es-ES">
                <a:latin typeface="Century Gothic" pitchFamily="34" charset="0"/>
              </a:rPr>
              <a:t>: refleja el total de días que tiene el mes que se liquida.</a:t>
            </a:r>
          </a:p>
          <a:p>
            <a:pPr>
              <a:buFont typeface="Arial" charset="0"/>
              <a:buChar char="•"/>
            </a:pPr>
            <a:endParaRPr lang="es-ES">
              <a:latin typeface="Century Gothic" pitchFamily="34" charset="0"/>
            </a:endParaRPr>
          </a:p>
          <a:p>
            <a:pPr lvl="1">
              <a:buFont typeface="Arial" charset="0"/>
              <a:buChar char="•"/>
            </a:pPr>
            <a:r>
              <a:rPr lang="es-ES" b="1">
                <a:latin typeface="Century Gothic" pitchFamily="34" charset="0"/>
              </a:rPr>
              <a:t>Devengos: </a:t>
            </a:r>
            <a:r>
              <a:rPr lang="es-ES">
                <a:latin typeface="Century Gothic" pitchFamily="34" charset="0"/>
              </a:rPr>
              <a:t>se compone de las percepciones salariales y las no salariales y la suma de ambas da el  “total devengado”.</a:t>
            </a:r>
          </a:p>
          <a:p>
            <a:endParaRPr lang="es-ES">
              <a:latin typeface="Century Gothic" pitchFamily="34" charset="0"/>
            </a:endParaRPr>
          </a:p>
          <a:p>
            <a:pPr lvl="1">
              <a:buFont typeface="Arial" charset="0"/>
              <a:buChar char="•"/>
            </a:pPr>
            <a:r>
              <a:rPr lang="es-ES" b="1">
                <a:latin typeface="Century Gothic" pitchFamily="34" charset="0"/>
              </a:rPr>
              <a:t>Deducciones</a:t>
            </a:r>
            <a:r>
              <a:rPr lang="es-ES">
                <a:latin typeface="Century Gothic" pitchFamily="34" charset="0"/>
              </a:rPr>
              <a:t>: son las cantidades que se restan del total devengado y así se obtiene el liquido total a percibir.</a:t>
            </a:r>
          </a:p>
          <a:p>
            <a:pPr>
              <a:buFont typeface="Arial" charset="0"/>
              <a:buChar char="•"/>
            </a:pPr>
            <a:endParaRPr lang="es-ES">
              <a:latin typeface="Century Gothic" pitchFamily="34" charset="0"/>
            </a:endParaRPr>
          </a:p>
          <a:p>
            <a:pPr lvl="1">
              <a:buFont typeface="Arial" charset="0"/>
              <a:buChar char="•"/>
            </a:pPr>
            <a:r>
              <a:rPr lang="es-ES" b="1">
                <a:latin typeface="Century Gothic" pitchFamily="34" charset="0"/>
              </a:rPr>
              <a:t>Determinación de las bases de cotización a la Seguridad Social, recaudación conjunta y base sujeta a retención del IRPF</a:t>
            </a:r>
            <a:r>
              <a:rPr lang="es-ES">
                <a:latin typeface="Century Gothic" pitchFamily="34" charset="0"/>
              </a:rPr>
              <a:t>.</a:t>
            </a:r>
          </a:p>
          <a:p>
            <a:pPr lvl="1">
              <a:buFont typeface="Arial" charset="0"/>
              <a:buChar char="•"/>
            </a:pPr>
            <a:endParaRPr lang="es-ES">
              <a:latin typeface="Century Gothic" pitchFamily="34" charset="0"/>
            </a:endParaRPr>
          </a:p>
          <a:p>
            <a:pPr lvl="1">
              <a:buFont typeface="Arial" charset="0"/>
              <a:buChar char="•"/>
            </a:pPr>
            <a:endParaRPr lang="es-ES">
              <a:latin typeface="Century Gothic" pitchFamily="34" charset="0"/>
            </a:endParaRPr>
          </a:p>
          <a:p>
            <a:pPr lvl="1"/>
            <a:r>
              <a:rPr lang="es-ES">
                <a:latin typeface="Century Gothic" pitchFamily="34" charset="0"/>
              </a:rPr>
              <a:t>A continuación vamos a desarrollar cada parte</a:t>
            </a:r>
            <a:r>
              <a:rPr lang="es-ES" b="1">
                <a:latin typeface="Century Gothic" pitchFamily="34"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1 CuadroTexto"/>
          <p:cNvSpPr txBox="1">
            <a:spLocks noChangeArrowheads="1"/>
          </p:cNvSpPr>
          <p:nvPr/>
        </p:nvSpPr>
        <p:spPr bwMode="auto">
          <a:xfrm>
            <a:off x="642938" y="857250"/>
            <a:ext cx="7072312" cy="6154738"/>
          </a:xfrm>
          <a:prstGeom prst="rect">
            <a:avLst/>
          </a:prstGeom>
          <a:noFill/>
          <a:ln w="9525">
            <a:noFill/>
            <a:miter lim="800000"/>
            <a:headEnd/>
            <a:tailEnd/>
          </a:ln>
        </p:spPr>
        <p:txBody>
          <a:bodyPr>
            <a:spAutoFit/>
          </a:bodyPr>
          <a:lstStyle/>
          <a:p>
            <a:r>
              <a:rPr lang="es-ES" sz="2000" b="1">
                <a:latin typeface="Century Gothic" pitchFamily="34" charset="0"/>
              </a:rPr>
              <a:t>DEVENGOS.</a:t>
            </a:r>
          </a:p>
          <a:p>
            <a:endParaRPr lang="es-ES" sz="2000">
              <a:latin typeface="Century Gothic" pitchFamily="34" charset="0"/>
            </a:endParaRPr>
          </a:p>
          <a:p>
            <a:pPr>
              <a:buFont typeface="Arial" charset="0"/>
              <a:buChar char="•"/>
            </a:pPr>
            <a:r>
              <a:rPr lang="es-ES" sz="2000">
                <a:latin typeface="Century Gothic" pitchFamily="34" charset="0"/>
              </a:rPr>
              <a:t> </a:t>
            </a:r>
            <a:r>
              <a:rPr lang="es-ES" sz="2000" b="1">
                <a:latin typeface="Century Gothic" pitchFamily="34" charset="0"/>
              </a:rPr>
              <a:t>Percepciones salariales</a:t>
            </a:r>
            <a:r>
              <a:rPr lang="es-ES" sz="2000">
                <a:latin typeface="Century Gothic" pitchFamily="34" charset="0"/>
              </a:rPr>
              <a:t>	                    incluyen el salario base más los complementos salariales.</a:t>
            </a:r>
          </a:p>
          <a:p>
            <a:endParaRPr lang="es-ES" sz="2000">
              <a:latin typeface="Century Gothic" pitchFamily="34" charset="0"/>
            </a:endParaRPr>
          </a:p>
          <a:p>
            <a:r>
              <a:rPr lang="es-ES" sz="2000">
                <a:latin typeface="Century Gothic" pitchFamily="34" charset="0"/>
              </a:rPr>
              <a:t>- Salario base.</a:t>
            </a:r>
          </a:p>
          <a:p>
            <a:pPr>
              <a:buFontTx/>
              <a:buChar char="-"/>
            </a:pPr>
            <a:r>
              <a:rPr lang="es-ES" sz="2000">
                <a:latin typeface="Century Gothic" pitchFamily="34" charset="0"/>
              </a:rPr>
              <a:t>Antigüedad, pluses titulación, idiomas  etc.</a:t>
            </a:r>
          </a:p>
          <a:p>
            <a:pPr>
              <a:buFontTx/>
              <a:buChar char="-"/>
            </a:pPr>
            <a:endParaRPr lang="es-ES" sz="2000">
              <a:latin typeface="Century Gothic" pitchFamily="34" charset="0"/>
            </a:endParaRPr>
          </a:p>
          <a:p>
            <a:pPr>
              <a:buFontTx/>
              <a:buChar char="-"/>
            </a:pPr>
            <a:r>
              <a:rPr lang="es-ES" sz="2000" b="1">
                <a:latin typeface="Century Gothic" pitchFamily="34" charset="0"/>
              </a:rPr>
              <a:t>Percepciones no salariales</a:t>
            </a:r>
            <a:r>
              <a:rPr lang="es-ES" sz="2000">
                <a:latin typeface="Century Gothic" pitchFamily="34" charset="0"/>
              </a:rPr>
              <a:t>	                  reflejan las cantidades que percibe el trabajador que no retribuyen el trabajo efectivo, sino que son consecuencia de la relación de trabajo.</a:t>
            </a:r>
          </a:p>
          <a:p>
            <a:endParaRPr lang="es-ES" sz="2000">
              <a:latin typeface="Century Gothic" pitchFamily="34" charset="0"/>
            </a:endParaRPr>
          </a:p>
          <a:p>
            <a:pPr>
              <a:buFontTx/>
              <a:buChar char="-"/>
            </a:pPr>
            <a:r>
              <a:rPr lang="es-ES" sz="2000">
                <a:latin typeface="Century Gothic" pitchFamily="34" charset="0"/>
              </a:rPr>
              <a:t>Desgaste de herramientas,.</a:t>
            </a:r>
          </a:p>
          <a:p>
            <a:r>
              <a:rPr lang="es-ES" sz="2000">
                <a:latin typeface="Century Gothic" pitchFamily="34" charset="0"/>
              </a:rPr>
              <a:t>-Plus de transporte.</a:t>
            </a:r>
          </a:p>
          <a:p>
            <a:pPr>
              <a:buFontTx/>
              <a:buChar char="-"/>
            </a:pPr>
            <a:r>
              <a:rPr lang="es-ES" sz="2000">
                <a:latin typeface="Century Gothic" pitchFamily="34" charset="0"/>
              </a:rPr>
              <a:t>Plus de distancia.</a:t>
            </a:r>
          </a:p>
          <a:p>
            <a:r>
              <a:rPr lang="es-ES" sz="2000">
                <a:latin typeface="Century Gothic" pitchFamily="34" charset="0"/>
              </a:rPr>
              <a:t>-Beca de estudios para hijos, etc.</a:t>
            </a:r>
          </a:p>
          <a:p>
            <a:endParaRPr lang="es-ES">
              <a:latin typeface="Century Gothic" pitchFamily="34" charset="0"/>
            </a:endParaRPr>
          </a:p>
          <a:p>
            <a:endParaRPr lang="es-ES">
              <a:latin typeface="Century Gothic" pitchFamily="34" charset="0"/>
            </a:endParaRPr>
          </a:p>
          <a:p>
            <a:endParaRPr lang="es-ES">
              <a:latin typeface="Century Gothic" pitchFamily="34" charset="0"/>
            </a:endParaRPr>
          </a:p>
        </p:txBody>
      </p:sp>
      <p:sp>
        <p:nvSpPr>
          <p:cNvPr id="3" name="2 Flecha derecha"/>
          <p:cNvSpPr/>
          <p:nvPr/>
        </p:nvSpPr>
        <p:spPr>
          <a:xfrm>
            <a:off x="4286250" y="1500188"/>
            <a:ext cx="977900"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4" name="3 Flecha derecha"/>
          <p:cNvSpPr/>
          <p:nvPr/>
        </p:nvSpPr>
        <p:spPr>
          <a:xfrm>
            <a:off x="4429125" y="3429000"/>
            <a:ext cx="977900"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1 CuadroTexto"/>
          <p:cNvSpPr txBox="1">
            <a:spLocks noChangeArrowheads="1"/>
          </p:cNvSpPr>
          <p:nvPr/>
        </p:nvSpPr>
        <p:spPr bwMode="auto">
          <a:xfrm>
            <a:off x="571500" y="1143000"/>
            <a:ext cx="7286625" cy="923925"/>
          </a:xfrm>
          <a:prstGeom prst="rect">
            <a:avLst/>
          </a:prstGeom>
          <a:noFill/>
          <a:ln w="9525">
            <a:noFill/>
            <a:miter lim="800000"/>
            <a:headEnd/>
            <a:tailEnd/>
          </a:ln>
        </p:spPr>
        <p:txBody>
          <a:bodyPr>
            <a:spAutoFit/>
          </a:bodyPr>
          <a:lstStyle/>
          <a:p>
            <a:r>
              <a:rPr lang="es-ES">
                <a:latin typeface="Century Gothic" pitchFamily="34" charset="0"/>
              </a:rPr>
              <a:t>LAS BASES DE COTIZACIÓN A LA SEGURIDAD SOCIAL.</a:t>
            </a:r>
          </a:p>
          <a:p>
            <a:endParaRPr lang="es-ES">
              <a:latin typeface="Century Gothic" pitchFamily="34" charset="0"/>
            </a:endParaRPr>
          </a:p>
          <a:p>
            <a:endParaRPr lang="es-ES">
              <a:latin typeface="Century Gothic" pitchFamily="34" charset="0"/>
            </a:endParaRPr>
          </a:p>
        </p:txBody>
      </p:sp>
      <p:graphicFrame>
        <p:nvGraphicFramePr>
          <p:cNvPr id="7" name="6 Tabla"/>
          <p:cNvGraphicFramePr>
            <a:graphicFrameLocks noGrp="1"/>
          </p:cNvGraphicFramePr>
          <p:nvPr/>
        </p:nvGraphicFramePr>
        <p:xfrm>
          <a:off x="1187450" y="2349500"/>
          <a:ext cx="6096000" cy="29260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s-ES" dirty="0" smtClean="0"/>
                        <a:t>Contingencias comunes</a:t>
                      </a:r>
                      <a:endParaRPr lang="es-ES" dirty="0"/>
                    </a:p>
                  </a:txBody>
                  <a:tcPr/>
                </a:tc>
                <a:tc>
                  <a:txBody>
                    <a:bodyPr/>
                    <a:lstStyle/>
                    <a:p>
                      <a:r>
                        <a:rPr lang="es-ES" dirty="0" smtClean="0"/>
                        <a:t>Cubre supuestos de viudedad,</a:t>
                      </a:r>
                      <a:r>
                        <a:rPr lang="es-ES" baseline="0" dirty="0" smtClean="0"/>
                        <a:t> jubilación, enfermedad común</a:t>
                      </a:r>
                      <a:endParaRPr lang="es-ES" dirty="0"/>
                    </a:p>
                  </a:txBody>
                  <a:tcPr/>
                </a:tc>
                <a:tc>
                  <a:txBody>
                    <a:bodyPr/>
                    <a:lstStyle/>
                    <a:p>
                      <a:r>
                        <a:rPr lang="es-ES" dirty="0" smtClean="0"/>
                        <a:t>Salario base + </a:t>
                      </a:r>
                      <a:r>
                        <a:rPr lang="es-ES" dirty="0" err="1" smtClean="0"/>
                        <a:t>compl</a:t>
                      </a:r>
                      <a:r>
                        <a:rPr lang="es-ES" dirty="0" smtClean="0"/>
                        <a:t>. Salariales+ prorrata pagas extras</a:t>
                      </a:r>
                      <a:endParaRPr lang="es-ES" dirty="0"/>
                    </a:p>
                  </a:txBody>
                  <a:tcPr/>
                </a:tc>
              </a:tr>
              <a:tr h="370840">
                <a:tc>
                  <a:txBody>
                    <a:bodyPr/>
                    <a:lstStyle/>
                    <a:p>
                      <a:r>
                        <a:rPr lang="es-ES" dirty="0" smtClean="0"/>
                        <a:t>Contingencias</a:t>
                      </a:r>
                      <a:r>
                        <a:rPr lang="es-ES" baseline="0" dirty="0" smtClean="0"/>
                        <a:t> profesionales</a:t>
                      </a:r>
                      <a:endParaRPr lang="es-ES" dirty="0"/>
                    </a:p>
                  </a:txBody>
                  <a:tcPr/>
                </a:tc>
                <a:tc>
                  <a:txBody>
                    <a:bodyPr/>
                    <a:lstStyle/>
                    <a:p>
                      <a:r>
                        <a:rPr lang="es-ES" dirty="0" smtClean="0"/>
                        <a:t>Cubre</a:t>
                      </a:r>
                      <a:r>
                        <a:rPr lang="es-ES" baseline="0" dirty="0" smtClean="0"/>
                        <a:t> el desempleo y la formación</a:t>
                      </a:r>
                      <a:endParaRPr lang="es-ES" dirty="0"/>
                    </a:p>
                  </a:txBody>
                  <a:tcPr/>
                </a:tc>
                <a:tc>
                  <a:txBody>
                    <a:bodyPr/>
                    <a:lstStyle/>
                    <a:p>
                      <a:r>
                        <a:rPr lang="es-ES" dirty="0" smtClean="0"/>
                        <a:t>Salario base</a:t>
                      </a:r>
                      <a:r>
                        <a:rPr lang="es-ES" baseline="0" dirty="0" smtClean="0"/>
                        <a:t> + </a:t>
                      </a:r>
                      <a:r>
                        <a:rPr lang="es-ES" baseline="0" dirty="0" err="1" smtClean="0"/>
                        <a:t>compl</a:t>
                      </a:r>
                      <a:r>
                        <a:rPr lang="es-ES" baseline="0" dirty="0" smtClean="0"/>
                        <a:t> salariales +prorrata pagas extras + horas extras</a:t>
                      </a:r>
                      <a:endParaRPr lang="es-ES" dirty="0"/>
                    </a:p>
                  </a:txBody>
                  <a:tcPr/>
                </a:tc>
              </a:tr>
            </a:tbl>
          </a:graphicData>
        </a:graphic>
      </p:graphicFrame>
      <p:graphicFrame>
        <p:nvGraphicFramePr>
          <p:cNvPr id="10" name="9 Tabla"/>
          <p:cNvGraphicFramePr>
            <a:graphicFrameLocks noGrp="1"/>
          </p:cNvGraphicFramePr>
          <p:nvPr/>
        </p:nvGraphicFramePr>
        <p:xfrm>
          <a:off x="1187450" y="5300663"/>
          <a:ext cx="6096000" cy="6400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s-ES" dirty="0" smtClean="0"/>
                        <a:t>Horas extras</a:t>
                      </a:r>
                      <a:endParaRPr lang="es-ES" dirty="0"/>
                    </a:p>
                  </a:txBody>
                  <a:tcPr/>
                </a:tc>
                <a:tc>
                  <a:txBody>
                    <a:bodyPr/>
                    <a:lstStyle/>
                    <a:p>
                      <a:endParaRPr lang="es-ES" dirty="0"/>
                    </a:p>
                  </a:txBody>
                  <a:tcPr/>
                </a:tc>
                <a:tc>
                  <a:txBody>
                    <a:bodyPr/>
                    <a:lstStyle/>
                    <a:p>
                      <a:r>
                        <a:rPr lang="es-ES" dirty="0" smtClean="0"/>
                        <a:t>Horas</a:t>
                      </a:r>
                      <a:r>
                        <a:rPr lang="es-ES" baseline="0" dirty="0" smtClean="0"/>
                        <a:t> extras del mes.</a:t>
                      </a:r>
                      <a:endParaRPr lang="es-ES" dirty="0"/>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1 CuadroTexto"/>
          <p:cNvSpPr txBox="1">
            <a:spLocks noChangeArrowheads="1"/>
          </p:cNvSpPr>
          <p:nvPr/>
        </p:nvSpPr>
        <p:spPr bwMode="auto">
          <a:xfrm>
            <a:off x="500063" y="1000125"/>
            <a:ext cx="7572375" cy="4524375"/>
          </a:xfrm>
          <a:prstGeom prst="rect">
            <a:avLst/>
          </a:prstGeom>
          <a:noFill/>
          <a:ln w="9525">
            <a:noFill/>
            <a:miter lim="800000"/>
            <a:headEnd/>
            <a:tailEnd/>
          </a:ln>
        </p:spPr>
        <p:txBody>
          <a:bodyPr>
            <a:spAutoFit/>
          </a:bodyPr>
          <a:lstStyle/>
          <a:p>
            <a:r>
              <a:rPr lang="es-ES">
                <a:latin typeface="Century Gothic" pitchFamily="34" charset="0"/>
              </a:rPr>
              <a:t>DEDUCCIONES</a:t>
            </a:r>
          </a:p>
          <a:p>
            <a:endParaRPr lang="es-ES">
              <a:latin typeface="Century Gothic" pitchFamily="34" charset="0"/>
            </a:endParaRPr>
          </a:p>
          <a:p>
            <a:r>
              <a:rPr lang="es-ES">
                <a:latin typeface="Century Gothic" pitchFamily="34" charset="0"/>
              </a:rPr>
              <a:t>Son las cantidades que se restan del total devengado, obteniéndose así el líquido a percibir.</a:t>
            </a:r>
          </a:p>
          <a:p>
            <a:r>
              <a:rPr lang="es-ES">
                <a:latin typeface="Century Gothic" pitchFamily="34" charset="0"/>
              </a:rPr>
              <a:t>Son:</a:t>
            </a:r>
          </a:p>
          <a:p>
            <a:pPr>
              <a:buFont typeface="Arial" charset="0"/>
              <a:buChar char="•"/>
            </a:pPr>
            <a:r>
              <a:rPr lang="es-ES">
                <a:latin typeface="Century Gothic" pitchFamily="34" charset="0"/>
              </a:rPr>
              <a:t> La Seguridad Social	                    donde se aplica:</a:t>
            </a:r>
          </a:p>
          <a:p>
            <a:pPr>
              <a:buFont typeface="Arial" charset="0"/>
              <a:buChar char="•"/>
            </a:pPr>
            <a:r>
              <a:rPr lang="es-ES">
                <a:latin typeface="Century Gothic" pitchFamily="34" charset="0"/>
              </a:rPr>
              <a:t>              A la base de cotización por contingencias comunes el tipo del 4.70%.</a:t>
            </a:r>
          </a:p>
          <a:p>
            <a:pPr>
              <a:buFont typeface="Arial" charset="0"/>
              <a:buChar char="•"/>
            </a:pPr>
            <a:r>
              <a:rPr lang="es-ES">
                <a:latin typeface="Century Gothic" pitchFamily="34" charset="0"/>
              </a:rPr>
              <a:t>               A la base de cotización por contingencias profesionales y cuotas de recaudación conjunta el 1,55% o 1,60% según contratos.</a:t>
            </a:r>
          </a:p>
          <a:p>
            <a:pPr>
              <a:buFont typeface="Arial" charset="0"/>
              <a:buChar char="•"/>
            </a:pPr>
            <a:r>
              <a:rPr lang="es-ES">
                <a:latin typeface="Century Gothic" pitchFamily="34" charset="0"/>
              </a:rPr>
              <a:t>Las retenciones por IRPF		        el empresario está obligado a retener e ingresar  a Hacienda determinadas cantidades en concepto de pago a cuenta del IRPF. La cuantía será un porcentaje correspondiente a l rendimiento íntegro.</a:t>
            </a:r>
          </a:p>
          <a:p>
            <a:r>
              <a:rPr lang="es-ES">
                <a:latin typeface="Century Gothic" pitchFamily="34" charset="0"/>
              </a:rPr>
              <a:t>	</a:t>
            </a:r>
          </a:p>
        </p:txBody>
      </p:sp>
      <p:sp>
        <p:nvSpPr>
          <p:cNvPr id="3" name="2 Flecha derecha"/>
          <p:cNvSpPr/>
          <p:nvPr/>
        </p:nvSpPr>
        <p:spPr>
          <a:xfrm>
            <a:off x="3357563" y="2428875"/>
            <a:ext cx="977900" cy="214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4" name="3 Flecha derecha"/>
          <p:cNvSpPr/>
          <p:nvPr/>
        </p:nvSpPr>
        <p:spPr>
          <a:xfrm>
            <a:off x="3643313" y="4143375"/>
            <a:ext cx="977900" cy="214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1 CuadroTexto"/>
          <p:cNvSpPr txBox="1">
            <a:spLocks noChangeArrowheads="1"/>
          </p:cNvSpPr>
          <p:nvPr/>
        </p:nvSpPr>
        <p:spPr bwMode="auto">
          <a:xfrm>
            <a:off x="500063" y="785813"/>
            <a:ext cx="8286750" cy="923925"/>
          </a:xfrm>
          <a:prstGeom prst="rect">
            <a:avLst/>
          </a:prstGeom>
          <a:noFill/>
          <a:ln w="9525">
            <a:noFill/>
            <a:miter lim="800000"/>
            <a:headEnd/>
            <a:tailEnd/>
          </a:ln>
        </p:spPr>
        <p:txBody>
          <a:bodyPr>
            <a:spAutoFit/>
          </a:bodyPr>
          <a:lstStyle/>
          <a:p>
            <a:pPr marL="342900" indent="-342900">
              <a:buFontTx/>
              <a:buAutoNum type="arabicPeriod" startAt="4"/>
            </a:pPr>
            <a:r>
              <a:rPr lang="es-ES" b="1">
                <a:latin typeface="Century Gothic" pitchFamily="34" charset="0"/>
              </a:rPr>
              <a:t>Liquidación y pago:</a:t>
            </a:r>
          </a:p>
          <a:p>
            <a:pPr marL="800100" lvl="1" indent="-342900">
              <a:buFont typeface="Arial" charset="0"/>
              <a:buChar char="•"/>
            </a:pPr>
            <a:r>
              <a:rPr lang="es-ES">
                <a:latin typeface="Century Gothic" pitchFamily="34" charset="0"/>
              </a:rPr>
              <a:t>El  recibo de salario.</a:t>
            </a:r>
          </a:p>
          <a:p>
            <a:pPr marL="800100" lvl="1" indent="-342900">
              <a:buFont typeface="Arial" charset="0"/>
              <a:buChar char="•"/>
            </a:pPr>
            <a:r>
              <a:rPr lang="es-ES">
                <a:latin typeface="Century Gothic" pitchFamily="34" charset="0"/>
              </a:rPr>
              <a:t>Elementos del recibo.</a:t>
            </a:r>
          </a:p>
        </p:txBody>
      </p:sp>
      <p:pic>
        <p:nvPicPr>
          <p:cNvPr id="16386" name="Picture 11" descr="C:\Users\MARICRUZ\AppData\Local\Microsoft\Windows\Temporary Internet Files\Content.IE5\RPDVEARH\MM900303355[1].gif"/>
          <p:cNvPicPr>
            <a:picLocks noChangeAspect="1" noChangeArrowheads="1" noCrop="1"/>
          </p:cNvPicPr>
          <p:nvPr/>
        </p:nvPicPr>
        <p:blipFill>
          <a:blip r:embed="rId2"/>
          <a:srcRect/>
          <a:stretch>
            <a:fillRect/>
          </a:stretch>
        </p:blipFill>
        <p:spPr bwMode="auto">
          <a:xfrm>
            <a:off x="5572125" y="992188"/>
            <a:ext cx="2714625" cy="1865312"/>
          </a:xfrm>
          <a:prstGeom prst="rect">
            <a:avLst/>
          </a:prstGeom>
          <a:noFill/>
          <a:ln w="9525">
            <a:noFill/>
            <a:miter lim="800000"/>
            <a:headEnd/>
            <a:tailEnd/>
          </a:ln>
        </p:spPr>
      </p:pic>
      <p:pic>
        <p:nvPicPr>
          <p:cNvPr id="16387" name="Picture 13" descr="C:\Users\MARICRUZ\AppData\Local\Microsoft\Windows\Temporary Internet Files\Content.IE5\WJUHHPRN\MC900238168[1].wmf"/>
          <p:cNvPicPr>
            <a:picLocks noChangeAspect="1" noChangeArrowheads="1"/>
          </p:cNvPicPr>
          <p:nvPr/>
        </p:nvPicPr>
        <p:blipFill>
          <a:blip r:embed="rId3"/>
          <a:srcRect/>
          <a:stretch>
            <a:fillRect/>
          </a:stretch>
        </p:blipFill>
        <p:spPr bwMode="auto">
          <a:xfrm>
            <a:off x="1662113" y="3905250"/>
            <a:ext cx="2274887" cy="1811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1 CuadroTexto"/>
          <p:cNvSpPr txBox="1">
            <a:spLocks noChangeArrowheads="1"/>
          </p:cNvSpPr>
          <p:nvPr/>
        </p:nvSpPr>
        <p:spPr bwMode="auto">
          <a:xfrm>
            <a:off x="1000125" y="1071563"/>
            <a:ext cx="7000875" cy="4894262"/>
          </a:xfrm>
          <a:prstGeom prst="rect">
            <a:avLst/>
          </a:prstGeom>
          <a:noFill/>
          <a:ln w="9525">
            <a:noFill/>
            <a:miter lim="800000"/>
            <a:headEnd/>
            <a:tailEnd/>
          </a:ln>
        </p:spPr>
        <p:txBody>
          <a:bodyPr>
            <a:spAutoFit/>
          </a:bodyPr>
          <a:lstStyle/>
          <a:p>
            <a:r>
              <a:rPr lang="es-ES" sz="2400" b="1">
                <a:latin typeface="Century Gothic" pitchFamily="34" charset="0"/>
              </a:rPr>
              <a:t>1. EL SALARIO.</a:t>
            </a:r>
          </a:p>
          <a:p>
            <a:endParaRPr lang="es-ES" sz="2000">
              <a:latin typeface="Century Gothic" pitchFamily="34" charset="0"/>
            </a:endParaRPr>
          </a:p>
          <a:p>
            <a:r>
              <a:rPr lang="es-ES" sz="2400" b="1">
                <a:latin typeface="Century Gothic" pitchFamily="34" charset="0"/>
              </a:rPr>
              <a:t>Concepto</a:t>
            </a:r>
            <a:r>
              <a:rPr lang="es-ES" sz="2000" b="1">
                <a:latin typeface="Century Gothic" pitchFamily="34" charset="0"/>
              </a:rPr>
              <a:t>. </a:t>
            </a:r>
            <a:r>
              <a:rPr lang="es-ES" sz="2000">
                <a:latin typeface="Century Gothic" pitchFamily="34" charset="0"/>
              </a:rPr>
              <a:t>Es la contraprestación que  percibe el trabajador del empresario a cambio de la ejecución del trabajo por cuenta ajena.</a:t>
            </a:r>
          </a:p>
          <a:p>
            <a:endParaRPr lang="es-ES" sz="2000">
              <a:latin typeface="Century Gothic" pitchFamily="34" charset="0"/>
            </a:endParaRPr>
          </a:p>
          <a:p>
            <a:endParaRPr lang="es-ES" sz="2000">
              <a:latin typeface="Century Gothic" pitchFamily="34" charset="0"/>
            </a:endParaRPr>
          </a:p>
          <a:p>
            <a:r>
              <a:rPr lang="es-ES" sz="2000">
                <a:latin typeface="Century Gothic" pitchFamily="34" charset="0"/>
              </a:rPr>
              <a:t>Según  </a:t>
            </a:r>
            <a:r>
              <a:rPr lang="es-ES" sz="2400" b="1">
                <a:latin typeface="Century Gothic" pitchFamily="34" charset="0"/>
              </a:rPr>
              <a:t>el Estatuto de los Trabajadores</a:t>
            </a:r>
            <a:r>
              <a:rPr lang="es-ES" sz="2400">
                <a:latin typeface="Century Gothic" pitchFamily="34" charset="0"/>
              </a:rPr>
              <a:t>: </a:t>
            </a:r>
          </a:p>
          <a:p>
            <a:r>
              <a:rPr lang="es-ES" sz="2000">
                <a:latin typeface="Century Gothic" pitchFamily="34" charset="0"/>
              </a:rPr>
              <a:t>“ Se considera salario la totalidad de las percepciones económicas de los trabajadores, sin discriminación por razón de sexo, en dinero o especie,  por la prestación profesional de sus servicios laborales, ya retribuyan el trabajo efectivo,  cualquiera que sea la forma de remuneración , en especie o en dinero, o los periodos de descanso computables como de trabajo.”</a:t>
            </a:r>
          </a:p>
          <a:p>
            <a:endParaRPr lang="es-ES" sz="2000">
              <a:latin typeface="Century Gothic" pitchFamily="34" charset="0"/>
            </a:endParaRPr>
          </a:p>
          <a:p>
            <a:endParaRPr lang="es-ES" sz="2000">
              <a:latin typeface="Century Gothic"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1 Rectángulo"/>
          <p:cNvSpPr>
            <a:spLocks noChangeArrowheads="1"/>
          </p:cNvSpPr>
          <p:nvPr/>
        </p:nvSpPr>
        <p:spPr bwMode="auto">
          <a:xfrm>
            <a:off x="428625" y="785813"/>
            <a:ext cx="8143875" cy="5632450"/>
          </a:xfrm>
          <a:prstGeom prst="rect">
            <a:avLst/>
          </a:prstGeom>
          <a:noFill/>
          <a:ln w="9525">
            <a:noFill/>
            <a:miter lim="800000"/>
            <a:headEnd/>
            <a:tailEnd/>
          </a:ln>
        </p:spPr>
        <p:txBody>
          <a:bodyPr>
            <a:spAutoFit/>
          </a:bodyPr>
          <a:lstStyle/>
          <a:p>
            <a:r>
              <a:rPr lang="es-ES">
                <a:latin typeface="Century Gothic" pitchFamily="34" charset="0"/>
              </a:rPr>
              <a:t>Por otro lado existen retribuciones que no tienen la consideración de salario; son cantidades que percibe el trabajador por otros conceptos:</a:t>
            </a:r>
          </a:p>
          <a:p>
            <a:endParaRPr lang="es-ES">
              <a:latin typeface="Century Gothic" pitchFamily="34" charset="0"/>
            </a:endParaRPr>
          </a:p>
          <a:p>
            <a:pPr lvl="1">
              <a:buFont typeface="Arial" charset="0"/>
              <a:buChar char="•"/>
            </a:pPr>
            <a:r>
              <a:rPr lang="es-ES">
                <a:latin typeface="Century Gothic" pitchFamily="34" charset="0"/>
              </a:rPr>
              <a:t>Prestaciones e indemnizaciones de la Seguridad Social.</a:t>
            </a:r>
          </a:p>
          <a:p>
            <a:pPr lvl="1">
              <a:buFont typeface="Arial" charset="0"/>
              <a:buChar char="•"/>
            </a:pPr>
            <a:r>
              <a:rPr lang="es-ES">
                <a:latin typeface="Century Gothic" pitchFamily="34" charset="0"/>
              </a:rPr>
              <a:t>Indemnizaciones correspondientes a traslados, suspensiones o despidos.</a:t>
            </a:r>
          </a:p>
          <a:p>
            <a:pPr lvl="1">
              <a:buFont typeface="Arial" charset="0"/>
              <a:buChar char="•"/>
            </a:pPr>
            <a:r>
              <a:rPr lang="es-ES">
                <a:latin typeface="Century Gothic" pitchFamily="34" charset="0"/>
              </a:rPr>
              <a:t>Indemnizaciones por los gastos realizados como consecuencia de su actividad laboral.</a:t>
            </a:r>
          </a:p>
          <a:p>
            <a:pPr lvl="1"/>
            <a:endParaRPr lang="es-ES">
              <a:latin typeface="Century Gothic" pitchFamily="34" charset="0"/>
            </a:endParaRPr>
          </a:p>
          <a:p>
            <a:r>
              <a:rPr lang="es-ES" b="1">
                <a:latin typeface="Century Gothic" pitchFamily="34" charset="0"/>
              </a:rPr>
              <a:t>El origen:</a:t>
            </a:r>
          </a:p>
          <a:p>
            <a:endParaRPr lang="es-ES">
              <a:latin typeface="Century Gothic" pitchFamily="34" charset="0"/>
            </a:endParaRPr>
          </a:p>
          <a:p>
            <a:r>
              <a:rPr lang="es-ES">
                <a:latin typeface="Century Gothic" pitchFamily="34" charset="0"/>
              </a:rPr>
              <a:t>La palabra salario procede del latín </a:t>
            </a:r>
            <a:r>
              <a:rPr lang="es-ES" b="1">
                <a:latin typeface="Century Gothic" pitchFamily="34" charset="0"/>
              </a:rPr>
              <a:t>“ salarium”, </a:t>
            </a:r>
            <a:r>
              <a:rPr lang="es-ES">
                <a:latin typeface="Century Gothic" pitchFamily="34" charset="0"/>
              </a:rPr>
              <a:t>expresión que se remonta a la antigüedad y de la que se derivó el término  sueldo.</a:t>
            </a:r>
          </a:p>
          <a:p>
            <a:r>
              <a:rPr lang="es-ES">
                <a:latin typeface="Century Gothic" pitchFamily="34" charset="0"/>
              </a:rPr>
              <a:t>Antiguamente la</a:t>
            </a:r>
            <a:r>
              <a:rPr lang="es-ES" b="1">
                <a:latin typeface="Century Gothic" pitchFamily="34" charset="0"/>
              </a:rPr>
              <a:t> sal  </a:t>
            </a:r>
            <a:r>
              <a:rPr lang="es-ES">
                <a:latin typeface="Century Gothic" pitchFamily="34" charset="0"/>
              </a:rPr>
              <a:t>era un producto importante que en muchas ocasiones servía como moneda de cambio. La Vía Salaria es un antiguo camino romano que iba desde la ciudad de Ostia  (famosa por sus marismas) hasta Roma.</a:t>
            </a:r>
          </a:p>
          <a:p>
            <a:r>
              <a:rPr lang="es-ES">
                <a:latin typeface="Century Gothic" pitchFamily="34" charset="0"/>
              </a:rPr>
              <a:t>La Vía se construyó con el objetivo de transportar la sal hasta Roma y los soldados  que la vigilaban recibían parte de su pago en sal (salarium).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71500" y="928688"/>
            <a:ext cx="7715250" cy="2062162"/>
          </a:xfrm>
          <a:prstGeom prst="rect">
            <a:avLst/>
          </a:prstGeom>
          <a:noFill/>
        </p:spPr>
        <p:txBody>
          <a:bodyPr>
            <a:spAutoFit/>
          </a:bodyPr>
          <a:lstStyle/>
          <a:p>
            <a:pPr fontAlgn="auto">
              <a:spcBef>
                <a:spcPts val="0"/>
              </a:spcBef>
              <a:spcAft>
                <a:spcPts val="0"/>
              </a:spcAft>
              <a:defRPr/>
            </a:pPr>
            <a:r>
              <a:rPr lang="es-ES" sz="2400" b="1" dirty="0">
                <a:latin typeface="+mn-lt"/>
              </a:rPr>
              <a:t>Tipos de salarios:</a:t>
            </a:r>
          </a:p>
          <a:p>
            <a:pPr fontAlgn="auto">
              <a:spcBef>
                <a:spcPts val="0"/>
              </a:spcBef>
              <a:spcAft>
                <a:spcPts val="0"/>
              </a:spcAft>
              <a:defRPr/>
            </a:pPr>
            <a:endParaRPr lang="es-ES" sz="2400" b="1" dirty="0">
              <a:latin typeface="+mn-lt"/>
            </a:endParaRPr>
          </a:p>
          <a:p>
            <a:pPr marL="457200" indent="-457200" fontAlgn="auto">
              <a:spcBef>
                <a:spcPts val="0"/>
              </a:spcBef>
              <a:spcAft>
                <a:spcPts val="0"/>
              </a:spcAft>
              <a:buFont typeface="+mj-lt"/>
              <a:buAutoNum type="arabicPeriod"/>
              <a:defRPr/>
            </a:pPr>
            <a:r>
              <a:rPr lang="es-ES" sz="2000" b="1" dirty="0">
                <a:latin typeface="+mn-lt"/>
              </a:rPr>
              <a:t>El cálculo del salario</a:t>
            </a:r>
            <a:r>
              <a:rPr lang="es-ES" sz="2000" dirty="0">
                <a:latin typeface="+mn-lt"/>
              </a:rPr>
              <a:t>.</a:t>
            </a:r>
          </a:p>
          <a:p>
            <a:pPr marL="457200" indent="-457200" fontAlgn="auto">
              <a:spcBef>
                <a:spcPts val="0"/>
              </a:spcBef>
              <a:spcAft>
                <a:spcPts val="0"/>
              </a:spcAft>
              <a:buFont typeface="Arial" pitchFamily="34" charset="0"/>
              <a:buChar char="•"/>
              <a:defRPr/>
            </a:pPr>
            <a:r>
              <a:rPr lang="es-ES" sz="2000" dirty="0">
                <a:latin typeface="+mn-lt"/>
              </a:rPr>
              <a:t>Salario por unidad de tiempo.</a:t>
            </a:r>
          </a:p>
          <a:p>
            <a:pPr marL="457200" indent="-457200" fontAlgn="auto">
              <a:spcBef>
                <a:spcPts val="0"/>
              </a:spcBef>
              <a:spcAft>
                <a:spcPts val="0"/>
              </a:spcAft>
              <a:buFont typeface="Arial" pitchFamily="34" charset="0"/>
              <a:buChar char="•"/>
              <a:defRPr/>
            </a:pPr>
            <a:r>
              <a:rPr lang="es-ES" sz="2000" dirty="0">
                <a:latin typeface="+mn-lt"/>
              </a:rPr>
              <a:t>Salario por unidad de obra.</a:t>
            </a:r>
          </a:p>
          <a:p>
            <a:pPr marL="457200" indent="-457200" fontAlgn="auto">
              <a:spcBef>
                <a:spcPts val="0"/>
              </a:spcBef>
              <a:spcAft>
                <a:spcPts val="0"/>
              </a:spcAft>
              <a:buFont typeface="Arial" pitchFamily="34" charset="0"/>
              <a:buChar char="•"/>
              <a:defRPr/>
            </a:pPr>
            <a:r>
              <a:rPr lang="es-ES" sz="2000" dirty="0">
                <a:latin typeface="+mn-lt"/>
              </a:rPr>
              <a:t>Salario mixto.</a:t>
            </a:r>
          </a:p>
        </p:txBody>
      </p:sp>
      <p:sp>
        <p:nvSpPr>
          <p:cNvPr id="10" name="9 CuadroTexto"/>
          <p:cNvSpPr txBox="1"/>
          <p:nvPr/>
        </p:nvSpPr>
        <p:spPr>
          <a:xfrm>
            <a:off x="642938" y="3214688"/>
            <a:ext cx="8072437" cy="2246312"/>
          </a:xfrm>
          <a:prstGeom prst="rect">
            <a:avLst/>
          </a:prstGeom>
          <a:noFill/>
        </p:spPr>
        <p:txBody>
          <a:bodyPr>
            <a:spAutoFit/>
          </a:bodyPr>
          <a:lstStyle/>
          <a:p>
            <a:pPr fontAlgn="auto">
              <a:spcBef>
                <a:spcPts val="0"/>
              </a:spcBef>
              <a:spcAft>
                <a:spcPts val="0"/>
              </a:spcAft>
              <a:defRPr/>
            </a:pPr>
            <a:r>
              <a:rPr lang="es-ES" sz="2000" dirty="0">
                <a:latin typeface="+mn-lt"/>
              </a:rPr>
              <a:t>2</a:t>
            </a:r>
            <a:r>
              <a:rPr lang="es-ES" sz="2000" b="1" dirty="0">
                <a:latin typeface="+mn-lt"/>
              </a:rPr>
              <a:t>.    El abono del salario</a:t>
            </a:r>
            <a:r>
              <a:rPr lang="es-ES" sz="2000" dirty="0">
                <a:latin typeface="+mn-lt"/>
              </a:rPr>
              <a:t>.</a:t>
            </a:r>
          </a:p>
          <a:p>
            <a:pPr fontAlgn="auto">
              <a:spcBef>
                <a:spcPts val="0"/>
              </a:spcBef>
              <a:spcAft>
                <a:spcPts val="0"/>
              </a:spcAft>
              <a:buFont typeface="Arial" pitchFamily="34" charset="0"/>
              <a:buChar char="•"/>
              <a:defRPr/>
            </a:pPr>
            <a:r>
              <a:rPr lang="es-ES" sz="2000" dirty="0">
                <a:latin typeface="+mn-lt"/>
              </a:rPr>
              <a:t>       Salario en metálico.</a:t>
            </a:r>
          </a:p>
          <a:p>
            <a:pPr fontAlgn="auto">
              <a:spcBef>
                <a:spcPts val="0"/>
              </a:spcBef>
              <a:spcAft>
                <a:spcPts val="0"/>
              </a:spcAft>
              <a:buFont typeface="Arial" pitchFamily="34" charset="0"/>
              <a:buChar char="•"/>
              <a:defRPr/>
            </a:pPr>
            <a:r>
              <a:rPr lang="es-ES" sz="2000" dirty="0">
                <a:latin typeface="+mn-lt"/>
              </a:rPr>
              <a:t>       Salario en especie.  </a:t>
            </a:r>
          </a:p>
          <a:p>
            <a:pPr fontAlgn="auto">
              <a:spcBef>
                <a:spcPts val="0"/>
              </a:spcBef>
              <a:spcAft>
                <a:spcPts val="0"/>
              </a:spcAft>
              <a:defRPr/>
            </a:pPr>
            <a:endParaRPr lang="es-ES" sz="2000" dirty="0">
              <a:latin typeface="+mn-lt"/>
            </a:endParaRPr>
          </a:p>
          <a:p>
            <a:pPr marL="457200" indent="-457200" fontAlgn="auto">
              <a:spcBef>
                <a:spcPts val="0"/>
              </a:spcBef>
              <a:spcAft>
                <a:spcPts val="0"/>
              </a:spcAft>
              <a:buFontTx/>
              <a:buAutoNum type="arabicPeriod" startAt="3"/>
              <a:defRPr/>
            </a:pPr>
            <a:r>
              <a:rPr lang="es-ES" sz="2000" b="1" dirty="0">
                <a:latin typeface="+mn-lt"/>
              </a:rPr>
              <a:t>La valoración del puesto de trabajo.</a:t>
            </a:r>
          </a:p>
          <a:p>
            <a:pPr marL="457200" indent="-457200" fontAlgn="auto">
              <a:spcBef>
                <a:spcPts val="0"/>
              </a:spcBef>
              <a:spcAft>
                <a:spcPts val="0"/>
              </a:spcAft>
              <a:buFont typeface="Arial" pitchFamily="34" charset="0"/>
              <a:buChar char="•"/>
              <a:defRPr/>
            </a:pPr>
            <a:r>
              <a:rPr lang="es-ES" sz="2000" dirty="0">
                <a:latin typeface="+mn-lt"/>
              </a:rPr>
              <a:t>Salario de categoría.</a:t>
            </a:r>
          </a:p>
          <a:p>
            <a:pPr marL="457200" indent="-457200" fontAlgn="auto">
              <a:spcBef>
                <a:spcPts val="0"/>
              </a:spcBef>
              <a:spcAft>
                <a:spcPts val="0"/>
              </a:spcAft>
              <a:buFont typeface="Arial" pitchFamily="34" charset="0"/>
              <a:buChar char="•"/>
              <a:defRPr/>
            </a:pPr>
            <a:r>
              <a:rPr lang="es-ES" sz="2000" dirty="0">
                <a:latin typeface="+mn-lt"/>
              </a:rPr>
              <a:t>Salario de calificación. </a:t>
            </a:r>
          </a:p>
        </p:txBody>
      </p:sp>
      <p:pic>
        <p:nvPicPr>
          <p:cNvPr id="19459" name="Picture 2" descr="C:\Archivos de programa\Microsoft Office\MEDIA\CAGCAT10\j0252349.wmf"/>
          <p:cNvPicPr>
            <a:picLocks noChangeAspect="1" noChangeArrowheads="1"/>
          </p:cNvPicPr>
          <p:nvPr/>
        </p:nvPicPr>
        <p:blipFill>
          <a:blip r:embed="rId2"/>
          <a:srcRect/>
          <a:stretch>
            <a:fillRect/>
          </a:stretch>
        </p:blipFill>
        <p:spPr bwMode="auto">
          <a:xfrm>
            <a:off x="6429375" y="803275"/>
            <a:ext cx="1827213" cy="11112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1 CuadroTexto"/>
          <p:cNvSpPr txBox="1">
            <a:spLocks noChangeArrowheads="1"/>
          </p:cNvSpPr>
          <p:nvPr/>
        </p:nvSpPr>
        <p:spPr bwMode="auto">
          <a:xfrm>
            <a:off x="714375" y="1071563"/>
            <a:ext cx="7929563" cy="4708525"/>
          </a:xfrm>
          <a:prstGeom prst="rect">
            <a:avLst/>
          </a:prstGeom>
          <a:noFill/>
          <a:ln w="9525">
            <a:noFill/>
            <a:miter lim="800000"/>
            <a:headEnd/>
            <a:tailEnd/>
          </a:ln>
        </p:spPr>
        <p:txBody>
          <a:bodyPr>
            <a:spAutoFit/>
          </a:bodyPr>
          <a:lstStyle/>
          <a:p>
            <a:r>
              <a:rPr lang="es-ES" sz="2000" b="1">
                <a:latin typeface="Century Gothic" pitchFamily="34" charset="0"/>
              </a:rPr>
              <a:t>La estructura del salario.</a:t>
            </a:r>
          </a:p>
          <a:p>
            <a:endParaRPr lang="es-ES" sz="2000">
              <a:latin typeface="Century Gothic" pitchFamily="34" charset="0"/>
            </a:endParaRPr>
          </a:p>
          <a:p>
            <a:r>
              <a:rPr lang="es-ES" sz="2000">
                <a:latin typeface="Century Gothic" pitchFamily="34" charset="0"/>
              </a:rPr>
              <a:t>La estructura salarial se establece mediante la </a:t>
            </a:r>
            <a:r>
              <a:rPr lang="es-ES" sz="2000" b="1">
                <a:latin typeface="Century Gothic" pitchFamily="34" charset="0"/>
              </a:rPr>
              <a:t>negociación colectiva </a:t>
            </a:r>
            <a:r>
              <a:rPr lang="es-ES" sz="2000">
                <a:latin typeface="Century Gothic" pitchFamily="34" charset="0"/>
              </a:rPr>
              <a:t>y , en su defecto, mediante el </a:t>
            </a:r>
            <a:r>
              <a:rPr lang="es-ES" sz="2000" b="1">
                <a:latin typeface="Century Gothic" pitchFamily="34" charset="0"/>
              </a:rPr>
              <a:t>contrato individual </a:t>
            </a:r>
            <a:r>
              <a:rPr lang="es-ES" sz="2000">
                <a:latin typeface="Century Gothic" pitchFamily="34" charset="0"/>
              </a:rPr>
              <a:t>de trabajo.</a:t>
            </a:r>
          </a:p>
          <a:p>
            <a:endParaRPr lang="es-ES" sz="2000">
              <a:latin typeface="Century Gothic" pitchFamily="34" charset="0"/>
            </a:endParaRPr>
          </a:p>
          <a:p>
            <a:r>
              <a:rPr lang="es-ES" sz="2000">
                <a:latin typeface="Century Gothic" pitchFamily="34" charset="0"/>
              </a:rPr>
              <a:t>El  salario debe comprender:</a:t>
            </a:r>
          </a:p>
          <a:p>
            <a:endParaRPr lang="es-ES" sz="2000">
              <a:latin typeface="Century Gothic" pitchFamily="34" charset="0"/>
            </a:endParaRPr>
          </a:p>
          <a:p>
            <a:pPr>
              <a:buFontTx/>
              <a:buChar char="-"/>
            </a:pPr>
            <a:r>
              <a:rPr lang="es-ES" sz="2000" b="1">
                <a:latin typeface="Century Gothic" pitchFamily="34" charset="0"/>
              </a:rPr>
              <a:t>  El salario base                       </a:t>
            </a:r>
            <a:r>
              <a:rPr lang="es-ES" sz="2000">
                <a:latin typeface="Century Gothic" pitchFamily="34" charset="0"/>
              </a:rPr>
              <a:t>Es la parte fijada por unidad de tiempo o por obra.   </a:t>
            </a:r>
          </a:p>
          <a:p>
            <a:pPr>
              <a:buFontTx/>
              <a:buChar char="-"/>
            </a:pPr>
            <a:endParaRPr lang="es-ES" sz="2000">
              <a:latin typeface="Century Gothic" pitchFamily="34" charset="0"/>
            </a:endParaRPr>
          </a:p>
          <a:p>
            <a:pPr>
              <a:buFontTx/>
              <a:buChar char="-"/>
            </a:pPr>
            <a:r>
              <a:rPr lang="es-ES" sz="2000" b="1">
                <a:latin typeface="Century Gothic" pitchFamily="34" charset="0"/>
              </a:rPr>
              <a:t>    Los complementos salariales</a:t>
            </a:r>
            <a:r>
              <a:rPr lang="es-ES" sz="2000">
                <a:latin typeface="Century Gothic" pitchFamily="34" charset="0"/>
              </a:rPr>
              <a:t>		Se componen de diversas percepciones retribuidas que se añaden al salario base cuando concurren determinadas circunstancias. Los complementos salariales pueden pactarse para que sean consolidables o no.</a:t>
            </a:r>
          </a:p>
          <a:p>
            <a:endParaRPr lang="es-ES" sz="2000" b="1">
              <a:latin typeface="Century Gothic" pitchFamily="34" charset="0"/>
            </a:endParaRPr>
          </a:p>
        </p:txBody>
      </p:sp>
      <p:sp>
        <p:nvSpPr>
          <p:cNvPr id="3" name="2 Flecha derecha"/>
          <p:cNvSpPr/>
          <p:nvPr/>
        </p:nvSpPr>
        <p:spPr>
          <a:xfrm>
            <a:off x="3143250" y="3643313"/>
            <a:ext cx="977900" cy="1984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4" name="3 Flecha derecha"/>
          <p:cNvSpPr/>
          <p:nvPr/>
        </p:nvSpPr>
        <p:spPr>
          <a:xfrm>
            <a:off x="5072063" y="4572000"/>
            <a:ext cx="977900"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1 CuadroTexto"/>
          <p:cNvSpPr txBox="1">
            <a:spLocks noChangeArrowheads="1"/>
          </p:cNvSpPr>
          <p:nvPr/>
        </p:nvSpPr>
        <p:spPr bwMode="auto">
          <a:xfrm>
            <a:off x="642938" y="857250"/>
            <a:ext cx="7429500" cy="5016500"/>
          </a:xfrm>
          <a:prstGeom prst="rect">
            <a:avLst/>
          </a:prstGeom>
          <a:noFill/>
          <a:ln w="9525">
            <a:noFill/>
            <a:miter lim="800000"/>
            <a:headEnd/>
            <a:tailEnd/>
          </a:ln>
        </p:spPr>
        <p:txBody>
          <a:bodyPr>
            <a:spAutoFit/>
          </a:bodyPr>
          <a:lstStyle/>
          <a:p>
            <a:endParaRPr lang="es-ES" sz="2000" b="1">
              <a:latin typeface="Century Gothic" pitchFamily="34" charset="0"/>
            </a:endParaRPr>
          </a:p>
          <a:p>
            <a:r>
              <a:rPr lang="es-ES" sz="2000" b="1">
                <a:latin typeface="Century Gothic" pitchFamily="34" charset="0"/>
              </a:rPr>
              <a:t>Los complementos salariales pueden ser.</a:t>
            </a:r>
          </a:p>
          <a:p>
            <a:endParaRPr lang="es-ES" sz="2000">
              <a:latin typeface="Century Gothic" pitchFamily="34" charset="0"/>
            </a:endParaRPr>
          </a:p>
          <a:p>
            <a:pPr>
              <a:buFont typeface="Arial" charset="0"/>
              <a:buChar char="•"/>
            </a:pPr>
            <a:r>
              <a:rPr lang="es-ES" sz="2000">
                <a:latin typeface="Century Gothic" pitchFamily="34" charset="0"/>
              </a:rPr>
              <a:t> </a:t>
            </a:r>
            <a:r>
              <a:rPr lang="es-ES" sz="2000" b="1">
                <a:latin typeface="Century Gothic" pitchFamily="34" charset="0"/>
              </a:rPr>
              <a:t>Personales</a:t>
            </a:r>
            <a:r>
              <a:rPr lang="es-ES" sz="2000">
                <a:latin typeface="Century Gothic" pitchFamily="34" charset="0"/>
              </a:rPr>
              <a:t>		remuneran circunstancias concretas del trabajador que no han sido tenidas en cuenta al determinar el salario base (antigüedad, titulación).</a:t>
            </a:r>
          </a:p>
          <a:p>
            <a:pPr>
              <a:buFont typeface="Arial" charset="0"/>
              <a:buChar char="•"/>
            </a:pPr>
            <a:endParaRPr lang="es-ES" sz="2000" b="1">
              <a:latin typeface="Century Gothic" pitchFamily="34" charset="0"/>
            </a:endParaRPr>
          </a:p>
          <a:p>
            <a:pPr>
              <a:buFont typeface="Arial" charset="0"/>
              <a:buChar char="•"/>
            </a:pPr>
            <a:r>
              <a:rPr lang="es-ES" sz="2000" b="1">
                <a:latin typeface="Century Gothic" pitchFamily="34" charset="0"/>
              </a:rPr>
              <a:t>De puesto de trabajo </a:t>
            </a:r>
            <a:r>
              <a:rPr lang="es-ES" sz="2000">
                <a:latin typeface="Century Gothic" pitchFamily="34" charset="0"/>
              </a:rPr>
              <a:t>		están relacionadas con las circunstancias del puesto de trabajo, por este motivo no son consolidables y pueden desaparecer cuando desaparecen las circunstancias que los motivan (complementos de toxicidad, peligrosidad,  trabajos nocturnos…)</a:t>
            </a:r>
          </a:p>
          <a:p>
            <a:pPr>
              <a:buFont typeface="Arial" charset="0"/>
              <a:buChar char="•"/>
            </a:pPr>
            <a:endParaRPr lang="es-ES" sz="2000" b="1">
              <a:latin typeface="Century Gothic" pitchFamily="34" charset="0"/>
            </a:endParaRPr>
          </a:p>
          <a:p>
            <a:pPr>
              <a:buFont typeface="Arial" charset="0"/>
              <a:buChar char="•"/>
            </a:pPr>
            <a:r>
              <a:rPr lang="es-ES" sz="2000" b="1">
                <a:latin typeface="Century Gothic" pitchFamily="34" charset="0"/>
              </a:rPr>
              <a:t>Por calidad o cantidad de trabajo</a:t>
            </a:r>
            <a:r>
              <a:rPr lang="es-ES" sz="2000">
                <a:latin typeface="Century Gothic" pitchFamily="34" charset="0"/>
              </a:rPr>
              <a:t>		   se conceden por una mayor o mejor prestación del trabajo (primas, incentivos, horas extraordinarias ).		</a:t>
            </a:r>
          </a:p>
        </p:txBody>
      </p:sp>
      <p:sp>
        <p:nvSpPr>
          <p:cNvPr id="6" name="5 Flecha derecha"/>
          <p:cNvSpPr/>
          <p:nvPr/>
        </p:nvSpPr>
        <p:spPr>
          <a:xfrm>
            <a:off x="2428875" y="1857375"/>
            <a:ext cx="977900"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7" name="6 Flecha derecha"/>
          <p:cNvSpPr/>
          <p:nvPr/>
        </p:nvSpPr>
        <p:spPr>
          <a:xfrm>
            <a:off x="3857625" y="3357563"/>
            <a:ext cx="977900"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8" name="7 Flecha derecha"/>
          <p:cNvSpPr/>
          <p:nvPr/>
        </p:nvSpPr>
        <p:spPr>
          <a:xfrm>
            <a:off x="5214938" y="5500688"/>
            <a:ext cx="977900"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1 CuadroTexto"/>
          <p:cNvSpPr txBox="1">
            <a:spLocks noChangeArrowheads="1"/>
          </p:cNvSpPr>
          <p:nvPr/>
        </p:nvSpPr>
        <p:spPr bwMode="auto">
          <a:xfrm>
            <a:off x="714375" y="1071563"/>
            <a:ext cx="7715250" cy="4648200"/>
          </a:xfrm>
          <a:prstGeom prst="rect">
            <a:avLst/>
          </a:prstGeom>
          <a:noFill/>
          <a:ln w="9525">
            <a:noFill/>
            <a:miter lim="800000"/>
            <a:headEnd/>
            <a:tailEnd/>
          </a:ln>
        </p:spPr>
        <p:txBody>
          <a:bodyPr>
            <a:spAutoFit/>
          </a:bodyPr>
          <a:lstStyle/>
          <a:p>
            <a:pPr>
              <a:buFont typeface="Arial" charset="0"/>
              <a:buChar char="•"/>
            </a:pPr>
            <a:r>
              <a:rPr lang="es-ES">
                <a:latin typeface="Century Gothic" pitchFamily="34" charset="0"/>
              </a:rPr>
              <a:t> </a:t>
            </a:r>
            <a:r>
              <a:rPr lang="es-ES" sz="2000" b="1">
                <a:latin typeface="Century Gothic" pitchFamily="34" charset="0"/>
              </a:rPr>
              <a:t>De vencimiento periódico superior al mes</a:t>
            </a:r>
            <a:r>
              <a:rPr lang="es-ES" sz="2000">
                <a:latin typeface="Century Gothic" pitchFamily="34" charset="0"/>
              </a:rPr>
              <a:t>		    remuneran por ejemplo, la participación en beneficios, las pagas extras.</a:t>
            </a:r>
          </a:p>
          <a:p>
            <a:pPr>
              <a:buFont typeface="Arial" charset="0"/>
              <a:buChar char="•"/>
            </a:pPr>
            <a:endParaRPr lang="es-ES" sz="2000">
              <a:latin typeface="Century Gothic" pitchFamily="34" charset="0"/>
            </a:endParaRPr>
          </a:p>
          <a:p>
            <a:pPr>
              <a:buFont typeface="Arial" charset="0"/>
              <a:buChar char="•"/>
            </a:pPr>
            <a:r>
              <a:rPr lang="es-ES" sz="2000">
                <a:latin typeface="Century Gothic" pitchFamily="34" charset="0"/>
              </a:rPr>
              <a:t> </a:t>
            </a:r>
            <a:r>
              <a:rPr lang="es-ES" sz="2000" b="1">
                <a:latin typeface="Century Gothic" pitchFamily="34" charset="0"/>
              </a:rPr>
              <a:t>En especie </a:t>
            </a:r>
            <a:r>
              <a:rPr lang="es-ES" sz="2000">
                <a:latin typeface="Century Gothic" pitchFamily="34" charset="0"/>
              </a:rPr>
              <a:t>		son las percepciones distintas del dinero, que no forman parte del salario base , como manutención o alojamiento.</a:t>
            </a:r>
          </a:p>
          <a:p>
            <a:pPr>
              <a:buFont typeface="Arial" charset="0"/>
              <a:buChar char="•"/>
            </a:pPr>
            <a:endParaRPr lang="es-ES" sz="2000" b="1">
              <a:latin typeface="Century Gothic" pitchFamily="34" charset="0"/>
            </a:endParaRPr>
          </a:p>
          <a:p>
            <a:pPr>
              <a:buFont typeface="Arial" charset="0"/>
              <a:buChar char="•"/>
            </a:pPr>
            <a:r>
              <a:rPr lang="es-ES" sz="2000" b="1">
                <a:latin typeface="Century Gothic" pitchFamily="34" charset="0"/>
              </a:rPr>
              <a:t> De residencia</a:t>
            </a:r>
            <a:r>
              <a:rPr lang="es-ES" sz="2000">
                <a:latin typeface="Century Gothic" pitchFamily="34" charset="0"/>
              </a:rPr>
              <a:t>		 retribuyen la circunstancia de que el trabajo se preste en las  provincias insulares, Ceuta o Melilla.</a:t>
            </a:r>
          </a:p>
          <a:p>
            <a:pPr>
              <a:buFont typeface="Arial" charset="0"/>
              <a:buChar char="•"/>
            </a:pPr>
            <a:endParaRPr lang="es-ES" sz="2000">
              <a:latin typeface="Century Gothic" pitchFamily="34" charset="0"/>
            </a:endParaRPr>
          </a:p>
          <a:p>
            <a:pPr>
              <a:buFont typeface="Arial" charset="0"/>
              <a:buChar char="•"/>
            </a:pPr>
            <a:endParaRPr lang="es-ES" sz="2000" b="1">
              <a:latin typeface="Century Gothic" pitchFamily="34" charset="0"/>
            </a:endParaRPr>
          </a:p>
          <a:p>
            <a:r>
              <a:rPr lang="es-ES" sz="2000" b="1">
                <a:latin typeface="Century Gothic" pitchFamily="34" charset="0"/>
              </a:rPr>
              <a:t>Complemento salarial consolidable  </a:t>
            </a:r>
            <a:r>
              <a:rPr lang="es-ES" sz="2000">
                <a:latin typeface="Century Gothic" pitchFamily="34" charset="0"/>
              </a:rPr>
              <a:t>es la retribución que se asigna al trabajador y que se mantiene  en el futuro aunque desaparezcan las circunstancias  que generaron  ese pago.</a:t>
            </a:r>
          </a:p>
          <a:p>
            <a:pPr>
              <a:buFont typeface="Arial" charset="0"/>
              <a:buChar char="•"/>
            </a:pPr>
            <a:endParaRPr lang="es-ES">
              <a:latin typeface="Century Gothic" pitchFamily="34" charset="0"/>
            </a:endParaRPr>
          </a:p>
          <a:p>
            <a:pPr>
              <a:buFont typeface="Arial" charset="0"/>
              <a:buChar char="•"/>
            </a:pPr>
            <a:endParaRPr lang="es-ES">
              <a:latin typeface="Century Gothic" pitchFamily="34" charset="0"/>
            </a:endParaRPr>
          </a:p>
        </p:txBody>
      </p:sp>
      <p:sp>
        <p:nvSpPr>
          <p:cNvPr id="3" name="2 Flecha derecha"/>
          <p:cNvSpPr/>
          <p:nvPr/>
        </p:nvSpPr>
        <p:spPr>
          <a:xfrm>
            <a:off x="6429375" y="1143000"/>
            <a:ext cx="977900"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4" name="3 Flecha derecha"/>
          <p:cNvSpPr/>
          <p:nvPr/>
        </p:nvSpPr>
        <p:spPr>
          <a:xfrm>
            <a:off x="2500313" y="2357438"/>
            <a:ext cx="977900"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5" name="4 Flecha derecha"/>
          <p:cNvSpPr/>
          <p:nvPr/>
        </p:nvSpPr>
        <p:spPr>
          <a:xfrm>
            <a:off x="3000375" y="3571875"/>
            <a:ext cx="977900"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ío">
  <a:themeElements>
    <a:clrScheme name="Brío">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Brí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Brío">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396</TotalTime>
  <Words>1965</Words>
  <Application>Microsoft Office PowerPoint</Application>
  <PresentationFormat>Presentación en pantalla (4:3)</PresentationFormat>
  <Paragraphs>233</Paragraphs>
  <Slides>23</Slides>
  <Notes>2</Notes>
  <HiddenSlides>0</HiddenSlides>
  <MMClips>0</MMClips>
  <ScaleCrop>false</ScaleCrop>
  <HeadingPairs>
    <vt:vector size="4" baseType="variant">
      <vt:variant>
        <vt:lpstr>Tema</vt:lpstr>
      </vt:variant>
      <vt:variant>
        <vt:i4>1</vt:i4>
      </vt:variant>
      <vt:variant>
        <vt:lpstr>Títulos de diapositiva</vt:lpstr>
      </vt:variant>
      <vt:variant>
        <vt:i4>23</vt:i4>
      </vt:variant>
    </vt:vector>
  </HeadingPairs>
  <TitlesOfParts>
    <vt:vector size="24" baseType="lpstr">
      <vt:lpstr>Brío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UVEG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MARICRUZ</dc:creator>
  <cp:lastModifiedBy>Mari Cruz Roldán</cp:lastModifiedBy>
  <cp:revision>188</cp:revision>
  <dcterms:created xsi:type="dcterms:W3CDTF">2011-03-30T11:07:27Z</dcterms:created>
  <dcterms:modified xsi:type="dcterms:W3CDTF">2015-01-07T08:17:13Z</dcterms:modified>
</cp:coreProperties>
</file>