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80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67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>
        <p:scale>
          <a:sx n="70" d="100"/>
          <a:sy n="70" d="100"/>
        </p:scale>
        <p:origin x="-732" y="-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9CE825A-8971-49D4-807B-1729594F3CA2}" type="datetimeFigureOut">
              <a:rPr lang="es-ES" smtClean="0"/>
              <a:t>28/10/2014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401B21A-48D3-4D57-B61C-ED2DC46E7C36}" type="slidenum">
              <a:rPr lang="es-ES" smtClean="0"/>
              <a:t>‹Nº›</a:t>
            </a:fld>
            <a:endParaRPr lang="es-E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564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825A-8971-49D4-807B-1729594F3CA2}" type="datetimeFigureOut">
              <a:rPr lang="es-ES" smtClean="0"/>
              <a:t>28/10/2014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B21A-48D3-4D57-B61C-ED2DC46E7C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372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825A-8971-49D4-807B-1729594F3CA2}" type="datetimeFigureOut">
              <a:rPr lang="es-ES" smtClean="0"/>
              <a:t>28/10/2014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B21A-48D3-4D57-B61C-ED2DC46E7C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294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825A-8971-49D4-807B-1729594F3CA2}" type="datetimeFigureOut">
              <a:rPr lang="es-ES" smtClean="0"/>
              <a:t>28/10/2014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B21A-48D3-4D57-B61C-ED2DC46E7C36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6011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825A-8971-49D4-807B-1729594F3CA2}" type="datetimeFigureOut">
              <a:rPr lang="es-ES" smtClean="0"/>
              <a:t>28/10/2014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B21A-48D3-4D57-B61C-ED2DC46E7C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8108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825A-8971-49D4-807B-1729594F3CA2}" type="datetimeFigureOut">
              <a:rPr lang="es-ES" smtClean="0"/>
              <a:t>28/10/2014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B21A-48D3-4D57-B61C-ED2DC46E7C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6349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825A-8971-49D4-807B-1729594F3CA2}" type="datetimeFigureOut">
              <a:rPr lang="es-ES" smtClean="0"/>
              <a:t>28/10/2014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B21A-48D3-4D57-B61C-ED2DC46E7C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894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825A-8971-49D4-807B-1729594F3CA2}" type="datetimeFigureOut">
              <a:rPr lang="es-ES" smtClean="0"/>
              <a:t>28/10/2014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B21A-48D3-4D57-B61C-ED2DC46E7C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9510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825A-8971-49D4-807B-1729594F3CA2}" type="datetimeFigureOut">
              <a:rPr lang="es-ES" smtClean="0"/>
              <a:t>28/10/2014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B21A-48D3-4D57-B61C-ED2DC46E7C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816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825A-8971-49D4-807B-1729594F3CA2}" type="datetimeFigureOut">
              <a:rPr lang="es-ES" smtClean="0"/>
              <a:t>28/10/2014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B21A-48D3-4D57-B61C-ED2DC46E7C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03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825A-8971-49D4-807B-1729594F3CA2}" type="datetimeFigureOut">
              <a:rPr lang="es-ES" smtClean="0"/>
              <a:t>28/10/2014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B21A-48D3-4D57-B61C-ED2DC46E7C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571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825A-8971-49D4-807B-1729594F3CA2}" type="datetimeFigureOut">
              <a:rPr lang="es-ES" smtClean="0"/>
              <a:t>28/10/2014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B21A-48D3-4D57-B61C-ED2DC46E7C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5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825A-8971-49D4-807B-1729594F3CA2}" type="datetimeFigureOut">
              <a:rPr lang="es-ES" smtClean="0"/>
              <a:t>28/10/2014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B21A-48D3-4D57-B61C-ED2DC46E7C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631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825A-8971-49D4-807B-1729594F3CA2}" type="datetimeFigureOut">
              <a:rPr lang="es-ES" smtClean="0"/>
              <a:t>28/10/2014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B21A-48D3-4D57-B61C-ED2DC46E7C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33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825A-8971-49D4-807B-1729594F3CA2}" type="datetimeFigureOut">
              <a:rPr lang="es-ES" smtClean="0"/>
              <a:t>28/10/2014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B21A-48D3-4D57-B61C-ED2DC46E7C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942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825A-8971-49D4-807B-1729594F3CA2}" type="datetimeFigureOut">
              <a:rPr lang="es-ES" smtClean="0"/>
              <a:t>28/10/2014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B21A-48D3-4D57-B61C-ED2DC46E7C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10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825A-8971-49D4-807B-1729594F3CA2}" type="datetimeFigureOut">
              <a:rPr lang="es-ES" smtClean="0"/>
              <a:t>28/10/2014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B21A-48D3-4D57-B61C-ED2DC46E7C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167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9CE825A-8971-49D4-807B-1729594F3CA2}" type="datetimeFigureOut">
              <a:rPr lang="es-ES" smtClean="0"/>
              <a:t>28/10/2014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401B21A-48D3-4D57-B61C-ED2DC46E7C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208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0065" y="472002"/>
            <a:ext cx="8495805" cy="17724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E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/>
            </a:r>
            <a:br>
              <a:rPr lang="es-E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s-E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RIESGOS, DAÑOS Y MEDIDAS DE PREVENCIÓN.</a:t>
            </a:r>
            <a:br>
              <a:rPr lang="es-E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s-ES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73" y="2525813"/>
            <a:ext cx="2738583" cy="2841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470065" y="3346574"/>
            <a:ext cx="2161309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SERGIO PARAU.</a:t>
            </a:r>
          </a:p>
          <a:p>
            <a:r>
              <a:rPr lang="es-ES" dirty="0" smtClean="0"/>
              <a:t>SERGI HUESCA.</a:t>
            </a:r>
          </a:p>
          <a:p>
            <a:r>
              <a:rPr lang="es-ES" dirty="0" smtClean="0"/>
              <a:t>DAVID ASENSI.</a:t>
            </a:r>
          </a:p>
          <a:p>
            <a:r>
              <a:rPr lang="es-ES" dirty="0" smtClean="0"/>
              <a:t>RAFA JAREÑO.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78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s1"/>
          <p:cNvPicPr>
            <a:picLocks/>
          </p:cNvPicPr>
          <p:nvPr/>
        </p:nvPicPr>
        <p:blipFill>
          <a:blip r:embed="rId2" cstate="print">
            <a:alphaModFix/>
            <a:grayscl/>
          </a:blip>
          <a:srcRect/>
          <a:stretch>
            <a:fillRect/>
          </a:stretch>
        </p:blipFill>
        <p:spPr>
          <a:xfrm>
            <a:off x="2449401" y="571479"/>
            <a:ext cx="6786610" cy="4954591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93592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/>
              <a:t>ENTIDADES PUBLICAS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911868" y="1697647"/>
            <a:ext cx="430566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altLang="es-ES" dirty="0"/>
              <a:t>RELACIONADAS CON LA SEGURIDAD Y LA SALUD</a:t>
            </a:r>
          </a:p>
        </p:txBody>
      </p:sp>
      <p:pic>
        <p:nvPicPr>
          <p:cNvPr id="5" name="Picture 5" descr="sal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9915"/>
            <a:ext cx="6516688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6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/>
              <a:t>ENTIDADES INTERNACIONALES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777332" y="1675820"/>
            <a:ext cx="579883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s-ES" altLang="es-ES" sz="2400" dirty="0"/>
              <a:t>Organización Internacional del Trabajo (OIT)</a:t>
            </a:r>
          </a:p>
        </p:txBody>
      </p:sp>
      <p:sp>
        <p:nvSpPr>
          <p:cNvPr id="5" name="4 Rectángulo"/>
          <p:cNvSpPr/>
          <p:nvPr/>
        </p:nvSpPr>
        <p:spPr>
          <a:xfrm>
            <a:off x="4739014" y="2377899"/>
            <a:ext cx="6096000" cy="10895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Promover y cumplir las normas y los principios y derechos fundamentales en el trabajo</a:t>
            </a:r>
          </a:p>
          <a:p>
            <a:pPr marL="342900" indent="-342900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 mayores oportunidades para que mujeres y hombres puedan tener empleos e ingresos dignos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825332" y="3934952"/>
            <a:ext cx="6096000" cy="8679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Mejorar la asistencia y la eficacia de una seguridad social para todos</a:t>
            </a:r>
          </a:p>
          <a:p>
            <a:pPr marL="342900" indent="-342900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Fortalecer el tripartimos y el diálogo social.  </a:t>
            </a:r>
          </a:p>
        </p:txBody>
      </p:sp>
      <p:pic>
        <p:nvPicPr>
          <p:cNvPr id="3074" name="Picture 2" descr="C:\Users\sepax\Desktop\O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32" y="2647664"/>
            <a:ext cx="2407598" cy="228367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40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8119" y="397701"/>
            <a:ext cx="10396882" cy="1151965"/>
          </a:xfrm>
        </p:spPr>
        <p:txBody>
          <a:bodyPr/>
          <a:lstStyle/>
          <a:p>
            <a:r>
              <a:rPr lang="es-ES" altLang="es-ES" dirty="0"/>
              <a:t>FUNCIÓN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580372" y="1734182"/>
            <a:ext cx="6096000" cy="18374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Otorgar una Seguridad Social al trabajador (Ministerio de Trabajo</a:t>
            </a:r>
            <a:r>
              <a:rPr lang="es-ES" altLang="es-ES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s-ES" altLang="es-ES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Mejorar las condiciones de seguridad y salud en el trabajo </a:t>
            </a:r>
            <a:r>
              <a:rPr lang="es-ES" altLang="es-ES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_tradnl" alt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S_tradnl" altLang="es-ES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nstituto Nacional </a:t>
            </a:r>
            <a:r>
              <a:rPr lang="es-ES_tradnl" alt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_tradnl" altLang="es-ES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Seguridad </a:t>
            </a:r>
            <a:r>
              <a:rPr lang="es-ES_tradnl" alt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es-ES_tradnl" altLang="es-ES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Higiene </a:t>
            </a:r>
            <a:r>
              <a:rPr lang="es-ES_tradnl" alt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el </a:t>
            </a:r>
            <a:r>
              <a:rPr lang="es-ES_tradnl" alt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s-ES_tradnl" altLang="es-ES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rabajo </a:t>
            </a:r>
            <a:r>
              <a:rPr lang="es-ES_tradnl" alt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(INSHT)</a:t>
            </a:r>
            <a:r>
              <a:rPr lang="es-ES" alt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altLang="es-ES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s-ES" altLang="es-ES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490576" y="3684342"/>
            <a:ext cx="6096000" cy="18374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Responsable del servicio público de control y vigilancia del cumplimiento de las normas (Inspección de trabajo y seguridad social</a:t>
            </a:r>
            <a:r>
              <a:rPr lang="es-ES" altLang="es-ES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s-ES" altLang="es-ES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dedica a la prevención y posee participación institucional en materia de Seguridad y Salud en el Trabajo </a:t>
            </a:r>
            <a:r>
              <a:rPr lang="es-ES" altLang="es-ES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(La </a:t>
            </a:r>
            <a:r>
              <a:rPr lang="es-ES" alt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Comisión Nacional de Seguridad y Salud en el Trabajo (CNSST</a:t>
            </a:r>
            <a:r>
              <a:rPr lang="es-ES" altLang="es-ES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es-ES" altLang="es-ES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:\Users\sepax\Desktop\dibu3_baj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947" y="3628738"/>
            <a:ext cx="1966587" cy="19486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25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altLang="es-ES" sz="4000" dirty="0"/>
              <a:t>Agencia Europea para la Seguridad y Salud en el Trabajo</a:t>
            </a:r>
            <a:endParaRPr lang="es-ES" sz="4000" dirty="0"/>
          </a:p>
        </p:txBody>
      </p:sp>
      <p:sp>
        <p:nvSpPr>
          <p:cNvPr id="4" name="3 Rectángulo"/>
          <p:cNvSpPr/>
          <p:nvPr/>
        </p:nvSpPr>
        <p:spPr>
          <a:xfrm>
            <a:off x="1606760" y="1944172"/>
            <a:ext cx="6096000" cy="8402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Colaboran con los gobiernos, organizaciones patronales y sindicales, los organismos y redes de la UE y también con empresas privadas. 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343739" y="3103670"/>
            <a:ext cx="6096000" cy="10895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 misión consiste en dotar a Europa de un entorno de trabajo más seguro, saludable y productivo, fomentando  la prevención de riesgos para mejorar las condiciones de trabajo en Europa.</a:t>
            </a:r>
          </a:p>
        </p:txBody>
      </p:sp>
      <p:pic>
        <p:nvPicPr>
          <p:cNvPr id="4098" name="Picture 2" descr="C:\Users\sepax\Desktop\logo_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906" y="3958193"/>
            <a:ext cx="2268890" cy="140212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88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s-ES" b="1" dirty="0"/>
              <a:t>RIESGOS ASOCIADOS A NUESTRO FUTURO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4029938" y="1991731"/>
            <a:ext cx="38314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algn="ctr"/>
            <a:r>
              <a:rPr 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Puestos de trabajo de los informáticos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569928" y="2573324"/>
            <a:ext cx="609600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0" algn="ctr"/>
            <a:r>
              <a:rPr lang="es-ES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</a:t>
            </a:r>
            <a:r>
              <a:rPr 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factor, se trata no sólo del cumplimiento de los requisitos mínimos en cuanto a las</a:t>
            </a:r>
          </a:p>
          <a:p>
            <a:pPr lvl="0" algn="ctr"/>
            <a:r>
              <a:rPr 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condiciones ambientales, sino de mostrar cómo mantener el horizonte de una mayor calidad</a:t>
            </a:r>
          </a:p>
          <a:p>
            <a:pPr lvl="0" algn="ctr"/>
            <a:r>
              <a:rPr 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vida en el medio laboral. 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813436" y="4235782"/>
            <a:ext cx="609600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disponibilidad de espacios adecuados, la temperatura-climatización, la iluminación y la elección del color, el acondicionamiento acústico.</a:t>
            </a:r>
          </a:p>
          <a:p>
            <a:pPr algn="ctr"/>
            <a:r>
              <a:rPr 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Todos ellos son factores que nos influyen de un modo determinante.</a:t>
            </a:r>
          </a:p>
        </p:txBody>
      </p:sp>
    </p:spTree>
    <p:extLst>
      <p:ext uri="{BB962C8B-B14F-4D97-AF65-F5344CB8AC3E}">
        <p14:creationId xmlns:p14="http://schemas.microsoft.com/office/powerpoint/2010/main" val="69085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Puestos de trabajo de los informáticos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443235" y="2097122"/>
            <a:ext cx="6008318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es-ES" sz="2800" dirty="0"/>
              <a:t>Iluminación</a:t>
            </a:r>
          </a:p>
          <a:p>
            <a:pPr lvl="0" algn="ctr"/>
            <a:endParaRPr lang="es-ES" sz="2800" dirty="0"/>
          </a:p>
          <a:p>
            <a:pPr lvl="0" algn="ctr"/>
            <a:r>
              <a:rPr lang="es-ES" sz="2800" dirty="0"/>
              <a:t>Postura de trabajo</a:t>
            </a:r>
          </a:p>
          <a:p>
            <a:pPr lvl="0" algn="ctr"/>
            <a:endParaRPr lang="es-ES" sz="2800" dirty="0"/>
          </a:p>
          <a:p>
            <a:pPr lvl="0" algn="ctr"/>
            <a:r>
              <a:rPr lang="es-ES" sz="2800" dirty="0"/>
              <a:t>Climatización</a:t>
            </a:r>
          </a:p>
          <a:p>
            <a:pPr lvl="0" algn="ctr"/>
            <a:endParaRPr lang="es-ES" sz="2800" dirty="0"/>
          </a:p>
          <a:p>
            <a:pPr lvl="0" algn="ctr"/>
            <a:r>
              <a:rPr lang="es-ES" sz="2800" dirty="0"/>
              <a:t>Condiciones acústicas</a:t>
            </a:r>
          </a:p>
        </p:txBody>
      </p:sp>
      <p:pic>
        <p:nvPicPr>
          <p:cNvPr id="5122" name="Picture 2" descr="C:\Users\sepax\Desktop\3b4fba4ca839155ff8229397855ee29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438" y="2361561"/>
            <a:ext cx="2771767" cy="257966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4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Iluminación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133039" y="1955951"/>
            <a:ext cx="6096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de las condiciones ambientales que más inciden en la salud visual y en el confort laboral en oficinas y despachos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4282468" y="3236598"/>
            <a:ext cx="60960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lograr una correcta visión resulte muy importante una iluminación adecuada que nos permita prevenir molestias y fatigas</a:t>
            </a:r>
          </a:p>
        </p:txBody>
      </p:sp>
      <p:pic>
        <p:nvPicPr>
          <p:cNvPr id="6146" name="Picture 2" descr="C:\Users\sepax\Desktop\0002519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70" y="3014436"/>
            <a:ext cx="3681938" cy="2290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Flecha doblada"/>
          <p:cNvSpPr/>
          <p:nvPr/>
        </p:nvSpPr>
        <p:spPr>
          <a:xfrm rot="5400000">
            <a:off x="8434316" y="2279116"/>
            <a:ext cx="996287" cy="7353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35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0541" y="335071"/>
            <a:ext cx="10396882" cy="1151965"/>
          </a:xfrm>
        </p:spPr>
        <p:txBody>
          <a:bodyPr>
            <a:normAutofit fontScale="90000"/>
          </a:bodyPr>
          <a:lstStyle/>
          <a:p>
            <a:pPr lvl="0"/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Efectos </a:t>
            </a:r>
            <a:r>
              <a:rPr lang="es-ES" dirty="0"/>
              <a:t>sobre la salud</a:t>
            </a:r>
            <a:br>
              <a:rPr lang="es-ES" dirty="0"/>
            </a:b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721338" y="1662266"/>
            <a:ext cx="6096000" cy="258532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1200150" lvl="2" indent="-285750" hangingPunct="0">
              <a:buFont typeface="Wingdings" panose="05000000000000000000" pitchFamily="2" charset="2"/>
              <a:buChar char="§"/>
            </a:pPr>
            <a:r>
              <a:rPr lang="es-ES" dirty="0"/>
              <a:t>Cansancio </a:t>
            </a:r>
            <a:r>
              <a:rPr lang="es-ES" dirty="0" smtClean="0"/>
              <a:t> visual</a:t>
            </a:r>
          </a:p>
          <a:p>
            <a:pPr marL="1200150" lvl="2" indent="-285750" hangingPunct="0">
              <a:buFont typeface="Wingdings" panose="05000000000000000000" pitchFamily="2" charset="2"/>
              <a:buChar char="§"/>
            </a:pPr>
            <a:endParaRPr lang="es-ES" dirty="0"/>
          </a:p>
          <a:p>
            <a:pPr marL="1200150" lvl="2" indent="-285750" hangingPunct="0">
              <a:buFont typeface="Wingdings" panose="05000000000000000000" pitchFamily="2" charset="2"/>
              <a:buChar char="§"/>
            </a:pPr>
            <a:r>
              <a:rPr lang="es-ES" dirty="0"/>
              <a:t>Escozor en los </a:t>
            </a:r>
            <a:r>
              <a:rPr lang="es-ES" dirty="0" smtClean="0"/>
              <a:t>ojos</a:t>
            </a:r>
          </a:p>
          <a:p>
            <a:pPr marL="1200150" lvl="2" indent="-285750" hangingPunct="0">
              <a:buFont typeface="Wingdings" panose="05000000000000000000" pitchFamily="2" charset="2"/>
              <a:buChar char="§"/>
            </a:pPr>
            <a:endParaRPr lang="es-ES" dirty="0"/>
          </a:p>
          <a:p>
            <a:pPr marL="1200150" lvl="2" indent="-285750" hangingPunct="0">
              <a:buFont typeface="Wingdings" panose="05000000000000000000" pitchFamily="2" charset="2"/>
              <a:buChar char="§"/>
            </a:pPr>
            <a:r>
              <a:rPr lang="es-ES" dirty="0"/>
              <a:t>Dolores de </a:t>
            </a:r>
            <a:r>
              <a:rPr lang="es-ES" dirty="0" smtClean="0"/>
              <a:t>cabeza</a:t>
            </a:r>
          </a:p>
          <a:p>
            <a:pPr marL="1200150" lvl="2" indent="-285750" hangingPunct="0">
              <a:buFont typeface="Wingdings" panose="05000000000000000000" pitchFamily="2" charset="2"/>
              <a:buChar char="§"/>
            </a:pPr>
            <a:endParaRPr lang="es-ES" dirty="0"/>
          </a:p>
          <a:p>
            <a:pPr marL="1200150" lvl="2" indent="-285750" hangingPunct="0">
              <a:buFont typeface="Wingdings" panose="05000000000000000000" pitchFamily="2" charset="2"/>
              <a:buChar char="§"/>
            </a:pPr>
            <a:r>
              <a:rPr lang="es-ES" dirty="0"/>
              <a:t>Aumento del número de </a:t>
            </a:r>
            <a:r>
              <a:rPr lang="es-ES" dirty="0" smtClean="0"/>
              <a:t>accidentes</a:t>
            </a:r>
          </a:p>
          <a:p>
            <a:pPr marL="1200150" lvl="2" indent="-285750" hangingPunct="0">
              <a:buFont typeface="Wingdings" panose="05000000000000000000" pitchFamily="2" charset="2"/>
              <a:buChar char="§"/>
            </a:pPr>
            <a:endParaRPr lang="es-ES" dirty="0"/>
          </a:p>
          <a:p>
            <a:pPr marL="1200150" lvl="2" indent="-285750" hangingPunct="0">
              <a:buFont typeface="Wingdings" panose="05000000000000000000" pitchFamily="2" charset="2"/>
              <a:buChar char="§"/>
            </a:pPr>
            <a:r>
              <a:rPr lang="es-ES" dirty="0"/>
              <a:t>Pérdida de la </a:t>
            </a:r>
            <a:r>
              <a:rPr lang="es-ES" dirty="0" smtClean="0"/>
              <a:t>capacidad  </a:t>
            </a:r>
            <a:r>
              <a:rPr lang="es-ES" dirty="0"/>
              <a:t>visual</a:t>
            </a:r>
          </a:p>
        </p:txBody>
      </p:sp>
      <p:pic>
        <p:nvPicPr>
          <p:cNvPr id="7170" name="Picture 2" descr="C:\Users\sepax\Desktop\Astenopia-fatiga-ocular_thum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972" y="2463417"/>
            <a:ext cx="3613094" cy="269489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16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48557" y="476080"/>
            <a:ext cx="8710676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buNone/>
            </a:pPr>
            <a:r>
              <a:rPr lang="es-ES" sz="4000" dirty="0" smtClean="0"/>
              <a:t>NIVELES ADECUADOS DE ILUMINACIÓN</a:t>
            </a:r>
            <a:endParaRPr lang="es-ES" sz="4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462420" y="2013558"/>
            <a:ext cx="6819479" cy="2571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053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91319" y="1119115"/>
            <a:ext cx="77109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800" dirty="0" smtClean="0"/>
              <a:t>Riesgos  en  condiciones </a:t>
            </a:r>
            <a:r>
              <a:rPr lang="es-ES" sz="2800" dirty="0"/>
              <a:t>de </a:t>
            </a:r>
            <a:r>
              <a:rPr lang="es-ES" sz="2800" dirty="0" smtClean="0"/>
              <a:t>seguridad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800" dirty="0"/>
              <a:t>entidades </a:t>
            </a:r>
            <a:r>
              <a:rPr lang="es-ES" sz="2800" dirty="0" smtClean="0"/>
              <a:t>públicas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800" dirty="0"/>
              <a:t>representación de los </a:t>
            </a:r>
            <a:r>
              <a:rPr lang="es-ES" sz="2800" dirty="0" smtClean="0"/>
              <a:t>trabajadores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800" dirty="0"/>
              <a:t>riesgos asociados al futuro </a:t>
            </a:r>
            <a:r>
              <a:rPr lang="es-ES" sz="2800" dirty="0" smtClean="0"/>
              <a:t>trabajo (DAW)</a:t>
            </a:r>
            <a:endParaRPr lang="es-ES" sz="2800" dirty="0"/>
          </a:p>
        </p:txBody>
      </p:sp>
      <p:pic>
        <p:nvPicPr>
          <p:cNvPr id="1026" name="Picture 2" descr="C:\Users\sepax\Desktop\ries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603" y="817160"/>
            <a:ext cx="2857500" cy="25146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08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72858" y="234863"/>
            <a:ext cx="10396882" cy="1151965"/>
          </a:xfrm>
        </p:spPr>
        <p:txBody>
          <a:bodyPr/>
          <a:lstStyle/>
          <a:p>
            <a:r>
              <a:rPr lang="es-ES" dirty="0"/>
              <a:t>Postura de trabajo</a:t>
            </a:r>
          </a:p>
        </p:txBody>
      </p:sp>
      <p:sp>
        <p:nvSpPr>
          <p:cNvPr id="4" name="3 Rectángulo"/>
          <p:cNvSpPr/>
          <p:nvPr/>
        </p:nvSpPr>
        <p:spPr>
          <a:xfrm>
            <a:off x="718159" y="1297994"/>
            <a:ext cx="609600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postura correcta para trabajar delante del ordenador es aquella en la que la parte superior del cuerpo y la inferior, están formando un ángulo recto (un ángulo de 90º), con la espalda completamente apoyada en el respaldo de la silla.</a:t>
            </a:r>
          </a:p>
          <a:p>
            <a:pPr algn="ctr"/>
            <a:endParaRPr lang="es-ES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315585" y="3182165"/>
            <a:ext cx="60960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Mesa a la altura de los codos para un mejor apoyo, usar un reposapiés en la medida de lo posible y cambiar de posición cada cierto tiempo.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40127" y="2864844"/>
            <a:ext cx="4005079" cy="26564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61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Climatización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680581" y="2116279"/>
            <a:ext cx="6096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temperatura es una variable de gran importancia en el confort y satisfacción de los trabajadores 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396646" y="2993100"/>
            <a:ext cx="6096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Así mismo también está directamente relacionado con la climatización el “síndrome del edificio enfermo”.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413336" y="3839227"/>
            <a:ext cx="609600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s-ES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Síndrome </a:t>
            </a:r>
            <a:r>
              <a:rPr 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edificio enfermo: El síndrome del edificio enfermo se presenta en trabajadores que trabajan en edificios que casi siempre tienen un sistema de ventilación forzada, generalmente común a todo el edificio o a amplios sectores y donde existe recirculación parcial del aire</a:t>
            </a:r>
          </a:p>
        </p:txBody>
      </p:sp>
      <p:pic>
        <p:nvPicPr>
          <p:cNvPr id="1026" name="Picture 2" descr="C:\Users\sepax\Desktop\temperatur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235" y="184758"/>
            <a:ext cx="3478101" cy="2686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4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Condiciones </a:t>
            </a:r>
            <a:r>
              <a:rPr lang="es-ES" dirty="0" smtClean="0"/>
              <a:t>acústicas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521908" y="1956323"/>
            <a:ext cx="60960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 hablamos de “ruido” desde el punto de vista ergonómico estamos refiriéndonos a una condición acústica que nos resulta molesta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060527" y="3105835"/>
            <a:ext cx="5419594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Éstos se ven dificultados por el sonido de impresoras, ventiladores, equipos de aire acondicionado, fotocopiadoras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712204" y="4200856"/>
            <a:ext cx="4116239" cy="1314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902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b="1" dirty="0" smtClean="0"/>
              <a:t>Recomendaciones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958049" y="1960756"/>
            <a:ext cx="7398706" cy="258532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buNone/>
            </a:pPr>
            <a:endParaRPr lang="es-ES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Procurar aislar las fuentes del </a:t>
            </a: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ruido.</a:t>
            </a:r>
          </a:p>
          <a:p>
            <a:pPr lvl="0"/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Tener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cuenta el nivel de ruido que producen durante su funcionamiento normal y buscando el marcado CE al solicitar o elegir un equipo.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Colocar doble acristalamiento en las ventanas que den a zonas ruidosas, así como </a:t>
            </a: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revestir las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paredes, suelo y </a:t>
            </a: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techo.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21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08631" y="781335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s-ES" dirty="0"/>
              <a:t>https://www.youtube.com/watch?v=xA578jpM9uA</a:t>
            </a:r>
          </a:p>
        </p:txBody>
      </p:sp>
    </p:spTree>
    <p:extLst>
      <p:ext uri="{BB962C8B-B14F-4D97-AF65-F5344CB8AC3E}">
        <p14:creationId xmlns:p14="http://schemas.microsoft.com/office/powerpoint/2010/main" val="310525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316" y="368135"/>
            <a:ext cx="5538849" cy="12231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sz="40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RIESGOS LABORALES.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Ligados a las condiciones de </a:t>
            </a:r>
            <a:r>
              <a:rPr lang="es-E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seguridad.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627954" y="2104302"/>
            <a:ext cx="870623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factores que definen la realización de una tarea concreta y el entorno en que ésta se realiza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854848" y="2968829"/>
            <a:ext cx="607954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Art. 4.7 de la LPRL 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(Ley de Prevención de Riesgos Laborales.)</a:t>
            </a:r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202" y="2968829"/>
            <a:ext cx="2268186" cy="26546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4104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791" y="365166"/>
            <a:ext cx="10096994" cy="10123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Riesgos en el lugar o espacio</a:t>
            </a:r>
            <a:endParaRPr lang="es-ES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82458" y="2282125"/>
            <a:ext cx="5252853" cy="21318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Caídas al mismo y distinto nivel.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Pisadas sobre objetos.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Choques contra objetos inmóviles.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Choques contra objetos móviles.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Atropellos con vehículos.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Caídas de objetos por desplome o </a:t>
            </a:r>
            <a:r>
              <a:rPr lang="es-E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derrumbamiento.</a:t>
            </a:r>
            <a:endParaRPr lang="es-E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452260" y="2467769"/>
            <a:ext cx="5221184" cy="16850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Aberturas o huecos desprotegidos, escaleras o plataformas en mal estado</a:t>
            </a:r>
            <a:endParaRPr lang="es-E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Falta de espacio, de limpieza o desorden</a:t>
            </a:r>
            <a:endParaRPr lang="es-E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terreno tiene zanjas, taludes, desniveles, etc… </a:t>
            </a:r>
            <a:endParaRPr lang="es-E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Causas relacionadas con el tráfico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lecha izquierda y derecha 8"/>
          <p:cNvSpPr/>
          <p:nvPr/>
        </p:nvSpPr>
        <p:spPr>
          <a:xfrm>
            <a:off x="5528512" y="3232383"/>
            <a:ext cx="834491" cy="3827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6580909" y="1901621"/>
            <a:ext cx="24819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Derivados por:</a:t>
            </a:r>
            <a:endParaRPr lang="es-ES" dirty="0"/>
          </a:p>
        </p:txBody>
      </p:sp>
      <p:pic>
        <p:nvPicPr>
          <p:cNvPr id="2050" name="Picture 2" descr="C:\Users\sepax\Desktop\Pictograma_COMAD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741" y="4413990"/>
            <a:ext cx="2857500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65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2879" y="685800"/>
            <a:ext cx="10396882" cy="115196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E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Riesgos derivados del uso maquinaria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15785" y="2740999"/>
            <a:ext cx="4871852" cy="26407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Cortes, amputaciones.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Atrapamientos.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Contacto eléctrico.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Proyección fragmentos o partículas.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Lesiones debidas a enganches o quemaduras.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Ruido.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Vibraciones.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Incendios y explosiones.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595004" y="2740999"/>
            <a:ext cx="5062847" cy="26407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Utilización de máquinas con mercado CE.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Empleo de resguardos  y dispositivos de seguridad.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Llevar a cabo un correcto mantenimiento de los equipos.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Formación e información de los trabajadores.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orden y la limpieza Iluminación y señalización adecuada. 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231578" y="2022860"/>
            <a:ext cx="5241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u="sng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Deben cumplir unos requisitos mínimos de seguridad</a:t>
            </a:r>
            <a:endParaRPr lang="es-ES" i="1" dirty="0"/>
          </a:p>
        </p:txBody>
      </p:sp>
      <p:sp>
        <p:nvSpPr>
          <p:cNvPr id="9" name="Flecha a la derecha con bandas 8"/>
          <p:cNvSpPr/>
          <p:nvPr/>
        </p:nvSpPr>
        <p:spPr>
          <a:xfrm>
            <a:off x="5239118" y="4061361"/>
            <a:ext cx="1104405" cy="68876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27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7597" y="660748"/>
            <a:ext cx="11063613" cy="115196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E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REPRESENTACIÓN DE </a:t>
            </a:r>
            <a:r>
              <a:rPr lang="es-ES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LOS TRABAJADORES</a:t>
            </a:r>
            <a:endParaRPr lang="es-ES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621973" y="2267210"/>
            <a:ext cx="6112088" cy="12275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s-ES" sz="1800" dirty="0" smtClean="0"/>
          </a:p>
          <a:p>
            <a:pPr marL="342900" indent="-342900" fontAlgn="base">
              <a:lnSpc>
                <a:spcPct val="90000"/>
              </a:lnSpc>
            </a:pPr>
            <a:endParaRPr lang="es-ES" sz="1700" dirty="0" smtClean="0"/>
          </a:p>
          <a:p>
            <a:pPr marL="342900" indent="-342900" fontAlgn="base">
              <a:lnSpc>
                <a:spcPct val="90000"/>
              </a:lnSpc>
            </a:pPr>
            <a:endParaRPr lang="es-ES" sz="1700" dirty="0" smtClean="0"/>
          </a:p>
          <a:p>
            <a:endParaRPr lang="es-ES" sz="1800" dirty="0" smtClean="0"/>
          </a:p>
          <a:p>
            <a:endParaRPr lang="es-ES" sz="1800" dirty="0" smtClean="0"/>
          </a:p>
          <a:p>
            <a:endParaRPr lang="es-ES" sz="1800" dirty="0" smtClean="0"/>
          </a:p>
          <a:p>
            <a:endParaRPr lang="es-ES" sz="1800" dirty="0" smtClean="0"/>
          </a:p>
          <a:p>
            <a:endParaRPr lang="es-ES" sz="1800" dirty="0" smtClean="0"/>
          </a:p>
          <a:p>
            <a:endParaRPr lang="es-ES" sz="1800" dirty="0" smtClean="0"/>
          </a:p>
          <a:p>
            <a:endParaRPr lang="es-ES" sz="1800" dirty="0" smtClean="0"/>
          </a:p>
          <a:p>
            <a:endParaRPr lang="es-ES" sz="1800" dirty="0" smtClean="0"/>
          </a:p>
          <a:p>
            <a:endParaRPr lang="es-ES" sz="1800" dirty="0" smtClean="0"/>
          </a:p>
          <a:p>
            <a:endParaRPr lang="es-ES" sz="1800" dirty="0" smtClean="0"/>
          </a:p>
          <a:p>
            <a:endParaRPr lang="es-ES" sz="1800" dirty="0" smtClean="0"/>
          </a:p>
          <a:p>
            <a:endParaRPr lang="es-ES" sz="1800" dirty="0" smtClean="0"/>
          </a:p>
          <a:p>
            <a:endParaRPr lang="es-ES" sz="1800" dirty="0" smtClean="0"/>
          </a:p>
          <a:p>
            <a:endParaRPr lang="es-ES" sz="1800" dirty="0" smtClean="0"/>
          </a:p>
          <a:p>
            <a:endParaRPr lang="es-ES" sz="1800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1210082" y="2000920"/>
            <a:ext cx="2882520" cy="5909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fontAlgn="base">
              <a:lnSpc>
                <a:spcPct val="90000"/>
              </a:lnSpc>
            </a:pPr>
            <a:r>
              <a:rPr lang="es-ES" b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Estatuto de los </a:t>
            </a:r>
            <a:r>
              <a:rPr lang="es-ES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Trabajadores:</a:t>
            </a:r>
            <a:endParaRPr lang="es-ES" b="1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411210" y="2734188"/>
            <a:ext cx="4533613" cy="3416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fontAlgn="base">
              <a:lnSpc>
                <a:spcPct val="90000"/>
              </a:lnSpc>
            </a:pPr>
            <a:r>
              <a:rPr 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Ley 31/95 de Prevención de Riesgos Laborales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551527" y="4623207"/>
            <a:ext cx="6096000" cy="5909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fontAlgn="base">
              <a:lnSpc>
                <a:spcPct val="90000"/>
              </a:lnSpc>
            </a:pPr>
            <a:r>
              <a:rPr 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Artículo 19.1, una protección eficaz en materia de seguridad e higiene</a:t>
            </a:r>
          </a:p>
        </p:txBody>
      </p:sp>
      <p:sp>
        <p:nvSpPr>
          <p:cNvPr id="8" name="7 Rectángulo"/>
          <p:cNvSpPr/>
          <p:nvPr/>
        </p:nvSpPr>
        <p:spPr>
          <a:xfrm>
            <a:off x="2257457" y="3525830"/>
            <a:ext cx="6096000" cy="5909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fontAlgn="base">
              <a:lnSpc>
                <a:spcPct val="9000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Artículo 4.2, a su integridad física y a una adecuada política de seguridad e higiene</a:t>
            </a:r>
          </a:p>
        </p:txBody>
      </p:sp>
    </p:spTree>
    <p:extLst>
      <p:ext uri="{BB962C8B-B14F-4D97-AF65-F5344CB8AC3E}">
        <p14:creationId xmlns:p14="http://schemas.microsoft.com/office/powerpoint/2010/main" val="12580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DERECHOS </a:t>
            </a:r>
            <a:r>
              <a:rPr lang="es-E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 LOS TRABAJADORES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7219168" y="3133199"/>
            <a:ext cx="4417512" cy="23360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Participar y ser consultado en todo los relacionado con la seguridad y salud en el trabajo.</a:t>
            </a:r>
          </a:p>
          <a:p>
            <a:pPr marL="342900" indent="-34290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ES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Paralizar su actividad en caso de riesgo grave e inminente.</a:t>
            </a:r>
          </a:p>
          <a:p>
            <a:pPr marL="342900" indent="-34290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ES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Protección especial en caso de menores y maternidad.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67639" y="2028428"/>
            <a:ext cx="6096000" cy="258532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una protección eficaz en materia de seguridad y salud en el trabajo.</a:t>
            </a:r>
          </a:p>
          <a:p>
            <a:pPr marL="342900" indent="-34290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ES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recibir información</a:t>
            </a:r>
            <a:r>
              <a:rPr lang="es-ES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fontAlgn="base">
              <a:lnSpc>
                <a:spcPct val="90000"/>
              </a:lnSpc>
            </a:pPr>
            <a:endParaRPr lang="es-ES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Recibir una formación teórica y práctica en materia preventiva.</a:t>
            </a:r>
          </a:p>
          <a:p>
            <a:pPr marL="342900" indent="-34290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ES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Vigilancia médica periódica. Siempre con el consentimiento del propio trabajador.</a:t>
            </a:r>
          </a:p>
        </p:txBody>
      </p:sp>
    </p:spTree>
    <p:extLst>
      <p:ext uri="{BB962C8B-B14F-4D97-AF65-F5344CB8AC3E}">
        <p14:creationId xmlns:p14="http://schemas.microsoft.com/office/powerpoint/2010/main" val="19109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DELEGADOS DE PREVENCIÓN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642645" y="1882313"/>
            <a:ext cx="12282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buNone/>
            </a:pPr>
            <a:r>
              <a:rPr lang="es-ES" dirty="0"/>
              <a:t>¿ QUÉ SON?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218864" y="2444627"/>
            <a:ext cx="6096000" cy="8402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fontAlgn="base">
              <a:lnSpc>
                <a:spcPct val="90000"/>
              </a:lnSpc>
            </a:pPr>
            <a:r>
              <a:rPr 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Los Delegados de Prevención son los representantes de los trabajadores con funciones específicas en materia de prevención de riesgos en el trabajo.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266864" y="4368452"/>
            <a:ext cx="6096000" cy="10895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fontAlgn="base">
              <a:lnSpc>
                <a:spcPct val="90000"/>
              </a:lnSpc>
            </a:pPr>
            <a:r>
              <a:rPr 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Los Delegados de Prevención serán designados por y entre los representantes del personal, en el ámbito de los órganos de representación previstos en las normas a que se refiere el artículo anterior, con arreglo a la siguiente escala</a:t>
            </a:r>
          </a:p>
        </p:txBody>
      </p:sp>
      <p:sp>
        <p:nvSpPr>
          <p:cNvPr id="3" name="2 Flecha arriba y abajo"/>
          <p:cNvSpPr/>
          <p:nvPr/>
        </p:nvSpPr>
        <p:spPr>
          <a:xfrm>
            <a:off x="6031279" y="3461881"/>
            <a:ext cx="413359" cy="7985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578857" y="3852734"/>
            <a:ext cx="18020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buNone/>
            </a:pPr>
            <a:r>
              <a:rPr lang="es-ES" dirty="0" smtClean="0"/>
              <a:t>Como se asignan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150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0440" y="535488"/>
            <a:ext cx="10396882" cy="11519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OBLIGACIONES DE LOS DELEGADOS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63046" y="1706673"/>
            <a:ext cx="5686817" cy="383181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Comprobar el cumplimiento de la normativa de prevención.</a:t>
            </a:r>
          </a:p>
          <a:p>
            <a:pPr marL="342900" indent="-342900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s-ES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Promover y fomentar la cooperación de los trabajadores en prevención.</a:t>
            </a:r>
          </a:p>
          <a:p>
            <a:pPr marL="342900" indent="-342900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s-ES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 consultado por el empresario para la adopción de medidas preventivas.</a:t>
            </a:r>
          </a:p>
          <a:p>
            <a:pPr marL="342900" indent="-342900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s-ES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Requerir al empresario para que acuerde la paralización de actividades en caso de riesgo grave e inminente.</a:t>
            </a:r>
          </a:p>
          <a:p>
            <a:pPr marL="342900" indent="-342900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s-ES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Participar en la opción de las modalidades del Servicio de Prevención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141929" y="2879844"/>
            <a:ext cx="5144022" cy="20867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Colaborar con la dirección de la empresa en la mejora de la acción preventiva.</a:t>
            </a:r>
          </a:p>
          <a:p>
            <a:pPr marL="342900" indent="-342900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s-ES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Acompañar a los técnicos en las evaluaciones de carácter preventivo.</a:t>
            </a:r>
          </a:p>
          <a:p>
            <a:pPr marL="342900" indent="-342900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s-ES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 informado de los daños producidos en la salud de los trabajadores.</a:t>
            </a:r>
          </a:p>
        </p:txBody>
      </p:sp>
    </p:spTree>
    <p:extLst>
      <p:ext uri="{BB962C8B-B14F-4D97-AF65-F5344CB8AC3E}">
        <p14:creationId xmlns:p14="http://schemas.microsoft.com/office/powerpoint/2010/main" val="287136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principal</Template>
  <TotalTime>177</TotalTime>
  <Words>1086</Words>
  <Application>Microsoft Office PowerPoint</Application>
  <PresentationFormat>Personalizado</PresentationFormat>
  <Paragraphs>164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Evento principal</vt:lpstr>
      <vt:lpstr> RIESGOS, DAÑOS Y MEDIDAS DE PREVENCIÓN. </vt:lpstr>
      <vt:lpstr>Presentación de PowerPoint</vt:lpstr>
      <vt:lpstr>  RIESGOS LABORALES. Ligados a las condiciones de seguridad.  </vt:lpstr>
      <vt:lpstr>Riesgos en el lugar o espacio</vt:lpstr>
      <vt:lpstr>Riesgos derivados del uso maquinaria</vt:lpstr>
      <vt:lpstr>  REPRESENTACIÓN DE LOS TRABAJADORES</vt:lpstr>
      <vt:lpstr>  DERECHOS DE LOS TRABAJADORES</vt:lpstr>
      <vt:lpstr>  DELEGADOS DE PREVENCIÓN</vt:lpstr>
      <vt:lpstr>  OBLIGACIONES DE LOS DELEGADOS</vt:lpstr>
      <vt:lpstr>Presentación de PowerPoint</vt:lpstr>
      <vt:lpstr>ENTIDADES PUBLICAS</vt:lpstr>
      <vt:lpstr>ENTIDADES INTERNACIONALES</vt:lpstr>
      <vt:lpstr>FUNCIÓN</vt:lpstr>
      <vt:lpstr>Agencia Europea para la Seguridad y Salud en el Trabajo</vt:lpstr>
      <vt:lpstr>RIESGOS ASOCIADOS A NUESTRO FUTURO</vt:lpstr>
      <vt:lpstr>Puestos de trabajo de los informáticos</vt:lpstr>
      <vt:lpstr>Iluminación</vt:lpstr>
      <vt:lpstr> Efectos sobre la salud </vt:lpstr>
      <vt:lpstr>Presentación de PowerPoint</vt:lpstr>
      <vt:lpstr>Postura de trabajo</vt:lpstr>
      <vt:lpstr>Climatización</vt:lpstr>
      <vt:lpstr>Condiciones acústicas</vt:lpstr>
      <vt:lpstr>Recomendaciones</vt:lpstr>
      <vt:lpstr>https://www.youtube.com/watch?v=xA578jpM9uA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RIESGOS, DAÑOS Y MEDIDAS DE PREVENCIÓN.</dc:title>
  <dc:creator>Sergio Parau</dc:creator>
  <cp:lastModifiedBy>Sergiu ioan Parau X</cp:lastModifiedBy>
  <cp:revision>26</cp:revision>
  <dcterms:created xsi:type="dcterms:W3CDTF">2014-10-26T09:38:31Z</dcterms:created>
  <dcterms:modified xsi:type="dcterms:W3CDTF">2014-10-28T10:40:00Z</dcterms:modified>
</cp:coreProperties>
</file>