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8" r:id="rId3"/>
    <p:sldId id="260" r:id="rId4"/>
    <p:sldId id="270" r:id="rId5"/>
    <p:sldId id="283" r:id="rId6"/>
    <p:sldId id="262" r:id="rId7"/>
    <p:sldId id="279" r:id="rId8"/>
    <p:sldId id="263" r:id="rId9"/>
    <p:sldId id="265" r:id="rId10"/>
    <p:sldId id="280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Krona One" panose="020B0604020202020204" charset="-18"/>
      <p:regular r:id="rId17"/>
    </p:embeddedFont>
    <p:embeddedFont>
      <p:font typeface="Cambria Math" panose="02040503050406030204" pitchFamily="18" charset="0"/>
      <p:regular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DAB1FA6-6C00-4798-9E22-B9226E4633F5}">
  <a:tblStyle styleId="{FDAB1FA6-6C00-4798-9E22-B9226E463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>
        <p:scale>
          <a:sx n="150" d="100"/>
          <a:sy n="150" d="100"/>
        </p:scale>
        <p:origin x="192" y="-54"/>
      </p:cViewPr>
      <p:guideLst>
        <p:guide orient="horz" pos="498"/>
        <p:guide orient="horz" pos="2889"/>
        <p:guide orient="horz" pos="347"/>
        <p:guide orient="horz"/>
        <p:guide orient="horz" pos="1323"/>
        <p:guide pos="519"/>
        <p:guide pos="5249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9534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Wg GUS (dane na dzień 30 czerwca 2018 roku) w naszym kraju zarejestrowanych jest obecnie 29 656 238 pojazdów wszelkich typów. Dla porównania, jeszcze dekadę temu było ich 22 024 697. Największą grupą są oczywiście samochody osobowe. W połowie ubiegłego roku ich liczbę szacowano na ponad 22,5 mln (22 514 047).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6f39c49b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6f39c49b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4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cena wystawionego pojazdu osobowego w PLN lub EURO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numer identyfikacyjny oferty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Brand – producent pojazdu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rok produkcji wystawionego pojazdu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Capacity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pojemność skokowa pojazdu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 – zmienna zerojedynkowa o tym czy pojazd podlega autoryzowanej stacji obsługi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kolor wystawionego pojazdu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zmienna zerojedynkowa 1 – auto używane 0 – w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p.p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First_owner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zmienna zerojedynkowa 1 – pierwszy właściciel 0 – w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p.p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Fuel_type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rodzaj paliwa: 'Diesel', 'Benzyna', 'Hybryda',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Benzyna+LPG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'Elektryczny', 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Benzyna+CNG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Horse_power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liczba koni mechanicznych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Mileage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przebieg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No_accidents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zmienna zerojedynkowa 1 – brak szkody 0 - szkoda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Number_of_doors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liczba drzwi w pojeździe: 2,3,4,5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 rodzaj skrzyni biegów: 'Manualna', 'Automatyczna'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rodzaj auta : 'Kombi', 'Kompakt', 'Sedan', 'Auta miejskie',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Coupe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'SUV',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'Minivan', 'Auta małe', 'Kabriolet'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7269104ac9_1_4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7269104ac9_1_4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6f39c49b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6f39c49b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BLANK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1"/>
          <p:cNvSpPr txBox="1">
            <a:spLocks noGrp="1"/>
          </p:cNvSpPr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1">
  <p:cSld name="CUSTOM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 txBox="1">
            <a:spLocks noGrp="1"/>
          </p:cNvSpPr>
          <p:nvPr>
            <p:ph type="body" idx="1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8"/>
          <p:cNvSpPr txBox="1">
            <a:spLocks noGrp="1"/>
          </p:cNvSpPr>
          <p:nvPr>
            <p:ph type="body" idx="2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2" r:id="rId7"/>
    <p:sldLayoutId id="2147483664" r:id="rId8"/>
    <p:sldLayoutId id="2147483665" r:id="rId9"/>
    <p:sldLayoutId id="2147483667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56970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/>
              <a:t>Analiza czynników wyceny aut osobowych</a:t>
            </a:r>
            <a:endParaRPr lang="pl-PL" sz="2400" b="1" dirty="0">
              <a:solidFill>
                <a:srgbClr val="FFFFFF"/>
              </a:solidFill>
            </a:endParaRPr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Michał </a:t>
            </a:r>
            <a:r>
              <a:rPr lang="pl-PL" dirty="0" err="1"/>
              <a:t>Szłapa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Rafał Kaczmarek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6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705" name="Google Shape;1705;p56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56"/>
          <p:cNvSpPr txBox="1">
            <a:spLocks noGrp="1"/>
          </p:cNvSpPr>
          <p:nvPr>
            <p:ph type="title"/>
          </p:nvPr>
        </p:nvSpPr>
        <p:spPr>
          <a:xfrm>
            <a:off x="713224" y="595581"/>
            <a:ext cx="4976376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dirty="0" smtClean="0"/>
              <a:t>Dziękujemy</a:t>
            </a:r>
            <a:endParaRPr sz="4400" dirty="0"/>
          </a:p>
        </p:txBody>
      </p:sp>
      <p:sp>
        <p:nvSpPr>
          <p:cNvPr id="1794" name="Google Shape;1794;p56"/>
          <p:cNvSpPr txBox="1">
            <a:spLocks noGrp="1"/>
          </p:cNvSpPr>
          <p:nvPr>
            <p:ph type="subTitle" idx="1"/>
          </p:nvPr>
        </p:nvSpPr>
        <p:spPr>
          <a:xfrm>
            <a:off x="6819492" y="4027434"/>
            <a:ext cx="3447300" cy="708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smtClean="0">
                <a:solidFill>
                  <a:srgbClr val="FFFFFF"/>
                </a:solidFill>
              </a:rPr>
              <a:t>Rafał Kaczmarek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smtClean="0">
                <a:solidFill>
                  <a:srgbClr val="FFFFFF"/>
                </a:solidFill>
              </a:rPr>
              <a:t>Michał </a:t>
            </a:r>
            <a:r>
              <a:rPr lang="pl-PL" b="1" dirty="0" err="1" smtClean="0">
                <a:solidFill>
                  <a:srgbClr val="FFFFFF"/>
                </a:solidFill>
              </a:rPr>
              <a:t>Szłapa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713224" y="1539038"/>
            <a:ext cx="455092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Źródła:</a:t>
            </a:r>
          </a:p>
          <a:p>
            <a:r>
              <a:rPr lang="pl-PL" sz="1200" dirty="0" err="1">
                <a:solidFill>
                  <a:schemeClr val="bg1"/>
                </a:solidFill>
              </a:rPr>
              <a:t>Gegic</a:t>
            </a:r>
            <a:r>
              <a:rPr lang="pl-PL" sz="1200" dirty="0">
                <a:solidFill>
                  <a:schemeClr val="bg1"/>
                </a:solidFill>
              </a:rPr>
              <a:t> E. et al. </a:t>
            </a:r>
            <a:r>
              <a:rPr lang="en-US" sz="1200" i="1" dirty="0">
                <a:solidFill>
                  <a:schemeClr val="bg1"/>
                </a:solidFill>
              </a:rPr>
              <a:t>Car Price Prediction using Machine Learning Techniques</a:t>
            </a:r>
            <a:r>
              <a:rPr lang="en-US" sz="1200" dirty="0">
                <a:solidFill>
                  <a:schemeClr val="bg1"/>
                </a:solidFill>
              </a:rPr>
              <a:t>, TEM Journal, 2019, Vol 8, Issue 1</a:t>
            </a:r>
            <a:endParaRPr lang="pl-PL" sz="1200" dirty="0">
              <a:solidFill>
                <a:schemeClr val="bg1"/>
              </a:solidFill>
            </a:endParaRPr>
          </a:p>
          <a:p>
            <a:endParaRPr lang="pl-PL" sz="1200" dirty="0" smtClean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chemeClr val="bg1"/>
                </a:solidFill>
              </a:rPr>
              <a:t>Lessmann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S., </a:t>
            </a:r>
            <a:r>
              <a:rPr lang="en-US" sz="1200" dirty="0" err="1">
                <a:solidFill>
                  <a:schemeClr val="bg1"/>
                </a:solidFill>
              </a:rPr>
              <a:t>Voß</a:t>
            </a:r>
            <a:r>
              <a:rPr lang="en-US" sz="1200" dirty="0">
                <a:solidFill>
                  <a:schemeClr val="bg1"/>
                </a:solidFill>
              </a:rPr>
              <a:t> S. </a:t>
            </a:r>
            <a:r>
              <a:rPr lang="en-US" sz="1200" i="1" dirty="0">
                <a:solidFill>
                  <a:schemeClr val="bg1"/>
                </a:solidFill>
              </a:rPr>
              <a:t>Car resale price forecasting: The impact of regression method, private information, and heterogeneity on forecast accuracy</a:t>
            </a:r>
            <a:r>
              <a:rPr lang="en-US" sz="1200" dirty="0">
                <a:solidFill>
                  <a:schemeClr val="bg1"/>
                </a:solidFill>
              </a:rPr>
              <a:t>, International Journal of Forecasting, 2017, Vol 33, Issue 4</a:t>
            </a:r>
            <a:endParaRPr lang="pl-PL" sz="1200" dirty="0">
              <a:solidFill>
                <a:schemeClr val="bg1"/>
              </a:solidFill>
            </a:endParaRPr>
          </a:p>
          <a:p>
            <a:endParaRPr lang="pl-PL" sz="1200" dirty="0" smtClean="0">
              <a:solidFill>
                <a:schemeClr val="bg1"/>
              </a:solidFill>
            </a:endParaRPr>
          </a:p>
          <a:p>
            <a:r>
              <a:rPr lang="pl-PL" sz="1200" dirty="0" smtClean="0">
                <a:solidFill>
                  <a:schemeClr val="bg1"/>
                </a:solidFill>
              </a:rPr>
              <a:t>Mycielski </a:t>
            </a:r>
            <a:r>
              <a:rPr lang="pl-PL" sz="1200" dirty="0">
                <a:solidFill>
                  <a:schemeClr val="bg1"/>
                </a:solidFill>
              </a:rPr>
              <a:t>J., </a:t>
            </a:r>
            <a:r>
              <a:rPr lang="pl-PL" sz="1200" i="1" dirty="0">
                <a:solidFill>
                  <a:schemeClr val="bg1"/>
                </a:solidFill>
              </a:rPr>
              <a:t>Ekonometria</a:t>
            </a:r>
            <a:r>
              <a:rPr lang="pl-PL" sz="1200" dirty="0">
                <a:solidFill>
                  <a:schemeClr val="bg1"/>
                </a:solidFill>
              </a:rPr>
              <a:t>, Uniwersytet Warszawski. Wydział Nauk Ekonomicznych, Warszawa,  2010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4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668" name="Google Shape;66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671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674" name="Google Shape;674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677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34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Plan prezentacji</a:t>
            </a:r>
            <a:endParaRPr dirty="0"/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2229034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Wprowadzenie do problematyki wyceny aut</a:t>
            </a:r>
            <a:endParaRPr dirty="0"/>
          </a:p>
        </p:txBody>
      </p:sp>
      <p:sp>
        <p:nvSpPr>
          <p:cNvPr id="681" name="Google Shape;681;p34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Dane</a:t>
            </a:r>
            <a:endParaRPr dirty="0"/>
          </a:p>
        </p:txBody>
      </p:sp>
      <p:sp>
        <p:nvSpPr>
          <p:cNvPr id="684" name="Google Shape;684;p34"/>
          <p:cNvSpPr txBox="1">
            <a:spLocks noGrp="1"/>
          </p:cNvSpPr>
          <p:nvPr>
            <p:ph type="subTitle" idx="5"/>
          </p:nvPr>
        </p:nvSpPr>
        <p:spPr>
          <a:xfrm>
            <a:off x="2669031" y="3114289"/>
            <a:ext cx="1754113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Metodologia</a:t>
            </a:r>
            <a:endParaRPr dirty="0"/>
          </a:p>
        </p:txBody>
      </p:sp>
      <p:sp>
        <p:nvSpPr>
          <p:cNvPr id="687" name="Google Shape;687;p34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Wyniki badania</a:t>
            </a:r>
            <a:endParaRPr dirty="0"/>
          </a:p>
        </p:txBody>
      </p:sp>
      <p:sp>
        <p:nvSpPr>
          <p:cNvPr id="688" name="Google Shape;688;p34"/>
          <p:cNvSpPr txBox="1">
            <a:spLocks noGrp="1"/>
          </p:cNvSpPr>
          <p:nvPr>
            <p:ph type="title" idx="9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9" name="Google Shape;689;p34"/>
          <p:cNvSpPr txBox="1">
            <a:spLocks noGrp="1"/>
          </p:cNvSpPr>
          <p:nvPr>
            <p:ph type="title" idx="13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title" idx="14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 idx="15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D79D3D3C-737E-4DF8-8F78-CC07B4E74F1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xmlns="" id="{847F30F2-56F1-4DA3-A331-2FBF250ED51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xmlns="" id="{AA13E8BB-5F9A-4CAF-8D13-941A10ED9435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xmlns="" id="{B80FC6C2-BA55-45C1-908E-9562BCB7F75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401766" y="443805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Wprowadzenie</a:t>
            </a:r>
            <a:endParaRPr sz="2400" dirty="0">
              <a:solidFill>
                <a:srgbClr val="FFFFFF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6" name="Google Shape;926;p36"/>
          <p:cNvSpPr txBox="1">
            <a:spLocks noGrp="1"/>
          </p:cNvSpPr>
          <p:nvPr>
            <p:ph type="subTitle" idx="1"/>
          </p:nvPr>
        </p:nvSpPr>
        <p:spPr>
          <a:xfrm>
            <a:off x="206868" y="1157247"/>
            <a:ext cx="4628271" cy="357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pl-PL" dirty="0"/>
              <a:t>Auta osobowe nie są już dobrem luksusowym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pl-PL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pl-PL" dirty="0"/>
              <a:t>Mimo szkodliwego wpływu na środowisko ich użyteczność jest zbyt duża aby z nich zrezygnować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pl-PL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pl-PL" dirty="0"/>
              <a:t>Co wpływa na cenę pojazdów osobowych?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6"/>
          <p:cNvSpPr txBox="1">
            <a:spLocks noGrp="1"/>
          </p:cNvSpPr>
          <p:nvPr>
            <p:ph type="title"/>
          </p:nvPr>
        </p:nvSpPr>
        <p:spPr>
          <a:xfrm>
            <a:off x="102577" y="10468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DANE</a:t>
            </a:r>
            <a:endParaRPr dirty="0"/>
          </a:p>
        </p:txBody>
      </p:sp>
      <p:sp>
        <p:nvSpPr>
          <p:cNvPr id="1340" name="Google Shape;1340;p46"/>
          <p:cNvSpPr txBox="1"/>
          <p:nvPr/>
        </p:nvSpPr>
        <p:spPr>
          <a:xfrm>
            <a:off x="-513569" y="4647975"/>
            <a:ext cx="7445997" cy="41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Dane pozyskano przy pomocy pakietu </a:t>
            </a:r>
            <a:r>
              <a:rPr lang="pl-PL" sz="1200" i="1" dirty="0" err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scrapy</a:t>
            </a:r>
            <a:r>
              <a:rPr lang="pl-PL" sz="1200" i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l-PL" sz="12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ze strony https://www.otomoto.pl/osobowe/  </a:t>
            </a:r>
            <a:endParaRPr sz="12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0" name="Google Shape;1350;p46"/>
          <p:cNvSpPr txBox="1"/>
          <p:nvPr/>
        </p:nvSpPr>
        <p:spPr>
          <a:xfrm>
            <a:off x="-52825" y="2161650"/>
            <a:ext cx="2783354" cy="21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0  number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   brand 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2  model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3  version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2028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4  price 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5  currency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6  year  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7  capacity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3313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8  </a:t>
            </a:r>
            <a:r>
              <a:rPr lang="en-US" sz="1050" dirty="0" err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aso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  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9  color 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10 condition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11  </a:t>
            </a:r>
            <a:r>
              <a:rPr lang="en-US" sz="1050" dirty="0" err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first_owner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12 </a:t>
            </a:r>
            <a:r>
              <a:rPr lang="en-US" sz="1050" dirty="0" err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fuel_type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13 </a:t>
            </a:r>
            <a:r>
              <a:rPr lang="en-US" sz="1050" dirty="0" err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horse_power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3323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14 mileage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3321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15 </a:t>
            </a:r>
            <a:r>
              <a:rPr lang="en-US" sz="1050" dirty="0" err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no_accidents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 </a:t>
            </a:r>
          </a:p>
          <a:p>
            <a:pPr lvl="0"/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16 </a:t>
            </a:r>
            <a:r>
              <a:rPr lang="en-US" sz="1050" dirty="0" err="1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num_of_doors</a:t>
            </a:r>
            <a:r>
              <a:rPr lang="en-US" sz="105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</a:t>
            </a:r>
            <a:r>
              <a:rPr lang="pl-PL" sz="105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3316    </a:t>
            </a:r>
            <a:endParaRPr lang="en-US" sz="105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17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o</a:t>
            </a:r>
            <a:r>
              <a:rPr lang="en-US" sz="1050" dirty="0" err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rigin_country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2032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18 transmission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3321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19 type  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20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</a:t>
            </a:r>
            <a:r>
              <a:rPr lang="en-US" sz="1050" dirty="0" err="1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url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             </a:t>
            </a:r>
            <a:r>
              <a:rPr lang="pl-PL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	</a:t>
            </a:r>
            <a:r>
              <a:rPr lang="en-US" sz="105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3324 </a:t>
            </a:r>
            <a:endParaRPr lang="en" sz="105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4FF575A5-F07B-4426-A2A2-E06314D7A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87032"/>
              </p:ext>
            </p:extLst>
          </p:nvPr>
        </p:nvGraphicFramePr>
        <p:xfrm>
          <a:off x="2651051" y="193402"/>
          <a:ext cx="6390372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1277905">
                  <a:extLst>
                    <a:ext uri="{9D8B030D-6E8A-4147-A177-3AD203B41FA5}">
                      <a16:colId xmlns:a16="http://schemas.microsoft.com/office/drawing/2014/main" xmlns="" val="1191877080"/>
                    </a:ext>
                  </a:extLst>
                </a:gridCol>
                <a:gridCol w="1277905">
                  <a:extLst>
                    <a:ext uri="{9D8B030D-6E8A-4147-A177-3AD203B41FA5}">
                      <a16:colId xmlns:a16="http://schemas.microsoft.com/office/drawing/2014/main" xmlns="" val="4116253224"/>
                    </a:ext>
                  </a:extLst>
                </a:gridCol>
                <a:gridCol w="1277905">
                  <a:extLst>
                    <a:ext uri="{9D8B030D-6E8A-4147-A177-3AD203B41FA5}">
                      <a16:colId xmlns:a16="http://schemas.microsoft.com/office/drawing/2014/main" xmlns="" val="1576015043"/>
                    </a:ext>
                  </a:extLst>
                </a:gridCol>
                <a:gridCol w="1277905">
                  <a:extLst>
                    <a:ext uri="{9D8B030D-6E8A-4147-A177-3AD203B41FA5}">
                      <a16:colId xmlns:a16="http://schemas.microsoft.com/office/drawing/2014/main" xmlns="" val="400216052"/>
                    </a:ext>
                  </a:extLst>
                </a:gridCol>
                <a:gridCol w="1278752">
                  <a:extLst>
                    <a:ext uri="{9D8B030D-6E8A-4147-A177-3AD203B41FA5}">
                      <a16:colId xmlns:a16="http://schemas.microsoft.com/office/drawing/2014/main" xmlns="" val="522733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pl-PL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(PLN)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l-PL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capacity</a:t>
                      </a:r>
                      <a:r>
                        <a:rPr lang="pl-PL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(cm3)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horse_power</a:t>
                      </a:r>
                      <a:r>
                        <a:rPr lang="pl-PL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(KM)</a:t>
                      </a:r>
                      <a:endParaRPr lang="pl-PL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mileage</a:t>
                      </a:r>
                      <a:r>
                        <a:rPr lang="pl-PL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(KM)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1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3324.00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3313.00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3323.00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3321.00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396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79174.57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19335.28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164.73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119847.55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711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82780.34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7263.32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75.93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95245.93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76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5053.00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0521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26875.00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14993.00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37000.00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492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50000.00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19683.00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114160.00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146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97900.00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19973.00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183152.00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75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689900.00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66003.00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659.00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pl-P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1111111.00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1892167"/>
                  </a:ext>
                </a:extLst>
              </a:tr>
            </a:tbl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xmlns="" id="{57F2438A-DFFB-4418-B404-84347C32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29" y="1984938"/>
            <a:ext cx="4919328" cy="2521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Wizualizacja</a:t>
            </a:r>
            <a:endParaRPr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63DFEA27-ADDB-4CBA-8209-31F53A08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700"/>
            <a:ext cx="4167962" cy="224996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xmlns="" id="{EE6BF13C-3EBB-4E7D-9501-D365842D8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2700"/>
            <a:ext cx="4468375" cy="225621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xmlns="" id="{69796E7B-8BB0-4977-B4C8-C08E35BCC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944806"/>
            <a:ext cx="4167961" cy="219869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xmlns="" id="{2DBDB542-EBBA-4E92-8D3F-19BC4EBB3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625" y="2944806"/>
            <a:ext cx="4636376" cy="219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8"/>
          <p:cNvSpPr/>
          <p:nvPr/>
        </p:nvSpPr>
        <p:spPr>
          <a:xfrm>
            <a:off x="1403824" y="15247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4006306" y="15246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6604454" y="15246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 txBox="1">
            <a:spLocks noGrp="1"/>
          </p:cNvSpPr>
          <p:nvPr>
            <p:ph type="title"/>
          </p:nvPr>
        </p:nvSpPr>
        <p:spPr>
          <a:xfrm>
            <a:off x="716806" y="40774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Metodologia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subTitle" idx="3"/>
          </p:nvPr>
        </p:nvSpPr>
        <p:spPr>
          <a:xfrm>
            <a:off x="3604305" y="2910987"/>
            <a:ext cx="1947900" cy="122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Weryfikacja hipotez oraz wyników modelu</a:t>
            </a:r>
            <a:endParaRPr dirty="0"/>
          </a:p>
        </p:txBody>
      </p:sp>
      <p:sp>
        <p:nvSpPr>
          <p:cNvPr id="1010" name="Google Shape;1010;p38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 smtClean="0"/>
              <a:t>Model liniowy estymowany MNK</a:t>
            </a:r>
            <a:endParaRPr dirty="0"/>
          </a:p>
        </p:txBody>
      </p:sp>
      <p:sp>
        <p:nvSpPr>
          <p:cNvPr id="1012" name="Google Shape;1012;p38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Prognoza przy użyciu stworzonego modelu</a:t>
            </a:r>
            <a:endParaRPr dirty="0"/>
          </a:p>
        </p:txBody>
      </p:sp>
      <p:grpSp>
        <p:nvGrpSpPr>
          <p:cNvPr id="1013" name="Google Shape;1013;p38"/>
          <p:cNvGrpSpPr/>
          <p:nvPr/>
        </p:nvGrpSpPr>
        <p:grpSpPr>
          <a:xfrm>
            <a:off x="4244786" y="1882442"/>
            <a:ext cx="654357" cy="423056"/>
            <a:chOff x="3346096" y="1358972"/>
            <a:chExt cx="1447372" cy="935758"/>
          </a:xfrm>
        </p:grpSpPr>
        <p:grpSp>
          <p:nvGrpSpPr>
            <p:cNvPr id="1014" name="Google Shape;1014;p38"/>
            <p:cNvGrpSpPr/>
            <p:nvPr/>
          </p:nvGrpSpPr>
          <p:grpSpPr>
            <a:xfrm>
              <a:off x="3346096" y="1358972"/>
              <a:ext cx="1447372" cy="935758"/>
              <a:chOff x="3346096" y="1358972"/>
              <a:chExt cx="1447372" cy="935758"/>
            </a:xfrm>
          </p:grpSpPr>
          <p:sp>
            <p:nvSpPr>
              <p:cNvPr id="1015" name="Google Shape;1015;p38"/>
              <p:cNvSpPr/>
              <p:nvPr/>
            </p:nvSpPr>
            <p:spPr>
              <a:xfrm>
                <a:off x="3881514" y="1358972"/>
                <a:ext cx="911954" cy="935758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5189" extrusionOk="0">
                    <a:moveTo>
                      <a:pt x="1869" y="569"/>
                    </a:moveTo>
                    <a:cubicBezTo>
                      <a:pt x="2424" y="569"/>
                      <a:pt x="3090" y="808"/>
                      <a:pt x="3613" y="1190"/>
                    </a:cubicBezTo>
                    <a:cubicBezTo>
                      <a:pt x="4168" y="1599"/>
                      <a:pt x="4483" y="2109"/>
                      <a:pt x="4483" y="2597"/>
                    </a:cubicBezTo>
                    <a:cubicBezTo>
                      <a:pt x="4483" y="3080"/>
                      <a:pt x="4168" y="3596"/>
                      <a:pt x="3613" y="4000"/>
                    </a:cubicBezTo>
                    <a:cubicBezTo>
                      <a:pt x="3090" y="4381"/>
                      <a:pt x="2424" y="4621"/>
                      <a:pt x="1869" y="4621"/>
                    </a:cubicBezTo>
                    <a:cubicBezTo>
                      <a:pt x="1265" y="4621"/>
                      <a:pt x="573" y="4389"/>
                      <a:pt x="573" y="2597"/>
                    </a:cubicBezTo>
                    <a:cubicBezTo>
                      <a:pt x="573" y="800"/>
                      <a:pt x="1265" y="569"/>
                      <a:pt x="1869" y="569"/>
                    </a:cubicBezTo>
                    <a:close/>
                    <a:moveTo>
                      <a:pt x="1869" y="1"/>
                    </a:moveTo>
                    <a:cubicBezTo>
                      <a:pt x="1185" y="1"/>
                      <a:pt x="679" y="276"/>
                      <a:pt x="364" y="821"/>
                    </a:cubicBezTo>
                    <a:cubicBezTo>
                      <a:pt x="120" y="1247"/>
                      <a:pt x="1" y="1824"/>
                      <a:pt x="1" y="2597"/>
                    </a:cubicBezTo>
                    <a:cubicBezTo>
                      <a:pt x="1" y="3365"/>
                      <a:pt x="120" y="3946"/>
                      <a:pt x="364" y="4372"/>
                    </a:cubicBezTo>
                    <a:cubicBezTo>
                      <a:pt x="679" y="4914"/>
                      <a:pt x="1185" y="5188"/>
                      <a:pt x="1869" y="5188"/>
                    </a:cubicBezTo>
                    <a:cubicBezTo>
                      <a:pt x="2548" y="5188"/>
                      <a:pt x="3325" y="4918"/>
                      <a:pt x="3951" y="4457"/>
                    </a:cubicBezTo>
                    <a:cubicBezTo>
                      <a:pt x="4661" y="3937"/>
                      <a:pt x="5056" y="3276"/>
                      <a:pt x="5056" y="2597"/>
                    </a:cubicBezTo>
                    <a:cubicBezTo>
                      <a:pt x="5056" y="1913"/>
                      <a:pt x="4661" y="1252"/>
                      <a:pt x="3951" y="733"/>
                    </a:cubicBezTo>
                    <a:cubicBezTo>
                      <a:pt x="3325" y="276"/>
                      <a:pt x="2548" y="1"/>
                      <a:pt x="1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3346096" y="1410909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0"/>
                    </a:moveTo>
                    <a:cubicBezTo>
                      <a:pt x="129" y="0"/>
                      <a:pt x="0" y="129"/>
                      <a:pt x="0" y="285"/>
                    </a:cubicBezTo>
                    <a:cubicBezTo>
                      <a:pt x="0" y="445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5"/>
                      <a:pt x="2716" y="285"/>
                    </a:cubicBezTo>
                    <a:cubicBezTo>
                      <a:pt x="2716" y="129"/>
                      <a:pt x="2588" y="0"/>
                      <a:pt x="2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3346096" y="1598098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5"/>
                      <a:pt x="129" y="570"/>
                      <a:pt x="285" y="570"/>
                    </a:cubicBezTo>
                    <a:lnTo>
                      <a:pt x="2433" y="570"/>
                    </a:lnTo>
                    <a:cubicBezTo>
                      <a:pt x="2588" y="570"/>
                      <a:pt x="2716" y="445"/>
                      <a:pt x="2716" y="285"/>
                    </a:cubicBezTo>
                    <a:cubicBezTo>
                      <a:pt x="2716" y="130"/>
                      <a:pt x="2588" y="1"/>
                      <a:pt x="24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3346096" y="1785467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1"/>
                    </a:moveTo>
                    <a:cubicBezTo>
                      <a:pt x="129" y="1"/>
                      <a:pt x="0" y="129"/>
                      <a:pt x="0" y="285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0"/>
                      <a:pt x="2716" y="285"/>
                    </a:cubicBezTo>
                    <a:cubicBezTo>
                      <a:pt x="2716" y="129"/>
                      <a:pt x="2588" y="1"/>
                      <a:pt x="24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3346096" y="1972836"/>
                <a:ext cx="489970" cy="10261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69" extrusionOk="0">
                    <a:moveTo>
                      <a:pt x="285" y="0"/>
                    </a:moveTo>
                    <a:cubicBezTo>
                      <a:pt x="129" y="0"/>
                      <a:pt x="0" y="129"/>
                      <a:pt x="0" y="285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0"/>
                      <a:pt x="2716" y="285"/>
                    </a:cubicBezTo>
                    <a:cubicBezTo>
                      <a:pt x="2716" y="129"/>
                      <a:pt x="2588" y="0"/>
                      <a:pt x="2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0" name="Google Shape;1020;p38"/>
            <p:cNvSpPr/>
            <p:nvPr/>
          </p:nvSpPr>
          <p:spPr>
            <a:xfrm>
              <a:off x="3346096" y="2160025"/>
              <a:ext cx="489970" cy="102791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25"/>
                    <a:pt x="0" y="285"/>
                  </a:cubicBezTo>
                  <a:cubicBezTo>
                    <a:pt x="0" y="441"/>
                    <a:pt x="129" y="570"/>
                    <a:pt x="285" y="570"/>
                  </a:cubicBezTo>
                  <a:lnTo>
                    <a:pt x="2433" y="570"/>
                  </a:lnTo>
                  <a:cubicBezTo>
                    <a:pt x="2588" y="570"/>
                    <a:pt x="2716" y="441"/>
                    <a:pt x="2716" y="285"/>
                  </a:cubicBezTo>
                  <a:cubicBezTo>
                    <a:pt x="2716" y="125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8"/>
          <p:cNvGrpSpPr/>
          <p:nvPr/>
        </p:nvGrpSpPr>
        <p:grpSpPr>
          <a:xfrm>
            <a:off x="1667485" y="1863370"/>
            <a:ext cx="657618" cy="496190"/>
            <a:chOff x="1443550" y="1334988"/>
            <a:chExt cx="1454586" cy="1097523"/>
          </a:xfrm>
        </p:grpSpPr>
        <p:sp>
          <p:nvSpPr>
            <p:cNvPr id="1022" name="Google Shape;1022;p38"/>
            <p:cNvSpPr/>
            <p:nvPr/>
          </p:nvSpPr>
          <p:spPr>
            <a:xfrm>
              <a:off x="1986181" y="1334988"/>
              <a:ext cx="911954" cy="935758"/>
            </a:xfrm>
            <a:custGeom>
              <a:avLst/>
              <a:gdLst/>
              <a:ahLst/>
              <a:cxnLst/>
              <a:rect l="l" t="t" r="r" b="b"/>
              <a:pathLst>
                <a:path w="5057" h="5189" extrusionOk="0">
                  <a:moveTo>
                    <a:pt x="1869" y="573"/>
                  </a:moveTo>
                  <a:cubicBezTo>
                    <a:pt x="2424" y="573"/>
                    <a:pt x="3090" y="808"/>
                    <a:pt x="3614" y="1194"/>
                  </a:cubicBezTo>
                  <a:cubicBezTo>
                    <a:pt x="4169" y="1598"/>
                    <a:pt x="4483" y="2109"/>
                    <a:pt x="4483" y="2597"/>
                  </a:cubicBezTo>
                  <a:cubicBezTo>
                    <a:pt x="4483" y="3080"/>
                    <a:pt x="4169" y="3596"/>
                    <a:pt x="3614" y="3999"/>
                  </a:cubicBezTo>
                  <a:cubicBezTo>
                    <a:pt x="3090" y="4381"/>
                    <a:pt x="2424" y="4620"/>
                    <a:pt x="1869" y="4620"/>
                  </a:cubicBezTo>
                  <a:cubicBezTo>
                    <a:pt x="1266" y="4620"/>
                    <a:pt x="574" y="4389"/>
                    <a:pt x="574" y="2597"/>
                  </a:cubicBezTo>
                  <a:cubicBezTo>
                    <a:pt x="574" y="800"/>
                    <a:pt x="1266" y="573"/>
                    <a:pt x="1869" y="573"/>
                  </a:cubicBezTo>
                  <a:close/>
                  <a:moveTo>
                    <a:pt x="1869" y="1"/>
                  </a:moveTo>
                  <a:cubicBezTo>
                    <a:pt x="1186" y="1"/>
                    <a:pt x="680" y="275"/>
                    <a:pt x="365" y="821"/>
                  </a:cubicBezTo>
                  <a:cubicBezTo>
                    <a:pt x="121" y="1247"/>
                    <a:pt x="1" y="1829"/>
                    <a:pt x="1" y="2597"/>
                  </a:cubicBezTo>
                  <a:cubicBezTo>
                    <a:pt x="1" y="3365"/>
                    <a:pt x="121" y="3946"/>
                    <a:pt x="365" y="4372"/>
                  </a:cubicBezTo>
                  <a:cubicBezTo>
                    <a:pt x="680" y="4913"/>
                    <a:pt x="1186" y="5188"/>
                    <a:pt x="1869" y="5188"/>
                  </a:cubicBezTo>
                  <a:cubicBezTo>
                    <a:pt x="2549" y="5188"/>
                    <a:pt x="3325" y="4918"/>
                    <a:pt x="3950" y="4456"/>
                  </a:cubicBezTo>
                  <a:cubicBezTo>
                    <a:pt x="4661" y="3937"/>
                    <a:pt x="5056" y="3276"/>
                    <a:pt x="5056" y="2597"/>
                  </a:cubicBezTo>
                  <a:cubicBezTo>
                    <a:pt x="5056" y="1913"/>
                    <a:pt x="4661" y="1252"/>
                    <a:pt x="3950" y="732"/>
                  </a:cubicBezTo>
                  <a:cubicBezTo>
                    <a:pt x="3325" y="275"/>
                    <a:pt x="2549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443550" y="1387105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1"/>
                  </a:moveTo>
                  <a:cubicBezTo>
                    <a:pt x="2429" y="1"/>
                    <a:pt x="2385" y="10"/>
                    <a:pt x="2344" y="31"/>
                  </a:cubicBezTo>
                  <a:lnTo>
                    <a:pt x="201" y="1105"/>
                  </a:lnTo>
                  <a:cubicBezTo>
                    <a:pt x="58" y="1176"/>
                    <a:pt x="0" y="1345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41"/>
                  </a:lnTo>
                  <a:cubicBezTo>
                    <a:pt x="2739" y="470"/>
                    <a:pt x="2796" y="297"/>
                    <a:pt x="2725" y="159"/>
                  </a:cubicBezTo>
                  <a:cubicBezTo>
                    <a:pt x="2675" y="59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443550" y="1574474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0"/>
                  </a:moveTo>
                  <a:cubicBezTo>
                    <a:pt x="2429" y="0"/>
                    <a:pt x="2385" y="10"/>
                    <a:pt x="2344" y="31"/>
                  </a:cubicBezTo>
                  <a:lnTo>
                    <a:pt x="201" y="1104"/>
                  </a:lnTo>
                  <a:cubicBezTo>
                    <a:pt x="58" y="1176"/>
                    <a:pt x="0" y="1344"/>
                    <a:pt x="72" y="1486"/>
                  </a:cubicBezTo>
                  <a:cubicBezTo>
                    <a:pt x="121" y="1584"/>
                    <a:pt x="222" y="1641"/>
                    <a:pt x="324" y="1641"/>
                  </a:cubicBezTo>
                  <a:cubicBezTo>
                    <a:pt x="369" y="1641"/>
                    <a:pt x="414" y="1633"/>
                    <a:pt x="453" y="1610"/>
                  </a:cubicBezTo>
                  <a:lnTo>
                    <a:pt x="2602" y="541"/>
                  </a:lnTo>
                  <a:cubicBezTo>
                    <a:pt x="2739" y="470"/>
                    <a:pt x="2796" y="297"/>
                    <a:pt x="2725" y="159"/>
                  </a:cubicBezTo>
                  <a:cubicBezTo>
                    <a:pt x="2675" y="58"/>
                    <a:pt x="2576" y="0"/>
                    <a:pt x="2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443550" y="1761663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1"/>
                  </a:moveTo>
                  <a:cubicBezTo>
                    <a:pt x="2429" y="1"/>
                    <a:pt x="2385" y="10"/>
                    <a:pt x="2344" y="31"/>
                  </a:cubicBezTo>
                  <a:lnTo>
                    <a:pt x="201" y="1105"/>
                  </a:lnTo>
                  <a:cubicBezTo>
                    <a:pt x="58" y="1171"/>
                    <a:pt x="0" y="1345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37"/>
                  </a:lnTo>
                  <a:cubicBezTo>
                    <a:pt x="2739" y="470"/>
                    <a:pt x="2796" y="298"/>
                    <a:pt x="2725" y="155"/>
                  </a:cubicBezTo>
                  <a:cubicBezTo>
                    <a:pt x="2675" y="58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1443550" y="1949032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0"/>
                  </a:moveTo>
                  <a:cubicBezTo>
                    <a:pt x="2429" y="0"/>
                    <a:pt x="2385" y="10"/>
                    <a:pt x="2344" y="31"/>
                  </a:cubicBezTo>
                  <a:lnTo>
                    <a:pt x="201" y="1100"/>
                  </a:lnTo>
                  <a:cubicBezTo>
                    <a:pt x="58" y="1171"/>
                    <a:pt x="0" y="1344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37"/>
                  </a:lnTo>
                  <a:cubicBezTo>
                    <a:pt x="2739" y="470"/>
                    <a:pt x="2796" y="297"/>
                    <a:pt x="2725" y="154"/>
                  </a:cubicBezTo>
                  <a:cubicBezTo>
                    <a:pt x="2675" y="57"/>
                    <a:pt x="2576" y="0"/>
                    <a:pt x="2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1443550" y="2136220"/>
              <a:ext cx="504397" cy="296290"/>
            </a:xfrm>
            <a:custGeom>
              <a:avLst/>
              <a:gdLst/>
              <a:ahLst/>
              <a:cxnLst/>
              <a:rect l="l" t="t" r="r" b="b"/>
              <a:pathLst>
                <a:path w="2797" h="1643" extrusionOk="0">
                  <a:moveTo>
                    <a:pt x="2472" y="1"/>
                  </a:moveTo>
                  <a:cubicBezTo>
                    <a:pt x="2429" y="1"/>
                    <a:pt x="2385" y="11"/>
                    <a:pt x="2344" y="31"/>
                  </a:cubicBezTo>
                  <a:lnTo>
                    <a:pt x="201" y="1101"/>
                  </a:lnTo>
                  <a:cubicBezTo>
                    <a:pt x="58" y="1171"/>
                    <a:pt x="0" y="1345"/>
                    <a:pt x="72" y="1482"/>
                  </a:cubicBezTo>
                  <a:cubicBezTo>
                    <a:pt x="121" y="1585"/>
                    <a:pt x="222" y="1642"/>
                    <a:pt x="324" y="1642"/>
                  </a:cubicBezTo>
                  <a:cubicBezTo>
                    <a:pt x="369" y="1642"/>
                    <a:pt x="414" y="1634"/>
                    <a:pt x="453" y="1611"/>
                  </a:cubicBezTo>
                  <a:lnTo>
                    <a:pt x="2602" y="537"/>
                  </a:lnTo>
                  <a:cubicBezTo>
                    <a:pt x="2739" y="466"/>
                    <a:pt x="2796" y="298"/>
                    <a:pt x="2725" y="155"/>
                  </a:cubicBezTo>
                  <a:cubicBezTo>
                    <a:pt x="2675" y="58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6853658" y="1861402"/>
            <a:ext cx="657210" cy="465126"/>
            <a:chOff x="5298235" y="1374120"/>
            <a:chExt cx="1453684" cy="1028811"/>
          </a:xfrm>
        </p:grpSpPr>
        <p:sp>
          <p:nvSpPr>
            <p:cNvPr id="1029" name="Google Shape;1029;p38"/>
            <p:cNvSpPr/>
            <p:nvPr/>
          </p:nvSpPr>
          <p:spPr>
            <a:xfrm>
              <a:off x="5841047" y="1374120"/>
              <a:ext cx="910872" cy="935037"/>
            </a:xfrm>
            <a:custGeom>
              <a:avLst/>
              <a:gdLst/>
              <a:ahLst/>
              <a:cxnLst/>
              <a:rect l="l" t="t" r="r" b="b"/>
              <a:pathLst>
                <a:path w="5051" h="5185" extrusionOk="0">
                  <a:moveTo>
                    <a:pt x="1864" y="569"/>
                  </a:moveTo>
                  <a:cubicBezTo>
                    <a:pt x="2419" y="569"/>
                    <a:pt x="3089" y="804"/>
                    <a:pt x="3612" y="1190"/>
                  </a:cubicBezTo>
                  <a:cubicBezTo>
                    <a:pt x="4167" y="1594"/>
                    <a:pt x="4482" y="2105"/>
                    <a:pt x="4482" y="2593"/>
                  </a:cubicBezTo>
                  <a:cubicBezTo>
                    <a:pt x="4482" y="3080"/>
                    <a:pt x="4167" y="3592"/>
                    <a:pt x="3612" y="3995"/>
                  </a:cubicBezTo>
                  <a:cubicBezTo>
                    <a:pt x="3089" y="4381"/>
                    <a:pt x="2419" y="4616"/>
                    <a:pt x="1864" y="4616"/>
                  </a:cubicBezTo>
                  <a:cubicBezTo>
                    <a:pt x="1260" y="4616"/>
                    <a:pt x="568" y="4385"/>
                    <a:pt x="568" y="2593"/>
                  </a:cubicBezTo>
                  <a:cubicBezTo>
                    <a:pt x="568" y="800"/>
                    <a:pt x="1260" y="569"/>
                    <a:pt x="1864" y="569"/>
                  </a:cubicBezTo>
                  <a:close/>
                  <a:moveTo>
                    <a:pt x="1864" y="1"/>
                  </a:moveTo>
                  <a:cubicBezTo>
                    <a:pt x="1180" y="1"/>
                    <a:pt x="679" y="276"/>
                    <a:pt x="363" y="817"/>
                  </a:cubicBezTo>
                  <a:cubicBezTo>
                    <a:pt x="119" y="1243"/>
                    <a:pt x="0" y="1825"/>
                    <a:pt x="0" y="2593"/>
                  </a:cubicBezTo>
                  <a:cubicBezTo>
                    <a:pt x="0" y="3361"/>
                    <a:pt x="119" y="3942"/>
                    <a:pt x="363" y="4368"/>
                  </a:cubicBezTo>
                  <a:cubicBezTo>
                    <a:pt x="679" y="4909"/>
                    <a:pt x="1180" y="5184"/>
                    <a:pt x="1864" y="5184"/>
                  </a:cubicBezTo>
                  <a:cubicBezTo>
                    <a:pt x="2543" y="5184"/>
                    <a:pt x="3325" y="4914"/>
                    <a:pt x="3950" y="4457"/>
                  </a:cubicBezTo>
                  <a:cubicBezTo>
                    <a:pt x="4660" y="3933"/>
                    <a:pt x="5050" y="3272"/>
                    <a:pt x="5050" y="2593"/>
                  </a:cubicBezTo>
                  <a:cubicBezTo>
                    <a:pt x="5050" y="1914"/>
                    <a:pt x="4660" y="1253"/>
                    <a:pt x="3950" y="728"/>
                  </a:cubicBezTo>
                  <a:cubicBezTo>
                    <a:pt x="3325" y="271"/>
                    <a:pt x="2543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5298235" y="1431107"/>
              <a:ext cx="504577" cy="971825"/>
            </a:xfrm>
            <a:custGeom>
              <a:avLst/>
              <a:gdLst/>
              <a:ahLst/>
              <a:cxnLst/>
              <a:rect l="l" t="t" r="r" b="b"/>
              <a:pathLst>
                <a:path w="2798" h="5389" extrusionOk="0">
                  <a:moveTo>
                    <a:pt x="1515" y="0"/>
                  </a:moveTo>
                  <a:cubicBezTo>
                    <a:pt x="1512" y="0"/>
                    <a:pt x="1508" y="0"/>
                    <a:pt x="1505" y="0"/>
                  </a:cubicBezTo>
                  <a:cubicBezTo>
                    <a:pt x="1345" y="4"/>
                    <a:pt x="1222" y="138"/>
                    <a:pt x="1230" y="293"/>
                  </a:cubicBezTo>
                  <a:cubicBezTo>
                    <a:pt x="1234" y="484"/>
                    <a:pt x="1150" y="705"/>
                    <a:pt x="1062" y="941"/>
                  </a:cubicBezTo>
                  <a:cubicBezTo>
                    <a:pt x="999" y="1105"/>
                    <a:pt x="933" y="1291"/>
                    <a:pt x="892" y="1486"/>
                  </a:cubicBezTo>
                  <a:lnTo>
                    <a:pt x="196" y="1832"/>
                  </a:lnTo>
                  <a:cubicBezTo>
                    <a:pt x="58" y="1904"/>
                    <a:pt x="1" y="2072"/>
                    <a:pt x="71" y="2215"/>
                  </a:cubicBezTo>
                  <a:cubicBezTo>
                    <a:pt x="120" y="2317"/>
                    <a:pt x="222" y="2375"/>
                    <a:pt x="325" y="2375"/>
                  </a:cubicBezTo>
                  <a:cubicBezTo>
                    <a:pt x="369" y="2375"/>
                    <a:pt x="409" y="2361"/>
                    <a:pt x="454" y="2344"/>
                  </a:cubicBezTo>
                  <a:lnTo>
                    <a:pt x="915" y="2113"/>
                  </a:lnTo>
                  <a:cubicBezTo>
                    <a:pt x="972" y="2281"/>
                    <a:pt x="1079" y="2450"/>
                    <a:pt x="1261" y="2610"/>
                  </a:cubicBezTo>
                  <a:cubicBezTo>
                    <a:pt x="1261" y="2614"/>
                    <a:pt x="1265" y="2614"/>
                    <a:pt x="1265" y="2614"/>
                  </a:cubicBezTo>
                  <a:lnTo>
                    <a:pt x="196" y="3151"/>
                  </a:lnTo>
                  <a:cubicBezTo>
                    <a:pt x="58" y="3222"/>
                    <a:pt x="1" y="3391"/>
                    <a:pt x="71" y="3532"/>
                  </a:cubicBezTo>
                  <a:cubicBezTo>
                    <a:pt x="120" y="3630"/>
                    <a:pt x="222" y="3688"/>
                    <a:pt x="325" y="3688"/>
                  </a:cubicBezTo>
                  <a:cubicBezTo>
                    <a:pt x="369" y="3688"/>
                    <a:pt x="409" y="3679"/>
                    <a:pt x="454" y="3661"/>
                  </a:cubicBezTo>
                  <a:lnTo>
                    <a:pt x="1452" y="3160"/>
                  </a:lnTo>
                  <a:lnTo>
                    <a:pt x="1452" y="3160"/>
                  </a:lnTo>
                  <a:cubicBezTo>
                    <a:pt x="1429" y="3297"/>
                    <a:pt x="1372" y="3457"/>
                    <a:pt x="1301" y="3649"/>
                  </a:cubicBezTo>
                  <a:cubicBezTo>
                    <a:pt x="1261" y="3750"/>
                    <a:pt x="1222" y="3862"/>
                    <a:pt x="1185" y="3972"/>
                  </a:cubicBezTo>
                  <a:lnTo>
                    <a:pt x="196" y="4469"/>
                  </a:lnTo>
                  <a:cubicBezTo>
                    <a:pt x="58" y="4540"/>
                    <a:pt x="1" y="4708"/>
                    <a:pt x="71" y="4851"/>
                  </a:cubicBezTo>
                  <a:cubicBezTo>
                    <a:pt x="120" y="4948"/>
                    <a:pt x="222" y="5007"/>
                    <a:pt x="325" y="5007"/>
                  </a:cubicBezTo>
                  <a:cubicBezTo>
                    <a:pt x="369" y="5007"/>
                    <a:pt x="409" y="4997"/>
                    <a:pt x="454" y="4975"/>
                  </a:cubicBezTo>
                  <a:lnTo>
                    <a:pt x="1110" y="4647"/>
                  </a:lnTo>
                  <a:cubicBezTo>
                    <a:pt x="1146" y="4878"/>
                    <a:pt x="1257" y="5104"/>
                    <a:pt x="1496" y="5317"/>
                  </a:cubicBezTo>
                  <a:cubicBezTo>
                    <a:pt x="1550" y="5366"/>
                    <a:pt x="1616" y="5388"/>
                    <a:pt x="1683" y="5388"/>
                  </a:cubicBezTo>
                  <a:cubicBezTo>
                    <a:pt x="1763" y="5388"/>
                    <a:pt x="1843" y="5353"/>
                    <a:pt x="1900" y="5290"/>
                  </a:cubicBezTo>
                  <a:cubicBezTo>
                    <a:pt x="2002" y="5171"/>
                    <a:pt x="1989" y="4993"/>
                    <a:pt x="1873" y="4886"/>
                  </a:cubicBezTo>
                  <a:cubicBezTo>
                    <a:pt x="1691" y="4731"/>
                    <a:pt x="1642" y="4571"/>
                    <a:pt x="1674" y="4368"/>
                  </a:cubicBezTo>
                  <a:lnTo>
                    <a:pt x="2597" y="3905"/>
                  </a:lnTo>
                  <a:cubicBezTo>
                    <a:pt x="2739" y="3835"/>
                    <a:pt x="2797" y="3661"/>
                    <a:pt x="2726" y="3524"/>
                  </a:cubicBezTo>
                  <a:cubicBezTo>
                    <a:pt x="2675" y="3423"/>
                    <a:pt x="2575" y="3365"/>
                    <a:pt x="2471" y="3365"/>
                  </a:cubicBezTo>
                  <a:cubicBezTo>
                    <a:pt x="2429" y="3365"/>
                    <a:pt x="2385" y="3374"/>
                    <a:pt x="2344" y="3395"/>
                  </a:cubicBezTo>
                  <a:lnTo>
                    <a:pt x="1918" y="3608"/>
                  </a:lnTo>
                  <a:cubicBezTo>
                    <a:pt x="1998" y="3377"/>
                    <a:pt x="2056" y="3129"/>
                    <a:pt x="2025" y="2871"/>
                  </a:cubicBezTo>
                  <a:lnTo>
                    <a:pt x="2597" y="2588"/>
                  </a:lnTo>
                  <a:cubicBezTo>
                    <a:pt x="2739" y="2516"/>
                    <a:pt x="2797" y="2344"/>
                    <a:pt x="2726" y="2205"/>
                  </a:cubicBezTo>
                  <a:cubicBezTo>
                    <a:pt x="2675" y="2105"/>
                    <a:pt x="2576" y="2047"/>
                    <a:pt x="2472" y="2047"/>
                  </a:cubicBezTo>
                  <a:cubicBezTo>
                    <a:pt x="2429" y="2047"/>
                    <a:pt x="2386" y="2057"/>
                    <a:pt x="2344" y="2077"/>
                  </a:cubicBezTo>
                  <a:lnTo>
                    <a:pt x="1798" y="2352"/>
                  </a:lnTo>
                  <a:cubicBezTo>
                    <a:pt x="1754" y="2295"/>
                    <a:pt x="1701" y="2237"/>
                    <a:pt x="1634" y="2184"/>
                  </a:cubicBezTo>
                  <a:cubicBezTo>
                    <a:pt x="1515" y="2077"/>
                    <a:pt x="1452" y="1971"/>
                    <a:pt x="1435" y="1850"/>
                  </a:cubicBezTo>
                  <a:lnTo>
                    <a:pt x="2597" y="1269"/>
                  </a:lnTo>
                  <a:cubicBezTo>
                    <a:pt x="2739" y="1199"/>
                    <a:pt x="2797" y="1029"/>
                    <a:pt x="2726" y="888"/>
                  </a:cubicBezTo>
                  <a:cubicBezTo>
                    <a:pt x="2675" y="787"/>
                    <a:pt x="2575" y="728"/>
                    <a:pt x="2471" y="728"/>
                  </a:cubicBezTo>
                  <a:cubicBezTo>
                    <a:pt x="2429" y="728"/>
                    <a:pt x="2385" y="738"/>
                    <a:pt x="2344" y="759"/>
                  </a:cubicBezTo>
                  <a:lnTo>
                    <a:pt x="1599" y="1131"/>
                  </a:lnTo>
                  <a:cubicBezTo>
                    <a:pt x="1701" y="857"/>
                    <a:pt x="1807" y="572"/>
                    <a:pt x="1798" y="275"/>
                  </a:cubicBezTo>
                  <a:cubicBezTo>
                    <a:pt x="1794" y="119"/>
                    <a:pt x="1666" y="0"/>
                    <a:pt x="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Google Shape;1591;p55"/>
          <p:cNvGrpSpPr/>
          <p:nvPr/>
        </p:nvGrpSpPr>
        <p:grpSpPr>
          <a:xfrm>
            <a:off x="722118" y="3360110"/>
            <a:ext cx="7717422" cy="8544758"/>
            <a:chOff x="5182500" y="417225"/>
            <a:chExt cx="4188788" cy="4637841"/>
          </a:xfrm>
        </p:grpSpPr>
        <p:sp>
          <p:nvSpPr>
            <p:cNvPr id="1592" name="Google Shape;1592;p55"/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5"/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5"/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5"/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5"/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5"/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5"/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5"/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97" name="Google Shape;1697;p55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918327" y="2489224"/>
                <a:ext cx="6900239" cy="77976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𝑷𝒓𝒊𝒄𝒆</m:t>
                      </m:r>
                      <m:r>
                        <a:rPr lang="en-US" b="1" i="1"/>
                        <m:t>=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𝟎</m:t>
                          </m:r>
                        </m:sub>
                      </m:sSub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horse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power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mileage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brand</m:t>
                      </m:r>
                      <m:r>
                        <m:rPr>
                          <m:nor/>
                        </m:rPr>
                        <a:rPr lang="en-US" b="1"/>
                        <m:t> 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fuel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type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year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grouped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en-US" b="1" i="1"/>
                            <m:t> + </m:t>
                          </m:r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no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accidents</m:t>
                      </m:r>
                      <m:r>
                        <a:rPr lang="en-US" b="1" i="1"/>
                        <m:t>+</m:t>
                      </m:r>
                      <m:r>
                        <m:rPr>
                          <m:nor/>
                        </m:rPr>
                        <a:rPr lang="en-US" b="1"/>
                        <m:t> 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𝜺</m:t>
                          </m:r>
                        </m:e>
                        <m:sub>
                          <m:r>
                            <a:rPr lang="pl-PL" b="1" i="1"/>
                            <m:t>𝒊</m:t>
                          </m:r>
                        </m:sub>
                      </m:sSub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697" name="Google Shape;1697;p5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918327" y="2489224"/>
                <a:ext cx="6900239" cy="7797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31688" y="445388"/>
            <a:ext cx="3273164" cy="545212"/>
          </a:xfrm>
        </p:spPr>
        <p:txBody>
          <a:bodyPr/>
          <a:lstStyle/>
          <a:p>
            <a:r>
              <a:rPr lang="pl-PL" sz="1600" dirty="0" smtClean="0"/>
              <a:t>Model początkowy</a:t>
            </a:r>
            <a:endParaRPr lang="pl-PL" sz="1600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5"/>
          </p:nvPr>
        </p:nvSpPr>
        <p:spPr>
          <a:xfrm>
            <a:off x="2683458" y="1982088"/>
            <a:ext cx="3433225" cy="551562"/>
          </a:xfrm>
        </p:spPr>
        <p:txBody>
          <a:bodyPr/>
          <a:lstStyle/>
          <a:p>
            <a:r>
              <a:rPr lang="pl-PL" sz="1600" dirty="0" smtClean="0"/>
              <a:t>Model końcowy</a:t>
            </a:r>
            <a:endParaRPr lang="pl-P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Google Shape;1697;p55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781168" y="990600"/>
                <a:ext cx="7495279" cy="90169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𝑷𝒓𝒊𝒄𝒆</m:t>
                      </m:r>
                      <m:r>
                        <a:rPr lang="en-US" b="1" i="1"/>
                        <m:t>=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𝟎</m:t>
                          </m:r>
                        </m:sub>
                      </m:sSub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capacity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horse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power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mileage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brand</m:t>
                      </m:r>
                      <m:r>
                        <m:rPr>
                          <m:nor/>
                        </m:rPr>
                        <a:rPr lang="en-US" b="1"/>
                        <m:t> 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color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condition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𝟕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fuel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type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𝟖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transmission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𝟗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type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𝟏𝟎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year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grouped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 </m:t>
                          </m:r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𝟏𝟏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aso</m:t>
                      </m:r>
                      <m:r>
                        <m:rPr>
                          <m:nor/>
                        </m:rPr>
                        <a:rPr lang="en-US" b="1"/>
                        <m:t> +</m:t>
                      </m:r>
                      <m:r>
                        <a:rPr lang="en-US" b="1" i="1"/>
                        <m:t> 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𝟏𝟐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first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owner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𝟏𝟑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no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accidents</m:t>
                      </m:r>
                      <m:r>
                        <a:rPr lang="en-US" b="1" i="1"/>
                        <m:t>+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𝜷</m:t>
                          </m:r>
                        </m:e>
                        <m:sub>
                          <m:r>
                            <a:rPr lang="en-US" b="1" i="1"/>
                            <m:t>𝟏𝟒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/>
                        <m:t>number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of</m:t>
                      </m:r>
                      <m:r>
                        <m:rPr>
                          <m:nor/>
                        </m:rPr>
                        <a:rPr lang="en-US" b="1"/>
                        <m:t>_</m:t>
                      </m:r>
                      <m:r>
                        <m:rPr>
                          <m:nor/>
                        </m:rPr>
                        <a:rPr lang="en-US" b="1"/>
                        <m:t>doors</m:t>
                      </m:r>
                      <m:r>
                        <m:rPr>
                          <m:nor/>
                        </m:rPr>
                        <a:rPr lang="en-US" b="1"/>
                        <m:t> + </m:t>
                      </m:r>
                      <m:sSub>
                        <m:sSubPr>
                          <m:ctrlPr>
                            <a:rPr lang="pl-PL" b="1" i="1"/>
                          </m:ctrlPr>
                        </m:sSubPr>
                        <m:e>
                          <m:r>
                            <a:rPr lang="pl-PL" b="1" i="1"/>
                            <m:t>𝜺</m:t>
                          </m:r>
                        </m:e>
                        <m:sub>
                          <m:r>
                            <a:rPr lang="pl-PL" b="1" i="1"/>
                            <m:t>𝒊</m:t>
                          </m:r>
                        </m:sub>
                      </m:sSub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21" name="Google Shape;1697;p5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781168" y="990600"/>
                <a:ext cx="7495279" cy="901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9"/>
          <p:cNvSpPr txBox="1">
            <a:spLocks noGrp="1"/>
          </p:cNvSpPr>
          <p:nvPr>
            <p:ph type="title"/>
          </p:nvPr>
        </p:nvSpPr>
        <p:spPr>
          <a:xfrm>
            <a:off x="2604298" y="1213338"/>
            <a:ext cx="36660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solidFill>
                  <a:schemeClr val="accent4"/>
                </a:solidFill>
              </a:rPr>
              <a:t>Hipotezy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36" name="Google Shape;1036;p39"/>
          <p:cNvSpPr txBox="1">
            <a:spLocks noGrp="1"/>
          </p:cNvSpPr>
          <p:nvPr>
            <p:ph type="subTitle" idx="1"/>
          </p:nvPr>
        </p:nvSpPr>
        <p:spPr>
          <a:xfrm>
            <a:off x="1993832" y="1678928"/>
            <a:ext cx="5190900" cy="2584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l-PL" dirty="0"/>
              <a:t>H1: </a:t>
            </a:r>
            <a:r>
              <a:rPr lang="pl-PL" dirty="0" smtClean="0"/>
              <a:t>Informacja </a:t>
            </a:r>
            <a:r>
              <a:rPr lang="pl-PL" dirty="0"/>
              <a:t>o bezwypadkowości </a:t>
            </a:r>
            <a:r>
              <a:rPr lang="pl-PL" dirty="0" smtClean="0"/>
              <a:t>wpływa na </a:t>
            </a:r>
            <a:r>
              <a:rPr lang="pl-PL" dirty="0"/>
              <a:t>wzrost ceny </a:t>
            </a:r>
            <a:r>
              <a:rPr lang="pl-PL" dirty="0" smtClean="0"/>
              <a:t>samochodu</a:t>
            </a:r>
          </a:p>
          <a:p>
            <a:pPr marL="0" lvl="0" indent="0">
              <a:spcAft>
                <a:spcPts val="1600"/>
              </a:spcAft>
            </a:pPr>
            <a:r>
              <a:rPr lang="pl-PL" dirty="0" smtClean="0"/>
              <a:t>H2: Kolor </a:t>
            </a:r>
            <a:r>
              <a:rPr lang="pl-PL" dirty="0"/>
              <a:t>samochodu ma statystycznie </a:t>
            </a:r>
            <a:r>
              <a:rPr lang="pl-PL" dirty="0" smtClean="0"/>
              <a:t>istotny </a:t>
            </a:r>
            <a:r>
              <a:rPr lang="pl-PL" dirty="0"/>
              <a:t>wpływ na cenę samochodu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1"/>
          <p:cNvSpPr txBox="1">
            <a:spLocks noGrp="1"/>
          </p:cNvSpPr>
          <p:nvPr>
            <p:ph type="title"/>
          </p:nvPr>
        </p:nvSpPr>
        <p:spPr>
          <a:xfrm>
            <a:off x="713225" y="38781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Wyniki</a:t>
            </a:r>
            <a:endParaRPr dirty="0"/>
          </a:p>
        </p:txBody>
      </p:sp>
      <p:sp>
        <p:nvSpPr>
          <p:cNvPr id="1116" name="Google Shape;1116;p41"/>
          <p:cNvSpPr txBox="1">
            <a:spLocks noGrp="1"/>
          </p:cNvSpPr>
          <p:nvPr>
            <p:ph type="subTitle" idx="1"/>
          </p:nvPr>
        </p:nvSpPr>
        <p:spPr>
          <a:xfrm>
            <a:off x="980650" y="1053348"/>
            <a:ext cx="2012949" cy="565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Brak podstaw do odrzucenia H1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17" name="Google Shape;1117;p41"/>
          <p:cNvSpPr txBox="1">
            <a:spLocks noGrp="1"/>
          </p:cNvSpPr>
          <p:nvPr>
            <p:ph type="subTitle" idx="2"/>
          </p:nvPr>
        </p:nvSpPr>
        <p:spPr>
          <a:xfrm>
            <a:off x="3295050" y="1054100"/>
            <a:ext cx="257175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Czynniki znacząco wpływające na cenę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8" name="Google Shape;1118;p41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6339075" y="1085850"/>
                <a:ext cx="1671300" cy="38025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14:m>
                  <m:oMath xmlns:m="http://schemas.openxmlformats.org/officeDocument/2006/math">
                    <m:sSup>
                      <m:sSupPr>
                        <m:ctrlPr>
                          <a:rPr lang="en" sz="14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1400" b="1" i="1" dirty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pl-PL" sz="1400" b="1" i="1" dirty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modelu 78%</a:t>
                </a:r>
                <a:endParaRPr lang="pl-PL" dirty="0"/>
              </a:p>
            </p:txBody>
          </p:sp>
        </mc:Choice>
        <mc:Fallback>
          <p:sp>
            <p:nvSpPr>
              <p:cNvPr id="1118" name="Google Shape;1118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6339075" y="1085850"/>
                <a:ext cx="1671300" cy="380252"/>
              </a:xfrm>
              <a:prstGeom prst="rect">
                <a:avLst/>
              </a:prstGeom>
              <a:blipFill rotWithShape="1"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9" name="Google Shape;1119;p41"/>
          <p:cNvSpPr txBox="1">
            <a:spLocks noGrp="1"/>
          </p:cNvSpPr>
          <p:nvPr>
            <p:ph type="subTitle" idx="4"/>
          </p:nvPr>
        </p:nvSpPr>
        <p:spPr>
          <a:xfrm>
            <a:off x="914199" y="159748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l-PL" sz="1100" dirty="0"/>
              <a:t>Informacja o bezwypadkowości wpływa na wzrost ceny samochodu</a:t>
            </a:r>
          </a:p>
        </p:txBody>
      </p:sp>
      <p:sp>
        <p:nvSpPr>
          <p:cNvPr id="1120" name="Google Shape;1120;p41"/>
          <p:cNvSpPr txBox="1">
            <a:spLocks noGrp="1"/>
          </p:cNvSpPr>
          <p:nvPr>
            <p:ph type="subTitle" idx="5"/>
          </p:nvPr>
        </p:nvSpPr>
        <p:spPr>
          <a:xfrm>
            <a:off x="3534675" y="15749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l-PL" sz="1100" dirty="0" smtClean="0"/>
              <a:t>Moc silnika, przebieg, rodzaj paliwa, rok produkcji,</a:t>
            </a:r>
            <a:r>
              <a:rPr lang="pl-PL" sz="1100" dirty="0"/>
              <a:t> </a:t>
            </a:r>
            <a:r>
              <a:rPr lang="pl-PL" sz="1100" dirty="0" smtClean="0"/>
              <a:t>bezwypadkowość, marka</a:t>
            </a:r>
          </a:p>
        </p:txBody>
      </p:sp>
      <p:sp>
        <p:nvSpPr>
          <p:cNvPr id="1121" name="Google Shape;1121;p41"/>
          <p:cNvSpPr txBox="1">
            <a:spLocks noGrp="1"/>
          </p:cNvSpPr>
          <p:nvPr>
            <p:ph type="subTitle" idx="6"/>
          </p:nvPr>
        </p:nvSpPr>
        <p:spPr>
          <a:xfrm>
            <a:off x="6128475" y="15622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dirty="0" smtClean="0"/>
              <a:t>Model estymowany na próbie treningowej o 2025 obserwacjach</a:t>
            </a:r>
            <a:endParaRPr sz="1100" dirty="0"/>
          </a:p>
        </p:txBody>
      </p:sp>
      <p:sp>
        <p:nvSpPr>
          <p:cNvPr id="1122" name="Google Shape;1122;p41"/>
          <p:cNvSpPr txBox="1">
            <a:spLocks noGrp="1"/>
          </p:cNvSpPr>
          <p:nvPr>
            <p:ph type="subTitle" idx="7"/>
          </p:nvPr>
        </p:nvSpPr>
        <p:spPr>
          <a:xfrm>
            <a:off x="914499" y="400482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l-PL" sz="1100" dirty="0"/>
              <a:t>Kolor samochodu </a:t>
            </a:r>
            <a:r>
              <a:rPr lang="pl-PL" sz="1100" dirty="0" smtClean="0"/>
              <a:t>nie ma </a:t>
            </a:r>
            <a:r>
              <a:rPr lang="pl-PL" sz="1100" dirty="0"/>
              <a:t>statystycznie </a:t>
            </a:r>
            <a:r>
              <a:rPr lang="pl-PL" sz="1100" dirty="0" smtClean="0"/>
              <a:t>istotnego wpływu </a:t>
            </a:r>
            <a:r>
              <a:rPr lang="pl-PL" sz="1100" dirty="0"/>
              <a:t>na cenę </a:t>
            </a:r>
            <a:r>
              <a:rPr lang="pl-PL" sz="1100" dirty="0" smtClean="0"/>
              <a:t>samochodu</a:t>
            </a:r>
            <a:endParaRPr lang="pl-PL" sz="1100" dirty="0"/>
          </a:p>
        </p:txBody>
      </p:sp>
      <p:sp>
        <p:nvSpPr>
          <p:cNvPr id="1123" name="Google Shape;1123;p41"/>
          <p:cNvSpPr txBox="1">
            <a:spLocks noGrp="1"/>
          </p:cNvSpPr>
          <p:nvPr>
            <p:ph type="subTitle" idx="8"/>
          </p:nvPr>
        </p:nvSpPr>
        <p:spPr>
          <a:xfrm>
            <a:off x="970149" y="3612107"/>
            <a:ext cx="1981199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Odrzucona H2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24" name="Google Shape;1124;p41"/>
          <p:cNvSpPr txBox="1">
            <a:spLocks noGrp="1"/>
          </p:cNvSpPr>
          <p:nvPr>
            <p:ph type="subTitle" idx="9"/>
          </p:nvPr>
        </p:nvSpPr>
        <p:spPr>
          <a:xfrm>
            <a:off x="3298799" y="3509364"/>
            <a:ext cx="2571750" cy="554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Czynniki pominięte w modelu</a:t>
            </a:r>
            <a:endParaRPr dirty="0"/>
          </a:p>
        </p:txBody>
      </p:sp>
      <p:sp>
        <p:nvSpPr>
          <p:cNvPr id="1125" name="Google Shape;1125;p41"/>
          <p:cNvSpPr txBox="1">
            <a:spLocks noGrp="1"/>
          </p:cNvSpPr>
          <p:nvPr>
            <p:ph type="subTitle" idx="13"/>
          </p:nvPr>
        </p:nvSpPr>
        <p:spPr>
          <a:xfrm>
            <a:off x="3534675" y="40290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dirty="0" smtClean="0"/>
              <a:t>Pojemność silnika, kolor, nowy/używany, rodzaj skrzyni biegów, ASO, pierwszy właściciel, liczba drzwi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" name="Google Shape;1126;p41"/>
              <p:cNvSpPr txBox="1">
                <a:spLocks noGrp="1"/>
              </p:cNvSpPr>
              <p:nvPr>
                <p:ph type="subTitle" idx="14"/>
              </p:nvPr>
            </p:nvSpPr>
            <p:spPr>
              <a:xfrm>
                <a:off x="6426200" y="3528414"/>
                <a:ext cx="1765299" cy="5419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1400" b="1" i="1" dirty="0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pl-PL" sz="1400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l-PL" dirty="0" smtClean="0"/>
                  <a:t> prognozy 75%-80%</a:t>
                </a:r>
              </a:p>
            </p:txBody>
          </p:sp>
        </mc:Choice>
        <mc:Fallback>
          <p:sp>
            <p:nvSpPr>
              <p:cNvPr id="1126" name="Google Shape;1126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4"/>
              </p:nvPr>
            </p:nvSpPr>
            <p:spPr>
              <a:xfrm>
                <a:off x="6426200" y="3528414"/>
                <a:ext cx="1765299" cy="541935"/>
              </a:xfrm>
              <a:prstGeom prst="rect">
                <a:avLst/>
              </a:prstGeom>
              <a:blipFill rotWithShape="1">
                <a:blip r:embed="rId4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" name="Google Shape;1127;p41"/>
          <p:cNvSpPr txBox="1">
            <a:spLocks noGrp="1"/>
          </p:cNvSpPr>
          <p:nvPr>
            <p:ph type="subTitle" idx="15"/>
          </p:nvPr>
        </p:nvSpPr>
        <p:spPr>
          <a:xfrm>
            <a:off x="6225905" y="403543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l-PL" sz="1100" dirty="0" smtClean="0"/>
              <a:t>Na </a:t>
            </a:r>
            <a:r>
              <a:rPr lang="pl-PL" sz="1100" dirty="0"/>
              <a:t>próbie testowej o </a:t>
            </a:r>
            <a:r>
              <a:rPr lang="pl-PL" sz="1100" dirty="0" smtClean="0"/>
              <a:t>869 obserwacjach (30% całej próby)</a:t>
            </a:r>
            <a:endParaRPr sz="1100" dirty="0"/>
          </a:p>
        </p:txBody>
      </p:sp>
      <p:grpSp>
        <p:nvGrpSpPr>
          <p:cNvPr id="1128" name="Google Shape;1128;p41"/>
          <p:cNvGrpSpPr/>
          <p:nvPr/>
        </p:nvGrpSpPr>
        <p:grpSpPr>
          <a:xfrm>
            <a:off x="1960149" y="2438400"/>
            <a:ext cx="5229750" cy="831850"/>
            <a:chOff x="1960149" y="2341352"/>
            <a:chExt cx="5229750" cy="1164000"/>
          </a:xfrm>
        </p:grpSpPr>
        <p:cxnSp>
          <p:nvCxnSpPr>
            <p:cNvPr id="1129" name="Google Shape;1129;p41"/>
            <p:cNvCxnSpPr/>
            <p:nvPr/>
          </p:nvCxnSpPr>
          <p:spPr>
            <a:xfrm flipH="1">
              <a:off x="4584074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130" name="Google Shape;1130;p41"/>
            <p:cNvCxnSpPr/>
            <p:nvPr/>
          </p:nvCxnSpPr>
          <p:spPr>
            <a:xfrm>
              <a:off x="1987125" y="2923275"/>
              <a:ext cx="51876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41"/>
            <p:cNvCxnSpPr/>
            <p:nvPr/>
          </p:nvCxnSpPr>
          <p:spPr>
            <a:xfrm flipH="1">
              <a:off x="196014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132" name="Google Shape;1132;p41"/>
            <p:cNvCxnSpPr/>
            <p:nvPr/>
          </p:nvCxnSpPr>
          <p:spPr>
            <a:xfrm flipH="1">
              <a:off x="718929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732</Words>
  <Application>Microsoft Office PowerPoint</Application>
  <PresentationFormat>Pokaz na ekranie (16:9)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21" baseType="lpstr">
      <vt:lpstr>Arial</vt:lpstr>
      <vt:lpstr>Lato</vt:lpstr>
      <vt:lpstr>Krona One</vt:lpstr>
      <vt:lpstr>Symbol</vt:lpstr>
      <vt:lpstr>Cambria Math</vt:lpstr>
      <vt:lpstr>Open Sans</vt:lpstr>
      <vt:lpstr>Calibri</vt:lpstr>
      <vt:lpstr>Muli</vt:lpstr>
      <vt:lpstr>Ubuntu</vt:lpstr>
      <vt:lpstr>Times New Roman</vt:lpstr>
      <vt:lpstr>Driving Center Company Profile by Slidesgo</vt:lpstr>
      <vt:lpstr>Analiza czynników wyceny aut osobowych</vt:lpstr>
      <vt:lpstr>Plan prezentacji</vt:lpstr>
      <vt:lpstr>Wprowadzenie</vt:lpstr>
      <vt:lpstr>DANE</vt:lpstr>
      <vt:lpstr>Wizualizacja</vt:lpstr>
      <vt:lpstr>Metodologia</vt:lpstr>
      <vt:lpstr>Prezentacja programu PowerPoint</vt:lpstr>
      <vt:lpstr>Hipotezy</vt:lpstr>
      <vt:lpstr>Wyniki</vt:lpstr>
      <vt:lpstr>Dziękujemy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czynników wyceny aut osobowych</dc:title>
  <dc:creator>Michal</dc:creator>
  <cp:lastModifiedBy>Użytkownik systemu Windows</cp:lastModifiedBy>
  <cp:revision>23</cp:revision>
  <dcterms:modified xsi:type="dcterms:W3CDTF">2021-05-31T00:27:42Z</dcterms:modified>
</cp:coreProperties>
</file>