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5" r:id="rId4"/>
    <p:sldId id="273" r:id="rId5"/>
    <p:sldId id="274" r:id="rId6"/>
    <p:sldId id="275" r:id="rId7"/>
    <p:sldId id="276" r:id="rId8"/>
    <p:sldId id="278" r:id="rId9"/>
    <p:sldId id="277" r:id="rId10"/>
    <p:sldId id="272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88" r:id="rId22"/>
    <p:sldId id="293" r:id="rId23"/>
    <p:sldId id="294" r:id="rId24"/>
    <p:sldId id="295" r:id="rId25"/>
    <p:sldId id="266" r:id="rId26"/>
    <p:sldId id="291" r:id="rId27"/>
    <p:sldId id="290" r:id="rId28"/>
    <p:sldId id="292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643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0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3F57F-4B7B-4A2A-AC0C-3DC8A8B6B261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DEF2460-D2BC-4745-B731-ADBB2D7330FC}">
      <dgm:prSet phldrT="[Tekst]"/>
      <dgm:spPr/>
      <dgm:t>
        <a:bodyPr/>
        <a:lstStyle/>
        <a:p>
          <a:r>
            <a:rPr lang="pl-PL" dirty="0" smtClean="0"/>
            <a:t>.</a:t>
          </a:r>
          <a:endParaRPr lang="pl-PL" dirty="0"/>
        </a:p>
      </dgm:t>
    </dgm:pt>
    <dgm:pt modelId="{EB7E6604-559A-4382-AB8F-C858A43652B7}" type="parTrans" cxnId="{6232FBB7-597F-4684-83FB-E148326154F4}">
      <dgm:prSet/>
      <dgm:spPr/>
      <dgm:t>
        <a:bodyPr/>
        <a:lstStyle/>
        <a:p>
          <a:endParaRPr lang="pl-PL"/>
        </a:p>
      </dgm:t>
    </dgm:pt>
    <dgm:pt modelId="{7A7EBCCE-89DE-4554-A077-BA26F35D95A8}" type="sibTrans" cxnId="{6232FBB7-597F-4684-83FB-E148326154F4}">
      <dgm:prSet/>
      <dgm:spPr/>
      <dgm:t>
        <a:bodyPr/>
        <a:lstStyle/>
        <a:p>
          <a:endParaRPr lang="pl-PL"/>
        </a:p>
      </dgm:t>
    </dgm:pt>
    <dgm:pt modelId="{A08AD10C-F9EA-45D2-A3F0-C72213DC9AE1}">
      <dgm:prSet phldrT="[Tekst]"/>
      <dgm:spPr/>
      <dgm:t>
        <a:bodyPr/>
        <a:lstStyle/>
        <a:p>
          <a:r>
            <a:rPr lang="pl-PL" dirty="0" smtClean="0"/>
            <a:t>Czy są w aplikacji segmenty, które można wykonywać równolegle na ponad 100 wątkach?</a:t>
          </a:r>
          <a:endParaRPr lang="pl-PL" dirty="0"/>
        </a:p>
      </dgm:t>
    </dgm:pt>
    <dgm:pt modelId="{05EAF594-DC73-4104-AF9E-C2A912CEF982}" type="parTrans" cxnId="{5E08250E-24C2-4ED5-9F13-2E9F14ECA491}">
      <dgm:prSet/>
      <dgm:spPr/>
      <dgm:t>
        <a:bodyPr/>
        <a:lstStyle/>
        <a:p>
          <a:endParaRPr lang="pl-PL"/>
        </a:p>
      </dgm:t>
    </dgm:pt>
    <dgm:pt modelId="{77C14C25-6CD2-4E06-963E-F1C9E721755E}" type="sibTrans" cxnId="{5E08250E-24C2-4ED5-9F13-2E9F14ECA491}">
      <dgm:prSet/>
      <dgm:spPr/>
      <dgm:t>
        <a:bodyPr/>
        <a:lstStyle/>
        <a:p>
          <a:endParaRPr lang="pl-PL"/>
        </a:p>
      </dgm:t>
    </dgm:pt>
    <dgm:pt modelId="{347B5049-F2BA-4763-B819-3340168619CC}">
      <dgm:prSet phldrT="[Tekst]"/>
      <dgm:spPr/>
      <dgm:t>
        <a:bodyPr/>
        <a:lstStyle/>
        <a:p>
          <a:r>
            <a:rPr lang="pl-PL" dirty="0" smtClean="0"/>
            <a:t>Czy aplikacja jest w stanie wykorzystać 512-bitowe jednostki wektorowe lub zwiększoną przepustowość pamięci lokalnej?</a:t>
          </a:r>
          <a:endParaRPr lang="pl-PL" dirty="0"/>
        </a:p>
      </dgm:t>
    </dgm:pt>
    <dgm:pt modelId="{047E926B-F3C4-4CAC-B3B0-20D700EB225F}" type="parTrans" cxnId="{9FA90255-4D57-4608-843C-EA4791005092}">
      <dgm:prSet/>
      <dgm:spPr/>
      <dgm:t>
        <a:bodyPr/>
        <a:lstStyle/>
        <a:p>
          <a:endParaRPr lang="pl-PL"/>
        </a:p>
      </dgm:t>
    </dgm:pt>
    <dgm:pt modelId="{217C6DFA-170C-4C64-9792-0D9119745CA0}" type="sibTrans" cxnId="{9FA90255-4D57-4608-843C-EA4791005092}">
      <dgm:prSet/>
      <dgm:spPr/>
      <dgm:t>
        <a:bodyPr/>
        <a:lstStyle/>
        <a:p>
          <a:endParaRPr lang="pl-PL"/>
        </a:p>
      </dgm:t>
    </dgm:pt>
    <dgm:pt modelId="{2E83DD74-2DC2-4917-B607-0C75B1967287}">
      <dgm:prSet phldrT="[Tekst]"/>
      <dgm:spPr/>
      <dgm:t>
        <a:bodyPr/>
        <a:lstStyle/>
        <a:p>
          <a:r>
            <a:rPr lang="pl-PL" dirty="0" smtClean="0"/>
            <a:t>.</a:t>
          </a:r>
          <a:endParaRPr lang="pl-PL" dirty="0"/>
        </a:p>
      </dgm:t>
    </dgm:pt>
    <dgm:pt modelId="{7213A6EA-90FC-4B21-85AC-286A0B4F9823}" type="parTrans" cxnId="{28435CEC-0D60-4703-988A-84AFFA3FD329}">
      <dgm:prSet/>
      <dgm:spPr/>
      <dgm:t>
        <a:bodyPr/>
        <a:lstStyle/>
        <a:p>
          <a:endParaRPr lang="pl-PL"/>
        </a:p>
      </dgm:t>
    </dgm:pt>
    <dgm:pt modelId="{20E9DB59-AFD7-4548-A229-BA064809CE18}" type="sibTrans" cxnId="{28435CEC-0D60-4703-988A-84AFFA3FD329}">
      <dgm:prSet/>
      <dgm:spPr/>
      <dgm:t>
        <a:bodyPr/>
        <a:lstStyle/>
        <a:p>
          <a:endParaRPr lang="pl-PL"/>
        </a:p>
      </dgm:t>
    </dgm:pt>
    <dgm:pt modelId="{633EE498-73D9-478B-A1C2-5097C6147AC7}">
      <dgm:prSet phldrT="[Tekst]" custT="1"/>
      <dgm:spPr/>
      <dgm:t>
        <a:bodyPr/>
        <a:lstStyle/>
        <a:p>
          <a:r>
            <a:rPr lang="pl-PL" sz="4400" dirty="0" smtClean="0"/>
            <a:t>Intel Xeon Phi</a:t>
          </a:r>
          <a:endParaRPr lang="pl-PL" sz="4400" dirty="0"/>
        </a:p>
      </dgm:t>
    </dgm:pt>
    <dgm:pt modelId="{C53CB0B8-4833-4025-90EB-F8457FDF92CD}" type="parTrans" cxnId="{78B9FF8E-C727-4AED-A19D-A709FAD84311}">
      <dgm:prSet/>
      <dgm:spPr/>
      <dgm:t>
        <a:bodyPr/>
        <a:lstStyle/>
        <a:p>
          <a:endParaRPr lang="pl-PL"/>
        </a:p>
      </dgm:t>
    </dgm:pt>
    <dgm:pt modelId="{72C7D120-3BBB-43BD-8DF9-4D167D915C04}" type="sibTrans" cxnId="{78B9FF8E-C727-4AED-A19D-A709FAD84311}">
      <dgm:prSet/>
      <dgm:spPr/>
      <dgm:t>
        <a:bodyPr/>
        <a:lstStyle/>
        <a:p>
          <a:endParaRPr lang="pl-PL"/>
        </a:p>
      </dgm:t>
    </dgm:pt>
    <dgm:pt modelId="{939D96BE-19E6-488A-9289-67DC84D5173E}">
      <dgm:prSet phldrT="[Tekst]"/>
      <dgm:spPr/>
      <dgm:t>
        <a:bodyPr/>
        <a:lstStyle/>
        <a:p>
          <a:r>
            <a:rPr lang="pl-PL" dirty="0" smtClean="0"/>
            <a:t>.</a:t>
          </a:r>
          <a:endParaRPr lang="pl-PL" dirty="0"/>
        </a:p>
      </dgm:t>
    </dgm:pt>
    <dgm:pt modelId="{A9FD43CF-B0EE-47A2-A6CE-AD7A1548FA42}" type="sibTrans" cxnId="{04663E4F-8C09-487E-9BEA-DF657EB41FAA}">
      <dgm:prSet/>
      <dgm:spPr/>
      <dgm:t>
        <a:bodyPr/>
        <a:lstStyle/>
        <a:p>
          <a:endParaRPr lang="pl-PL"/>
        </a:p>
      </dgm:t>
    </dgm:pt>
    <dgm:pt modelId="{A233DBA4-1BBA-44CB-875E-0688CB439939}" type="parTrans" cxnId="{04663E4F-8C09-487E-9BEA-DF657EB41FAA}">
      <dgm:prSet/>
      <dgm:spPr/>
      <dgm:t>
        <a:bodyPr/>
        <a:lstStyle/>
        <a:p>
          <a:endParaRPr lang="pl-PL"/>
        </a:p>
      </dgm:t>
    </dgm:pt>
    <dgm:pt modelId="{C8873E85-82A3-4B33-BFAA-AC400BB80E2D}" type="pres">
      <dgm:prSet presAssocID="{F223F57F-4B7B-4A2A-AC0C-3DC8A8B6B2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37A1C151-ED3D-4D1E-AF70-6BD228EC1720}" type="pres">
      <dgm:prSet presAssocID="{9DEF2460-D2BC-4745-B731-ADBB2D7330FC}" presName="compositeNode" presStyleCnt="0">
        <dgm:presLayoutVars>
          <dgm:bulletEnabled val="1"/>
        </dgm:presLayoutVars>
      </dgm:prSet>
      <dgm:spPr/>
    </dgm:pt>
    <dgm:pt modelId="{76B4E014-80E0-4CB0-A667-5C61A2D7FF59}" type="pres">
      <dgm:prSet presAssocID="{9DEF2460-D2BC-4745-B731-ADBB2D7330FC}" presName="bgRect" presStyleLbl="node1" presStyleIdx="0" presStyleCnt="3"/>
      <dgm:spPr/>
      <dgm:t>
        <a:bodyPr/>
        <a:lstStyle/>
        <a:p>
          <a:endParaRPr lang="pl-PL"/>
        </a:p>
      </dgm:t>
    </dgm:pt>
    <dgm:pt modelId="{F03D8B3F-9620-45A9-B473-274B7458AD2E}" type="pres">
      <dgm:prSet presAssocID="{9DEF2460-D2BC-4745-B731-ADBB2D7330FC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1E577B-82E7-42D0-B662-4B1DE985F56C}" type="pres">
      <dgm:prSet presAssocID="{9DEF2460-D2BC-4745-B731-ADBB2D7330FC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D801BFC-542A-4253-9F91-3F50EAF02C7D}" type="pres">
      <dgm:prSet presAssocID="{7A7EBCCE-89DE-4554-A077-BA26F35D95A8}" presName="hSp" presStyleCnt="0"/>
      <dgm:spPr/>
    </dgm:pt>
    <dgm:pt modelId="{301CA2F2-00A9-40FD-8629-9E9488EEDBBB}" type="pres">
      <dgm:prSet presAssocID="{7A7EBCCE-89DE-4554-A077-BA26F35D95A8}" presName="vProcSp" presStyleCnt="0"/>
      <dgm:spPr/>
    </dgm:pt>
    <dgm:pt modelId="{2DA26FD3-7216-4FB5-A247-B593C505A121}" type="pres">
      <dgm:prSet presAssocID="{7A7EBCCE-89DE-4554-A077-BA26F35D95A8}" presName="vSp1" presStyleCnt="0"/>
      <dgm:spPr/>
    </dgm:pt>
    <dgm:pt modelId="{042B39AD-2D58-4F3E-A385-FB6A87558F8D}" type="pres">
      <dgm:prSet presAssocID="{7A7EBCCE-89DE-4554-A077-BA26F35D95A8}" presName="simulatedConn" presStyleLbl="solidFgAcc1" presStyleIdx="0" presStyleCnt="2"/>
      <dgm:spPr/>
    </dgm:pt>
    <dgm:pt modelId="{AE372E9F-8D2F-4917-816C-776BEF061007}" type="pres">
      <dgm:prSet presAssocID="{7A7EBCCE-89DE-4554-A077-BA26F35D95A8}" presName="vSp2" presStyleCnt="0"/>
      <dgm:spPr/>
    </dgm:pt>
    <dgm:pt modelId="{E43BD03D-E971-47F1-83CA-82B3D099A17F}" type="pres">
      <dgm:prSet presAssocID="{7A7EBCCE-89DE-4554-A077-BA26F35D95A8}" presName="sibTrans" presStyleCnt="0"/>
      <dgm:spPr/>
    </dgm:pt>
    <dgm:pt modelId="{F35409A2-B96A-4590-AB6F-1B64542C37F0}" type="pres">
      <dgm:prSet presAssocID="{939D96BE-19E6-488A-9289-67DC84D5173E}" presName="compositeNode" presStyleCnt="0">
        <dgm:presLayoutVars>
          <dgm:bulletEnabled val="1"/>
        </dgm:presLayoutVars>
      </dgm:prSet>
      <dgm:spPr/>
    </dgm:pt>
    <dgm:pt modelId="{EC5A4BC3-120A-43DB-BB00-DF331EA2661B}" type="pres">
      <dgm:prSet presAssocID="{939D96BE-19E6-488A-9289-67DC84D5173E}" presName="bgRect" presStyleLbl="node1" presStyleIdx="1" presStyleCnt="3"/>
      <dgm:spPr/>
      <dgm:t>
        <a:bodyPr/>
        <a:lstStyle/>
        <a:p>
          <a:endParaRPr lang="pl-PL"/>
        </a:p>
      </dgm:t>
    </dgm:pt>
    <dgm:pt modelId="{0F64BBF9-C942-4EB7-BE9D-A875283752E8}" type="pres">
      <dgm:prSet presAssocID="{939D96BE-19E6-488A-9289-67DC84D5173E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96C8DA1-A98C-4314-8AE2-5C08FD8A51BB}" type="pres">
      <dgm:prSet presAssocID="{939D96BE-19E6-488A-9289-67DC84D5173E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CF5F723-FA7C-419F-8B23-08C72D171405}" type="pres">
      <dgm:prSet presAssocID="{A9FD43CF-B0EE-47A2-A6CE-AD7A1548FA42}" presName="hSp" presStyleCnt="0"/>
      <dgm:spPr/>
    </dgm:pt>
    <dgm:pt modelId="{E29974BF-5E62-47AB-BA2B-623D3F65F81B}" type="pres">
      <dgm:prSet presAssocID="{A9FD43CF-B0EE-47A2-A6CE-AD7A1548FA42}" presName="vProcSp" presStyleCnt="0"/>
      <dgm:spPr/>
    </dgm:pt>
    <dgm:pt modelId="{4894D591-E68C-429D-8A9A-037BE25666AD}" type="pres">
      <dgm:prSet presAssocID="{A9FD43CF-B0EE-47A2-A6CE-AD7A1548FA42}" presName="vSp1" presStyleCnt="0"/>
      <dgm:spPr/>
    </dgm:pt>
    <dgm:pt modelId="{B9A19767-7269-47C5-8661-C7BFE0C46D5E}" type="pres">
      <dgm:prSet presAssocID="{A9FD43CF-B0EE-47A2-A6CE-AD7A1548FA42}" presName="simulatedConn" presStyleLbl="solidFgAcc1" presStyleIdx="1" presStyleCnt="2"/>
      <dgm:spPr/>
    </dgm:pt>
    <dgm:pt modelId="{695B0D5C-E62D-4543-836D-93270992B0D2}" type="pres">
      <dgm:prSet presAssocID="{A9FD43CF-B0EE-47A2-A6CE-AD7A1548FA42}" presName="vSp2" presStyleCnt="0"/>
      <dgm:spPr/>
    </dgm:pt>
    <dgm:pt modelId="{BE2199AC-1495-4715-95DD-877ED4BC9E43}" type="pres">
      <dgm:prSet presAssocID="{A9FD43CF-B0EE-47A2-A6CE-AD7A1548FA42}" presName="sibTrans" presStyleCnt="0"/>
      <dgm:spPr/>
    </dgm:pt>
    <dgm:pt modelId="{A155A051-2BB0-42CE-BC60-81D4304C05F3}" type="pres">
      <dgm:prSet presAssocID="{2E83DD74-2DC2-4917-B607-0C75B1967287}" presName="compositeNode" presStyleCnt="0">
        <dgm:presLayoutVars>
          <dgm:bulletEnabled val="1"/>
        </dgm:presLayoutVars>
      </dgm:prSet>
      <dgm:spPr/>
    </dgm:pt>
    <dgm:pt modelId="{C52A72BF-8B06-44B2-B646-67EADC69F044}" type="pres">
      <dgm:prSet presAssocID="{2E83DD74-2DC2-4917-B607-0C75B1967287}" presName="bgRect" presStyleLbl="node1" presStyleIdx="2" presStyleCnt="3"/>
      <dgm:spPr/>
      <dgm:t>
        <a:bodyPr/>
        <a:lstStyle/>
        <a:p>
          <a:endParaRPr lang="pl-PL"/>
        </a:p>
      </dgm:t>
    </dgm:pt>
    <dgm:pt modelId="{C6672217-35EA-4F0C-BE84-67EEC132A29B}" type="pres">
      <dgm:prSet presAssocID="{2E83DD74-2DC2-4917-B607-0C75B1967287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C81F93C-87C2-4B8D-84A4-46F04C2774A0}" type="pres">
      <dgm:prSet presAssocID="{2E83DD74-2DC2-4917-B607-0C75B196728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EA44DC0-49BF-418A-927E-AE006FBCA920}" type="presOf" srcId="{F223F57F-4B7B-4A2A-AC0C-3DC8A8B6B261}" destId="{C8873E85-82A3-4B33-BFAA-AC400BB80E2D}" srcOrd="0" destOrd="0" presId="urn:microsoft.com/office/officeart/2005/8/layout/hProcess7"/>
    <dgm:cxn modelId="{90F0C3E5-560F-489E-8D91-7393EB54559C}" type="presOf" srcId="{A08AD10C-F9EA-45D2-A3F0-C72213DC9AE1}" destId="{111E577B-82E7-42D0-B662-4B1DE985F56C}" srcOrd="0" destOrd="0" presId="urn:microsoft.com/office/officeart/2005/8/layout/hProcess7"/>
    <dgm:cxn modelId="{E98A09FC-8298-45B1-AF55-1261282738A2}" type="presOf" srcId="{939D96BE-19E6-488A-9289-67DC84D5173E}" destId="{EC5A4BC3-120A-43DB-BB00-DF331EA2661B}" srcOrd="0" destOrd="0" presId="urn:microsoft.com/office/officeart/2005/8/layout/hProcess7"/>
    <dgm:cxn modelId="{04663E4F-8C09-487E-9BEA-DF657EB41FAA}" srcId="{F223F57F-4B7B-4A2A-AC0C-3DC8A8B6B261}" destId="{939D96BE-19E6-488A-9289-67DC84D5173E}" srcOrd="1" destOrd="0" parTransId="{A233DBA4-1BBA-44CB-875E-0688CB439939}" sibTransId="{A9FD43CF-B0EE-47A2-A6CE-AD7A1548FA42}"/>
    <dgm:cxn modelId="{7DEA569B-B7E4-4F02-9403-EA934DAB640F}" type="presOf" srcId="{2E83DD74-2DC2-4917-B607-0C75B1967287}" destId="{C52A72BF-8B06-44B2-B646-67EADC69F044}" srcOrd="0" destOrd="0" presId="urn:microsoft.com/office/officeart/2005/8/layout/hProcess7"/>
    <dgm:cxn modelId="{78B9FF8E-C727-4AED-A19D-A709FAD84311}" srcId="{2E83DD74-2DC2-4917-B607-0C75B1967287}" destId="{633EE498-73D9-478B-A1C2-5097C6147AC7}" srcOrd="0" destOrd="0" parTransId="{C53CB0B8-4833-4025-90EB-F8457FDF92CD}" sibTransId="{72C7D120-3BBB-43BD-8DF9-4D167D915C04}"/>
    <dgm:cxn modelId="{1CC34759-3500-4351-80F1-10D05B607E41}" type="presOf" srcId="{9DEF2460-D2BC-4745-B731-ADBB2D7330FC}" destId="{F03D8B3F-9620-45A9-B473-274B7458AD2E}" srcOrd="1" destOrd="0" presId="urn:microsoft.com/office/officeart/2005/8/layout/hProcess7"/>
    <dgm:cxn modelId="{38EF95A3-5149-458F-8863-81DBF4074096}" type="presOf" srcId="{9DEF2460-D2BC-4745-B731-ADBB2D7330FC}" destId="{76B4E014-80E0-4CB0-A667-5C61A2D7FF59}" srcOrd="0" destOrd="0" presId="urn:microsoft.com/office/officeart/2005/8/layout/hProcess7"/>
    <dgm:cxn modelId="{9FA90255-4D57-4608-843C-EA4791005092}" srcId="{939D96BE-19E6-488A-9289-67DC84D5173E}" destId="{347B5049-F2BA-4763-B819-3340168619CC}" srcOrd="0" destOrd="0" parTransId="{047E926B-F3C4-4CAC-B3B0-20D700EB225F}" sibTransId="{217C6DFA-170C-4C64-9792-0D9119745CA0}"/>
    <dgm:cxn modelId="{F4DA8948-C3AE-4921-A950-D3A641CF3CB1}" type="presOf" srcId="{633EE498-73D9-478B-A1C2-5097C6147AC7}" destId="{9C81F93C-87C2-4B8D-84A4-46F04C2774A0}" srcOrd="0" destOrd="0" presId="urn:microsoft.com/office/officeart/2005/8/layout/hProcess7"/>
    <dgm:cxn modelId="{28435CEC-0D60-4703-988A-84AFFA3FD329}" srcId="{F223F57F-4B7B-4A2A-AC0C-3DC8A8B6B261}" destId="{2E83DD74-2DC2-4917-B607-0C75B1967287}" srcOrd="2" destOrd="0" parTransId="{7213A6EA-90FC-4B21-85AC-286A0B4F9823}" sibTransId="{20E9DB59-AFD7-4548-A229-BA064809CE18}"/>
    <dgm:cxn modelId="{5E08250E-24C2-4ED5-9F13-2E9F14ECA491}" srcId="{9DEF2460-D2BC-4745-B731-ADBB2D7330FC}" destId="{A08AD10C-F9EA-45D2-A3F0-C72213DC9AE1}" srcOrd="0" destOrd="0" parTransId="{05EAF594-DC73-4104-AF9E-C2A912CEF982}" sibTransId="{77C14C25-6CD2-4E06-963E-F1C9E721755E}"/>
    <dgm:cxn modelId="{6232FBB7-597F-4684-83FB-E148326154F4}" srcId="{F223F57F-4B7B-4A2A-AC0C-3DC8A8B6B261}" destId="{9DEF2460-D2BC-4745-B731-ADBB2D7330FC}" srcOrd="0" destOrd="0" parTransId="{EB7E6604-559A-4382-AB8F-C858A43652B7}" sibTransId="{7A7EBCCE-89DE-4554-A077-BA26F35D95A8}"/>
    <dgm:cxn modelId="{054B410B-AB7C-40BB-A492-F9517FC45F34}" type="presOf" srcId="{2E83DD74-2DC2-4917-B607-0C75B1967287}" destId="{C6672217-35EA-4F0C-BE84-67EEC132A29B}" srcOrd="1" destOrd="0" presId="urn:microsoft.com/office/officeart/2005/8/layout/hProcess7"/>
    <dgm:cxn modelId="{5B227DEA-21B3-43A2-BA45-508B02007F02}" type="presOf" srcId="{939D96BE-19E6-488A-9289-67DC84D5173E}" destId="{0F64BBF9-C942-4EB7-BE9D-A875283752E8}" srcOrd="1" destOrd="0" presId="urn:microsoft.com/office/officeart/2005/8/layout/hProcess7"/>
    <dgm:cxn modelId="{0D34E375-22C7-4C8F-BC1A-1E29642E1CA3}" type="presOf" srcId="{347B5049-F2BA-4763-B819-3340168619CC}" destId="{196C8DA1-A98C-4314-8AE2-5C08FD8A51BB}" srcOrd="0" destOrd="0" presId="urn:microsoft.com/office/officeart/2005/8/layout/hProcess7"/>
    <dgm:cxn modelId="{50238510-86EF-473E-BD4B-8B110A48414A}" type="presParOf" srcId="{C8873E85-82A3-4B33-BFAA-AC400BB80E2D}" destId="{37A1C151-ED3D-4D1E-AF70-6BD228EC1720}" srcOrd="0" destOrd="0" presId="urn:microsoft.com/office/officeart/2005/8/layout/hProcess7"/>
    <dgm:cxn modelId="{0B27149F-ED11-4F82-925D-285D04DD16B3}" type="presParOf" srcId="{37A1C151-ED3D-4D1E-AF70-6BD228EC1720}" destId="{76B4E014-80E0-4CB0-A667-5C61A2D7FF59}" srcOrd="0" destOrd="0" presId="urn:microsoft.com/office/officeart/2005/8/layout/hProcess7"/>
    <dgm:cxn modelId="{A98FDFB0-E2E8-4833-A74F-9292065633F9}" type="presParOf" srcId="{37A1C151-ED3D-4D1E-AF70-6BD228EC1720}" destId="{F03D8B3F-9620-45A9-B473-274B7458AD2E}" srcOrd="1" destOrd="0" presId="urn:microsoft.com/office/officeart/2005/8/layout/hProcess7"/>
    <dgm:cxn modelId="{EC912536-27C3-4EA3-AB83-199FE6F49570}" type="presParOf" srcId="{37A1C151-ED3D-4D1E-AF70-6BD228EC1720}" destId="{111E577B-82E7-42D0-B662-4B1DE985F56C}" srcOrd="2" destOrd="0" presId="urn:microsoft.com/office/officeart/2005/8/layout/hProcess7"/>
    <dgm:cxn modelId="{6020EF74-0DD3-44F9-9150-0FF2291C491D}" type="presParOf" srcId="{C8873E85-82A3-4B33-BFAA-AC400BB80E2D}" destId="{6D801BFC-542A-4253-9F91-3F50EAF02C7D}" srcOrd="1" destOrd="0" presId="urn:microsoft.com/office/officeart/2005/8/layout/hProcess7"/>
    <dgm:cxn modelId="{93EB2109-7F6B-45B1-A7C1-022555DC6963}" type="presParOf" srcId="{C8873E85-82A3-4B33-BFAA-AC400BB80E2D}" destId="{301CA2F2-00A9-40FD-8629-9E9488EEDBBB}" srcOrd="2" destOrd="0" presId="urn:microsoft.com/office/officeart/2005/8/layout/hProcess7"/>
    <dgm:cxn modelId="{E22A8881-1014-4E9C-B257-C915A7D91445}" type="presParOf" srcId="{301CA2F2-00A9-40FD-8629-9E9488EEDBBB}" destId="{2DA26FD3-7216-4FB5-A247-B593C505A121}" srcOrd="0" destOrd="0" presId="urn:microsoft.com/office/officeart/2005/8/layout/hProcess7"/>
    <dgm:cxn modelId="{3DF71707-0A81-4738-AB2F-540BF3C63F6B}" type="presParOf" srcId="{301CA2F2-00A9-40FD-8629-9E9488EEDBBB}" destId="{042B39AD-2D58-4F3E-A385-FB6A87558F8D}" srcOrd="1" destOrd="0" presId="urn:microsoft.com/office/officeart/2005/8/layout/hProcess7"/>
    <dgm:cxn modelId="{6C7A2451-9773-4FE7-ACD0-89932B78993A}" type="presParOf" srcId="{301CA2F2-00A9-40FD-8629-9E9488EEDBBB}" destId="{AE372E9F-8D2F-4917-816C-776BEF061007}" srcOrd="2" destOrd="0" presId="urn:microsoft.com/office/officeart/2005/8/layout/hProcess7"/>
    <dgm:cxn modelId="{EEB1CF58-DFB0-4AAC-8CC4-C90608F4D7D1}" type="presParOf" srcId="{C8873E85-82A3-4B33-BFAA-AC400BB80E2D}" destId="{E43BD03D-E971-47F1-83CA-82B3D099A17F}" srcOrd="3" destOrd="0" presId="urn:microsoft.com/office/officeart/2005/8/layout/hProcess7"/>
    <dgm:cxn modelId="{F60FE1A0-F2C2-49CE-A700-B0F94732E77B}" type="presParOf" srcId="{C8873E85-82A3-4B33-BFAA-AC400BB80E2D}" destId="{F35409A2-B96A-4590-AB6F-1B64542C37F0}" srcOrd="4" destOrd="0" presId="urn:microsoft.com/office/officeart/2005/8/layout/hProcess7"/>
    <dgm:cxn modelId="{43541E14-7B0B-4B46-81A4-CEDC1C4ECF20}" type="presParOf" srcId="{F35409A2-B96A-4590-AB6F-1B64542C37F0}" destId="{EC5A4BC3-120A-43DB-BB00-DF331EA2661B}" srcOrd="0" destOrd="0" presId="urn:microsoft.com/office/officeart/2005/8/layout/hProcess7"/>
    <dgm:cxn modelId="{28470963-EB9F-4A29-9606-1C25F1E98262}" type="presParOf" srcId="{F35409A2-B96A-4590-AB6F-1B64542C37F0}" destId="{0F64BBF9-C942-4EB7-BE9D-A875283752E8}" srcOrd="1" destOrd="0" presId="urn:microsoft.com/office/officeart/2005/8/layout/hProcess7"/>
    <dgm:cxn modelId="{1E0C6AF9-22CF-4A66-B8DA-D2A997FC8A37}" type="presParOf" srcId="{F35409A2-B96A-4590-AB6F-1B64542C37F0}" destId="{196C8DA1-A98C-4314-8AE2-5C08FD8A51BB}" srcOrd="2" destOrd="0" presId="urn:microsoft.com/office/officeart/2005/8/layout/hProcess7"/>
    <dgm:cxn modelId="{BD219EA8-EE29-45F0-AAED-A9389E07A4D0}" type="presParOf" srcId="{C8873E85-82A3-4B33-BFAA-AC400BB80E2D}" destId="{CCF5F723-FA7C-419F-8B23-08C72D171405}" srcOrd="5" destOrd="0" presId="urn:microsoft.com/office/officeart/2005/8/layout/hProcess7"/>
    <dgm:cxn modelId="{E4888449-7A9E-4767-A389-3DF1F14A72D0}" type="presParOf" srcId="{C8873E85-82A3-4B33-BFAA-AC400BB80E2D}" destId="{E29974BF-5E62-47AB-BA2B-623D3F65F81B}" srcOrd="6" destOrd="0" presId="urn:microsoft.com/office/officeart/2005/8/layout/hProcess7"/>
    <dgm:cxn modelId="{6C9EE0ED-D154-46BE-9780-B5A904701070}" type="presParOf" srcId="{E29974BF-5E62-47AB-BA2B-623D3F65F81B}" destId="{4894D591-E68C-429D-8A9A-037BE25666AD}" srcOrd="0" destOrd="0" presId="urn:microsoft.com/office/officeart/2005/8/layout/hProcess7"/>
    <dgm:cxn modelId="{83A2E649-5917-4901-9415-C9A0B8B32029}" type="presParOf" srcId="{E29974BF-5E62-47AB-BA2B-623D3F65F81B}" destId="{B9A19767-7269-47C5-8661-C7BFE0C46D5E}" srcOrd="1" destOrd="0" presId="urn:microsoft.com/office/officeart/2005/8/layout/hProcess7"/>
    <dgm:cxn modelId="{ACF3B970-8698-43F1-9BA1-38076A339DB8}" type="presParOf" srcId="{E29974BF-5E62-47AB-BA2B-623D3F65F81B}" destId="{695B0D5C-E62D-4543-836D-93270992B0D2}" srcOrd="2" destOrd="0" presId="urn:microsoft.com/office/officeart/2005/8/layout/hProcess7"/>
    <dgm:cxn modelId="{CE0A4857-1CA9-4B51-AA3A-ABBA41924C77}" type="presParOf" srcId="{C8873E85-82A3-4B33-BFAA-AC400BB80E2D}" destId="{BE2199AC-1495-4715-95DD-877ED4BC9E43}" srcOrd="7" destOrd="0" presId="urn:microsoft.com/office/officeart/2005/8/layout/hProcess7"/>
    <dgm:cxn modelId="{C5905D77-2E0F-4192-9E9F-35EDC93086C1}" type="presParOf" srcId="{C8873E85-82A3-4B33-BFAA-AC400BB80E2D}" destId="{A155A051-2BB0-42CE-BC60-81D4304C05F3}" srcOrd="8" destOrd="0" presId="urn:microsoft.com/office/officeart/2005/8/layout/hProcess7"/>
    <dgm:cxn modelId="{FED2612C-CB3F-441C-802C-DCCDB770C910}" type="presParOf" srcId="{A155A051-2BB0-42CE-BC60-81D4304C05F3}" destId="{C52A72BF-8B06-44B2-B646-67EADC69F044}" srcOrd="0" destOrd="0" presId="urn:microsoft.com/office/officeart/2005/8/layout/hProcess7"/>
    <dgm:cxn modelId="{B0C2CAE5-5040-4DA8-AE00-A13B3C71814F}" type="presParOf" srcId="{A155A051-2BB0-42CE-BC60-81D4304C05F3}" destId="{C6672217-35EA-4F0C-BE84-67EEC132A29B}" srcOrd="1" destOrd="0" presId="urn:microsoft.com/office/officeart/2005/8/layout/hProcess7"/>
    <dgm:cxn modelId="{17EC123A-C277-47C6-A0F5-9B00A1CE0F69}" type="presParOf" srcId="{A155A051-2BB0-42CE-BC60-81D4304C05F3}" destId="{9C81F93C-87C2-4B8D-84A4-46F04C2774A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4E014-80E0-4CB0-A667-5C61A2D7FF59}">
      <dsp:nvSpPr>
        <dsp:cNvPr id="0" name=""/>
        <dsp:cNvSpPr/>
      </dsp:nvSpPr>
      <dsp:spPr>
        <a:xfrm>
          <a:off x="510" y="901560"/>
          <a:ext cx="2198380" cy="263805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.</a:t>
          </a:r>
          <a:endParaRPr lang="pl-PL" sz="2500" kern="1200" dirty="0"/>
        </a:p>
      </dsp:txBody>
      <dsp:txXfrm rot="16200000">
        <a:off x="-861254" y="1763325"/>
        <a:ext cx="2163206" cy="439676"/>
      </dsp:txXfrm>
    </dsp:sp>
    <dsp:sp modelId="{111E577B-82E7-42D0-B662-4B1DE985F56C}">
      <dsp:nvSpPr>
        <dsp:cNvPr id="0" name=""/>
        <dsp:cNvSpPr/>
      </dsp:nvSpPr>
      <dsp:spPr>
        <a:xfrm>
          <a:off x="440186" y="901560"/>
          <a:ext cx="1637793" cy="263805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Czy są w aplikacji segmenty, które można wykonywać równolegle na ponad 100 wątkach?</a:t>
          </a:r>
          <a:endParaRPr lang="pl-PL" sz="1800" kern="1200" dirty="0"/>
        </a:p>
      </dsp:txBody>
      <dsp:txXfrm>
        <a:off x="440186" y="901560"/>
        <a:ext cx="1637793" cy="2638056"/>
      </dsp:txXfrm>
    </dsp:sp>
    <dsp:sp modelId="{EC5A4BC3-120A-43DB-BB00-DF331EA2661B}">
      <dsp:nvSpPr>
        <dsp:cNvPr id="0" name=""/>
        <dsp:cNvSpPr/>
      </dsp:nvSpPr>
      <dsp:spPr>
        <a:xfrm>
          <a:off x="2275834" y="901560"/>
          <a:ext cx="2198380" cy="263805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.</a:t>
          </a:r>
          <a:endParaRPr lang="pl-PL" sz="2500" kern="1200" dirty="0"/>
        </a:p>
      </dsp:txBody>
      <dsp:txXfrm rot="16200000">
        <a:off x="1414069" y="1763325"/>
        <a:ext cx="2163206" cy="439676"/>
      </dsp:txXfrm>
    </dsp:sp>
    <dsp:sp modelId="{042B39AD-2D58-4F3E-A385-FB6A87558F8D}">
      <dsp:nvSpPr>
        <dsp:cNvPr id="0" name=""/>
        <dsp:cNvSpPr/>
      </dsp:nvSpPr>
      <dsp:spPr>
        <a:xfrm rot="5400000">
          <a:off x="2093088" y="2996963"/>
          <a:ext cx="387476" cy="32975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C8DA1-A98C-4314-8AE2-5C08FD8A51BB}">
      <dsp:nvSpPr>
        <dsp:cNvPr id="0" name=""/>
        <dsp:cNvSpPr/>
      </dsp:nvSpPr>
      <dsp:spPr>
        <a:xfrm>
          <a:off x="2715510" y="901560"/>
          <a:ext cx="1637793" cy="263805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Czy aplikacja jest w stanie wykorzystać 512-bitowe jednostki wektorowe lub zwiększoną przepustowość pamięci lokalnej?</a:t>
          </a:r>
          <a:endParaRPr lang="pl-PL" sz="1800" kern="1200" dirty="0"/>
        </a:p>
      </dsp:txBody>
      <dsp:txXfrm>
        <a:off x="2715510" y="901560"/>
        <a:ext cx="1637793" cy="2638056"/>
      </dsp:txXfrm>
    </dsp:sp>
    <dsp:sp modelId="{C52A72BF-8B06-44B2-B646-67EADC69F044}">
      <dsp:nvSpPr>
        <dsp:cNvPr id="0" name=""/>
        <dsp:cNvSpPr/>
      </dsp:nvSpPr>
      <dsp:spPr>
        <a:xfrm>
          <a:off x="4551158" y="901560"/>
          <a:ext cx="2198380" cy="263805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.</a:t>
          </a:r>
          <a:endParaRPr lang="pl-PL" sz="2500" kern="1200" dirty="0"/>
        </a:p>
      </dsp:txBody>
      <dsp:txXfrm rot="16200000">
        <a:off x="3689393" y="1763325"/>
        <a:ext cx="2163206" cy="439676"/>
      </dsp:txXfrm>
    </dsp:sp>
    <dsp:sp modelId="{B9A19767-7269-47C5-8661-C7BFE0C46D5E}">
      <dsp:nvSpPr>
        <dsp:cNvPr id="0" name=""/>
        <dsp:cNvSpPr/>
      </dsp:nvSpPr>
      <dsp:spPr>
        <a:xfrm rot="5400000">
          <a:off x="4368412" y="2996963"/>
          <a:ext cx="387476" cy="32975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1F93C-87C2-4B8D-84A4-46F04C2774A0}">
      <dsp:nvSpPr>
        <dsp:cNvPr id="0" name=""/>
        <dsp:cNvSpPr/>
      </dsp:nvSpPr>
      <dsp:spPr>
        <a:xfrm>
          <a:off x="4990834" y="901560"/>
          <a:ext cx="1637793" cy="263805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0876" rIns="0" bIns="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400" kern="1200" dirty="0" smtClean="0"/>
            <a:t>Intel Xeon Phi</a:t>
          </a:r>
          <a:endParaRPr lang="pl-PL" sz="4400" kern="1200" dirty="0"/>
        </a:p>
      </dsp:txBody>
      <dsp:txXfrm>
        <a:off x="4990834" y="901560"/>
        <a:ext cx="1637793" cy="2638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wszędzie gdzie potrzebne</a:t>
            </a:r>
            <a:r>
              <a:rPr lang="pl-PL" baseline="0" dirty="0" smtClean="0"/>
              <a:t> są wielkoskalowe obliczenia równoległe</a:t>
            </a:r>
          </a:p>
          <a:p>
            <a:r>
              <a:rPr lang="pl-PL" baseline="0" dirty="0" smtClean="0"/>
              <a:t>animacja, energetyka, finanse, nauki przyrodnicze, produkcja, medycyna, prognozowanie pogody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0031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 trybie natywnym:</a:t>
            </a:r>
            <a:r>
              <a:rPr lang="pl-PL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karta rozszerzeń Phi jest po </a:t>
            </a:r>
            <a:r>
              <a:rPr lang="pl-PL" baseline="0" dirty="0" err="1" smtClean="0"/>
              <a:t>porstu</a:t>
            </a:r>
            <a:r>
              <a:rPr lang="pl-PL" baseline="0" dirty="0" smtClean="0"/>
              <a:t> oddzielnym SMP z </a:t>
            </a:r>
            <a:r>
              <a:rPr lang="pl-PL" baseline="0" dirty="0" err="1" smtClean="0"/>
              <a:t>Linuxem</a:t>
            </a:r>
            <a:endParaRPr lang="pl-PL" baseline="0" dirty="0" smtClean="0"/>
          </a:p>
          <a:p>
            <a:pPr marL="171450" indent="-171450">
              <a:buFontTx/>
              <a:buChar char="-"/>
            </a:pPr>
            <a:r>
              <a:rPr lang="pl-PL" baseline="0" dirty="0" smtClean="0"/>
              <a:t>Oddzielne programy wykonawcze na koprocesorze i procesorze Xeon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Praktycznie żadnej modyfikacji kodu źródłowego, wystarczy </a:t>
            </a:r>
            <a:r>
              <a:rPr lang="pl-PL" baseline="0" dirty="0" err="1" smtClean="0"/>
              <a:t>zrekompilować</a:t>
            </a:r>
            <a:r>
              <a:rPr lang="pl-PL" baseline="0" dirty="0" smtClean="0"/>
              <a:t> na koprocesorze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Działa jako ACN – </a:t>
            </a:r>
            <a:r>
              <a:rPr lang="pl-PL" baseline="0" dirty="0" err="1" smtClean="0"/>
              <a:t>Autonomous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Compute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Mode</a:t>
            </a:r>
            <a:endParaRPr lang="pl-PL" baseline="0" dirty="0" smtClean="0"/>
          </a:p>
          <a:p>
            <a:pPr marL="0" indent="0">
              <a:buFontTx/>
              <a:buNone/>
            </a:pPr>
            <a:r>
              <a:rPr lang="pl-PL" baseline="0" dirty="0" smtClean="0"/>
              <a:t>W trybie </a:t>
            </a:r>
            <a:r>
              <a:rPr lang="pl-PL" baseline="0" dirty="0" err="1" smtClean="0"/>
              <a:t>offload</a:t>
            </a:r>
            <a:r>
              <a:rPr lang="pl-PL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pl-PL" baseline="0" dirty="0" err="1" smtClean="0"/>
              <a:t>Main</a:t>
            </a:r>
            <a:r>
              <a:rPr lang="pl-PL" baseline="0" dirty="0" smtClean="0"/>
              <a:t> działa na hoście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Fragmenty kodu są </a:t>
            </a:r>
            <a:r>
              <a:rPr lang="pl-PL" baseline="0" dirty="0" err="1" smtClean="0"/>
              <a:t>offloaded</a:t>
            </a:r>
            <a:r>
              <a:rPr lang="pl-PL" baseline="0" dirty="0" smtClean="0"/>
              <a:t> na MIC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Kod który się przenosi musi być wielowątkowy, wysoko zrównoleglony, </a:t>
            </a:r>
            <a:r>
              <a:rPr lang="pl-PL" baseline="0" dirty="0" err="1" smtClean="0"/>
              <a:t>wektoroable</a:t>
            </a:r>
            <a:r>
              <a:rPr lang="pl-PL" baseline="0" dirty="0" smtClean="0"/>
              <a:t>, korzystać z dużego BW lokalnej pamięci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069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Koprocesor</a:t>
            </a:r>
            <a:r>
              <a:rPr lang="pl-PL" baseline="0" dirty="0" smtClean="0"/>
              <a:t> może pracować w wielu trybach wykonawczych: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Tryb Host Native- jedynie host zarządza zadaniami (wtedy gdy nie da się zrównoleglić programu)</a:t>
            </a:r>
          </a:p>
          <a:p>
            <a:pPr marL="171450" indent="-171450">
              <a:buFontTx/>
              <a:buChar char="-"/>
            </a:pPr>
            <a:r>
              <a:rPr lang="pl-PL" baseline="0" dirty="0" err="1" smtClean="0"/>
              <a:t>Offload</a:t>
            </a:r>
            <a:r>
              <a:rPr lang="pl-PL" baseline="0" dirty="0" smtClean="0"/>
              <a:t> – tryb odciążenia: centralny procesor zarządza zadaniami, w razie potrzeby część przejmowana jest przez koprocesor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Tryb Symetryczny – przetwarzane zadania dzielimy pomiędzy procesor centralny i koprocesor</a:t>
            </a:r>
          </a:p>
          <a:p>
            <a:pPr marL="171450" indent="-171450">
              <a:buFontTx/>
              <a:buChar char="-"/>
            </a:pPr>
            <a:r>
              <a:rPr lang="pl-PL" baseline="0" dirty="0" err="1" smtClean="0"/>
              <a:t>Reverse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offload</a:t>
            </a:r>
            <a:r>
              <a:rPr lang="pl-PL" baseline="0" dirty="0" smtClean="0"/>
              <a:t> – to odwrócony tryb odciążenia, gdzie zarządzanie odbywa się po stronie koprocesora, a część zadań przejmowana jest przez hosta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MIC Native – tryb natywny, najbardziej MIC-</a:t>
            </a:r>
            <a:r>
              <a:rPr lang="pl-PL" baseline="0" dirty="0" err="1" smtClean="0"/>
              <a:t>centric</a:t>
            </a:r>
            <a:r>
              <a:rPr lang="pl-PL" baseline="0" dirty="0" smtClean="0"/>
              <a:t>: koprocesor całkowicie zarządza zadaniami, działa jak oddzielne węzły obliczeniowe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377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Przedstawiony na slajdzie kod jest najprostszym</a:t>
            </a:r>
            <a:r>
              <a:rPr lang="pl-PL" baseline="0" dirty="0" smtClean="0"/>
              <a:t> możliwym sposobem jak stworzyć wątki z pętli for przy użyciu dyrektywy kompilatora </a:t>
            </a:r>
            <a:r>
              <a:rPr lang="pl-PL" baseline="0" dirty="0" err="1" smtClean="0"/>
              <a:t>pragma</a:t>
            </a:r>
            <a:r>
              <a:rPr lang="pl-PL" baseline="0" dirty="0" smtClean="0"/>
              <a:t> w </a:t>
            </a:r>
            <a:r>
              <a:rPr lang="pl-PL" baseline="0" dirty="0" err="1" smtClean="0"/>
              <a:t>OpenMP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OpenMP</a:t>
            </a:r>
            <a:r>
              <a:rPr lang="pl-PL" baseline="0" dirty="0" smtClean="0"/>
              <a:t> to wieloplatformowe API umożliwiające tworzenie </a:t>
            </a:r>
            <a:r>
              <a:rPr lang="pl-PL" baseline="0" dirty="0" err="1" smtClean="0"/>
              <a:t>programó</a:t>
            </a:r>
            <a:r>
              <a:rPr lang="pl-PL" baseline="0" dirty="0" smtClean="0"/>
              <a:t> komputerowych dla systemów wieloprocesorowych z pamięcią dzieloną. Wykorzystywane w C/C++ i Fortranie na wielu </a:t>
            </a:r>
            <a:r>
              <a:rPr lang="pl-PL" baseline="0" dirty="0" err="1" smtClean="0"/>
              <a:t>architekturach</a:t>
            </a:r>
            <a:r>
              <a:rPr lang="pl-PL" baseline="0" dirty="0" smtClean="0"/>
              <a:t>: Unix, Windows. Jest to przenośny całkowicie skalowalny standard zatwierdzony przez głównych producentów sprzętu.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411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Przyjmuje się,</a:t>
            </a:r>
            <a:r>
              <a:rPr lang="pl-PL" baseline="0" dirty="0" smtClean="0"/>
              <a:t> że program 90% cykli powinien wykonywać w VPU.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28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5952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29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2166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Intel Xeon Phi potrafi</a:t>
            </a:r>
            <a:r>
              <a:rPr lang="pl-PL" baseline="0" dirty="0" smtClean="0"/>
              <a:t> użyć tych samych narzędzi co Xeony, jednak z uwagi na jego charakterystykę, niektóre z modeli są popularniejsze.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31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807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Mnóstwo</a:t>
            </a:r>
            <a:r>
              <a:rPr lang="pl-PL" baseline="0" dirty="0" smtClean="0"/>
              <a:t> bibliotek </a:t>
            </a:r>
            <a:r>
              <a:rPr lang="pl-PL" baseline="0" dirty="0" err="1" smtClean="0"/>
              <a:t>udostęniających</a:t>
            </a:r>
            <a:r>
              <a:rPr lang="pl-PL" baseline="0" dirty="0" smtClean="0"/>
              <a:t> wiele gotowych, zaimplementowanych metod: BLAS, </a:t>
            </a:r>
            <a:r>
              <a:rPr lang="pl-PL" baseline="0" dirty="0" err="1" smtClean="0"/>
              <a:t>enkodery</a:t>
            </a:r>
            <a:r>
              <a:rPr lang="pl-PL" baseline="0" dirty="0" smtClean="0"/>
              <a:t> i dekodery wideo/audio, FFT, </a:t>
            </a:r>
            <a:r>
              <a:rPr lang="pl-PL" baseline="0" dirty="0" err="1" smtClean="0"/>
              <a:t>solvery</a:t>
            </a:r>
            <a:r>
              <a:rPr lang="pl-PL" baseline="0" dirty="0" smtClean="0"/>
              <a:t>, sortery. Przykładem jest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Intel® Math Kernel Library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udostępnia zaawansowane implementacje algorytmów świetnie wykorzystujących Intel Streaming SIMD Extensions, Intel Advanced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Extensions oraz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multicore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manycore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koprocesory. Wystarczy użyć odpowiedniej rutyny. 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33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217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Koprocesory Phi obsługują</a:t>
            </a:r>
            <a:r>
              <a:rPr lang="pl-PL" baseline="0" dirty="0" smtClean="0"/>
              <a:t> do 61 rdzeni, każdy po cztery fizycznie wątki, tak więc 244 wątki. Taktowanie od 1 do 1.3 GHz. Architektura bazuje na x86 </a:t>
            </a:r>
            <a:r>
              <a:rPr lang="pl-PL" baseline="0" dirty="0" err="1" smtClean="0"/>
              <a:t>Instruction</a:t>
            </a:r>
            <a:r>
              <a:rPr lang="pl-PL" baseline="0" dirty="0" smtClean="0"/>
              <a:t> Set Architecture (ISA – to wszystko co w architekturze związane jest z programowaniem: natywne typy danych, instrukcje koprocesora, rejestry, sposoby adresowania, budowa pamięci, </a:t>
            </a:r>
            <a:r>
              <a:rPr lang="pl-PL" baseline="0" dirty="0" err="1" smtClean="0"/>
              <a:t>obłsuga</a:t>
            </a:r>
            <a:r>
              <a:rPr lang="pl-PL" baseline="0" dirty="0" smtClean="0"/>
              <a:t> wyjątków przerwań, I/O).</a:t>
            </a:r>
          </a:p>
          <a:p>
            <a:r>
              <a:rPr lang="pl-PL" dirty="0" smtClean="0"/>
              <a:t>Instrukcje SIMD są wykonywane</a:t>
            </a:r>
            <a:r>
              <a:rPr lang="pl-PL" baseline="0" dirty="0" smtClean="0"/>
              <a:t> na 512 bitowych rejestrach na VPU (</a:t>
            </a:r>
            <a:r>
              <a:rPr lang="pl-PL" baseline="0" dirty="0" err="1" smtClean="0"/>
              <a:t>Vector</a:t>
            </a:r>
            <a:r>
              <a:rPr lang="pl-PL" baseline="0" dirty="0" smtClean="0"/>
              <a:t> Processing Unit)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830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mamy porównanie</a:t>
            </a:r>
            <a:r>
              <a:rPr lang="pl-PL" baseline="0" dirty="0" smtClean="0"/>
              <a:t> z seriami procesorów Intel Xeon. Xeon Phi ma ponad 2x większą przepustowość lokalnej pamięci niż rodzina E5, jest 4x oszczędniejszy jeśli chodzi o pobór energii.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959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widzimy generalny widok architektury MIC. Rdzenie ułożone są w postaci pierścienia. Wszystkie L2 cache są ze sobą</a:t>
            </a:r>
            <a:r>
              <a:rPr lang="pl-PL" baseline="0" dirty="0" smtClean="0"/>
              <a:t> połączone w jedną wspólną pamięć. Mamy dostępną szybką pamięć GDDR5 o 4KB domyślnego rozmiaru strony. Rdzenie bazowane są na starym procesorze Pentium (P65C) – główne modyfikacje to dodanie adresowania 64-bit, SIMD, wspólne L2 cache.</a:t>
            </a:r>
          </a:p>
          <a:p>
            <a:r>
              <a:rPr lang="pl-PL" baseline="0" dirty="0" smtClean="0"/>
              <a:t>Pamięć GDDR5 jest 8GB z ośmioma kontrolerami pamięci, 16 kanałami. Dostęp do niej zajmuje 300ns. W sumie przepustowość może wynieść 352GB/s.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923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 diagramie blokowym widzimy budowę:</a:t>
            </a:r>
            <a:r>
              <a:rPr lang="pl-PL" baseline="0" dirty="0" smtClean="0"/>
              <a:t> mamy dekoder instrukcji, jednostkę skalarną i wektorową ze swoimi rejestrami, cache L1 (do instrukcji i do danych) i L2. Wszystko tutaj jest dokładnie takie samo jak to czego się uczyliśmy, Intel celowo zaprojektował architekturę, z którą już wszyscy mieli do czynienia. </a:t>
            </a:r>
          </a:p>
          <a:p>
            <a:r>
              <a:rPr lang="pl-PL" baseline="0" dirty="0" smtClean="0"/>
              <a:t>Tak więc nie trzeba się uczyć nowych paradygmatów: zarówno na poziomie softwarowym jak i na poziomie hardwarowym mamy </a:t>
            </a:r>
            <a:r>
              <a:rPr lang="pl-PL" baseline="0" dirty="0" err="1" smtClean="0"/>
              <a:t>doczynienia</a:t>
            </a:r>
            <a:r>
              <a:rPr lang="pl-PL" baseline="0" dirty="0" smtClean="0"/>
              <a:t> z tym samym co już znamy.</a:t>
            </a:r>
          </a:p>
          <a:p>
            <a:r>
              <a:rPr lang="pl-PL" baseline="0" dirty="0" smtClean="0"/>
              <a:t>Pierwsza różnica jaką zauważymy to fakt, że mamy </a:t>
            </a:r>
            <a:r>
              <a:rPr lang="pl-PL" baseline="0" dirty="0" err="1" smtClean="0"/>
              <a:t>doczynienia</a:t>
            </a:r>
            <a:r>
              <a:rPr lang="pl-PL" baseline="0" dirty="0" smtClean="0"/>
              <a:t> z ponad 60 rdzeniami połączonymi razem za pomocą ring </a:t>
            </a:r>
            <a:r>
              <a:rPr lang="pl-PL" baseline="0" dirty="0" err="1" smtClean="0"/>
              <a:t>interconnectora</a:t>
            </a:r>
            <a:r>
              <a:rPr lang="pl-PL" baseline="0" dirty="0" smtClean="0"/>
              <a:t> (rys. z poprzedniego slajdu). Używa się </a:t>
            </a:r>
            <a:r>
              <a:rPr lang="pl-PL" baseline="0" dirty="0" err="1" smtClean="0"/>
              <a:t>scalar</a:t>
            </a:r>
            <a:r>
              <a:rPr lang="pl-PL" baseline="0" dirty="0" smtClean="0"/>
              <a:t> unitów z generacji Pentium – wolniejsze oraz SIMD </a:t>
            </a:r>
            <a:r>
              <a:rPr lang="pl-PL" baseline="0" dirty="0" err="1" smtClean="0"/>
              <a:t>Vector</a:t>
            </a:r>
            <a:r>
              <a:rPr lang="pl-PL" baseline="0" dirty="0" smtClean="0"/>
              <a:t> Processing Engine</a:t>
            </a:r>
          </a:p>
          <a:p>
            <a:r>
              <a:rPr lang="pl-PL" baseline="0" dirty="0" smtClean="0"/>
              <a:t>Każdy rdzeń ma 32KB L1 cache na dane i na instrukcje oraz 512KB L2 cache, cache L2 są połączone ze sobą nawzajem i z kontrolerami pamięci przez dwukierunkową magistrale w kształcie pierścienia, co w rezultacie daje pamięć współdzieloną 32 MB. Mamy ponadto krótki potok </a:t>
            </a:r>
            <a:r>
              <a:rPr lang="pl-PL" baseline="0" dirty="0" smtClean="0"/>
              <a:t>przetwarzania.</a:t>
            </a:r>
          </a:p>
          <a:p>
            <a:r>
              <a:rPr lang="pl-PL" baseline="0" dirty="0" smtClean="0"/>
              <a:t>ISA: 512-bit SIMD operacje na wektorach – 8 operacji na </a:t>
            </a:r>
            <a:r>
              <a:rPr lang="pl-PL" baseline="0" dirty="0" err="1" smtClean="0"/>
              <a:t>doublach</a:t>
            </a:r>
            <a:r>
              <a:rPr lang="pl-PL" baseline="0" dirty="0" smtClean="0"/>
              <a:t> na jeden takt zegara. Maski wektorowe, które ustawiają, które elementy wektora będą potraktowane przez instrukcje, obecny EMU (Extended Math Unit). Większość instrukcji wektorowych mają opóźnienie 4 taktów zegara.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44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 tyle jeżeli chodzi o hardware. Teraz spójrzmy jak wygląda</a:t>
            </a:r>
            <a:r>
              <a:rPr lang="pl-PL" baseline="0" dirty="0" smtClean="0"/>
              <a:t> architektura software dla tego koprocesora. Dzielimy tutaj system na linuksowego hosta i architekturę softwarową koprocesora. Na poziomie kodu systemowego zarówno od strony hosta jak i koprocesora działamy na linuksie. Koprocesor działa na SMP-on-a-chip Linux czyli na systemie wieloprocesorowym ze współdzieloną pamięcią. Fizyczna komunikacja jest dostępna poprzez interfejs </a:t>
            </a:r>
            <a:r>
              <a:rPr lang="pl-PL" baseline="0" dirty="0" err="1" smtClean="0"/>
              <a:t>PCIe</a:t>
            </a:r>
            <a:r>
              <a:rPr lang="pl-PL" baseline="0" dirty="0" smtClean="0"/>
              <a:t>. Software po obu stronach różni się niewiele. Od strony koprocesora nie ma tylu bibliotek co po stronie hosta. Alternatywnym sposobem uruchamiania aplikacji jest kompilowanie po stronie hosta i wysyłanie przy użyciu protokołu SSH do koprocesora. Zazwyczaj platformę sprzętową buduje się tak, że mamy 1 lub 2 procesory Xeon jako hosty i do nich dołączone 1-8 koprocesorów Xeon Phi przypadające na hosta. Każda karta ma swój adres IP. I tak używając terminala na hoście i wpisując polecenie </a:t>
            </a:r>
            <a:r>
              <a:rPr lang="pl-PL" baseline="0" dirty="0" err="1" smtClean="0"/>
              <a:t>ssh</a:t>
            </a:r>
            <a:r>
              <a:rPr lang="pl-PL" baseline="0" dirty="0" smtClean="0"/>
              <a:t> mic0 możemy połączyć się z pierwszym koprocesorem na naszej platformie.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472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Będą</a:t>
            </a:r>
            <a:r>
              <a:rPr lang="pl-PL" baseline="0" dirty="0" smtClean="0"/>
              <a:t>c zalogowanym możemy wyświetlić informacje na temat koprocesora. Informacja ta zajmuje ponad 6000 linii. Tutaj pokazujemy pierwsze i ostatnie linie.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540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056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Można więc postawić wniosek: jeśli chcesz by program twój działał szybciej potrzebne jest większe zrównoleglenie operacji,</a:t>
            </a:r>
            <a:r>
              <a:rPr lang="pl-PL" baseline="0" dirty="0" smtClean="0"/>
              <a:t> a w przypadku Xeon Phi jeżeli chcesz uzyskać ten sam performance jak na Xeon musisz również bardziej zrównoleglić (</a:t>
            </a:r>
            <a:r>
              <a:rPr lang="pl-PL" baseline="0" dirty="0" err="1" smtClean="0"/>
              <a:t>overhead</a:t>
            </a:r>
            <a:r>
              <a:rPr lang="pl-PL" baseline="0" dirty="0" smtClean="0"/>
              <a:t> na obsługę)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l-PL" smtClean="0"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079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7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16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E583DDF-CA54-461A-A486-592D2374C532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8D9AD5-F248-4919-864A-CFD76CC027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29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09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2955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44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170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130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8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602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l-PL" smtClean="0"/>
              <a:t>15.11.2015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2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pl-PL" smtClean="0"/>
              <a:pPr/>
              <a:t>15.11.2015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2609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xeonphionlinecatal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Intel® Xeon Phi™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Rodzina koprocesorów architektury Intel MIC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Architektura </a:t>
            </a:r>
            <a:br>
              <a:rPr lang="pl-PL" dirty="0"/>
            </a:br>
            <a:r>
              <a:rPr lang="pl-PL" dirty="0" err="1"/>
              <a:t>intel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integrated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en-US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94" y="1792936"/>
            <a:ext cx="9466729" cy="50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1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07" y="1"/>
            <a:ext cx="12231868" cy="6858000"/>
          </a:xfrm>
        </p:spPr>
      </p:pic>
    </p:spTree>
    <p:extLst>
      <p:ext uri="{BB962C8B-B14F-4D97-AF65-F5344CB8AC3E}">
        <p14:creationId xmlns:p14="http://schemas.microsoft.com/office/powerpoint/2010/main" val="313345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80328" y="257282"/>
            <a:ext cx="8211671" cy="1508760"/>
          </a:xfrm>
        </p:spPr>
        <p:txBody>
          <a:bodyPr/>
          <a:lstStyle/>
          <a:p>
            <a:r>
              <a:rPr lang="pl-PL" dirty="0"/>
              <a:t>Architektura </a:t>
            </a:r>
            <a:br>
              <a:rPr lang="pl-PL" dirty="0"/>
            </a:br>
            <a:r>
              <a:rPr lang="pl-PL" dirty="0" err="1"/>
              <a:t>intel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integrated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" y="0"/>
            <a:ext cx="3968896" cy="6853296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980327" y="2675965"/>
            <a:ext cx="8211671" cy="4177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Połączone w pierścień rdzenie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Adresowanie 64-bitowe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Przetwarzanie potokowe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4 wątki fizyczne na rdzeniu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512KB L2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5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software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644"/>
            <a:ext cx="8576573" cy="4953242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749143" y="1918644"/>
            <a:ext cx="3200400" cy="49393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5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software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4" y="0"/>
            <a:ext cx="10687050" cy="6858000"/>
          </a:xfrm>
        </p:spPr>
      </p:pic>
    </p:spTree>
    <p:extLst>
      <p:ext uri="{BB962C8B-B14F-4D97-AF65-F5344CB8AC3E}">
        <p14:creationId xmlns:p14="http://schemas.microsoft.com/office/powerpoint/2010/main" val="177423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z punktu widzenia programisty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x-86 </a:t>
            </a:r>
            <a:r>
              <a:rPr lang="pl-PL" dirty="0" err="1" smtClean="0">
                <a:solidFill>
                  <a:srgbClr val="FF0000"/>
                </a:solidFill>
              </a:rPr>
              <a:t>based</a:t>
            </a:r>
            <a:r>
              <a:rPr lang="pl-PL" dirty="0" smtClean="0">
                <a:solidFill>
                  <a:srgbClr val="FF0000"/>
                </a:solidFill>
              </a:rPr>
              <a:t> SMP-on-a-chip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50+ rdzeni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Wiele wątków na rdzeń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512-bitowe instrukcje SIMD</a:t>
            </a:r>
          </a:p>
          <a:p>
            <a:r>
              <a:rPr lang="pl-PL" dirty="0" smtClean="0"/>
              <a:t>Instrukcje te same co w 64 bitowym x86 + SIMD</a:t>
            </a:r>
          </a:p>
          <a:p>
            <a:r>
              <a:rPr lang="pl-PL" dirty="0" smtClean="0"/>
              <a:t>Wydajne zaawansowane operatory matematyczne</a:t>
            </a:r>
          </a:p>
          <a:p>
            <a:r>
              <a:rPr lang="pl-PL" dirty="0" smtClean="0"/>
              <a:t>Działają na Linux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566263" y="4860207"/>
            <a:ext cx="3200400" cy="1708234"/>
          </a:xfrm>
        </p:spPr>
        <p:txBody>
          <a:bodyPr/>
          <a:lstStyle/>
          <a:p>
            <a:r>
              <a:rPr lang="pl-PL" dirty="0" smtClean="0"/>
              <a:t>WNIOSEK:</a:t>
            </a:r>
          </a:p>
          <a:p>
            <a:r>
              <a:rPr lang="pl-PL" dirty="0" smtClean="0"/>
              <a:t>Używaj w tych fragmentach aplikacji, gdzie można znacząco zrównoleglić wykonanie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z punktu widzenia programisty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422283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Najpierw zmaksymalizować użycie hosta Intel Xeon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Aplikacja może być uznana jako wysoko zrównoleglona jeśli skaluje się na ponad 100 wątków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Efektywne wykorzystanie wektorów</a:t>
            </a:r>
          </a:p>
          <a:p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147486"/>
            <a:ext cx="6153628" cy="42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z punktu widzenia programisty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32" y="1828543"/>
            <a:ext cx="6896453" cy="50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z punktu widzenia programisty</a:t>
            </a:r>
            <a:endParaRPr lang="en-US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90" y="1792936"/>
            <a:ext cx="8651738" cy="52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19" y="0"/>
            <a:ext cx="83690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</a:t>
            </a:r>
            <a:endParaRPr lang="pl-PL" dirty="0"/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Tutaj dodaj drugi </a:t>
            </a:r>
            <a:r>
              <a:rPr lang="pl-PL" dirty="0" err="1" smtClean="0"/>
              <a:t>punktor</a:t>
            </a:r>
            <a:endParaRPr lang="pl-PL" dirty="0" smtClean="0"/>
          </a:p>
          <a:p>
            <a:r>
              <a:rPr lang="pl-PL" dirty="0" smtClean="0"/>
              <a:t>Tutaj dodaj trzeci </a:t>
            </a:r>
            <a:r>
              <a:rPr lang="pl-PL" dirty="0" err="1" smtClean="0"/>
              <a:t>punktor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Odkrycie na nowo zamiast </a:t>
            </a:r>
            <a:br>
              <a:rPr lang="pl-PL" dirty="0" smtClean="0"/>
            </a:br>
            <a:r>
              <a:rPr lang="pl-PL" dirty="0" smtClean="0"/>
              <a:t>projektu kodu od podstaw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07007" y="2120054"/>
            <a:ext cx="9779991" cy="4114800"/>
          </a:xfrm>
        </p:spPr>
        <p:txBody>
          <a:bodyPr>
            <a:normAutofit/>
          </a:bodyPr>
          <a:lstStyle/>
          <a:p>
            <a:r>
              <a:rPr lang="pl-PL" dirty="0" smtClean="0"/>
              <a:t>Aplikacje działają bezproblemowo w ramach wszystkich platform opartych na procesorach Xeon i koprocesorach Xeon Phi =&gt; jeden model programowania, nie trzeba przeprojektowywać kodu</a:t>
            </a:r>
          </a:p>
          <a:p>
            <a:r>
              <a:rPr lang="pl-PL" dirty="0" smtClean="0"/>
              <a:t>W przeciwieństwie do GPU może obsługiwać system operacyjny z pełną adresowalnością IP i wsparciu standardów</a:t>
            </a:r>
          </a:p>
          <a:p>
            <a:r>
              <a:rPr lang="pl-PL" dirty="0" smtClean="0"/>
              <a:t>Wiele trybów wykonawczych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wykonawcze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32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Native jest najprostszym trybem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07007" y="2120054"/>
            <a:ext cx="9779991" cy="4114800"/>
          </a:xfrm>
        </p:spPr>
        <p:txBody>
          <a:bodyPr>
            <a:normAutofit/>
          </a:bodyPr>
          <a:lstStyle/>
          <a:p>
            <a:r>
              <a:rPr lang="pl-PL" dirty="0" smtClean="0"/>
              <a:t>Należy tylko skompilować pod architekturę k1om:</a:t>
            </a:r>
          </a:p>
          <a:p>
            <a:pPr lvl="1"/>
            <a:r>
              <a:rPr lang="pl-PL" dirty="0" smtClean="0"/>
              <a:t>Intel C/C++ i Fortran </a:t>
            </a:r>
            <a:r>
              <a:rPr lang="pl-PL" dirty="0" err="1" smtClean="0"/>
              <a:t>compiler</a:t>
            </a:r>
            <a:endParaRPr lang="pl-PL" dirty="0" smtClean="0"/>
          </a:p>
          <a:p>
            <a:pPr lvl="1"/>
            <a:r>
              <a:rPr lang="pl-PL" dirty="0" err="1" smtClean="0"/>
              <a:t>Binutils</a:t>
            </a:r>
            <a:r>
              <a:rPr lang="pl-PL" dirty="0" smtClean="0"/>
              <a:t> dla k1om</a:t>
            </a:r>
          </a:p>
          <a:p>
            <a:pPr lvl="1"/>
            <a:r>
              <a:rPr lang="pl-PL" dirty="0" smtClean="0"/>
              <a:t>LSB – </a:t>
            </a:r>
            <a:r>
              <a:rPr lang="pl-PL" dirty="0" err="1" smtClean="0"/>
              <a:t>glibc</a:t>
            </a:r>
            <a:r>
              <a:rPr lang="pl-PL" dirty="0" smtClean="0"/>
              <a:t>, </a:t>
            </a:r>
            <a:r>
              <a:rPr lang="pl-PL" dirty="0" err="1" smtClean="0"/>
              <a:t>libm</a:t>
            </a:r>
            <a:r>
              <a:rPr lang="pl-PL" dirty="0" smtClean="0"/>
              <a:t>, </a:t>
            </a:r>
            <a:r>
              <a:rPr lang="pl-PL" dirty="0" err="1" smtClean="0"/>
              <a:t>librt</a:t>
            </a:r>
            <a:r>
              <a:rPr lang="pl-PL" dirty="0" smtClean="0"/>
              <a:t>, </a:t>
            </a:r>
            <a:r>
              <a:rPr lang="pl-PL" dirty="0" err="1" smtClean="0"/>
              <a:t>libcurses</a:t>
            </a:r>
            <a:r>
              <a:rPr lang="pl-PL" dirty="0" smtClean="0"/>
              <a:t>…</a:t>
            </a:r>
          </a:p>
          <a:p>
            <a:pPr lvl="1"/>
            <a:r>
              <a:rPr lang="pl-PL" dirty="0" err="1" smtClean="0"/>
              <a:t>Busybox</a:t>
            </a:r>
            <a:r>
              <a:rPr lang="pl-PL" dirty="0" smtClean="0"/>
              <a:t> – minimalne środowisko konsolowe</a:t>
            </a:r>
          </a:p>
          <a:p>
            <a:r>
              <a:rPr lang="pl-PL" dirty="0" smtClean="0"/>
              <a:t>Wirtualne sterowniki Ethernet:</a:t>
            </a:r>
          </a:p>
          <a:p>
            <a:pPr lvl="1"/>
            <a:r>
              <a:rPr lang="pl-PL" dirty="0" err="1" smtClean="0"/>
              <a:t>Ssh</a:t>
            </a:r>
            <a:r>
              <a:rPr lang="pl-PL" dirty="0" smtClean="0"/>
              <a:t>, </a:t>
            </a:r>
            <a:r>
              <a:rPr lang="pl-PL" dirty="0" err="1" smtClean="0"/>
              <a:t>scp</a:t>
            </a:r>
            <a:endParaRPr lang="pl-PL" dirty="0" smtClean="0"/>
          </a:p>
          <a:p>
            <a:pPr lvl="1"/>
            <a:r>
              <a:rPr lang="pl-PL" dirty="0" smtClean="0"/>
              <a:t>NFS </a:t>
            </a:r>
            <a:r>
              <a:rPr lang="pl-PL" dirty="0" err="1" smtClean="0"/>
              <a:t>mounts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3674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151090" y="1873166"/>
            <a:ext cx="4040910" cy="498483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/>
              <a:t>Prosty program alokujący 2MB pamięci i wpisujący tam litery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/>
              <a:t>Kompilacja do kodu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/>
              <a:t>Kopiowanie programu do koprocesora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/>
              <a:t>Łączymy się z koprocesorem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/>
              <a:t>Odpalamy program</a:t>
            </a:r>
            <a:endParaRPr lang="en-US" sz="28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151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Układ Tytuł i zawartość z wykresem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583"/>
            <a:ext cx="12192000" cy="6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0"/>
            <a:ext cx="11132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</a:t>
            </a:r>
            <a:r>
              <a:rPr lang="pl-PL" i="1" dirty="0" smtClean="0"/>
              <a:t>for</a:t>
            </a:r>
            <a:r>
              <a:rPr lang="pl-PL" dirty="0" smtClean="0"/>
              <a:t> w </a:t>
            </a:r>
            <a:r>
              <a:rPr lang="pl-PL" dirty="0" smtClean="0">
                <a:solidFill>
                  <a:srgbClr val="FF0000"/>
                </a:solidFill>
              </a:rPr>
              <a:t>c</a:t>
            </a:r>
            <a:r>
              <a:rPr lang="pl-PL" dirty="0" smtClean="0"/>
              <a:t> transformowana przy użyciu </a:t>
            </a:r>
            <a:r>
              <a:rPr lang="pl-PL" dirty="0" err="1" smtClean="0"/>
              <a:t>openmp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2919" y="2085974"/>
            <a:ext cx="9783836" cy="29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0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MODELE transferu danych </a:t>
            </a:r>
            <a:br>
              <a:rPr lang="pl-PL" dirty="0" smtClean="0"/>
            </a:br>
            <a:r>
              <a:rPr lang="pl-PL" dirty="0" smtClean="0"/>
              <a:t>w trybie </a:t>
            </a:r>
            <a:r>
              <a:rPr lang="pl-PL" dirty="0" err="1" smtClean="0"/>
              <a:t>offload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3778" y="2011680"/>
            <a:ext cx="10562361" cy="4846320"/>
          </a:xfrm>
        </p:spPr>
        <p:txBody>
          <a:bodyPr>
            <a:normAutofit/>
          </a:bodyPr>
          <a:lstStyle/>
          <a:p>
            <a:r>
              <a:rPr lang="pl-PL" dirty="0" err="1" smtClean="0"/>
              <a:t>Explicit</a:t>
            </a:r>
            <a:r>
              <a:rPr lang="pl-PL" dirty="0" smtClean="0"/>
              <a:t> </a:t>
            </a:r>
            <a:r>
              <a:rPr lang="pl-PL" dirty="0" err="1" smtClean="0"/>
              <a:t>Copy</a:t>
            </a:r>
            <a:endParaRPr lang="pl-PL" dirty="0" smtClean="0"/>
          </a:p>
          <a:p>
            <a:pPr lvl="1"/>
            <a:r>
              <a:rPr lang="pl-PL" dirty="0" smtClean="0"/>
              <a:t>Programista oznacza zmienne, które mają być </a:t>
            </a:r>
            <a:r>
              <a:rPr lang="pl-PL" dirty="0" smtClean="0">
                <a:solidFill>
                  <a:srgbClr val="FF0000"/>
                </a:solidFill>
              </a:rPr>
              <a:t>skopiowane </a:t>
            </a:r>
            <a:r>
              <a:rPr lang="pl-PL" dirty="0" smtClean="0"/>
              <a:t>pomiędzy hostem i kartą</a:t>
            </a:r>
          </a:p>
          <a:p>
            <a:pPr lvl="1"/>
            <a:r>
              <a:rPr lang="pl-PL" dirty="0" smtClean="0"/>
              <a:t>Używa do tego dyrektyw </a:t>
            </a:r>
            <a:r>
              <a:rPr lang="pl-PL" dirty="0" err="1" smtClean="0"/>
              <a:t>offload</a:t>
            </a:r>
            <a:r>
              <a:rPr lang="pl-PL" dirty="0" smtClean="0"/>
              <a:t>: </a:t>
            </a:r>
            <a:r>
              <a:rPr lang="pl-PL" dirty="0" err="1" smtClean="0"/>
              <a:t>pragma</a:t>
            </a:r>
            <a:r>
              <a:rPr lang="pl-PL" dirty="0" smtClean="0"/>
              <a:t>/</a:t>
            </a:r>
            <a:r>
              <a:rPr lang="pl-PL" dirty="0" err="1" smtClean="0"/>
              <a:t>directive-based</a:t>
            </a:r>
            <a:endParaRPr lang="pl-PL" dirty="0" smtClean="0"/>
          </a:p>
          <a:p>
            <a:pPr lvl="1"/>
            <a:r>
              <a:rPr lang="pl-PL" dirty="0" smtClean="0"/>
              <a:t>Przykład:</a:t>
            </a:r>
          </a:p>
          <a:p>
            <a:pPr lvl="2"/>
            <a:r>
              <a:rPr lang="pl-PL" dirty="0" smtClean="0"/>
              <a:t>#</a:t>
            </a:r>
            <a:r>
              <a:rPr lang="pl-PL" dirty="0" err="1" smtClean="0"/>
              <a:t>pragma</a:t>
            </a:r>
            <a:r>
              <a:rPr lang="pl-PL" dirty="0" smtClean="0"/>
              <a:t> </a:t>
            </a:r>
            <a:r>
              <a:rPr lang="pl-PL" dirty="0" err="1" smtClean="0"/>
              <a:t>offload</a:t>
            </a:r>
            <a:r>
              <a:rPr lang="pl-PL" dirty="0" smtClean="0"/>
              <a:t> target(</a:t>
            </a:r>
            <a:r>
              <a:rPr lang="pl-PL" dirty="0" err="1" smtClean="0"/>
              <a:t>mic</a:t>
            </a:r>
            <a:r>
              <a:rPr lang="pl-PL" dirty="0" smtClean="0"/>
              <a:t>) in(</a:t>
            </a:r>
            <a:r>
              <a:rPr lang="pl-PL" dirty="0" err="1" smtClean="0"/>
              <a:t>data:length</a:t>
            </a:r>
            <a:r>
              <a:rPr lang="pl-PL" dirty="0" smtClean="0"/>
              <a:t>(</a:t>
            </a:r>
            <a:r>
              <a:rPr lang="pl-PL" dirty="0" err="1" smtClean="0"/>
              <a:t>size</a:t>
            </a:r>
            <a:r>
              <a:rPr lang="pl-PL" dirty="0" smtClean="0"/>
              <a:t>))</a:t>
            </a:r>
          </a:p>
          <a:p>
            <a:pPr lvl="2"/>
            <a:r>
              <a:rPr lang="pl-PL" dirty="0" smtClean="0"/>
              <a:t>!</a:t>
            </a:r>
            <a:r>
              <a:rPr lang="pl-PL" dirty="0" err="1" smtClean="0"/>
              <a:t>dir</a:t>
            </a:r>
            <a:r>
              <a:rPr lang="pl-PL" dirty="0" smtClean="0"/>
              <a:t>$ </a:t>
            </a:r>
            <a:r>
              <a:rPr lang="pl-PL" dirty="0" err="1" smtClean="0"/>
              <a:t>offload</a:t>
            </a:r>
            <a:r>
              <a:rPr lang="pl-PL" dirty="0" smtClean="0"/>
              <a:t> target(</a:t>
            </a:r>
            <a:r>
              <a:rPr lang="pl-PL" dirty="0" err="1" smtClean="0"/>
              <a:t>mic</a:t>
            </a:r>
            <a:r>
              <a:rPr lang="pl-PL" dirty="0" smtClean="0"/>
              <a:t>) in(a1:length(</a:t>
            </a:r>
            <a:r>
              <a:rPr lang="pl-PL" dirty="0" err="1" smtClean="0"/>
              <a:t>size</a:t>
            </a:r>
            <a:r>
              <a:rPr lang="pl-PL" dirty="0" smtClean="0"/>
              <a:t>))</a:t>
            </a:r>
          </a:p>
          <a:p>
            <a:r>
              <a:rPr lang="pl-PL" dirty="0" err="1" smtClean="0"/>
              <a:t>Implicit</a:t>
            </a:r>
            <a:r>
              <a:rPr lang="pl-PL" dirty="0" smtClean="0"/>
              <a:t> </a:t>
            </a:r>
            <a:r>
              <a:rPr lang="pl-PL" dirty="0" err="1" smtClean="0"/>
              <a:t>Copy</a:t>
            </a:r>
            <a:endParaRPr lang="pl-PL" dirty="0" smtClean="0"/>
          </a:p>
          <a:p>
            <a:pPr lvl="1"/>
            <a:r>
              <a:rPr lang="pl-PL" dirty="0" smtClean="0"/>
              <a:t>Programista oznacza zmienne, które mają być dzielone pomiędzy hostem i kartą</a:t>
            </a:r>
          </a:p>
          <a:p>
            <a:pPr lvl="1"/>
            <a:r>
              <a:rPr lang="pl-PL" dirty="0" smtClean="0"/>
              <a:t>Po oznaczeniu tę samą zmienną możemy używać w kodzie hosta i koprocesora</a:t>
            </a:r>
          </a:p>
          <a:p>
            <a:pPr lvl="1"/>
            <a:r>
              <a:rPr lang="pl-PL" dirty="0" smtClean="0"/>
              <a:t>Runtime automatycznie utrzymuje spójność zmiennej w programie</a:t>
            </a:r>
          </a:p>
          <a:p>
            <a:pPr lvl="1"/>
            <a:r>
              <a:rPr lang="pl-PL" dirty="0" smtClean="0"/>
              <a:t>Przykład:</a:t>
            </a:r>
          </a:p>
          <a:p>
            <a:pPr lvl="2"/>
            <a:r>
              <a:rPr lang="en-US" dirty="0"/>
              <a:t>_</a:t>
            </a:r>
            <a:r>
              <a:rPr lang="en-US" dirty="0" err="1"/>
              <a:t>Cilk_shared</a:t>
            </a:r>
            <a:r>
              <a:rPr lang="en-US" dirty="0"/>
              <a:t> double foo; _Offload </a:t>
            </a:r>
            <a:r>
              <a:rPr lang="en-US" dirty="0" err="1"/>
              <a:t>func</a:t>
            </a:r>
            <a:r>
              <a:rPr lang="en-US" dirty="0"/>
              <a:t>(y);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997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Pomiar jakości zrównoleglenia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Sprawdzenie skalowalności: pomiar zmian wydajności przy zwiększaniu liczby wątków</a:t>
            </a:r>
          </a:p>
          <a:p>
            <a:r>
              <a:rPr lang="pl-PL" sz="2800" dirty="0" smtClean="0"/>
              <a:t>Sprawdzenie </a:t>
            </a:r>
            <a:r>
              <a:rPr lang="pl-PL" sz="2800" dirty="0" err="1" smtClean="0"/>
              <a:t>wektoryzacji</a:t>
            </a:r>
            <a:r>
              <a:rPr lang="pl-PL" sz="2800" dirty="0" smtClean="0"/>
              <a:t>: kompilowanie z wyłączeniem automatycznej </a:t>
            </a:r>
            <a:r>
              <a:rPr lang="pl-PL" sz="2800" dirty="0" err="1" smtClean="0"/>
              <a:t>wektoryzacji</a:t>
            </a:r>
            <a:r>
              <a:rPr lang="pl-PL" sz="2800" dirty="0" smtClean="0"/>
              <a:t> i sprawdzenie jaki to ma wpływ na szybkość aplikacji</a:t>
            </a:r>
          </a:p>
          <a:p>
            <a:r>
              <a:rPr lang="pl-PL" sz="2800" dirty="0" smtClean="0"/>
              <a:t>Weryfikacja użycia cache przez program i lokalności referencji do zmiennych: </a:t>
            </a:r>
            <a:r>
              <a:rPr lang="pl-PL" sz="2800" dirty="0" err="1" smtClean="0"/>
              <a:t>VTune</a:t>
            </a:r>
            <a:r>
              <a:rPr lang="pl-PL" sz="2800" dirty="0" smtClean="0"/>
              <a:t> </a:t>
            </a:r>
            <a:r>
              <a:rPr lang="pl-PL" sz="2800" dirty="0" err="1" smtClean="0"/>
              <a:t>Amplifier</a:t>
            </a:r>
            <a:r>
              <a:rPr lang="pl-PL" sz="2800" dirty="0" smtClean="0"/>
              <a:t> XE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GPU </a:t>
            </a:r>
            <a:r>
              <a:rPr lang="pl-PL" dirty="0" smtClean="0">
                <a:solidFill>
                  <a:srgbClr val="FF0000"/>
                </a:solidFill>
              </a:rPr>
              <a:t>vs</a:t>
            </a:r>
            <a:r>
              <a:rPr lang="pl-PL" dirty="0" smtClean="0"/>
              <a:t> </a:t>
            </a:r>
            <a:r>
              <a:rPr lang="pl-PL" dirty="0" err="1" smtClean="0"/>
              <a:t>intel</a:t>
            </a:r>
            <a:r>
              <a:rPr lang="pl-PL" dirty="0" smtClean="0"/>
              <a:t> </a:t>
            </a:r>
            <a:r>
              <a:rPr lang="pl-PL" dirty="0" err="1" smtClean="0"/>
              <a:t>xeon</a:t>
            </a:r>
            <a:r>
              <a:rPr lang="pl-PL" dirty="0" smtClean="0"/>
              <a:t> phi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Aplikacje dobrze działające na GPU będą dobrze działały na Intel Xeon Phi</a:t>
            </a:r>
          </a:p>
          <a:p>
            <a:r>
              <a:rPr lang="pl-PL" dirty="0" smtClean="0"/>
              <a:t>W drugim kierunku niekoniecznie. W szczególności niektóre aplikacje </a:t>
            </a:r>
            <a:r>
              <a:rPr lang="pl-PL" dirty="0" smtClean="0">
                <a:solidFill>
                  <a:srgbClr val="FF0000"/>
                </a:solidFill>
              </a:rPr>
              <a:t>nie zadziałają na GPU </a:t>
            </a:r>
            <a:r>
              <a:rPr lang="pl-PL" dirty="0" smtClean="0"/>
              <a:t>bez dużych zmian!</a:t>
            </a:r>
          </a:p>
          <a:p>
            <a:r>
              <a:rPr lang="pl-PL" dirty="0" smtClean="0"/>
              <a:t>GPU za bardzo różni się od procesora =&gt; niemożliwe przedstawione tutaj transformacje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84" y="3829050"/>
            <a:ext cx="4552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2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Co to jest?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5608" y="2272454"/>
            <a:ext cx="8190992" cy="4114800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Karta rozszerzeń podłączana przez magistralę PCI Express</a:t>
            </a:r>
          </a:p>
          <a:p>
            <a:r>
              <a:rPr lang="pl-PL" dirty="0" smtClean="0"/>
              <a:t>Współpracuje z procesorami Intel Xeon</a:t>
            </a:r>
          </a:p>
          <a:p>
            <a:r>
              <a:rPr lang="pl-PL" dirty="0" smtClean="0"/>
              <a:t>Zwiększa wydajność wielkoskalowego przetwarzania równoległego kodu</a:t>
            </a:r>
          </a:p>
          <a:p>
            <a:r>
              <a:rPr lang="pl-PL" dirty="0" smtClean="0"/>
              <a:t>1.2 TFLOPS</a:t>
            </a:r>
          </a:p>
          <a:p>
            <a:r>
              <a:rPr lang="pl-PL" dirty="0" smtClean="0"/>
              <a:t>Wytwarzane w technologii tranzystorowej 3D Tri-</a:t>
            </a:r>
            <a:r>
              <a:rPr lang="pl-PL" dirty="0" err="1" smtClean="0"/>
              <a:t>Gate</a:t>
            </a:r>
            <a:r>
              <a:rPr lang="pl-PL" dirty="0" smtClean="0"/>
              <a:t> w procesie 22nm</a:t>
            </a:r>
            <a:endParaRPr lang="pl-PL" dirty="0"/>
          </a:p>
        </p:txBody>
      </p:sp>
      <p:pic>
        <p:nvPicPr>
          <p:cNvPr id="1026" name="Picture 2" descr="Intel® Xeon Phi™ coprocess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1" y="2906712"/>
            <a:ext cx="5213350" cy="29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Optymalizacja użytkownika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Transformacje pętli i dostępu do pamięci</a:t>
            </a:r>
          </a:p>
          <a:p>
            <a:r>
              <a:rPr lang="pl-PL" dirty="0" smtClean="0"/>
              <a:t>Zagęszczanie wektorów – dane w pamięci są ciągłe</a:t>
            </a:r>
          </a:p>
          <a:p>
            <a:r>
              <a:rPr lang="pl-PL" dirty="0" smtClean="0"/>
              <a:t>Użycie całej długości wektorów</a:t>
            </a:r>
          </a:p>
          <a:p>
            <a:r>
              <a:rPr lang="pl-PL" dirty="0" smtClean="0"/>
              <a:t>Użycie dużych stron (</a:t>
            </a:r>
            <a:r>
              <a:rPr lang="pl-PL" dirty="0" err="1" smtClean="0"/>
              <a:t>libhugegetlbfs</a:t>
            </a:r>
            <a:r>
              <a:rPr lang="pl-PL" dirty="0" smtClean="0"/>
              <a:t>)</a:t>
            </a:r>
          </a:p>
          <a:p>
            <a:r>
              <a:rPr lang="pl-PL" dirty="0" smtClean="0"/>
              <a:t>Dobór algorytmów wspierających zrównoleglenie i </a:t>
            </a:r>
            <a:r>
              <a:rPr lang="pl-PL" dirty="0" err="1" smtClean="0"/>
              <a:t>wektoryzację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Modele kompilacji i programowania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 ma języka specjalnie zaprojektowanego do wykonania równoległego. Najpopularniejsze:</a:t>
            </a:r>
          </a:p>
          <a:p>
            <a:pPr lvl="1"/>
            <a:r>
              <a:rPr lang="pl-PL" dirty="0" smtClean="0"/>
              <a:t>Fortran (wbudowane mechanizmy np. </a:t>
            </a:r>
            <a:r>
              <a:rPr lang="pl-PL" dirty="0" smtClean="0">
                <a:solidFill>
                  <a:srgbClr val="FF0000"/>
                </a:solidFill>
              </a:rPr>
              <a:t>DO CONCURRENT</a:t>
            </a:r>
            <a:r>
              <a:rPr lang="pl-PL" dirty="0" smtClean="0"/>
              <a:t>, </a:t>
            </a:r>
            <a:r>
              <a:rPr lang="pl-PL" dirty="0" err="1" smtClean="0">
                <a:solidFill>
                  <a:srgbClr val="FF0000"/>
                </a:solidFill>
              </a:rPr>
              <a:t>OpenMP</a:t>
            </a:r>
            <a:r>
              <a:rPr lang="pl-PL" dirty="0" smtClean="0">
                <a:solidFill>
                  <a:srgbClr val="FF0000"/>
                </a:solidFill>
              </a:rPr>
              <a:t>, MPI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C (</a:t>
            </a:r>
            <a:r>
              <a:rPr lang="pl-PL" dirty="0" err="1" smtClean="0">
                <a:solidFill>
                  <a:srgbClr val="FF0000"/>
                </a:solidFill>
              </a:rPr>
              <a:t>OpenMP</a:t>
            </a:r>
            <a:r>
              <a:rPr lang="pl-PL" dirty="0" smtClean="0"/>
              <a:t>, </a:t>
            </a:r>
            <a:r>
              <a:rPr lang="pl-PL" dirty="0" smtClean="0">
                <a:solidFill>
                  <a:srgbClr val="FF0000"/>
                </a:solidFill>
              </a:rPr>
              <a:t>Intel </a:t>
            </a:r>
            <a:r>
              <a:rPr lang="pl-PL" dirty="0" err="1" smtClean="0">
                <a:solidFill>
                  <a:srgbClr val="FF0000"/>
                </a:solidFill>
              </a:rPr>
              <a:t>Cilk</a:t>
            </a:r>
            <a:r>
              <a:rPr lang="pl-PL" dirty="0" smtClean="0">
                <a:solidFill>
                  <a:srgbClr val="FF0000"/>
                </a:solidFill>
              </a:rPr>
              <a:t> Plus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C++ (</a:t>
            </a:r>
            <a:r>
              <a:rPr lang="pl-PL" dirty="0" smtClean="0">
                <a:solidFill>
                  <a:srgbClr val="FF0000"/>
                </a:solidFill>
              </a:rPr>
              <a:t>Intel </a:t>
            </a:r>
            <a:r>
              <a:rPr lang="pl-PL" dirty="0" err="1" smtClean="0">
                <a:solidFill>
                  <a:srgbClr val="FF0000"/>
                </a:solidFill>
              </a:rPr>
              <a:t>Threading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Building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Blocks</a:t>
            </a:r>
            <a:r>
              <a:rPr lang="pl-PL" dirty="0" smtClean="0"/>
              <a:t>, </a:t>
            </a:r>
            <a:r>
              <a:rPr lang="pl-PL" dirty="0" smtClean="0">
                <a:solidFill>
                  <a:srgbClr val="FF0000"/>
                </a:solidFill>
              </a:rPr>
              <a:t>Intel </a:t>
            </a:r>
            <a:r>
              <a:rPr lang="pl-PL" dirty="0" err="1" smtClean="0">
                <a:solidFill>
                  <a:srgbClr val="FF0000"/>
                </a:solidFill>
              </a:rPr>
              <a:t>Cilk</a:t>
            </a:r>
            <a:r>
              <a:rPr lang="pl-PL" dirty="0" smtClean="0">
                <a:solidFill>
                  <a:srgbClr val="FF0000"/>
                </a:solidFill>
              </a:rPr>
              <a:t> Plus</a:t>
            </a:r>
            <a:r>
              <a:rPr lang="pl-PL" dirty="0" smtClean="0"/>
              <a:t>, </a:t>
            </a:r>
            <a:r>
              <a:rPr lang="pl-PL" dirty="0" err="1" smtClean="0">
                <a:solidFill>
                  <a:srgbClr val="FF0000"/>
                </a:solidFill>
              </a:rPr>
              <a:t>OpenMP</a:t>
            </a:r>
            <a:r>
              <a:rPr lang="pl-PL" dirty="0" smtClean="0"/>
              <a:t>, </a:t>
            </a:r>
            <a:r>
              <a:rPr lang="pl-PL" dirty="0" err="1" smtClean="0"/>
              <a:t>OpenCL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0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procesora </a:t>
            </a:r>
            <a:r>
              <a:rPr lang="pl-PL" dirty="0" err="1" smtClean="0"/>
              <a:t>xeon</a:t>
            </a:r>
            <a:r>
              <a:rPr lang="pl-PL" dirty="0" smtClean="0"/>
              <a:t> i koprocesora </a:t>
            </a:r>
            <a:r>
              <a:rPr lang="pl-PL" dirty="0" err="1" smtClean="0"/>
              <a:t>xeon</a:t>
            </a:r>
            <a:r>
              <a:rPr lang="pl-PL" dirty="0" smtClean="0"/>
              <a:t> phi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Procesory jednordzeniowe to mniejszość na świecie</a:t>
            </a:r>
          </a:p>
          <a:p>
            <a:r>
              <a:rPr lang="pl-PL" dirty="0" smtClean="0"/>
              <a:t>Wielordzeniowe procesory to przyszłość =&gt; równoległe obliczanie =&gt; równoległe programowanie</a:t>
            </a:r>
          </a:p>
          <a:p>
            <a:r>
              <a:rPr lang="pl-PL" dirty="0" smtClean="0"/>
              <a:t>Ewolucja metod =&gt; wzrost popularności TBB i </a:t>
            </a:r>
            <a:r>
              <a:rPr lang="pl-PL" dirty="0" err="1" smtClean="0"/>
              <a:t>OpenCL</a:t>
            </a:r>
            <a:endParaRPr lang="pl-PL" dirty="0" smtClean="0"/>
          </a:p>
          <a:p>
            <a:r>
              <a:rPr lang="pl-PL" dirty="0" smtClean="0"/>
              <a:t>Intel wprowadza procesory </a:t>
            </a:r>
            <a:r>
              <a:rPr lang="pl-PL" dirty="0" err="1" smtClean="0"/>
              <a:t>many-core</a:t>
            </a:r>
            <a:endParaRPr lang="pl-PL" dirty="0"/>
          </a:p>
          <a:p>
            <a:r>
              <a:rPr lang="pl-PL" dirty="0" smtClean="0"/>
              <a:t>Dodatkowe możliwości uzyskiwane przy użyciu tych samych narzędzi, paradygmatów i języków programowania co w przypadku </a:t>
            </a:r>
            <a:r>
              <a:rPr lang="pl-PL" dirty="0" err="1" smtClean="0"/>
              <a:t>multicorów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biblioteki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 trzeba wymyślać wszystkiego od nowa!</a:t>
            </a:r>
          </a:p>
          <a:p>
            <a:r>
              <a:rPr lang="en-US" dirty="0"/>
              <a:t>Intel® Math Kernel </a:t>
            </a:r>
            <a:r>
              <a:rPr lang="en-US" dirty="0" smtClean="0"/>
              <a:t>Library</a:t>
            </a:r>
            <a:endParaRPr lang="pl-PL" dirty="0" smtClean="0"/>
          </a:p>
          <a:p>
            <a:r>
              <a:rPr lang="pl-PL" dirty="0" smtClean="0"/>
              <a:t>API w znanych językach: </a:t>
            </a:r>
            <a:r>
              <a:rPr lang="pl-PL" dirty="0" err="1" smtClean="0"/>
              <a:t>OpenMP</a:t>
            </a:r>
            <a:r>
              <a:rPr lang="pl-PL" dirty="0" smtClean="0"/>
              <a:t> (C, Fortran), ITBB (C++) oraz MPI (C, C++, Fortran)</a:t>
            </a:r>
          </a:p>
          <a:p>
            <a:r>
              <a:rPr lang="pl-PL" dirty="0" smtClean="0"/>
              <a:t>Natywne możliwości systemu (POSIX </a:t>
            </a:r>
            <a:r>
              <a:rPr lang="pl-PL" dirty="0" err="1" smtClean="0"/>
              <a:t>threads</a:t>
            </a:r>
            <a:r>
              <a:rPr lang="pl-PL" dirty="0" smtClean="0"/>
              <a:t>, Windows </a:t>
            </a:r>
            <a:r>
              <a:rPr lang="pl-PL" dirty="0" err="1" smtClean="0"/>
              <a:t>threads</a:t>
            </a:r>
            <a:r>
              <a:rPr lang="pl-P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OPENMP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for reduction(+: s)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0; i &lt; n; i++)</a:t>
            </a:r>
          </a:p>
          <a:p>
            <a:pPr marL="0" indent="0">
              <a:buNone/>
            </a:pPr>
            <a:r>
              <a:rPr lang="en-US" dirty="0"/>
              <a:t>   s += x[i</a:t>
            </a:r>
            <a:r>
              <a:rPr lang="en-US" dirty="0" smtClean="0"/>
              <a:t>];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Standard zaproponowany w 1996</a:t>
            </a:r>
          </a:p>
          <a:p>
            <a:r>
              <a:rPr lang="pl-PL" dirty="0" smtClean="0"/>
              <a:t>Każdy duży kompilator C, C++ i </a:t>
            </a:r>
            <a:r>
              <a:rPr lang="pl-PL" dirty="0" err="1" smtClean="0"/>
              <a:t>Fortrana</a:t>
            </a:r>
            <a:r>
              <a:rPr lang="pl-PL" dirty="0" smtClean="0"/>
              <a:t> wspiera </a:t>
            </a:r>
            <a:r>
              <a:rPr lang="pl-PL" dirty="0" err="1" smtClean="0"/>
              <a:t>OpenMP</a:t>
            </a:r>
            <a:endParaRPr lang="pl-PL" dirty="0" smtClean="0"/>
          </a:p>
          <a:p>
            <a:r>
              <a:rPr lang="pl-PL" dirty="0" smtClean="0"/>
              <a:t>Najczęściej używany w programach naukowych napisanych w Fortran i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Intel </a:t>
            </a:r>
            <a:r>
              <a:rPr lang="pl-PL" dirty="0" err="1" smtClean="0"/>
              <a:t>tbb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parallel_for (0, n</a:t>
            </a:r>
            <a:r>
              <a:rPr lang="nn-NO" dirty="0" smtClean="0"/>
              <a:t>,</a:t>
            </a:r>
            <a:endParaRPr lang="nn-NO" dirty="0"/>
          </a:p>
          <a:p>
            <a:pPr marL="0" indent="0">
              <a:buNone/>
            </a:pPr>
            <a:r>
              <a:rPr lang="nn-NO" dirty="0"/>
              <a:t>   [=](int i) {</a:t>
            </a:r>
          </a:p>
          <a:p>
            <a:pPr marL="0" indent="0">
              <a:buNone/>
            </a:pPr>
            <a:r>
              <a:rPr lang="nn-NO" dirty="0"/>
              <a:t>   Foo(a[i]);</a:t>
            </a:r>
          </a:p>
          <a:p>
            <a:pPr marL="0" indent="0">
              <a:buNone/>
            </a:pPr>
            <a:r>
              <a:rPr lang="nn-NO" dirty="0" smtClean="0"/>
              <a:t>});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Projekt Open Source rozpoczęty w 2006</a:t>
            </a:r>
          </a:p>
          <a:p>
            <a:r>
              <a:rPr lang="pl-PL" dirty="0" smtClean="0"/>
              <a:t>Obecnie popularniejszy od </a:t>
            </a:r>
            <a:r>
              <a:rPr lang="pl-PL" dirty="0" err="1" smtClean="0"/>
              <a:t>OpenMP</a:t>
            </a:r>
            <a:endParaRPr lang="pl-PL" dirty="0" smtClean="0"/>
          </a:p>
          <a:p>
            <a:r>
              <a:rPr lang="pl-PL" dirty="0" smtClean="0"/>
              <a:t>Nie </a:t>
            </a:r>
            <a:r>
              <a:rPr lang="pl-PL" smtClean="0"/>
              <a:t>ma konkurencji dla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 czym lepsze/gorsze od </a:t>
            </a:r>
            <a:r>
              <a:rPr lang="pl-PL" dirty="0" err="1" smtClean="0"/>
              <a:t>intel</a:t>
            </a:r>
            <a:r>
              <a:rPr lang="pl-PL" dirty="0" smtClean="0"/>
              <a:t> </a:t>
            </a:r>
            <a:r>
              <a:rPr lang="pl-PL" dirty="0" err="1" smtClean="0"/>
              <a:t>xeon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07008" y="2120054"/>
            <a:ext cx="9181592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więcej rdzeni i wątków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pojemniejsze wektorowe jednostki wykonawcze (VPU)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mniejsze częstotliwości rdzeni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Większa łączna wydajność zadań </a:t>
            </a:r>
            <a:r>
              <a:rPr lang="pl-PL" dirty="0" smtClean="0">
                <a:solidFill>
                  <a:srgbClr val="FF0000"/>
                </a:solidFill>
              </a:rPr>
              <a:t>obliczeniowych w procesie przetwarzania równoległego wielkiej skali.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019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Gdzie wykorzystywać?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07008" y="2120054"/>
            <a:ext cx="9181592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aplikacje równoległe dużej skali (100+ wątków oprogramowania)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aplikacje wykorzystujące jednostki wektorowe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tam gdzie potrzebna większa przepustowość pamięci lokalnej</a:t>
            </a:r>
          </a:p>
          <a:p>
            <a:pPr marL="0" indent="0">
              <a:buNone/>
            </a:pPr>
            <a:endParaRPr lang="pl-PL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829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Gdzie wykorzystywać?</a:t>
            </a:r>
            <a:endParaRPr lang="en-US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285836"/>
              </p:ext>
            </p:extLst>
          </p:nvPr>
        </p:nvGraphicFramePr>
        <p:xfrm>
          <a:off x="2719934" y="1792936"/>
          <a:ext cx="6750050" cy="4441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6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ntel.pl/content/dam/www/public/us/en/images/diagrams/xeon-phi-vs-xeon-graphic-3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4" y="1321454"/>
            <a:ext cx="9832320" cy="32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astrofizyka: superkomputer COSMOS na Cambridge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klimat: NASA </a:t>
            </a:r>
            <a:r>
              <a:rPr lang="pl-PL" dirty="0" err="1" smtClean="0"/>
              <a:t>Overflow</a:t>
            </a:r>
            <a:r>
              <a:rPr lang="pl-PL" dirty="0" smtClean="0"/>
              <a:t>, CFSv2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tworzenie </a:t>
            </a:r>
            <a:r>
              <a:rPr lang="pl-PL" dirty="0" err="1" smtClean="0"/>
              <a:t>kontentu</a:t>
            </a:r>
            <a:r>
              <a:rPr lang="pl-PL" dirty="0" smtClean="0"/>
              <a:t> cyfrowego: </a:t>
            </a:r>
            <a:r>
              <a:rPr lang="pl-PL" dirty="0" err="1" smtClean="0"/>
              <a:t>Superresolution</a:t>
            </a:r>
            <a:r>
              <a:rPr lang="pl-PL" dirty="0" smtClean="0"/>
              <a:t> </a:t>
            </a:r>
            <a:r>
              <a:rPr lang="pl-PL" dirty="0" err="1" smtClean="0"/>
              <a:t>processing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finanse: </a:t>
            </a:r>
            <a:r>
              <a:rPr lang="pl-PL" dirty="0" err="1" smtClean="0"/>
              <a:t>Xcelerit</a:t>
            </a:r>
            <a:r>
              <a:rPr lang="pl-PL" dirty="0" smtClean="0"/>
              <a:t>, Monte Carlo RNG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geofizyka: </a:t>
            </a:r>
            <a:r>
              <a:rPr lang="en-US" dirty="0"/>
              <a:t>SPECFEM3D </a:t>
            </a:r>
            <a:r>
              <a:rPr lang="en-US" dirty="0" smtClean="0"/>
              <a:t>Cartesian</a:t>
            </a:r>
            <a:r>
              <a:rPr lang="pl-PL" dirty="0" smtClean="0"/>
              <a:t>, </a:t>
            </a:r>
            <a:r>
              <a:rPr lang="pl-PL" dirty="0" err="1" smtClean="0"/>
              <a:t>SeisSol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inżynieria materiałowa: GPAW, VASP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fizyka: </a:t>
            </a:r>
            <a:r>
              <a:rPr lang="pl-PL" dirty="0" err="1" smtClean="0"/>
              <a:t>QCDBench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776328" y="5335165"/>
            <a:ext cx="3210671" cy="1011848"/>
          </a:xfrm>
        </p:spPr>
        <p:txBody>
          <a:bodyPr/>
          <a:lstStyle/>
          <a:p>
            <a:r>
              <a:rPr lang="pl-PL" dirty="0"/>
              <a:t>więcej: </a:t>
            </a:r>
            <a:r>
              <a:rPr lang="pl-PL" dirty="0">
                <a:hlinkClick r:id="rId3"/>
              </a:rPr>
              <a:t>https://software.intel.com/en-us/xeonphionlinecatalog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Architektura </a:t>
            </a:r>
            <a:br>
              <a:rPr lang="pl-PL" dirty="0" smtClean="0"/>
            </a:br>
            <a:r>
              <a:rPr lang="pl-PL" dirty="0" err="1" smtClean="0"/>
              <a:t>intel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integrated</a:t>
            </a:r>
            <a:r>
              <a:rPr lang="pl-PL" dirty="0" smtClean="0"/>
              <a:t> </a:t>
            </a:r>
            <a:r>
              <a:rPr lang="pl-PL" dirty="0" err="1" smtClean="0"/>
              <a:t>core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07008" y="2120054"/>
            <a:ext cx="9181592" cy="4114800"/>
          </a:xfrm>
        </p:spPr>
        <p:txBody>
          <a:bodyPr/>
          <a:lstStyle/>
          <a:p>
            <a:r>
              <a:rPr lang="pl-PL" dirty="0" smtClean="0"/>
              <a:t>do 61 rdzeni Intel MIC z taktowaniem 1GHz</a:t>
            </a:r>
          </a:p>
          <a:p>
            <a:r>
              <a:rPr lang="pl-PL" dirty="0" smtClean="0"/>
              <a:t>x86 </a:t>
            </a:r>
            <a:r>
              <a:rPr lang="pl-PL" dirty="0" err="1" smtClean="0"/>
              <a:t>based</a:t>
            </a:r>
            <a:r>
              <a:rPr lang="pl-PL" dirty="0" smtClean="0"/>
              <a:t> ISA</a:t>
            </a:r>
          </a:p>
          <a:p>
            <a:r>
              <a:rPr lang="pl-PL" dirty="0" smtClean="0"/>
              <a:t>adresowanie 64-bitowe</a:t>
            </a:r>
          </a:p>
          <a:p>
            <a:r>
              <a:rPr lang="pl-PL" dirty="0" smtClean="0"/>
              <a:t>512-bitowe jednostki SIMD</a:t>
            </a:r>
          </a:p>
          <a:p>
            <a:r>
              <a:rPr lang="pl-PL" dirty="0" smtClean="0"/>
              <a:t>poza rdzeniami mnóstwo dodatkowych komponentów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74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ski">
  <a:themeElements>
    <a:clrScheme name="Paski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aski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ski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lefon służbowy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lefon służbowy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lefon służbowy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lefon służbowy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TM03090430[[fn=Paski]]</Template>
  <TotalTime>747</TotalTime>
  <Words>1900</Words>
  <Application>Microsoft Office PowerPoint</Application>
  <PresentationFormat>Panoramiczny</PresentationFormat>
  <Paragraphs>200</Paragraphs>
  <Slides>35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Wingdings</vt:lpstr>
      <vt:lpstr>Paski</vt:lpstr>
      <vt:lpstr>Intel® Xeon Phi™</vt:lpstr>
      <vt:lpstr>plan</vt:lpstr>
      <vt:lpstr>Co to jest?</vt:lpstr>
      <vt:lpstr>W czym lepsze/gorsze od intel xeon?</vt:lpstr>
      <vt:lpstr>Gdzie wykorzystywać?</vt:lpstr>
      <vt:lpstr>Gdzie wykorzystywać?</vt:lpstr>
      <vt:lpstr>Prezentacja programu PowerPoint</vt:lpstr>
      <vt:lpstr>Aplikacje</vt:lpstr>
      <vt:lpstr>Architektura  intel many integrated core</vt:lpstr>
      <vt:lpstr>Architektura  intel many integrated core</vt:lpstr>
      <vt:lpstr>Prezentacja programu PowerPoint</vt:lpstr>
      <vt:lpstr>Architektura  intel many integrated core</vt:lpstr>
      <vt:lpstr>Architektura software</vt:lpstr>
      <vt:lpstr>Architektura software</vt:lpstr>
      <vt:lpstr>Architektura z punktu widzenia programisty</vt:lpstr>
      <vt:lpstr>ARCHITEKTURA z punktu widzenia programisty</vt:lpstr>
      <vt:lpstr>ARCHITEKTURA z punktu widzenia programisty</vt:lpstr>
      <vt:lpstr>ARCHITEKTURA z punktu widzenia programisty</vt:lpstr>
      <vt:lpstr>Prezentacja programu PowerPoint</vt:lpstr>
      <vt:lpstr>Odkrycie na nowo zamiast  projektu kodu od podstaw</vt:lpstr>
      <vt:lpstr>TRYBY wykonawcze</vt:lpstr>
      <vt:lpstr>Native jest najprostszym trybem</vt:lpstr>
      <vt:lpstr>Prezentacja programu PowerPoint</vt:lpstr>
      <vt:lpstr>Układ Tytuł i zawartość z wykresem</vt:lpstr>
      <vt:lpstr>Prezentacja programu PowerPoint</vt:lpstr>
      <vt:lpstr>Pętla for w c transformowana przy użyciu openmp</vt:lpstr>
      <vt:lpstr>MODELE transferu danych  w trybie offload</vt:lpstr>
      <vt:lpstr>Pomiar jakości zrównoleglenia</vt:lpstr>
      <vt:lpstr>GPU vs intel xeon phi</vt:lpstr>
      <vt:lpstr>Optymalizacja użytkownika</vt:lpstr>
      <vt:lpstr>Modele kompilacji i programowania</vt:lpstr>
      <vt:lpstr>Programowanie procesora xeon i koprocesora xeon phi</vt:lpstr>
      <vt:lpstr>biblioteki</vt:lpstr>
      <vt:lpstr>OPENMP</vt:lpstr>
      <vt:lpstr>Intel tbb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Intel® Xeon Phi™</dc:title>
  <dc:creator>Rafał Grabiański</dc:creator>
  <cp:keywords/>
  <cp:lastModifiedBy>Rafał Grabiański</cp:lastModifiedBy>
  <cp:revision>97</cp:revision>
  <dcterms:created xsi:type="dcterms:W3CDTF">2015-11-14T17:14:38Z</dcterms:created>
  <dcterms:modified xsi:type="dcterms:W3CDTF">2015-11-15T15:26:32Z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