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2"/>
  </p:sldMasterIdLst>
  <p:notesMasterIdLst>
    <p:notesMasterId r:id="rId45"/>
  </p:notesMasterIdLst>
  <p:handoutMasterIdLst>
    <p:handoutMasterId r:id="rId46"/>
  </p:handoutMasterIdLst>
  <p:sldIdLst>
    <p:sldId id="256" r:id="rId3"/>
    <p:sldId id="265" r:id="rId4"/>
    <p:sldId id="273" r:id="rId5"/>
    <p:sldId id="274" r:id="rId6"/>
    <p:sldId id="275" r:id="rId7"/>
    <p:sldId id="276" r:id="rId8"/>
    <p:sldId id="278" r:id="rId9"/>
    <p:sldId id="277" r:id="rId10"/>
    <p:sldId id="272" r:id="rId11"/>
    <p:sldId id="279" r:id="rId12"/>
    <p:sldId id="280" r:id="rId13"/>
    <p:sldId id="281" r:id="rId14"/>
    <p:sldId id="282" r:id="rId15"/>
    <p:sldId id="283" r:id="rId16"/>
    <p:sldId id="284" r:id="rId17"/>
    <p:sldId id="285" r:id="rId18"/>
    <p:sldId id="286" r:id="rId19"/>
    <p:sldId id="287" r:id="rId20"/>
    <p:sldId id="289" r:id="rId21"/>
    <p:sldId id="288" r:id="rId22"/>
    <p:sldId id="293" r:id="rId23"/>
    <p:sldId id="294" r:id="rId24"/>
    <p:sldId id="295" r:id="rId25"/>
    <p:sldId id="266" r:id="rId26"/>
    <p:sldId id="291" r:id="rId27"/>
    <p:sldId id="290" r:id="rId28"/>
    <p:sldId id="292"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1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1429" autoAdjust="0"/>
  </p:normalViewPr>
  <p:slideViewPr>
    <p:cSldViewPr snapToGrid="0">
      <p:cViewPr varScale="1">
        <p:scale>
          <a:sx n="46" d="100"/>
          <a:sy n="46" d="100"/>
        </p:scale>
        <p:origin x="1656" y="42"/>
      </p:cViewPr>
      <p:guideLst>
        <p:guide orient="horz" pos="2160"/>
        <p:guide pos="3840"/>
      </p:guideLst>
    </p:cSldViewPr>
  </p:slideViewPr>
  <p:notesTextViewPr>
    <p:cViewPr>
      <p:scale>
        <a:sx n="1" d="1"/>
        <a:sy n="1" d="1"/>
      </p:scale>
      <p:origin x="0" y="0"/>
    </p:cViewPr>
  </p:notesTextViewPr>
  <p:notesViewPr>
    <p:cSldViewPr snapToGrid="0">
      <p:cViewPr varScale="1">
        <p:scale>
          <a:sx n="80" d="100"/>
          <a:sy n="80" d="100"/>
        </p:scale>
        <p:origin x="207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23F57F-4B7B-4A2A-AC0C-3DC8A8B6B261}"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pl-PL"/>
        </a:p>
      </dgm:t>
    </dgm:pt>
    <dgm:pt modelId="{9DEF2460-D2BC-4745-B731-ADBB2D7330FC}">
      <dgm:prSet phldrT="[Tekst]"/>
      <dgm:spPr/>
      <dgm:t>
        <a:bodyPr/>
        <a:lstStyle/>
        <a:p>
          <a:r>
            <a:rPr lang="pl-PL" dirty="0" smtClean="0"/>
            <a:t>.</a:t>
          </a:r>
          <a:endParaRPr lang="pl-PL" dirty="0"/>
        </a:p>
      </dgm:t>
    </dgm:pt>
    <dgm:pt modelId="{EB7E6604-559A-4382-AB8F-C858A43652B7}" type="parTrans" cxnId="{6232FBB7-597F-4684-83FB-E148326154F4}">
      <dgm:prSet/>
      <dgm:spPr/>
      <dgm:t>
        <a:bodyPr/>
        <a:lstStyle/>
        <a:p>
          <a:endParaRPr lang="pl-PL"/>
        </a:p>
      </dgm:t>
    </dgm:pt>
    <dgm:pt modelId="{7A7EBCCE-89DE-4554-A077-BA26F35D95A8}" type="sibTrans" cxnId="{6232FBB7-597F-4684-83FB-E148326154F4}">
      <dgm:prSet/>
      <dgm:spPr/>
      <dgm:t>
        <a:bodyPr/>
        <a:lstStyle/>
        <a:p>
          <a:endParaRPr lang="pl-PL"/>
        </a:p>
      </dgm:t>
    </dgm:pt>
    <dgm:pt modelId="{A08AD10C-F9EA-45D2-A3F0-C72213DC9AE1}">
      <dgm:prSet phldrT="[Tekst]"/>
      <dgm:spPr/>
      <dgm:t>
        <a:bodyPr/>
        <a:lstStyle/>
        <a:p>
          <a:r>
            <a:rPr lang="pl-PL" dirty="0" smtClean="0"/>
            <a:t>Czy są w aplikacji segmenty, które można wykonywać równolegle na ponad 100 wątkach?</a:t>
          </a:r>
          <a:endParaRPr lang="pl-PL" dirty="0"/>
        </a:p>
      </dgm:t>
    </dgm:pt>
    <dgm:pt modelId="{05EAF594-DC73-4104-AF9E-C2A912CEF982}" type="parTrans" cxnId="{5E08250E-24C2-4ED5-9F13-2E9F14ECA491}">
      <dgm:prSet/>
      <dgm:spPr/>
      <dgm:t>
        <a:bodyPr/>
        <a:lstStyle/>
        <a:p>
          <a:endParaRPr lang="pl-PL"/>
        </a:p>
      </dgm:t>
    </dgm:pt>
    <dgm:pt modelId="{77C14C25-6CD2-4E06-963E-F1C9E721755E}" type="sibTrans" cxnId="{5E08250E-24C2-4ED5-9F13-2E9F14ECA491}">
      <dgm:prSet/>
      <dgm:spPr/>
      <dgm:t>
        <a:bodyPr/>
        <a:lstStyle/>
        <a:p>
          <a:endParaRPr lang="pl-PL"/>
        </a:p>
      </dgm:t>
    </dgm:pt>
    <dgm:pt modelId="{347B5049-F2BA-4763-B819-3340168619CC}">
      <dgm:prSet phldrT="[Tekst]"/>
      <dgm:spPr/>
      <dgm:t>
        <a:bodyPr/>
        <a:lstStyle/>
        <a:p>
          <a:r>
            <a:rPr lang="pl-PL" dirty="0" smtClean="0"/>
            <a:t>Czy aplikacja jest w stanie wykorzystać 512-bitowe jednostki wektorowe lub zwiększoną przepustowość pamięci lokalnej?</a:t>
          </a:r>
          <a:endParaRPr lang="pl-PL" dirty="0"/>
        </a:p>
      </dgm:t>
    </dgm:pt>
    <dgm:pt modelId="{047E926B-F3C4-4CAC-B3B0-20D700EB225F}" type="parTrans" cxnId="{9FA90255-4D57-4608-843C-EA4791005092}">
      <dgm:prSet/>
      <dgm:spPr/>
      <dgm:t>
        <a:bodyPr/>
        <a:lstStyle/>
        <a:p>
          <a:endParaRPr lang="pl-PL"/>
        </a:p>
      </dgm:t>
    </dgm:pt>
    <dgm:pt modelId="{217C6DFA-170C-4C64-9792-0D9119745CA0}" type="sibTrans" cxnId="{9FA90255-4D57-4608-843C-EA4791005092}">
      <dgm:prSet/>
      <dgm:spPr/>
      <dgm:t>
        <a:bodyPr/>
        <a:lstStyle/>
        <a:p>
          <a:endParaRPr lang="pl-PL"/>
        </a:p>
      </dgm:t>
    </dgm:pt>
    <dgm:pt modelId="{2E83DD74-2DC2-4917-B607-0C75B1967287}">
      <dgm:prSet phldrT="[Tekst]"/>
      <dgm:spPr/>
      <dgm:t>
        <a:bodyPr/>
        <a:lstStyle/>
        <a:p>
          <a:r>
            <a:rPr lang="pl-PL" dirty="0" smtClean="0"/>
            <a:t>.</a:t>
          </a:r>
          <a:endParaRPr lang="pl-PL" dirty="0"/>
        </a:p>
      </dgm:t>
    </dgm:pt>
    <dgm:pt modelId="{7213A6EA-90FC-4B21-85AC-286A0B4F9823}" type="parTrans" cxnId="{28435CEC-0D60-4703-988A-84AFFA3FD329}">
      <dgm:prSet/>
      <dgm:spPr/>
      <dgm:t>
        <a:bodyPr/>
        <a:lstStyle/>
        <a:p>
          <a:endParaRPr lang="pl-PL"/>
        </a:p>
      </dgm:t>
    </dgm:pt>
    <dgm:pt modelId="{20E9DB59-AFD7-4548-A229-BA064809CE18}" type="sibTrans" cxnId="{28435CEC-0D60-4703-988A-84AFFA3FD329}">
      <dgm:prSet/>
      <dgm:spPr/>
      <dgm:t>
        <a:bodyPr/>
        <a:lstStyle/>
        <a:p>
          <a:endParaRPr lang="pl-PL"/>
        </a:p>
      </dgm:t>
    </dgm:pt>
    <dgm:pt modelId="{633EE498-73D9-478B-A1C2-5097C6147AC7}">
      <dgm:prSet phldrT="[Tekst]" custT="1"/>
      <dgm:spPr/>
      <dgm:t>
        <a:bodyPr/>
        <a:lstStyle/>
        <a:p>
          <a:r>
            <a:rPr lang="pl-PL" sz="4400" dirty="0" smtClean="0"/>
            <a:t>Intel Xeon Phi</a:t>
          </a:r>
          <a:endParaRPr lang="pl-PL" sz="4400" dirty="0"/>
        </a:p>
      </dgm:t>
    </dgm:pt>
    <dgm:pt modelId="{C53CB0B8-4833-4025-90EB-F8457FDF92CD}" type="parTrans" cxnId="{78B9FF8E-C727-4AED-A19D-A709FAD84311}">
      <dgm:prSet/>
      <dgm:spPr/>
      <dgm:t>
        <a:bodyPr/>
        <a:lstStyle/>
        <a:p>
          <a:endParaRPr lang="pl-PL"/>
        </a:p>
      </dgm:t>
    </dgm:pt>
    <dgm:pt modelId="{72C7D120-3BBB-43BD-8DF9-4D167D915C04}" type="sibTrans" cxnId="{78B9FF8E-C727-4AED-A19D-A709FAD84311}">
      <dgm:prSet/>
      <dgm:spPr/>
      <dgm:t>
        <a:bodyPr/>
        <a:lstStyle/>
        <a:p>
          <a:endParaRPr lang="pl-PL"/>
        </a:p>
      </dgm:t>
    </dgm:pt>
    <dgm:pt modelId="{939D96BE-19E6-488A-9289-67DC84D5173E}">
      <dgm:prSet phldrT="[Tekst]"/>
      <dgm:spPr/>
      <dgm:t>
        <a:bodyPr/>
        <a:lstStyle/>
        <a:p>
          <a:r>
            <a:rPr lang="pl-PL" dirty="0" smtClean="0"/>
            <a:t>.</a:t>
          </a:r>
          <a:endParaRPr lang="pl-PL" dirty="0"/>
        </a:p>
      </dgm:t>
    </dgm:pt>
    <dgm:pt modelId="{A9FD43CF-B0EE-47A2-A6CE-AD7A1548FA42}" type="sibTrans" cxnId="{04663E4F-8C09-487E-9BEA-DF657EB41FAA}">
      <dgm:prSet/>
      <dgm:spPr/>
      <dgm:t>
        <a:bodyPr/>
        <a:lstStyle/>
        <a:p>
          <a:endParaRPr lang="pl-PL"/>
        </a:p>
      </dgm:t>
    </dgm:pt>
    <dgm:pt modelId="{A233DBA4-1BBA-44CB-875E-0688CB439939}" type="parTrans" cxnId="{04663E4F-8C09-487E-9BEA-DF657EB41FAA}">
      <dgm:prSet/>
      <dgm:spPr/>
      <dgm:t>
        <a:bodyPr/>
        <a:lstStyle/>
        <a:p>
          <a:endParaRPr lang="pl-PL"/>
        </a:p>
      </dgm:t>
    </dgm:pt>
    <dgm:pt modelId="{C8873E85-82A3-4B33-BFAA-AC400BB80E2D}" type="pres">
      <dgm:prSet presAssocID="{F223F57F-4B7B-4A2A-AC0C-3DC8A8B6B261}" presName="Name0" presStyleCnt="0">
        <dgm:presLayoutVars>
          <dgm:dir/>
          <dgm:animLvl val="lvl"/>
          <dgm:resizeHandles val="exact"/>
        </dgm:presLayoutVars>
      </dgm:prSet>
      <dgm:spPr/>
      <dgm:t>
        <a:bodyPr/>
        <a:lstStyle/>
        <a:p>
          <a:endParaRPr lang="pl-PL"/>
        </a:p>
      </dgm:t>
    </dgm:pt>
    <dgm:pt modelId="{37A1C151-ED3D-4D1E-AF70-6BD228EC1720}" type="pres">
      <dgm:prSet presAssocID="{9DEF2460-D2BC-4745-B731-ADBB2D7330FC}" presName="compositeNode" presStyleCnt="0">
        <dgm:presLayoutVars>
          <dgm:bulletEnabled val="1"/>
        </dgm:presLayoutVars>
      </dgm:prSet>
      <dgm:spPr/>
    </dgm:pt>
    <dgm:pt modelId="{76B4E014-80E0-4CB0-A667-5C61A2D7FF59}" type="pres">
      <dgm:prSet presAssocID="{9DEF2460-D2BC-4745-B731-ADBB2D7330FC}" presName="bgRect" presStyleLbl="node1" presStyleIdx="0" presStyleCnt="3"/>
      <dgm:spPr/>
      <dgm:t>
        <a:bodyPr/>
        <a:lstStyle/>
        <a:p>
          <a:endParaRPr lang="pl-PL"/>
        </a:p>
      </dgm:t>
    </dgm:pt>
    <dgm:pt modelId="{F03D8B3F-9620-45A9-B473-274B7458AD2E}" type="pres">
      <dgm:prSet presAssocID="{9DEF2460-D2BC-4745-B731-ADBB2D7330FC}" presName="parentNode" presStyleLbl="node1" presStyleIdx="0" presStyleCnt="3">
        <dgm:presLayoutVars>
          <dgm:chMax val="0"/>
          <dgm:bulletEnabled val="1"/>
        </dgm:presLayoutVars>
      </dgm:prSet>
      <dgm:spPr/>
      <dgm:t>
        <a:bodyPr/>
        <a:lstStyle/>
        <a:p>
          <a:endParaRPr lang="pl-PL"/>
        </a:p>
      </dgm:t>
    </dgm:pt>
    <dgm:pt modelId="{111E577B-82E7-42D0-B662-4B1DE985F56C}" type="pres">
      <dgm:prSet presAssocID="{9DEF2460-D2BC-4745-B731-ADBB2D7330FC}" presName="childNode" presStyleLbl="node1" presStyleIdx="0" presStyleCnt="3">
        <dgm:presLayoutVars>
          <dgm:bulletEnabled val="1"/>
        </dgm:presLayoutVars>
      </dgm:prSet>
      <dgm:spPr/>
      <dgm:t>
        <a:bodyPr/>
        <a:lstStyle/>
        <a:p>
          <a:endParaRPr lang="pl-PL"/>
        </a:p>
      </dgm:t>
    </dgm:pt>
    <dgm:pt modelId="{6D801BFC-542A-4253-9F91-3F50EAF02C7D}" type="pres">
      <dgm:prSet presAssocID="{7A7EBCCE-89DE-4554-A077-BA26F35D95A8}" presName="hSp" presStyleCnt="0"/>
      <dgm:spPr/>
    </dgm:pt>
    <dgm:pt modelId="{301CA2F2-00A9-40FD-8629-9E9488EEDBBB}" type="pres">
      <dgm:prSet presAssocID="{7A7EBCCE-89DE-4554-A077-BA26F35D95A8}" presName="vProcSp" presStyleCnt="0"/>
      <dgm:spPr/>
    </dgm:pt>
    <dgm:pt modelId="{2DA26FD3-7216-4FB5-A247-B593C505A121}" type="pres">
      <dgm:prSet presAssocID="{7A7EBCCE-89DE-4554-A077-BA26F35D95A8}" presName="vSp1" presStyleCnt="0"/>
      <dgm:spPr/>
    </dgm:pt>
    <dgm:pt modelId="{042B39AD-2D58-4F3E-A385-FB6A87558F8D}" type="pres">
      <dgm:prSet presAssocID="{7A7EBCCE-89DE-4554-A077-BA26F35D95A8}" presName="simulatedConn" presStyleLbl="solidFgAcc1" presStyleIdx="0" presStyleCnt="2"/>
      <dgm:spPr/>
    </dgm:pt>
    <dgm:pt modelId="{AE372E9F-8D2F-4917-816C-776BEF061007}" type="pres">
      <dgm:prSet presAssocID="{7A7EBCCE-89DE-4554-A077-BA26F35D95A8}" presName="vSp2" presStyleCnt="0"/>
      <dgm:spPr/>
    </dgm:pt>
    <dgm:pt modelId="{E43BD03D-E971-47F1-83CA-82B3D099A17F}" type="pres">
      <dgm:prSet presAssocID="{7A7EBCCE-89DE-4554-A077-BA26F35D95A8}" presName="sibTrans" presStyleCnt="0"/>
      <dgm:spPr/>
    </dgm:pt>
    <dgm:pt modelId="{F35409A2-B96A-4590-AB6F-1B64542C37F0}" type="pres">
      <dgm:prSet presAssocID="{939D96BE-19E6-488A-9289-67DC84D5173E}" presName="compositeNode" presStyleCnt="0">
        <dgm:presLayoutVars>
          <dgm:bulletEnabled val="1"/>
        </dgm:presLayoutVars>
      </dgm:prSet>
      <dgm:spPr/>
    </dgm:pt>
    <dgm:pt modelId="{EC5A4BC3-120A-43DB-BB00-DF331EA2661B}" type="pres">
      <dgm:prSet presAssocID="{939D96BE-19E6-488A-9289-67DC84D5173E}" presName="bgRect" presStyleLbl="node1" presStyleIdx="1" presStyleCnt="3"/>
      <dgm:spPr/>
      <dgm:t>
        <a:bodyPr/>
        <a:lstStyle/>
        <a:p>
          <a:endParaRPr lang="pl-PL"/>
        </a:p>
      </dgm:t>
    </dgm:pt>
    <dgm:pt modelId="{0F64BBF9-C942-4EB7-BE9D-A875283752E8}" type="pres">
      <dgm:prSet presAssocID="{939D96BE-19E6-488A-9289-67DC84D5173E}" presName="parentNode" presStyleLbl="node1" presStyleIdx="1" presStyleCnt="3">
        <dgm:presLayoutVars>
          <dgm:chMax val="0"/>
          <dgm:bulletEnabled val="1"/>
        </dgm:presLayoutVars>
      </dgm:prSet>
      <dgm:spPr/>
      <dgm:t>
        <a:bodyPr/>
        <a:lstStyle/>
        <a:p>
          <a:endParaRPr lang="pl-PL"/>
        </a:p>
      </dgm:t>
    </dgm:pt>
    <dgm:pt modelId="{196C8DA1-A98C-4314-8AE2-5C08FD8A51BB}" type="pres">
      <dgm:prSet presAssocID="{939D96BE-19E6-488A-9289-67DC84D5173E}" presName="childNode" presStyleLbl="node1" presStyleIdx="1" presStyleCnt="3">
        <dgm:presLayoutVars>
          <dgm:bulletEnabled val="1"/>
        </dgm:presLayoutVars>
      </dgm:prSet>
      <dgm:spPr/>
      <dgm:t>
        <a:bodyPr/>
        <a:lstStyle/>
        <a:p>
          <a:endParaRPr lang="pl-PL"/>
        </a:p>
      </dgm:t>
    </dgm:pt>
    <dgm:pt modelId="{CCF5F723-FA7C-419F-8B23-08C72D171405}" type="pres">
      <dgm:prSet presAssocID="{A9FD43CF-B0EE-47A2-A6CE-AD7A1548FA42}" presName="hSp" presStyleCnt="0"/>
      <dgm:spPr/>
    </dgm:pt>
    <dgm:pt modelId="{E29974BF-5E62-47AB-BA2B-623D3F65F81B}" type="pres">
      <dgm:prSet presAssocID="{A9FD43CF-B0EE-47A2-A6CE-AD7A1548FA42}" presName="vProcSp" presStyleCnt="0"/>
      <dgm:spPr/>
    </dgm:pt>
    <dgm:pt modelId="{4894D591-E68C-429D-8A9A-037BE25666AD}" type="pres">
      <dgm:prSet presAssocID="{A9FD43CF-B0EE-47A2-A6CE-AD7A1548FA42}" presName="vSp1" presStyleCnt="0"/>
      <dgm:spPr/>
    </dgm:pt>
    <dgm:pt modelId="{B9A19767-7269-47C5-8661-C7BFE0C46D5E}" type="pres">
      <dgm:prSet presAssocID="{A9FD43CF-B0EE-47A2-A6CE-AD7A1548FA42}" presName="simulatedConn" presStyleLbl="solidFgAcc1" presStyleIdx="1" presStyleCnt="2"/>
      <dgm:spPr/>
    </dgm:pt>
    <dgm:pt modelId="{695B0D5C-E62D-4543-836D-93270992B0D2}" type="pres">
      <dgm:prSet presAssocID="{A9FD43CF-B0EE-47A2-A6CE-AD7A1548FA42}" presName="vSp2" presStyleCnt="0"/>
      <dgm:spPr/>
    </dgm:pt>
    <dgm:pt modelId="{BE2199AC-1495-4715-95DD-877ED4BC9E43}" type="pres">
      <dgm:prSet presAssocID="{A9FD43CF-B0EE-47A2-A6CE-AD7A1548FA42}" presName="sibTrans" presStyleCnt="0"/>
      <dgm:spPr/>
    </dgm:pt>
    <dgm:pt modelId="{A155A051-2BB0-42CE-BC60-81D4304C05F3}" type="pres">
      <dgm:prSet presAssocID="{2E83DD74-2DC2-4917-B607-0C75B1967287}" presName="compositeNode" presStyleCnt="0">
        <dgm:presLayoutVars>
          <dgm:bulletEnabled val="1"/>
        </dgm:presLayoutVars>
      </dgm:prSet>
      <dgm:spPr/>
    </dgm:pt>
    <dgm:pt modelId="{C52A72BF-8B06-44B2-B646-67EADC69F044}" type="pres">
      <dgm:prSet presAssocID="{2E83DD74-2DC2-4917-B607-0C75B1967287}" presName="bgRect" presStyleLbl="node1" presStyleIdx="2" presStyleCnt="3"/>
      <dgm:spPr/>
      <dgm:t>
        <a:bodyPr/>
        <a:lstStyle/>
        <a:p>
          <a:endParaRPr lang="pl-PL"/>
        </a:p>
      </dgm:t>
    </dgm:pt>
    <dgm:pt modelId="{C6672217-35EA-4F0C-BE84-67EEC132A29B}" type="pres">
      <dgm:prSet presAssocID="{2E83DD74-2DC2-4917-B607-0C75B1967287}" presName="parentNode" presStyleLbl="node1" presStyleIdx="2" presStyleCnt="3">
        <dgm:presLayoutVars>
          <dgm:chMax val="0"/>
          <dgm:bulletEnabled val="1"/>
        </dgm:presLayoutVars>
      </dgm:prSet>
      <dgm:spPr/>
      <dgm:t>
        <a:bodyPr/>
        <a:lstStyle/>
        <a:p>
          <a:endParaRPr lang="pl-PL"/>
        </a:p>
      </dgm:t>
    </dgm:pt>
    <dgm:pt modelId="{9C81F93C-87C2-4B8D-84A4-46F04C2774A0}" type="pres">
      <dgm:prSet presAssocID="{2E83DD74-2DC2-4917-B607-0C75B1967287}" presName="childNode" presStyleLbl="node1" presStyleIdx="2" presStyleCnt="3">
        <dgm:presLayoutVars>
          <dgm:bulletEnabled val="1"/>
        </dgm:presLayoutVars>
      </dgm:prSet>
      <dgm:spPr/>
      <dgm:t>
        <a:bodyPr/>
        <a:lstStyle/>
        <a:p>
          <a:endParaRPr lang="pl-PL"/>
        </a:p>
      </dgm:t>
    </dgm:pt>
  </dgm:ptLst>
  <dgm:cxnLst>
    <dgm:cxn modelId="{5EA44DC0-49BF-418A-927E-AE006FBCA920}" type="presOf" srcId="{F223F57F-4B7B-4A2A-AC0C-3DC8A8B6B261}" destId="{C8873E85-82A3-4B33-BFAA-AC400BB80E2D}" srcOrd="0" destOrd="0" presId="urn:microsoft.com/office/officeart/2005/8/layout/hProcess7"/>
    <dgm:cxn modelId="{90F0C3E5-560F-489E-8D91-7393EB54559C}" type="presOf" srcId="{A08AD10C-F9EA-45D2-A3F0-C72213DC9AE1}" destId="{111E577B-82E7-42D0-B662-4B1DE985F56C}" srcOrd="0" destOrd="0" presId="urn:microsoft.com/office/officeart/2005/8/layout/hProcess7"/>
    <dgm:cxn modelId="{E98A09FC-8298-45B1-AF55-1261282738A2}" type="presOf" srcId="{939D96BE-19E6-488A-9289-67DC84D5173E}" destId="{EC5A4BC3-120A-43DB-BB00-DF331EA2661B}" srcOrd="0" destOrd="0" presId="urn:microsoft.com/office/officeart/2005/8/layout/hProcess7"/>
    <dgm:cxn modelId="{04663E4F-8C09-487E-9BEA-DF657EB41FAA}" srcId="{F223F57F-4B7B-4A2A-AC0C-3DC8A8B6B261}" destId="{939D96BE-19E6-488A-9289-67DC84D5173E}" srcOrd="1" destOrd="0" parTransId="{A233DBA4-1BBA-44CB-875E-0688CB439939}" sibTransId="{A9FD43CF-B0EE-47A2-A6CE-AD7A1548FA42}"/>
    <dgm:cxn modelId="{7DEA569B-B7E4-4F02-9403-EA934DAB640F}" type="presOf" srcId="{2E83DD74-2DC2-4917-B607-0C75B1967287}" destId="{C52A72BF-8B06-44B2-B646-67EADC69F044}" srcOrd="0" destOrd="0" presId="urn:microsoft.com/office/officeart/2005/8/layout/hProcess7"/>
    <dgm:cxn modelId="{78B9FF8E-C727-4AED-A19D-A709FAD84311}" srcId="{2E83DD74-2DC2-4917-B607-0C75B1967287}" destId="{633EE498-73D9-478B-A1C2-5097C6147AC7}" srcOrd="0" destOrd="0" parTransId="{C53CB0B8-4833-4025-90EB-F8457FDF92CD}" sibTransId="{72C7D120-3BBB-43BD-8DF9-4D167D915C04}"/>
    <dgm:cxn modelId="{1CC34759-3500-4351-80F1-10D05B607E41}" type="presOf" srcId="{9DEF2460-D2BC-4745-B731-ADBB2D7330FC}" destId="{F03D8B3F-9620-45A9-B473-274B7458AD2E}" srcOrd="1" destOrd="0" presId="urn:microsoft.com/office/officeart/2005/8/layout/hProcess7"/>
    <dgm:cxn modelId="{38EF95A3-5149-458F-8863-81DBF4074096}" type="presOf" srcId="{9DEF2460-D2BC-4745-B731-ADBB2D7330FC}" destId="{76B4E014-80E0-4CB0-A667-5C61A2D7FF59}" srcOrd="0" destOrd="0" presId="urn:microsoft.com/office/officeart/2005/8/layout/hProcess7"/>
    <dgm:cxn modelId="{9FA90255-4D57-4608-843C-EA4791005092}" srcId="{939D96BE-19E6-488A-9289-67DC84D5173E}" destId="{347B5049-F2BA-4763-B819-3340168619CC}" srcOrd="0" destOrd="0" parTransId="{047E926B-F3C4-4CAC-B3B0-20D700EB225F}" sibTransId="{217C6DFA-170C-4C64-9792-0D9119745CA0}"/>
    <dgm:cxn modelId="{F4DA8948-C3AE-4921-A950-D3A641CF3CB1}" type="presOf" srcId="{633EE498-73D9-478B-A1C2-5097C6147AC7}" destId="{9C81F93C-87C2-4B8D-84A4-46F04C2774A0}" srcOrd="0" destOrd="0" presId="urn:microsoft.com/office/officeart/2005/8/layout/hProcess7"/>
    <dgm:cxn modelId="{28435CEC-0D60-4703-988A-84AFFA3FD329}" srcId="{F223F57F-4B7B-4A2A-AC0C-3DC8A8B6B261}" destId="{2E83DD74-2DC2-4917-B607-0C75B1967287}" srcOrd="2" destOrd="0" parTransId="{7213A6EA-90FC-4B21-85AC-286A0B4F9823}" sibTransId="{20E9DB59-AFD7-4548-A229-BA064809CE18}"/>
    <dgm:cxn modelId="{5E08250E-24C2-4ED5-9F13-2E9F14ECA491}" srcId="{9DEF2460-D2BC-4745-B731-ADBB2D7330FC}" destId="{A08AD10C-F9EA-45D2-A3F0-C72213DC9AE1}" srcOrd="0" destOrd="0" parTransId="{05EAF594-DC73-4104-AF9E-C2A912CEF982}" sibTransId="{77C14C25-6CD2-4E06-963E-F1C9E721755E}"/>
    <dgm:cxn modelId="{6232FBB7-597F-4684-83FB-E148326154F4}" srcId="{F223F57F-4B7B-4A2A-AC0C-3DC8A8B6B261}" destId="{9DEF2460-D2BC-4745-B731-ADBB2D7330FC}" srcOrd="0" destOrd="0" parTransId="{EB7E6604-559A-4382-AB8F-C858A43652B7}" sibTransId="{7A7EBCCE-89DE-4554-A077-BA26F35D95A8}"/>
    <dgm:cxn modelId="{054B410B-AB7C-40BB-A492-F9517FC45F34}" type="presOf" srcId="{2E83DD74-2DC2-4917-B607-0C75B1967287}" destId="{C6672217-35EA-4F0C-BE84-67EEC132A29B}" srcOrd="1" destOrd="0" presId="urn:microsoft.com/office/officeart/2005/8/layout/hProcess7"/>
    <dgm:cxn modelId="{5B227DEA-21B3-43A2-BA45-508B02007F02}" type="presOf" srcId="{939D96BE-19E6-488A-9289-67DC84D5173E}" destId="{0F64BBF9-C942-4EB7-BE9D-A875283752E8}" srcOrd="1" destOrd="0" presId="urn:microsoft.com/office/officeart/2005/8/layout/hProcess7"/>
    <dgm:cxn modelId="{0D34E375-22C7-4C8F-BC1A-1E29642E1CA3}" type="presOf" srcId="{347B5049-F2BA-4763-B819-3340168619CC}" destId="{196C8DA1-A98C-4314-8AE2-5C08FD8A51BB}" srcOrd="0" destOrd="0" presId="urn:microsoft.com/office/officeart/2005/8/layout/hProcess7"/>
    <dgm:cxn modelId="{50238510-86EF-473E-BD4B-8B110A48414A}" type="presParOf" srcId="{C8873E85-82A3-4B33-BFAA-AC400BB80E2D}" destId="{37A1C151-ED3D-4D1E-AF70-6BD228EC1720}" srcOrd="0" destOrd="0" presId="urn:microsoft.com/office/officeart/2005/8/layout/hProcess7"/>
    <dgm:cxn modelId="{0B27149F-ED11-4F82-925D-285D04DD16B3}" type="presParOf" srcId="{37A1C151-ED3D-4D1E-AF70-6BD228EC1720}" destId="{76B4E014-80E0-4CB0-A667-5C61A2D7FF59}" srcOrd="0" destOrd="0" presId="urn:microsoft.com/office/officeart/2005/8/layout/hProcess7"/>
    <dgm:cxn modelId="{A98FDFB0-E2E8-4833-A74F-9292065633F9}" type="presParOf" srcId="{37A1C151-ED3D-4D1E-AF70-6BD228EC1720}" destId="{F03D8B3F-9620-45A9-B473-274B7458AD2E}" srcOrd="1" destOrd="0" presId="urn:microsoft.com/office/officeart/2005/8/layout/hProcess7"/>
    <dgm:cxn modelId="{EC912536-27C3-4EA3-AB83-199FE6F49570}" type="presParOf" srcId="{37A1C151-ED3D-4D1E-AF70-6BD228EC1720}" destId="{111E577B-82E7-42D0-B662-4B1DE985F56C}" srcOrd="2" destOrd="0" presId="urn:microsoft.com/office/officeart/2005/8/layout/hProcess7"/>
    <dgm:cxn modelId="{6020EF74-0DD3-44F9-9150-0FF2291C491D}" type="presParOf" srcId="{C8873E85-82A3-4B33-BFAA-AC400BB80E2D}" destId="{6D801BFC-542A-4253-9F91-3F50EAF02C7D}" srcOrd="1" destOrd="0" presId="urn:microsoft.com/office/officeart/2005/8/layout/hProcess7"/>
    <dgm:cxn modelId="{93EB2109-7F6B-45B1-A7C1-022555DC6963}" type="presParOf" srcId="{C8873E85-82A3-4B33-BFAA-AC400BB80E2D}" destId="{301CA2F2-00A9-40FD-8629-9E9488EEDBBB}" srcOrd="2" destOrd="0" presId="urn:microsoft.com/office/officeart/2005/8/layout/hProcess7"/>
    <dgm:cxn modelId="{E22A8881-1014-4E9C-B257-C915A7D91445}" type="presParOf" srcId="{301CA2F2-00A9-40FD-8629-9E9488EEDBBB}" destId="{2DA26FD3-7216-4FB5-A247-B593C505A121}" srcOrd="0" destOrd="0" presId="urn:microsoft.com/office/officeart/2005/8/layout/hProcess7"/>
    <dgm:cxn modelId="{3DF71707-0A81-4738-AB2F-540BF3C63F6B}" type="presParOf" srcId="{301CA2F2-00A9-40FD-8629-9E9488EEDBBB}" destId="{042B39AD-2D58-4F3E-A385-FB6A87558F8D}" srcOrd="1" destOrd="0" presId="urn:microsoft.com/office/officeart/2005/8/layout/hProcess7"/>
    <dgm:cxn modelId="{6C7A2451-9773-4FE7-ACD0-89932B78993A}" type="presParOf" srcId="{301CA2F2-00A9-40FD-8629-9E9488EEDBBB}" destId="{AE372E9F-8D2F-4917-816C-776BEF061007}" srcOrd="2" destOrd="0" presId="urn:microsoft.com/office/officeart/2005/8/layout/hProcess7"/>
    <dgm:cxn modelId="{EEB1CF58-DFB0-4AAC-8CC4-C90608F4D7D1}" type="presParOf" srcId="{C8873E85-82A3-4B33-BFAA-AC400BB80E2D}" destId="{E43BD03D-E971-47F1-83CA-82B3D099A17F}" srcOrd="3" destOrd="0" presId="urn:microsoft.com/office/officeart/2005/8/layout/hProcess7"/>
    <dgm:cxn modelId="{F60FE1A0-F2C2-49CE-A700-B0F94732E77B}" type="presParOf" srcId="{C8873E85-82A3-4B33-BFAA-AC400BB80E2D}" destId="{F35409A2-B96A-4590-AB6F-1B64542C37F0}" srcOrd="4" destOrd="0" presId="urn:microsoft.com/office/officeart/2005/8/layout/hProcess7"/>
    <dgm:cxn modelId="{43541E14-7B0B-4B46-81A4-CEDC1C4ECF20}" type="presParOf" srcId="{F35409A2-B96A-4590-AB6F-1B64542C37F0}" destId="{EC5A4BC3-120A-43DB-BB00-DF331EA2661B}" srcOrd="0" destOrd="0" presId="urn:microsoft.com/office/officeart/2005/8/layout/hProcess7"/>
    <dgm:cxn modelId="{28470963-EB9F-4A29-9606-1C25F1E98262}" type="presParOf" srcId="{F35409A2-B96A-4590-AB6F-1B64542C37F0}" destId="{0F64BBF9-C942-4EB7-BE9D-A875283752E8}" srcOrd="1" destOrd="0" presId="urn:microsoft.com/office/officeart/2005/8/layout/hProcess7"/>
    <dgm:cxn modelId="{1E0C6AF9-22CF-4A66-B8DA-D2A997FC8A37}" type="presParOf" srcId="{F35409A2-B96A-4590-AB6F-1B64542C37F0}" destId="{196C8DA1-A98C-4314-8AE2-5C08FD8A51BB}" srcOrd="2" destOrd="0" presId="urn:microsoft.com/office/officeart/2005/8/layout/hProcess7"/>
    <dgm:cxn modelId="{BD219EA8-EE29-45F0-AAED-A9389E07A4D0}" type="presParOf" srcId="{C8873E85-82A3-4B33-BFAA-AC400BB80E2D}" destId="{CCF5F723-FA7C-419F-8B23-08C72D171405}" srcOrd="5" destOrd="0" presId="urn:microsoft.com/office/officeart/2005/8/layout/hProcess7"/>
    <dgm:cxn modelId="{E4888449-7A9E-4767-A389-3DF1F14A72D0}" type="presParOf" srcId="{C8873E85-82A3-4B33-BFAA-AC400BB80E2D}" destId="{E29974BF-5E62-47AB-BA2B-623D3F65F81B}" srcOrd="6" destOrd="0" presId="urn:microsoft.com/office/officeart/2005/8/layout/hProcess7"/>
    <dgm:cxn modelId="{6C9EE0ED-D154-46BE-9780-B5A904701070}" type="presParOf" srcId="{E29974BF-5E62-47AB-BA2B-623D3F65F81B}" destId="{4894D591-E68C-429D-8A9A-037BE25666AD}" srcOrd="0" destOrd="0" presId="urn:microsoft.com/office/officeart/2005/8/layout/hProcess7"/>
    <dgm:cxn modelId="{83A2E649-5917-4901-9415-C9A0B8B32029}" type="presParOf" srcId="{E29974BF-5E62-47AB-BA2B-623D3F65F81B}" destId="{B9A19767-7269-47C5-8661-C7BFE0C46D5E}" srcOrd="1" destOrd="0" presId="urn:microsoft.com/office/officeart/2005/8/layout/hProcess7"/>
    <dgm:cxn modelId="{ACF3B970-8698-43F1-9BA1-38076A339DB8}" type="presParOf" srcId="{E29974BF-5E62-47AB-BA2B-623D3F65F81B}" destId="{695B0D5C-E62D-4543-836D-93270992B0D2}" srcOrd="2" destOrd="0" presId="urn:microsoft.com/office/officeart/2005/8/layout/hProcess7"/>
    <dgm:cxn modelId="{CE0A4857-1CA9-4B51-AA3A-ABBA41924C77}" type="presParOf" srcId="{C8873E85-82A3-4B33-BFAA-AC400BB80E2D}" destId="{BE2199AC-1495-4715-95DD-877ED4BC9E43}" srcOrd="7" destOrd="0" presId="urn:microsoft.com/office/officeart/2005/8/layout/hProcess7"/>
    <dgm:cxn modelId="{C5905D77-2E0F-4192-9E9F-35EDC93086C1}" type="presParOf" srcId="{C8873E85-82A3-4B33-BFAA-AC400BB80E2D}" destId="{A155A051-2BB0-42CE-BC60-81D4304C05F3}" srcOrd="8" destOrd="0" presId="urn:microsoft.com/office/officeart/2005/8/layout/hProcess7"/>
    <dgm:cxn modelId="{FED2612C-CB3F-441C-802C-DCCDB770C910}" type="presParOf" srcId="{A155A051-2BB0-42CE-BC60-81D4304C05F3}" destId="{C52A72BF-8B06-44B2-B646-67EADC69F044}" srcOrd="0" destOrd="0" presId="urn:microsoft.com/office/officeart/2005/8/layout/hProcess7"/>
    <dgm:cxn modelId="{B0C2CAE5-5040-4DA8-AE00-A13B3C71814F}" type="presParOf" srcId="{A155A051-2BB0-42CE-BC60-81D4304C05F3}" destId="{C6672217-35EA-4F0C-BE84-67EEC132A29B}" srcOrd="1" destOrd="0" presId="urn:microsoft.com/office/officeart/2005/8/layout/hProcess7"/>
    <dgm:cxn modelId="{17EC123A-C277-47C6-A0F5-9B00A1CE0F69}" type="presParOf" srcId="{A155A051-2BB0-42CE-BC60-81D4304C05F3}" destId="{9C81F93C-87C2-4B8D-84A4-46F04C2774A0}"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4E014-80E0-4CB0-A667-5C61A2D7FF59}">
      <dsp:nvSpPr>
        <dsp:cNvPr id="0" name=""/>
        <dsp:cNvSpPr/>
      </dsp:nvSpPr>
      <dsp:spPr>
        <a:xfrm>
          <a:off x="510" y="901560"/>
          <a:ext cx="2198380" cy="2638056"/>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5725" rIns="111125" bIns="0" numCol="1" spcCol="1270" anchor="t" anchorCtr="0">
          <a:noAutofit/>
        </a:bodyPr>
        <a:lstStyle/>
        <a:p>
          <a:pPr lvl="0" algn="r" defTabSz="1111250">
            <a:lnSpc>
              <a:spcPct val="90000"/>
            </a:lnSpc>
            <a:spcBef>
              <a:spcPct val="0"/>
            </a:spcBef>
            <a:spcAft>
              <a:spcPct val="35000"/>
            </a:spcAft>
          </a:pPr>
          <a:r>
            <a:rPr lang="pl-PL" sz="2500" kern="1200" dirty="0" smtClean="0"/>
            <a:t>.</a:t>
          </a:r>
          <a:endParaRPr lang="pl-PL" sz="2500" kern="1200" dirty="0"/>
        </a:p>
      </dsp:txBody>
      <dsp:txXfrm rot="16200000">
        <a:off x="-861254" y="1763325"/>
        <a:ext cx="2163206" cy="439676"/>
      </dsp:txXfrm>
    </dsp:sp>
    <dsp:sp modelId="{111E577B-82E7-42D0-B662-4B1DE985F56C}">
      <dsp:nvSpPr>
        <dsp:cNvPr id="0" name=""/>
        <dsp:cNvSpPr/>
      </dsp:nvSpPr>
      <dsp:spPr>
        <a:xfrm>
          <a:off x="440186" y="901560"/>
          <a:ext cx="1637793" cy="263805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r>
            <a:rPr lang="pl-PL" sz="1800" kern="1200" dirty="0" smtClean="0"/>
            <a:t>Czy są w aplikacji segmenty, które można wykonywać równolegle na ponad 100 wątkach?</a:t>
          </a:r>
          <a:endParaRPr lang="pl-PL" sz="1800" kern="1200" dirty="0"/>
        </a:p>
      </dsp:txBody>
      <dsp:txXfrm>
        <a:off x="440186" y="901560"/>
        <a:ext cx="1637793" cy="2638056"/>
      </dsp:txXfrm>
    </dsp:sp>
    <dsp:sp modelId="{EC5A4BC3-120A-43DB-BB00-DF331EA2661B}">
      <dsp:nvSpPr>
        <dsp:cNvPr id="0" name=""/>
        <dsp:cNvSpPr/>
      </dsp:nvSpPr>
      <dsp:spPr>
        <a:xfrm>
          <a:off x="2275834" y="901560"/>
          <a:ext cx="2198380" cy="2638056"/>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5725" rIns="111125" bIns="0" numCol="1" spcCol="1270" anchor="t" anchorCtr="0">
          <a:noAutofit/>
        </a:bodyPr>
        <a:lstStyle/>
        <a:p>
          <a:pPr lvl="0" algn="r" defTabSz="1111250">
            <a:lnSpc>
              <a:spcPct val="90000"/>
            </a:lnSpc>
            <a:spcBef>
              <a:spcPct val="0"/>
            </a:spcBef>
            <a:spcAft>
              <a:spcPct val="35000"/>
            </a:spcAft>
          </a:pPr>
          <a:r>
            <a:rPr lang="pl-PL" sz="2500" kern="1200" dirty="0" smtClean="0"/>
            <a:t>.</a:t>
          </a:r>
          <a:endParaRPr lang="pl-PL" sz="2500" kern="1200" dirty="0"/>
        </a:p>
      </dsp:txBody>
      <dsp:txXfrm rot="16200000">
        <a:off x="1414069" y="1763325"/>
        <a:ext cx="2163206" cy="439676"/>
      </dsp:txXfrm>
    </dsp:sp>
    <dsp:sp modelId="{042B39AD-2D58-4F3E-A385-FB6A87558F8D}">
      <dsp:nvSpPr>
        <dsp:cNvPr id="0" name=""/>
        <dsp:cNvSpPr/>
      </dsp:nvSpPr>
      <dsp:spPr>
        <a:xfrm rot="5400000">
          <a:off x="2093088" y="2996963"/>
          <a:ext cx="387476" cy="329757"/>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6C8DA1-A98C-4314-8AE2-5C08FD8A51BB}">
      <dsp:nvSpPr>
        <dsp:cNvPr id="0" name=""/>
        <dsp:cNvSpPr/>
      </dsp:nvSpPr>
      <dsp:spPr>
        <a:xfrm>
          <a:off x="2715510" y="901560"/>
          <a:ext cx="1637793" cy="263805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lvl="0" algn="l" defTabSz="800100">
            <a:lnSpc>
              <a:spcPct val="90000"/>
            </a:lnSpc>
            <a:spcBef>
              <a:spcPct val="0"/>
            </a:spcBef>
            <a:spcAft>
              <a:spcPct val="35000"/>
            </a:spcAft>
          </a:pPr>
          <a:r>
            <a:rPr lang="pl-PL" sz="1800" kern="1200" dirty="0" smtClean="0"/>
            <a:t>Czy aplikacja jest w stanie wykorzystać 512-bitowe jednostki wektorowe lub zwiększoną przepustowość pamięci lokalnej?</a:t>
          </a:r>
          <a:endParaRPr lang="pl-PL" sz="1800" kern="1200" dirty="0"/>
        </a:p>
      </dsp:txBody>
      <dsp:txXfrm>
        <a:off x="2715510" y="901560"/>
        <a:ext cx="1637793" cy="2638056"/>
      </dsp:txXfrm>
    </dsp:sp>
    <dsp:sp modelId="{C52A72BF-8B06-44B2-B646-67EADC69F044}">
      <dsp:nvSpPr>
        <dsp:cNvPr id="0" name=""/>
        <dsp:cNvSpPr/>
      </dsp:nvSpPr>
      <dsp:spPr>
        <a:xfrm>
          <a:off x="4551158" y="901560"/>
          <a:ext cx="2198380" cy="2638056"/>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5725" rIns="111125" bIns="0" numCol="1" spcCol="1270" anchor="t" anchorCtr="0">
          <a:noAutofit/>
        </a:bodyPr>
        <a:lstStyle/>
        <a:p>
          <a:pPr lvl="0" algn="r" defTabSz="1111250">
            <a:lnSpc>
              <a:spcPct val="90000"/>
            </a:lnSpc>
            <a:spcBef>
              <a:spcPct val="0"/>
            </a:spcBef>
            <a:spcAft>
              <a:spcPct val="35000"/>
            </a:spcAft>
          </a:pPr>
          <a:r>
            <a:rPr lang="pl-PL" sz="2500" kern="1200" dirty="0" smtClean="0"/>
            <a:t>.</a:t>
          </a:r>
          <a:endParaRPr lang="pl-PL" sz="2500" kern="1200" dirty="0"/>
        </a:p>
      </dsp:txBody>
      <dsp:txXfrm rot="16200000">
        <a:off x="3689393" y="1763325"/>
        <a:ext cx="2163206" cy="439676"/>
      </dsp:txXfrm>
    </dsp:sp>
    <dsp:sp modelId="{B9A19767-7269-47C5-8661-C7BFE0C46D5E}">
      <dsp:nvSpPr>
        <dsp:cNvPr id="0" name=""/>
        <dsp:cNvSpPr/>
      </dsp:nvSpPr>
      <dsp:spPr>
        <a:xfrm rot="5400000">
          <a:off x="4368412" y="2996963"/>
          <a:ext cx="387476" cy="329757"/>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81F93C-87C2-4B8D-84A4-46F04C2774A0}">
      <dsp:nvSpPr>
        <dsp:cNvPr id="0" name=""/>
        <dsp:cNvSpPr/>
      </dsp:nvSpPr>
      <dsp:spPr>
        <a:xfrm>
          <a:off x="4990834" y="901560"/>
          <a:ext cx="1637793" cy="263805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50876" rIns="0" bIns="0" numCol="1" spcCol="1270" anchor="t" anchorCtr="0">
          <a:noAutofit/>
        </a:bodyPr>
        <a:lstStyle/>
        <a:p>
          <a:pPr lvl="0" algn="l" defTabSz="1955800">
            <a:lnSpc>
              <a:spcPct val="90000"/>
            </a:lnSpc>
            <a:spcBef>
              <a:spcPct val="0"/>
            </a:spcBef>
            <a:spcAft>
              <a:spcPct val="35000"/>
            </a:spcAft>
          </a:pPr>
          <a:r>
            <a:rPr lang="pl-PL" sz="4400" kern="1200" dirty="0" smtClean="0"/>
            <a:t>Intel Xeon Phi</a:t>
          </a:r>
          <a:endParaRPr lang="pl-PL" sz="4400" kern="1200" dirty="0"/>
        </a:p>
      </dsp:txBody>
      <dsp:txXfrm>
        <a:off x="4990834" y="901560"/>
        <a:ext cx="1637793" cy="263805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pl-PL" smtClean="0"/>
              <a:t>16.11.2015</a:t>
            </a:fld>
            <a:endParaRPr lang="pl-PL" dirty="0"/>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lang="pl-PL" smtClean="0"/>
              <a:t>‹#›</a:t>
            </a:fld>
            <a:endParaRPr lang="pl-PL" dirty="0"/>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dirty="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pl-PL" smtClean="0"/>
              <a:t>16.11.2015</a:t>
            </a:fld>
            <a:endParaRPr lang="pl-PL" dirty="0"/>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dirty="0"/>
          </a:p>
        </p:txBody>
      </p:sp>
      <p:sp>
        <p:nvSpPr>
          <p:cNvPr id="5" name="Symbol zastępczy notatek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pl-PL" dirty="0"/>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dirty="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lang="pl-PL" smtClean="0"/>
              <a:t>‹#›</a:t>
            </a:fld>
            <a:endParaRPr lang="pl-PL" dirty="0"/>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Koprocesory architektury Intel</a:t>
            </a:r>
            <a:r>
              <a:rPr lang="pl-PL" baseline="0" dirty="0" smtClean="0"/>
              <a:t> MIC wykorzystywane do równoległych obliczeń dużej skali.</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1</a:t>
            </a:fld>
            <a:endParaRPr lang="pl-PL" dirty="0"/>
          </a:p>
        </p:txBody>
      </p:sp>
    </p:spTree>
    <p:extLst>
      <p:ext uri="{BB962C8B-B14F-4D97-AF65-F5344CB8AC3E}">
        <p14:creationId xmlns:p14="http://schemas.microsoft.com/office/powerpoint/2010/main" val="61103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To tyle jeżeli chodzi o hardware. Teraz spójrzmy jak wygląda</a:t>
            </a:r>
            <a:r>
              <a:rPr lang="pl-PL" baseline="0" dirty="0" smtClean="0"/>
              <a:t> architektura software dla tego koprocesora. Dzielimy tutaj system na linuksowego hosta i architekturę softwarową koprocesora. Na poziomie kodu systemowego zarówno od strony hosta jak i koprocesora działamy na linuksie. Koprocesor działa na SMP-on-a-chip Linux czyli na systemie wieloprocesorowym ze współdzieloną pamięcią. Fizyczna komunikacja jest dostępna poprzez interfejs </a:t>
            </a:r>
            <a:r>
              <a:rPr lang="pl-PL" baseline="0" dirty="0" err="1" smtClean="0"/>
              <a:t>PCIe</a:t>
            </a:r>
            <a:r>
              <a:rPr lang="pl-PL" baseline="0" dirty="0" smtClean="0"/>
              <a:t>. Software po obu stronach różni się niewiele. Od strony koprocesora nie ma tylu bibliotek co po stronie hosta. Alternatywnym sposobem uruchamiania aplikacji jest kompilowanie po stronie hosta i wysyłanie przy użyciu protokołu SSH do koprocesora. Zazwyczaj platformę sprzętową buduje się tak, że mamy 1 lub 2 procesory Xeon jako hosty i do nich dołączone 1-8 koprocesorów Xeon Phi przypadające na hosta. Każda karta ma swój adres IP. I tak używając terminala na hoście i wpisując polecenie </a:t>
            </a:r>
            <a:r>
              <a:rPr lang="pl-PL" baseline="0" dirty="0" err="1" smtClean="0"/>
              <a:t>ssh</a:t>
            </a:r>
            <a:r>
              <a:rPr lang="pl-PL" baseline="0" dirty="0" smtClean="0"/>
              <a:t> mic0 możemy połączyć się z pierwszym koprocesorem na naszej platformie.</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13</a:t>
            </a:fld>
            <a:endParaRPr lang="pl-PL" dirty="0"/>
          </a:p>
        </p:txBody>
      </p:sp>
    </p:spTree>
    <p:extLst>
      <p:ext uri="{BB962C8B-B14F-4D97-AF65-F5344CB8AC3E}">
        <p14:creationId xmlns:p14="http://schemas.microsoft.com/office/powerpoint/2010/main" val="1374723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Będą</a:t>
            </a:r>
            <a:r>
              <a:rPr lang="pl-PL" baseline="0" dirty="0" smtClean="0"/>
              <a:t>c zalogowanym możemy wyświetlić informacje na temat koprocesora. Informacja ta zajmuje ponad 6000 linii. Tutaj pokazujemy pierwsze i ostatnie linie.</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14</a:t>
            </a:fld>
            <a:endParaRPr lang="pl-PL" dirty="0"/>
          </a:p>
        </p:txBody>
      </p:sp>
    </p:spTree>
    <p:extLst>
      <p:ext uri="{BB962C8B-B14F-4D97-AF65-F5344CB8AC3E}">
        <p14:creationId xmlns:p14="http://schemas.microsoft.com/office/powerpoint/2010/main" val="3535402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Oczywiście nie ma sensu pisać równoległej aplikacji gdy sprzęt</a:t>
            </a:r>
            <a:r>
              <a:rPr lang="pl-PL" baseline="0" dirty="0" smtClean="0"/>
              <a:t> tego nie wspiera, i odwrotnie mamy super równoległy sprzęt kilkadziesiąt fizycznych wątków, ale program nie jest dobrze napisany.</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16</a:t>
            </a:fld>
            <a:endParaRPr lang="pl-PL" dirty="0"/>
          </a:p>
        </p:txBody>
      </p:sp>
    </p:spTree>
    <p:extLst>
      <p:ext uri="{BB962C8B-B14F-4D97-AF65-F5344CB8AC3E}">
        <p14:creationId xmlns:p14="http://schemas.microsoft.com/office/powerpoint/2010/main" val="1053137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17</a:t>
            </a:fld>
            <a:endParaRPr lang="pl-PL" dirty="0"/>
          </a:p>
        </p:txBody>
      </p:sp>
    </p:spTree>
    <p:extLst>
      <p:ext uri="{BB962C8B-B14F-4D97-AF65-F5344CB8AC3E}">
        <p14:creationId xmlns:p14="http://schemas.microsoft.com/office/powerpoint/2010/main" val="1140561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Można więc postawić wniosek: jeśli chcesz by program twój działał szybciej potrzebne jest większe zrównoleglenie operacji,</a:t>
            </a:r>
            <a:r>
              <a:rPr lang="pl-PL" baseline="0" dirty="0" smtClean="0"/>
              <a:t> a w przypadku Xeon Phi jeżeli chcesz uzyskać ten sam performance jak na Xeon musisz również bardziej zrównoleglić (</a:t>
            </a:r>
            <a:r>
              <a:rPr lang="pl-PL" baseline="0" dirty="0" err="1" smtClean="0"/>
              <a:t>overhead</a:t>
            </a:r>
            <a:r>
              <a:rPr lang="pl-PL" baseline="0" dirty="0" smtClean="0"/>
              <a:t> na obsługę)</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18</a:t>
            </a:fld>
            <a:endParaRPr lang="pl-PL" dirty="0"/>
          </a:p>
        </p:txBody>
      </p:sp>
    </p:spTree>
    <p:extLst>
      <p:ext uri="{BB962C8B-B14F-4D97-AF65-F5344CB8AC3E}">
        <p14:creationId xmlns:p14="http://schemas.microsoft.com/office/powerpoint/2010/main" val="700793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 trybie natywnym:</a:t>
            </a:r>
            <a:r>
              <a:rPr lang="pl-PL" baseline="0" dirty="0" smtClean="0"/>
              <a:t> </a:t>
            </a:r>
          </a:p>
          <a:p>
            <a:pPr marL="171450" indent="-171450">
              <a:buFontTx/>
              <a:buChar char="-"/>
            </a:pPr>
            <a:r>
              <a:rPr lang="pl-PL" baseline="0" dirty="0" smtClean="0"/>
              <a:t>karta rozszerzeń Phi jest po </a:t>
            </a:r>
            <a:r>
              <a:rPr lang="pl-PL" baseline="0" dirty="0" err="1" smtClean="0"/>
              <a:t>porstu</a:t>
            </a:r>
            <a:r>
              <a:rPr lang="pl-PL" baseline="0" dirty="0" smtClean="0"/>
              <a:t> oddzielnym SMP (architektura umożliwiająca przetwarzanie równoległe) z </a:t>
            </a:r>
            <a:r>
              <a:rPr lang="pl-PL" baseline="0" dirty="0" err="1" smtClean="0"/>
              <a:t>Linuxem</a:t>
            </a:r>
            <a:endParaRPr lang="pl-PL" baseline="0" dirty="0" smtClean="0"/>
          </a:p>
          <a:p>
            <a:pPr marL="171450" indent="-171450">
              <a:buFontTx/>
              <a:buChar char="-"/>
            </a:pPr>
            <a:r>
              <a:rPr lang="pl-PL" baseline="0" dirty="0" smtClean="0"/>
              <a:t>Oddzielne programy wykonawcze na koprocesorze i procesorze Xeon</a:t>
            </a:r>
          </a:p>
          <a:p>
            <a:pPr marL="171450" indent="-171450">
              <a:buFontTx/>
              <a:buChar char="-"/>
            </a:pPr>
            <a:r>
              <a:rPr lang="pl-PL" baseline="0" dirty="0" smtClean="0"/>
              <a:t>Praktycznie żadnej modyfikacji kodu źródłowego, wystarczy </a:t>
            </a:r>
            <a:r>
              <a:rPr lang="pl-PL" baseline="0" dirty="0" err="1" smtClean="0"/>
              <a:t>zrekompilować</a:t>
            </a:r>
            <a:r>
              <a:rPr lang="pl-PL" baseline="0" dirty="0" smtClean="0"/>
              <a:t> na koprocesorze</a:t>
            </a:r>
          </a:p>
          <a:p>
            <a:pPr marL="171450" indent="-171450">
              <a:buFontTx/>
              <a:buChar char="-"/>
            </a:pPr>
            <a:r>
              <a:rPr lang="pl-PL" baseline="0" dirty="0" smtClean="0"/>
              <a:t>Działa jako ACN – </a:t>
            </a:r>
            <a:r>
              <a:rPr lang="pl-PL" baseline="0" dirty="0" err="1" smtClean="0"/>
              <a:t>Autonomous</a:t>
            </a:r>
            <a:r>
              <a:rPr lang="pl-PL" baseline="0" dirty="0" smtClean="0"/>
              <a:t> </a:t>
            </a:r>
            <a:r>
              <a:rPr lang="pl-PL" baseline="0" dirty="0" err="1" smtClean="0"/>
              <a:t>Compute</a:t>
            </a:r>
            <a:r>
              <a:rPr lang="pl-PL" baseline="0" dirty="0" smtClean="0"/>
              <a:t> </a:t>
            </a:r>
            <a:r>
              <a:rPr lang="pl-PL" baseline="0" dirty="0" err="1" smtClean="0"/>
              <a:t>Mode</a:t>
            </a:r>
            <a:endParaRPr lang="pl-PL" baseline="0" dirty="0" smtClean="0"/>
          </a:p>
          <a:p>
            <a:pPr marL="0" indent="0">
              <a:buFontTx/>
              <a:buNone/>
            </a:pPr>
            <a:r>
              <a:rPr lang="pl-PL" baseline="0" dirty="0" smtClean="0"/>
              <a:t>W trybie </a:t>
            </a:r>
            <a:r>
              <a:rPr lang="pl-PL" baseline="0" dirty="0" err="1" smtClean="0"/>
              <a:t>offload</a:t>
            </a:r>
            <a:r>
              <a:rPr lang="pl-PL" baseline="0" dirty="0" smtClean="0"/>
              <a:t>:</a:t>
            </a:r>
          </a:p>
          <a:p>
            <a:pPr marL="171450" indent="-171450">
              <a:buFontTx/>
              <a:buChar char="-"/>
            </a:pPr>
            <a:r>
              <a:rPr lang="pl-PL" baseline="0" dirty="0" err="1" smtClean="0"/>
              <a:t>Main</a:t>
            </a:r>
            <a:r>
              <a:rPr lang="pl-PL" baseline="0" dirty="0" smtClean="0"/>
              <a:t> działa na hoście</a:t>
            </a:r>
          </a:p>
          <a:p>
            <a:pPr marL="171450" indent="-171450">
              <a:buFontTx/>
              <a:buChar char="-"/>
            </a:pPr>
            <a:r>
              <a:rPr lang="pl-PL" baseline="0" dirty="0" smtClean="0"/>
              <a:t>Fragmenty kodu są </a:t>
            </a:r>
            <a:r>
              <a:rPr lang="pl-PL" baseline="0" dirty="0" err="1" smtClean="0"/>
              <a:t>offloaded</a:t>
            </a:r>
            <a:r>
              <a:rPr lang="pl-PL" baseline="0" dirty="0" smtClean="0"/>
              <a:t> na MIC</a:t>
            </a:r>
          </a:p>
          <a:p>
            <a:pPr marL="171450" indent="-171450">
              <a:buFontTx/>
              <a:buChar char="-"/>
            </a:pPr>
            <a:r>
              <a:rPr lang="pl-PL" baseline="0" dirty="0" smtClean="0"/>
              <a:t>Kod który się przenosi musi być wielowątkowy, wysoko zrównoleglony, </a:t>
            </a:r>
            <a:r>
              <a:rPr lang="pl-PL" baseline="0" dirty="0" err="1" smtClean="0"/>
              <a:t>wektoroable</a:t>
            </a:r>
            <a:r>
              <a:rPr lang="pl-PL" baseline="0" dirty="0" smtClean="0"/>
              <a:t>, korzystać z dużego BW lokalnej pamięci</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21</a:t>
            </a:fld>
            <a:endParaRPr lang="pl-PL" dirty="0"/>
          </a:p>
        </p:txBody>
      </p:sp>
    </p:spTree>
    <p:extLst>
      <p:ext uri="{BB962C8B-B14F-4D97-AF65-F5344CB8AC3E}">
        <p14:creationId xmlns:p14="http://schemas.microsoft.com/office/powerpoint/2010/main" val="2080691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Koprocesor</a:t>
            </a:r>
            <a:r>
              <a:rPr lang="pl-PL" baseline="0" dirty="0" smtClean="0"/>
              <a:t> może pracować w wielu trybach wykonawczych:</a:t>
            </a:r>
          </a:p>
          <a:p>
            <a:pPr marL="171450" indent="-171450">
              <a:buFontTx/>
              <a:buChar char="-"/>
            </a:pPr>
            <a:r>
              <a:rPr lang="pl-PL" baseline="0" dirty="0" smtClean="0"/>
              <a:t>Tryb Host Native- jedynie host zarządza zadaniami (wtedy gdy nie da się zrównoleglić programu)</a:t>
            </a:r>
          </a:p>
          <a:p>
            <a:pPr marL="171450" indent="-171450">
              <a:buFontTx/>
              <a:buChar char="-"/>
            </a:pPr>
            <a:r>
              <a:rPr lang="pl-PL" baseline="0" dirty="0" err="1" smtClean="0"/>
              <a:t>Offload</a:t>
            </a:r>
            <a:r>
              <a:rPr lang="pl-PL" baseline="0" dirty="0" smtClean="0"/>
              <a:t> – tryb odciążenia: centralny procesor zarządza zadaniami, w razie potrzeby część przejmowana jest przez koprocesor</a:t>
            </a:r>
          </a:p>
          <a:p>
            <a:pPr marL="171450" indent="-171450">
              <a:buFontTx/>
              <a:buChar char="-"/>
            </a:pPr>
            <a:r>
              <a:rPr lang="pl-PL" baseline="0" dirty="0" smtClean="0"/>
              <a:t>Tryb Symetryczny – przetwarzane zadania dzielimy pomiędzy procesor centralny i koprocesor</a:t>
            </a:r>
          </a:p>
          <a:p>
            <a:pPr marL="171450" indent="-171450">
              <a:buFontTx/>
              <a:buChar char="-"/>
            </a:pPr>
            <a:r>
              <a:rPr lang="pl-PL" baseline="0" dirty="0" err="1" smtClean="0"/>
              <a:t>Reverse</a:t>
            </a:r>
            <a:r>
              <a:rPr lang="pl-PL" baseline="0" dirty="0" smtClean="0"/>
              <a:t> </a:t>
            </a:r>
            <a:r>
              <a:rPr lang="pl-PL" baseline="0" dirty="0" err="1" smtClean="0"/>
              <a:t>offload</a:t>
            </a:r>
            <a:r>
              <a:rPr lang="pl-PL" baseline="0" dirty="0" smtClean="0"/>
              <a:t> – to odwrócony tryb odciążenia, gdzie zarządzanie odbywa się po stronie koprocesora, a część zadań przejmowana jest przez hosta</a:t>
            </a:r>
          </a:p>
          <a:p>
            <a:pPr marL="171450" indent="-171450">
              <a:buFontTx/>
              <a:buChar char="-"/>
            </a:pPr>
            <a:r>
              <a:rPr lang="pl-PL" baseline="0" dirty="0" smtClean="0"/>
              <a:t>MIC Native – tryb natywny, najbardziej MIC-</a:t>
            </a:r>
            <a:r>
              <a:rPr lang="pl-PL" baseline="0" dirty="0" err="1" smtClean="0"/>
              <a:t>centric</a:t>
            </a:r>
            <a:r>
              <a:rPr lang="pl-PL" baseline="0" dirty="0" smtClean="0"/>
              <a:t>: koprocesor całkowicie zarządza zadaniami, działa jak oddzielne węzły obliczeniowe</a:t>
            </a:r>
          </a:p>
        </p:txBody>
      </p:sp>
      <p:sp>
        <p:nvSpPr>
          <p:cNvPr id="4" name="Symbol zastępczy numeru slajdu 3"/>
          <p:cNvSpPr>
            <a:spLocks noGrp="1"/>
          </p:cNvSpPr>
          <p:nvPr>
            <p:ph type="sldNum" sz="quarter" idx="10"/>
          </p:nvPr>
        </p:nvSpPr>
        <p:spPr/>
        <p:txBody>
          <a:bodyPr/>
          <a:lstStyle/>
          <a:p>
            <a:fld id="{7FB667E1-E601-4AAF-B95C-B25720D70A60}" type="slidenum">
              <a:rPr lang="pl-PL" smtClean="0"/>
              <a:t>24</a:t>
            </a:fld>
            <a:endParaRPr lang="pl-PL" dirty="0"/>
          </a:p>
        </p:txBody>
      </p:sp>
    </p:spTree>
    <p:extLst>
      <p:ext uri="{BB962C8B-B14F-4D97-AF65-F5344CB8AC3E}">
        <p14:creationId xmlns:p14="http://schemas.microsoft.com/office/powerpoint/2010/main" val="953774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Przedstawiony na slajdzie kod jest najprostszym</a:t>
            </a:r>
            <a:r>
              <a:rPr lang="pl-PL" baseline="0" dirty="0" smtClean="0"/>
              <a:t> możliwym sposobem jak stworzyć wątki z pętli for przy użyciu dyrektywy kompilatora </a:t>
            </a:r>
            <a:r>
              <a:rPr lang="pl-PL" baseline="0" dirty="0" err="1" smtClean="0"/>
              <a:t>pragma</a:t>
            </a:r>
            <a:r>
              <a:rPr lang="pl-PL" baseline="0" dirty="0" smtClean="0"/>
              <a:t> w </a:t>
            </a:r>
            <a:r>
              <a:rPr lang="pl-PL" baseline="0" dirty="0" err="1" smtClean="0"/>
              <a:t>OpenMP</a:t>
            </a:r>
            <a:r>
              <a:rPr lang="pl-PL" baseline="0" dirty="0" smtClean="0"/>
              <a:t>. </a:t>
            </a:r>
            <a:r>
              <a:rPr lang="pl-PL" baseline="0" dirty="0" err="1" smtClean="0"/>
              <a:t>OpenMP</a:t>
            </a:r>
            <a:r>
              <a:rPr lang="pl-PL" baseline="0" dirty="0" smtClean="0"/>
              <a:t> to wieloplatformowe API umożliwiające tworzenie </a:t>
            </a:r>
            <a:r>
              <a:rPr lang="pl-PL" baseline="0" dirty="0" err="1" smtClean="0"/>
              <a:t>programó</a:t>
            </a:r>
            <a:r>
              <a:rPr lang="pl-PL" baseline="0" dirty="0" smtClean="0"/>
              <a:t> komputerowych dla systemów wieloprocesorowych z pamięcią dzieloną. Wykorzystywane w C/C++ i Fortranie na wielu </a:t>
            </a:r>
            <a:r>
              <a:rPr lang="pl-PL" baseline="0" dirty="0" err="1" smtClean="0"/>
              <a:t>architekturach</a:t>
            </a:r>
            <a:r>
              <a:rPr lang="pl-PL" baseline="0" dirty="0" smtClean="0"/>
              <a:t>: Unix, Windows. Jest to przenośny całkowicie skalowalny standard zatwierdzony przez głównych producentów sprzętu.</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26</a:t>
            </a:fld>
            <a:endParaRPr lang="pl-PL" dirty="0"/>
          </a:p>
        </p:txBody>
      </p:sp>
    </p:spTree>
    <p:extLst>
      <p:ext uri="{BB962C8B-B14F-4D97-AF65-F5344CB8AC3E}">
        <p14:creationId xmlns:p14="http://schemas.microsoft.com/office/powerpoint/2010/main" val="1384113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Przyjmuje się,</a:t>
            </a:r>
            <a:r>
              <a:rPr lang="pl-PL" baseline="0" dirty="0" smtClean="0"/>
              <a:t> że program 90% cykli powinien wykonywać w VPU.</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28</a:t>
            </a:fld>
            <a:endParaRPr lang="pl-PL" dirty="0"/>
          </a:p>
        </p:txBody>
      </p:sp>
    </p:spTree>
    <p:extLst>
      <p:ext uri="{BB962C8B-B14F-4D97-AF65-F5344CB8AC3E}">
        <p14:creationId xmlns:p14="http://schemas.microsoft.com/office/powerpoint/2010/main" val="2305952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29</a:t>
            </a:fld>
            <a:endParaRPr lang="pl-PL" dirty="0"/>
          </a:p>
        </p:txBody>
      </p:sp>
    </p:spTree>
    <p:extLst>
      <p:ext uri="{BB962C8B-B14F-4D97-AF65-F5344CB8AC3E}">
        <p14:creationId xmlns:p14="http://schemas.microsoft.com/office/powerpoint/2010/main" val="892166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Są to po prostu dodatkowe</a:t>
            </a:r>
            <a:r>
              <a:rPr lang="pl-PL" baseline="0" dirty="0" smtClean="0"/>
              <a:t> karty PCI Express, które współdziałają z procesorami Intel Xeon znacznie zwiększając wydajność przetwarzania równoległego w dużej skali.</a:t>
            </a:r>
          </a:p>
          <a:p>
            <a:r>
              <a:rPr lang="pl-PL" baseline="0" dirty="0" smtClean="0"/>
              <a:t>Tranzystory Tri-</a:t>
            </a:r>
            <a:r>
              <a:rPr lang="pl-PL" baseline="0" dirty="0" err="1" smtClean="0"/>
              <a:t>Gate</a:t>
            </a:r>
            <a:r>
              <a:rPr lang="pl-PL" baseline="0" dirty="0" smtClean="0"/>
              <a:t> był pierwszymi tranzystorami 3D produkowanymi masowo. Bariery fizyczne przy coraz większej miniaturyzacji ograniczały dalszy rozwój, dlatego od 2011 Intel wprowadza tą technologie. Lepsza kontrola </a:t>
            </a:r>
            <a:r>
              <a:rPr lang="pl-PL" baseline="0" dirty="0" err="1" smtClean="0"/>
              <a:t>gate’a</a:t>
            </a:r>
            <a:r>
              <a:rPr lang="pl-PL" baseline="0" dirty="0" smtClean="0"/>
              <a:t>, łatwiej wyłączać. W 2012 wprowadzone komercyjnie.</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3</a:t>
            </a:fld>
            <a:endParaRPr lang="pl-PL" dirty="0"/>
          </a:p>
        </p:txBody>
      </p:sp>
    </p:spTree>
    <p:extLst>
      <p:ext uri="{BB962C8B-B14F-4D97-AF65-F5344CB8AC3E}">
        <p14:creationId xmlns:p14="http://schemas.microsoft.com/office/powerpoint/2010/main" val="704097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Intel Xeon Phi potrafi</a:t>
            </a:r>
            <a:r>
              <a:rPr lang="pl-PL" baseline="0" dirty="0" smtClean="0"/>
              <a:t> użyć tych samych narzędzi co Xeony, jednak z uwagi na jego charakterystykę, niektóre z modeli są popularniejsze.</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31</a:t>
            </a:fld>
            <a:endParaRPr lang="pl-PL" dirty="0"/>
          </a:p>
        </p:txBody>
      </p:sp>
    </p:spTree>
    <p:extLst>
      <p:ext uri="{BB962C8B-B14F-4D97-AF65-F5344CB8AC3E}">
        <p14:creationId xmlns:p14="http://schemas.microsoft.com/office/powerpoint/2010/main" val="415807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Mnóstwo</a:t>
            </a:r>
            <a:r>
              <a:rPr lang="pl-PL" baseline="0" dirty="0" smtClean="0"/>
              <a:t> bibliotek </a:t>
            </a:r>
            <a:r>
              <a:rPr lang="pl-PL" baseline="0" dirty="0" err="1" smtClean="0"/>
              <a:t>udostęniających</a:t>
            </a:r>
            <a:r>
              <a:rPr lang="pl-PL" baseline="0" dirty="0" smtClean="0"/>
              <a:t> wiele gotowych, zaimplementowanych metod: BLAS, </a:t>
            </a:r>
            <a:r>
              <a:rPr lang="pl-PL" baseline="0" dirty="0" err="1" smtClean="0"/>
              <a:t>enkodery</a:t>
            </a:r>
            <a:r>
              <a:rPr lang="pl-PL" baseline="0" dirty="0" smtClean="0"/>
              <a:t> i dekodery wideo/audio, FFT, </a:t>
            </a:r>
            <a:r>
              <a:rPr lang="pl-PL" baseline="0" dirty="0" err="1" smtClean="0"/>
              <a:t>solvery</a:t>
            </a:r>
            <a:r>
              <a:rPr lang="pl-PL" baseline="0" dirty="0" smtClean="0"/>
              <a:t>, sortery. Przykładem jest </a:t>
            </a:r>
            <a:r>
              <a:rPr lang="en-US" sz="1200" b="0" i="0" kern="1200" dirty="0" smtClean="0">
                <a:solidFill>
                  <a:schemeClr val="tx1"/>
                </a:solidFill>
                <a:effectLst/>
                <a:latin typeface="+mn-lt"/>
                <a:ea typeface="+mn-ea"/>
                <a:cs typeface="+mn-cs"/>
              </a:rPr>
              <a:t>Intel® Math Kernel Library</a:t>
            </a:r>
            <a:r>
              <a:rPr lang="pl-PL" sz="1200" b="0" i="0" kern="1200" dirty="0" smtClean="0">
                <a:solidFill>
                  <a:schemeClr val="tx1"/>
                </a:solidFill>
                <a:effectLst/>
                <a:latin typeface="+mn-lt"/>
                <a:ea typeface="+mn-ea"/>
                <a:cs typeface="+mn-cs"/>
              </a:rPr>
              <a:t>,</a:t>
            </a:r>
            <a:r>
              <a:rPr lang="pl-PL" sz="1200" b="0" i="0" kern="1200" baseline="0" dirty="0" smtClean="0">
                <a:solidFill>
                  <a:schemeClr val="tx1"/>
                </a:solidFill>
                <a:effectLst/>
                <a:latin typeface="+mn-lt"/>
                <a:ea typeface="+mn-ea"/>
                <a:cs typeface="+mn-cs"/>
              </a:rPr>
              <a:t> który udostępnia zaawansowane implementacje algorytmów świetnie wykorzystujących Intel Streaming SIMD Extensions, Intel Advanced </a:t>
            </a:r>
            <a:r>
              <a:rPr lang="pl-PL" sz="1200" b="0" i="0" kern="1200" baseline="0" dirty="0" err="1" smtClean="0">
                <a:solidFill>
                  <a:schemeClr val="tx1"/>
                </a:solidFill>
                <a:effectLst/>
                <a:latin typeface="+mn-lt"/>
                <a:ea typeface="+mn-ea"/>
                <a:cs typeface="+mn-cs"/>
              </a:rPr>
              <a:t>Vector</a:t>
            </a:r>
            <a:r>
              <a:rPr lang="pl-PL" sz="1200" b="0" i="0" kern="1200" baseline="0" dirty="0" smtClean="0">
                <a:solidFill>
                  <a:schemeClr val="tx1"/>
                </a:solidFill>
                <a:effectLst/>
                <a:latin typeface="+mn-lt"/>
                <a:ea typeface="+mn-ea"/>
                <a:cs typeface="+mn-cs"/>
              </a:rPr>
              <a:t> Extensions oraz </a:t>
            </a:r>
            <a:r>
              <a:rPr lang="pl-PL" sz="1200" b="0" i="0" kern="1200" baseline="0" dirty="0" err="1" smtClean="0">
                <a:solidFill>
                  <a:schemeClr val="tx1"/>
                </a:solidFill>
                <a:effectLst/>
                <a:latin typeface="+mn-lt"/>
                <a:ea typeface="+mn-ea"/>
                <a:cs typeface="+mn-cs"/>
              </a:rPr>
              <a:t>multicore</a:t>
            </a:r>
            <a:r>
              <a:rPr lang="pl-PL" sz="1200" b="0" i="0" kern="1200" baseline="0" dirty="0" smtClean="0">
                <a:solidFill>
                  <a:schemeClr val="tx1"/>
                </a:solidFill>
                <a:effectLst/>
                <a:latin typeface="+mn-lt"/>
                <a:ea typeface="+mn-ea"/>
                <a:cs typeface="+mn-cs"/>
              </a:rPr>
              <a:t> i </a:t>
            </a:r>
            <a:r>
              <a:rPr lang="pl-PL" sz="1200" b="0" i="0" kern="1200" baseline="0" dirty="0" err="1" smtClean="0">
                <a:solidFill>
                  <a:schemeClr val="tx1"/>
                </a:solidFill>
                <a:effectLst/>
                <a:latin typeface="+mn-lt"/>
                <a:ea typeface="+mn-ea"/>
                <a:cs typeface="+mn-cs"/>
              </a:rPr>
              <a:t>manycore</a:t>
            </a:r>
            <a:r>
              <a:rPr lang="pl-PL" sz="1200" b="0" i="0" kern="1200" baseline="0" dirty="0" smtClean="0">
                <a:solidFill>
                  <a:schemeClr val="tx1"/>
                </a:solidFill>
                <a:effectLst/>
                <a:latin typeface="+mn-lt"/>
                <a:ea typeface="+mn-ea"/>
                <a:cs typeface="+mn-cs"/>
              </a:rPr>
              <a:t> koprocesory. Wystarczy użyć odpowiedniej rutyny. </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33</a:t>
            </a:fld>
            <a:endParaRPr lang="pl-PL" dirty="0"/>
          </a:p>
        </p:txBody>
      </p:sp>
    </p:spTree>
    <p:extLst>
      <p:ext uri="{BB962C8B-B14F-4D97-AF65-F5344CB8AC3E}">
        <p14:creationId xmlns:p14="http://schemas.microsoft.com/office/powerpoint/2010/main" val="3982174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Użycie </a:t>
            </a:r>
            <a:r>
              <a:rPr lang="pl-PL" dirty="0" err="1" smtClean="0"/>
              <a:t>pragma</a:t>
            </a:r>
            <a:r>
              <a:rPr lang="pl-PL" baseline="0" dirty="0" smtClean="0"/>
              <a:t> </a:t>
            </a:r>
            <a:r>
              <a:rPr lang="pl-PL" baseline="0" dirty="0" err="1" smtClean="0"/>
              <a:t>offload</a:t>
            </a:r>
            <a:r>
              <a:rPr lang="pl-PL" baseline="0" dirty="0" smtClean="0"/>
              <a:t>: zwalniamy programistę z wnikania w niski poziom, wiemy tylko że oddzielamy pamięć na rdzeniach</a:t>
            </a:r>
          </a:p>
          <a:p>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38</a:t>
            </a:fld>
            <a:endParaRPr lang="pl-PL" dirty="0"/>
          </a:p>
        </p:txBody>
      </p:sp>
    </p:spTree>
    <p:extLst>
      <p:ext uri="{BB962C8B-B14F-4D97-AF65-F5344CB8AC3E}">
        <p14:creationId xmlns:p14="http://schemas.microsoft.com/office/powerpoint/2010/main" val="4023266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smtClean="0"/>
              <a:t>Keyword</a:t>
            </a:r>
            <a:r>
              <a:rPr lang="pl-PL" dirty="0" smtClean="0"/>
              <a:t> _</a:t>
            </a:r>
            <a:r>
              <a:rPr lang="pl-PL" dirty="0" err="1" smtClean="0"/>
              <a:t>Cilk_shared</a:t>
            </a:r>
            <a:r>
              <a:rPr lang="pl-PL" baseline="0" dirty="0" smtClean="0"/>
              <a:t> oznacza współdzielone dane, następnie wysyłamy egzekucję funkcji </a:t>
            </a:r>
            <a:r>
              <a:rPr lang="pl-PL" baseline="0" dirty="0" err="1" smtClean="0"/>
              <a:t>func</a:t>
            </a:r>
            <a:r>
              <a:rPr lang="pl-PL" baseline="0" dirty="0" smtClean="0"/>
              <a:t> do koprocesora, funkcja może zmienić dane współdzielone, które będą widoczne na wszystkich procesorach.</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40</a:t>
            </a:fld>
            <a:endParaRPr lang="pl-PL" dirty="0"/>
          </a:p>
        </p:txBody>
      </p:sp>
    </p:spTree>
    <p:extLst>
      <p:ext uri="{BB962C8B-B14F-4D97-AF65-F5344CB8AC3E}">
        <p14:creationId xmlns:p14="http://schemas.microsoft.com/office/powerpoint/2010/main" val="510213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b="0" i="0" kern="1200" dirty="0" smtClean="0">
                <a:solidFill>
                  <a:schemeClr val="tx1"/>
                </a:solidFill>
                <a:effectLst/>
                <a:latin typeface="+mn-lt"/>
                <a:ea typeface="+mn-ea"/>
                <a:cs typeface="+mn-cs"/>
              </a:rPr>
              <a:t>Team COSMOS w 2013 roku przeniósł z powodzeniem dwa projekty na architekturę MIC. Z kolaboracją z Intelem, udało się przenieść m.in kod symulujący ewolucje ścian domenowych, które postawały we wczesnym Wszechświecie (magnetycznych zaburzeń symetrii). Kod był początkowo zrównoleglony przy użyciu czystego </a:t>
            </a:r>
            <a:r>
              <a:rPr lang="pl-PL" sz="1200" b="0" i="0" kern="1200" dirty="0" err="1" smtClean="0">
                <a:solidFill>
                  <a:schemeClr val="tx1"/>
                </a:solidFill>
                <a:effectLst/>
                <a:latin typeface="+mn-lt"/>
                <a:ea typeface="+mn-ea"/>
                <a:cs typeface="+mn-cs"/>
              </a:rPr>
              <a:t>OpenMP</a:t>
            </a:r>
            <a:r>
              <a:rPr lang="pl-PL" sz="1200" b="0" i="0" kern="1200" dirty="0" smtClean="0">
                <a:solidFill>
                  <a:schemeClr val="tx1"/>
                </a:solidFill>
                <a:effectLst/>
                <a:latin typeface="+mn-lt"/>
                <a:ea typeface="+mn-ea"/>
                <a:cs typeface="+mn-cs"/>
              </a:rPr>
              <a:t> tak by móc działać na kolejnych generacjach komputera COSMOS. Rozwiązania testowane były poza systemem przy użyciu Intel Xeon E5-4650L oraz dwóch kart Xeon Phi 5110P. </a:t>
            </a:r>
            <a:r>
              <a:rPr lang="pl-PL" sz="1200" b="0" i="0" kern="1200" dirty="0" err="1" smtClean="0">
                <a:solidFill>
                  <a:schemeClr val="tx1"/>
                </a:solidFill>
                <a:effectLst/>
                <a:latin typeface="+mn-lt"/>
                <a:ea typeface="+mn-ea"/>
                <a:cs typeface="+mn-cs"/>
              </a:rPr>
              <a:t>Sockety</a:t>
            </a:r>
            <a:r>
              <a:rPr lang="pl-PL" sz="1200" b="0" i="0" kern="1200" dirty="0" smtClean="0">
                <a:solidFill>
                  <a:schemeClr val="tx1"/>
                </a:solidFill>
                <a:effectLst/>
                <a:latin typeface="+mn-lt"/>
                <a:ea typeface="+mn-ea"/>
                <a:cs typeface="+mn-cs"/>
              </a:rPr>
              <a:t> Xeon Phi okazały się być 2x szybsze. Po dość prostych modyfikacjach algorytmu kod został </a:t>
            </a:r>
            <a:r>
              <a:rPr lang="pl-PL" sz="1200" b="0" i="0" kern="1200" dirty="0" err="1" smtClean="0">
                <a:solidFill>
                  <a:schemeClr val="tx1"/>
                </a:solidFill>
                <a:effectLst/>
                <a:latin typeface="+mn-lt"/>
                <a:ea typeface="+mn-ea"/>
                <a:cs typeface="+mn-cs"/>
              </a:rPr>
              <a:t>zrefaktorowany</a:t>
            </a:r>
            <a:r>
              <a:rPr lang="pl-PL" sz="1200" b="0" i="0" kern="1200" dirty="0" smtClean="0">
                <a:solidFill>
                  <a:schemeClr val="tx1"/>
                </a:solidFill>
                <a:effectLst/>
                <a:latin typeface="+mn-lt"/>
                <a:ea typeface="+mn-ea"/>
                <a:cs typeface="+mn-cs"/>
              </a:rPr>
              <a:t> tak by zajmował mniej pamięci, był bardziej zwektoryzowany i bardziej cache-</a:t>
            </a:r>
            <a:r>
              <a:rPr lang="pl-PL" sz="1200" b="0" i="0" kern="1200" dirty="0" err="1" smtClean="0">
                <a:solidFill>
                  <a:schemeClr val="tx1"/>
                </a:solidFill>
                <a:effectLst/>
                <a:latin typeface="+mn-lt"/>
                <a:ea typeface="+mn-ea"/>
                <a:cs typeface="+mn-cs"/>
              </a:rPr>
              <a:t>friendly</a:t>
            </a:r>
            <a:r>
              <a:rPr lang="pl-PL" sz="1200" b="0" i="0" kern="1200" dirty="0" smtClean="0">
                <a:solidFill>
                  <a:schemeClr val="tx1"/>
                </a:solidFill>
                <a:effectLst/>
                <a:latin typeface="+mn-lt"/>
                <a:ea typeface="+mn-ea"/>
                <a:cs typeface="+mn-cs"/>
              </a:rPr>
              <a:t>. Po trzech tygodniach pracy kod został przyspieszony o 5.51x na 2 Xeonach i o 17x na Xeon Phi. Obecnie kod przenoszony jest tak by mógł </a:t>
            </a:r>
            <a:r>
              <a:rPr lang="pl-PL" sz="1200" b="0" i="0" kern="1200" dirty="0" err="1" smtClean="0">
                <a:solidFill>
                  <a:schemeClr val="tx1"/>
                </a:solidFill>
                <a:effectLst/>
                <a:latin typeface="+mn-lt"/>
                <a:ea typeface="+mn-ea"/>
                <a:cs typeface="+mn-cs"/>
              </a:rPr>
              <a:t>uzywać</a:t>
            </a:r>
            <a:r>
              <a:rPr lang="pl-PL" sz="1200" b="0" i="0" kern="1200" dirty="0" smtClean="0">
                <a:solidFill>
                  <a:schemeClr val="tx1"/>
                </a:solidFill>
                <a:effectLst/>
                <a:latin typeface="+mn-lt"/>
                <a:ea typeface="+mn-ea"/>
                <a:cs typeface="+mn-cs"/>
              </a:rPr>
              <a:t> wielu </a:t>
            </a:r>
            <a:r>
              <a:rPr lang="pl-PL" sz="1200" b="0" i="0" kern="1200" dirty="0" err="1" smtClean="0">
                <a:solidFill>
                  <a:schemeClr val="tx1"/>
                </a:solidFill>
                <a:effectLst/>
                <a:latin typeface="+mn-lt"/>
                <a:ea typeface="+mn-ea"/>
                <a:cs typeface="+mn-cs"/>
              </a:rPr>
              <a:t>MICów</a:t>
            </a:r>
            <a:r>
              <a:rPr lang="pl-PL" sz="1200" b="0" i="0" kern="1200" dirty="0" smtClean="0">
                <a:solidFill>
                  <a:schemeClr val="tx1"/>
                </a:solidFill>
                <a:effectLst/>
                <a:latin typeface="+mn-lt"/>
                <a:ea typeface="+mn-ea"/>
                <a:cs typeface="+mn-cs"/>
              </a:rPr>
              <a:t> w celu przygotowania się do największej symulacji </a:t>
            </a:r>
            <a:r>
              <a:rPr lang="pl-PL" sz="1200" b="0" i="0" kern="1200" dirty="0" err="1" smtClean="0">
                <a:solidFill>
                  <a:schemeClr val="tx1"/>
                </a:solidFill>
                <a:effectLst/>
                <a:latin typeface="+mn-lt"/>
                <a:ea typeface="+mn-ea"/>
                <a:cs typeface="+mn-cs"/>
              </a:rPr>
              <a:t>domain</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walls</a:t>
            </a:r>
            <a:r>
              <a:rPr lang="pl-PL" sz="1200" b="0" i="0" kern="1200" dirty="0" smtClean="0">
                <a:solidFill>
                  <a:schemeClr val="tx1"/>
                </a:solidFill>
                <a:effectLst/>
                <a:latin typeface="+mn-lt"/>
                <a:ea typeface="+mn-ea"/>
                <a:cs typeface="+mn-cs"/>
              </a:rPr>
              <a:t>. Największą innowacją było stworzenie </a:t>
            </a:r>
            <a:r>
              <a:rPr lang="pl-PL" sz="1200" b="0" i="0" kern="1200" dirty="0" err="1" smtClean="0">
                <a:solidFill>
                  <a:schemeClr val="tx1"/>
                </a:solidFill>
                <a:effectLst/>
                <a:latin typeface="+mn-lt"/>
                <a:ea typeface="+mn-ea"/>
                <a:cs typeface="+mn-cs"/>
              </a:rPr>
              <a:t>dense</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symmetric</a:t>
            </a:r>
            <a:r>
              <a:rPr lang="pl-PL" sz="1200" b="0" i="0" kern="1200" dirty="0" smtClean="0">
                <a:solidFill>
                  <a:schemeClr val="tx1"/>
                </a:solidFill>
                <a:effectLst/>
                <a:latin typeface="+mn-lt"/>
                <a:ea typeface="+mn-ea"/>
                <a:cs typeface="+mn-cs"/>
              </a:rPr>
              <a:t>, real </a:t>
            </a:r>
            <a:r>
              <a:rPr lang="pl-PL" sz="1200" b="0" i="0" kern="1200" dirty="0" err="1" smtClean="0">
                <a:solidFill>
                  <a:schemeClr val="tx1"/>
                </a:solidFill>
                <a:effectLst/>
                <a:latin typeface="+mn-lt"/>
                <a:ea typeface="+mn-ea"/>
                <a:cs typeface="+mn-cs"/>
              </a:rPr>
              <a:t>eigensolver</a:t>
            </a:r>
            <a:r>
              <a:rPr lang="pl-PL" sz="1200" b="0" i="0" kern="1200" dirty="0" smtClean="0">
                <a:solidFill>
                  <a:schemeClr val="tx1"/>
                </a:solidFill>
                <a:effectLst/>
                <a:latin typeface="+mn-lt"/>
                <a:ea typeface="+mn-ea"/>
                <a:cs typeface="+mn-cs"/>
              </a:rPr>
              <a:t> for the UV2000 co pozwoliło lepiej korzystać z </a:t>
            </a:r>
            <a:r>
              <a:rPr lang="pl-PL" sz="1200" b="0" i="0" kern="1200" dirty="0" err="1" smtClean="0">
                <a:solidFill>
                  <a:schemeClr val="tx1"/>
                </a:solidFill>
                <a:effectLst/>
                <a:latin typeface="+mn-lt"/>
                <a:ea typeface="+mn-ea"/>
                <a:cs typeface="+mn-cs"/>
              </a:rPr>
              <a:t>dzeilonej</a:t>
            </a:r>
            <a:r>
              <a:rPr lang="pl-PL" sz="1200" b="0" i="0" kern="1200" dirty="0" smtClean="0">
                <a:solidFill>
                  <a:schemeClr val="tx1"/>
                </a:solidFill>
                <a:effectLst/>
                <a:latin typeface="+mn-lt"/>
                <a:ea typeface="+mn-ea"/>
                <a:cs typeface="+mn-cs"/>
              </a:rPr>
              <a:t> pamięci w architekturze SMP niż w gotowych implementacjach</a:t>
            </a:r>
          </a:p>
          <a:p>
            <a:r>
              <a:rPr lang="pl-PL" sz="1200" b="0" i="0" kern="1200" dirty="0" smtClean="0">
                <a:solidFill>
                  <a:schemeClr val="tx1"/>
                </a:solidFill>
                <a:effectLst/>
                <a:latin typeface="+mn-lt"/>
                <a:ea typeface="+mn-ea"/>
                <a:cs typeface="+mn-cs"/>
              </a:rPr>
              <a:t>Ostatnio komputer COSMOS przy użyciu ulepszonych algorytmów </a:t>
            </a:r>
            <a:r>
              <a:rPr lang="pl-PL" sz="1200" b="0" i="0" kern="1200" dirty="0" err="1" smtClean="0">
                <a:solidFill>
                  <a:schemeClr val="tx1"/>
                </a:solidFill>
                <a:effectLst/>
                <a:latin typeface="+mn-lt"/>
                <a:ea typeface="+mn-ea"/>
                <a:cs typeface="+mn-cs"/>
              </a:rPr>
              <a:t>zdiagonalizowal</a:t>
            </a:r>
            <a:r>
              <a:rPr lang="pl-PL" sz="1200" b="0" i="0" kern="1200" dirty="0" smtClean="0">
                <a:solidFill>
                  <a:schemeClr val="tx1"/>
                </a:solidFill>
                <a:effectLst/>
                <a:latin typeface="+mn-lt"/>
                <a:ea typeface="+mn-ea"/>
                <a:cs typeface="+mn-cs"/>
              </a:rPr>
              <a:t> macierz 130,000^2 </a:t>
            </a:r>
            <a:r>
              <a:rPr lang="pl-PL" sz="1200" b="0" i="0" kern="1200" dirty="0" err="1" smtClean="0">
                <a:solidFill>
                  <a:schemeClr val="tx1"/>
                </a:solidFill>
                <a:effectLst/>
                <a:latin typeface="+mn-lt"/>
                <a:ea typeface="+mn-ea"/>
                <a:cs typeface="+mn-cs"/>
              </a:rPr>
              <a:t>wprzy</a:t>
            </a:r>
            <a:r>
              <a:rPr lang="pl-PL" sz="1200" b="0" i="0" kern="1200" dirty="0" smtClean="0">
                <a:solidFill>
                  <a:schemeClr val="tx1"/>
                </a:solidFill>
                <a:effectLst/>
                <a:latin typeface="+mn-lt"/>
                <a:ea typeface="+mn-ea"/>
                <a:cs typeface="+mn-cs"/>
              </a:rPr>
              <a:t> użyciu 14 </a:t>
            </a:r>
            <a:r>
              <a:rPr lang="pl-PL" sz="1200" b="0" i="0" kern="1200" dirty="0" err="1" smtClean="0">
                <a:solidFill>
                  <a:schemeClr val="tx1"/>
                </a:solidFill>
                <a:effectLst/>
                <a:latin typeface="+mn-lt"/>
                <a:ea typeface="+mn-ea"/>
                <a:cs typeface="+mn-cs"/>
              </a:rPr>
              <a:t>wezlow</a:t>
            </a:r>
            <a:r>
              <a:rPr lang="pl-PL" sz="1200" b="0" i="0" kern="1200" dirty="0" smtClean="0">
                <a:solidFill>
                  <a:schemeClr val="tx1"/>
                </a:solidFill>
                <a:effectLst/>
                <a:latin typeface="+mn-lt"/>
                <a:ea typeface="+mn-ea"/>
                <a:cs typeface="+mn-cs"/>
              </a:rPr>
              <a:t> w 4.5 godziny. To samo </a:t>
            </a:r>
            <a:r>
              <a:rPr lang="pl-PL" sz="1200" b="0" i="0" kern="1200" dirty="0" err="1" smtClean="0">
                <a:solidFill>
                  <a:schemeClr val="tx1"/>
                </a:solidFill>
                <a:effectLst/>
                <a:latin typeface="+mn-lt"/>
                <a:ea typeface="+mn-ea"/>
                <a:cs typeface="+mn-cs"/>
              </a:rPr>
              <a:t>uzywajac</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ScaLAPACK</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zajelo</a:t>
            </a:r>
            <a:r>
              <a:rPr lang="pl-PL" sz="1200" b="0" i="0" kern="1200" dirty="0" smtClean="0">
                <a:solidFill>
                  <a:schemeClr val="tx1"/>
                </a:solidFill>
                <a:effectLst/>
                <a:latin typeface="+mn-lt"/>
                <a:ea typeface="+mn-ea"/>
                <a:cs typeface="+mn-cs"/>
              </a:rPr>
              <a:t> 7 godzin. </a:t>
            </a:r>
            <a:r>
              <a:rPr lang="pl-PL" sz="1200" b="0" i="0" kern="1200" dirty="0" err="1" smtClean="0">
                <a:solidFill>
                  <a:schemeClr val="tx1"/>
                </a:solidFill>
                <a:effectLst/>
                <a:latin typeface="+mn-lt"/>
                <a:ea typeface="+mn-ea"/>
                <a:cs typeface="+mn-cs"/>
              </a:rPr>
              <a:t>Powstal</a:t>
            </a:r>
            <a:r>
              <a:rPr lang="pl-PL" sz="1200" b="0" i="0" kern="1200" dirty="0" smtClean="0">
                <a:solidFill>
                  <a:schemeClr val="tx1"/>
                </a:solidFill>
                <a:effectLst/>
                <a:latin typeface="+mn-lt"/>
                <a:ea typeface="+mn-ea"/>
                <a:cs typeface="+mn-cs"/>
              </a:rPr>
              <a:t> z tego </a:t>
            </a:r>
            <a:r>
              <a:rPr lang="pl-PL" sz="1200" b="0" i="0" kern="1200" dirty="0" err="1" smtClean="0">
                <a:solidFill>
                  <a:schemeClr val="tx1"/>
                </a:solidFill>
                <a:effectLst/>
                <a:latin typeface="+mn-lt"/>
                <a:ea typeface="+mn-ea"/>
                <a:cs typeface="+mn-cs"/>
              </a:rPr>
              <a:t>odrebny</a:t>
            </a:r>
            <a:r>
              <a:rPr lang="pl-PL" sz="1200" b="0" i="0" kern="1200" dirty="0" smtClean="0">
                <a:solidFill>
                  <a:schemeClr val="tx1"/>
                </a:solidFill>
                <a:effectLst/>
                <a:latin typeface="+mn-lt"/>
                <a:ea typeface="+mn-ea"/>
                <a:cs typeface="+mn-cs"/>
              </a:rPr>
              <a:t> projekt, </a:t>
            </a:r>
            <a:r>
              <a:rPr lang="pl-PL" sz="1200" b="0" i="0" kern="1200" dirty="0" err="1" smtClean="0">
                <a:solidFill>
                  <a:schemeClr val="tx1"/>
                </a:solidFill>
                <a:effectLst/>
                <a:latin typeface="+mn-lt"/>
                <a:ea typeface="+mn-ea"/>
                <a:cs typeface="+mn-cs"/>
              </a:rPr>
              <a:t>ktory</a:t>
            </a:r>
            <a:r>
              <a:rPr lang="pl-PL" sz="1200" b="0" i="0" kern="1200" dirty="0" smtClean="0">
                <a:solidFill>
                  <a:schemeClr val="tx1"/>
                </a:solidFill>
                <a:effectLst/>
                <a:latin typeface="+mn-lt"/>
                <a:ea typeface="+mn-ea"/>
                <a:cs typeface="+mn-cs"/>
              </a:rPr>
              <a:t> jest obecnie rozwijany </a:t>
            </a:r>
            <a:r>
              <a:rPr lang="pl-PL" sz="1200" b="0" i="0" kern="1200" dirty="0" err="1" smtClean="0">
                <a:solidFill>
                  <a:schemeClr val="tx1"/>
                </a:solidFill>
                <a:effectLst/>
                <a:latin typeface="+mn-lt"/>
                <a:ea typeface="+mn-ea"/>
                <a:cs typeface="+mn-cs"/>
              </a:rPr>
              <a:t>wykorzystujac</a:t>
            </a:r>
            <a:r>
              <a:rPr lang="pl-PL" sz="1200" b="0" i="0" kern="1200" dirty="0" smtClean="0">
                <a:solidFill>
                  <a:schemeClr val="tx1"/>
                </a:solidFill>
                <a:effectLst/>
                <a:latin typeface="+mn-lt"/>
                <a:ea typeface="+mn-ea"/>
                <a:cs typeface="+mn-cs"/>
              </a:rPr>
              <a:t> 15TB </a:t>
            </a:r>
            <a:r>
              <a:rPr lang="pl-PL" sz="1200" b="0" i="0" kern="1200" dirty="0" err="1" smtClean="0">
                <a:solidFill>
                  <a:schemeClr val="tx1"/>
                </a:solidFill>
                <a:effectLst/>
                <a:latin typeface="+mn-lt"/>
                <a:ea typeface="+mn-ea"/>
                <a:cs typeface="+mn-cs"/>
              </a:rPr>
              <a:t>pamieci</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wspoldzielonej</a:t>
            </a:r>
            <a:r>
              <a:rPr lang="pl-PL" sz="1200" b="0" i="0" kern="1200" dirty="0" smtClean="0">
                <a:solidFill>
                  <a:schemeClr val="tx1"/>
                </a:solidFill>
                <a:effectLst/>
                <a:latin typeface="+mn-lt"/>
                <a:ea typeface="+mn-ea"/>
                <a:cs typeface="+mn-cs"/>
              </a:rPr>
              <a:t>!</a:t>
            </a:r>
          </a:p>
          <a:p>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41</a:t>
            </a:fld>
            <a:endParaRPr lang="pl-PL" dirty="0"/>
          </a:p>
        </p:txBody>
      </p:sp>
    </p:spTree>
    <p:extLst>
      <p:ext uri="{BB962C8B-B14F-4D97-AF65-F5344CB8AC3E}">
        <p14:creationId xmlns:p14="http://schemas.microsoft.com/office/powerpoint/2010/main" val="846431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sz="1200" kern="1200" dirty="0" smtClean="0">
                <a:solidFill>
                  <a:schemeClr val="tx1"/>
                </a:solidFill>
                <a:effectLst/>
                <a:latin typeface="+mn-lt"/>
                <a:ea typeface="+mn-ea"/>
                <a:cs typeface="+mn-cs"/>
              </a:rPr>
              <a:t>Coraz bardziej popularne staje si obraz w </a:t>
            </a:r>
            <a:r>
              <a:rPr lang="pl-PL" sz="1200" kern="1200" dirty="0" err="1" smtClean="0">
                <a:solidFill>
                  <a:schemeClr val="tx1"/>
                </a:solidFill>
                <a:effectLst/>
                <a:latin typeface="+mn-lt"/>
                <a:ea typeface="+mn-ea"/>
                <a:cs typeface="+mn-cs"/>
              </a:rPr>
              <a:t>jakosci</a:t>
            </a:r>
            <a:r>
              <a:rPr lang="pl-PL" sz="1200" kern="1200" dirty="0" smtClean="0">
                <a:solidFill>
                  <a:schemeClr val="tx1"/>
                </a:solidFill>
                <a:effectLst/>
                <a:latin typeface="+mn-lt"/>
                <a:ea typeface="+mn-ea"/>
                <a:cs typeface="+mn-cs"/>
              </a:rPr>
              <a:t> HD, </a:t>
            </a:r>
            <a:r>
              <a:rPr lang="pl-PL" sz="1200" kern="1200" dirty="0" err="1" smtClean="0">
                <a:solidFill>
                  <a:schemeClr val="tx1"/>
                </a:solidFill>
                <a:effectLst/>
                <a:latin typeface="+mn-lt"/>
                <a:ea typeface="+mn-ea"/>
                <a:cs typeface="+mn-cs"/>
              </a:rPr>
              <a:t>zwieksza</a:t>
            </a:r>
            <a:r>
              <a:rPr lang="pl-PL" sz="1200" kern="1200" dirty="0" smtClean="0">
                <a:solidFill>
                  <a:schemeClr val="tx1"/>
                </a:solidFill>
                <a:effectLst/>
                <a:latin typeface="+mn-lt"/>
                <a:ea typeface="+mn-ea"/>
                <a:cs typeface="+mn-cs"/>
              </a:rPr>
              <a:t> to potrzebne zasoby </a:t>
            </a:r>
            <a:r>
              <a:rPr lang="pl-PL" sz="1200" kern="1200" dirty="0" err="1" smtClean="0">
                <a:solidFill>
                  <a:schemeClr val="tx1"/>
                </a:solidFill>
                <a:effectLst/>
                <a:latin typeface="+mn-lt"/>
                <a:ea typeface="+mn-ea"/>
                <a:cs typeface="+mn-cs"/>
              </a:rPr>
              <a:t>pamieci</a:t>
            </a:r>
            <a:r>
              <a:rPr lang="pl-PL" sz="1200" kern="1200" dirty="0" smtClean="0">
                <a:solidFill>
                  <a:schemeClr val="tx1"/>
                </a:solidFill>
                <a:effectLst/>
                <a:latin typeface="+mn-lt"/>
                <a:ea typeface="+mn-ea"/>
                <a:cs typeface="+mn-cs"/>
              </a:rPr>
              <a:t>, jak </a:t>
            </a:r>
            <a:r>
              <a:rPr lang="pl-PL" sz="1200" kern="1200" dirty="0" err="1" smtClean="0">
                <a:solidFill>
                  <a:schemeClr val="tx1"/>
                </a:solidFill>
                <a:effectLst/>
                <a:latin typeface="+mn-lt"/>
                <a:ea typeface="+mn-ea"/>
                <a:cs typeface="+mn-cs"/>
              </a:rPr>
              <a:t>rowniez</a:t>
            </a:r>
            <a:r>
              <a:rPr lang="pl-PL" sz="1200" kern="1200" dirty="0" smtClean="0">
                <a:solidFill>
                  <a:schemeClr val="tx1"/>
                </a:solidFill>
                <a:effectLst/>
                <a:latin typeface="+mn-lt"/>
                <a:ea typeface="+mn-ea"/>
                <a:cs typeface="+mn-cs"/>
              </a:rPr>
              <a:t> zmusza by </a:t>
            </a:r>
            <a:r>
              <a:rPr lang="pl-PL" sz="1200" kern="1200" dirty="0" err="1" smtClean="0">
                <a:solidFill>
                  <a:schemeClr val="tx1"/>
                </a:solidFill>
                <a:effectLst/>
                <a:latin typeface="+mn-lt"/>
                <a:ea typeface="+mn-ea"/>
                <a:cs typeface="+mn-cs"/>
              </a:rPr>
              <a:t>znajdowaccoraz</a:t>
            </a:r>
            <a:r>
              <a:rPr lang="pl-PL" sz="1200" kern="1200" dirty="0" smtClean="0">
                <a:solidFill>
                  <a:schemeClr val="tx1"/>
                </a:solidFill>
                <a:effectLst/>
                <a:latin typeface="+mn-lt"/>
                <a:ea typeface="+mn-ea"/>
                <a:cs typeface="+mn-cs"/>
              </a:rPr>
              <a:t> wydajniejsze </a:t>
            </a:r>
            <a:r>
              <a:rPr lang="pl-PL" sz="1200" kern="1200" dirty="0" err="1" smtClean="0">
                <a:solidFill>
                  <a:schemeClr val="tx1"/>
                </a:solidFill>
                <a:effectLst/>
                <a:latin typeface="+mn-lt"/>
                <a:ea typeface="+mn-ea"/>
                <a:cs typeface="+mn-cs"/>
              </a:rPr>
              <a:t>mozliwosci</a:t>
            </a:r>
            <a:r>
              <a:rPr lang="pl-PL" sz="1200" kern="1200" dirty="0" smtClean="0">
                <a:solidFill>
                  <a:schemeClr val="tx1"/>
                </a:solidFill>
                <a:effectLst/>
                <a:latin typeface="+mn-lt"/>
                <a:ea typeface="+mn-ea"/>
                <a:cs typeface="+mn-cs"/>
              </a:rPr>
              <a:t> przetwarzania tych danych. </a:t>
            </a:r>
            <a:r>
              <a:rPr lang="pl-PL" sz="1200" kern="1200" dirty="0" err="1" smtClean="0">
                <a:solidFill>
                  <a:schemeClr val="tx1"/>
                </a:solidFill>
                <a:effectLst/>
                <a:latin typeface="+mn-lt"/>
                <a:ea typeface="+mn-ea"/>
                <a:cs typeface="+mn-cs"/>
              </a:rPr>
              <a:t>Szczegolnie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widac</a:t>
            </a:r>
            <a:r>
              <a:rPr lang="pl-PL" sz="1200" kern="1200" dirty="0" smtClean="0">
                <a:solidFill>
                  <a:schemeClr val="tx1"/>
                </a:solidFill>
                <a:effectLst/>
                <a:latin typeface="+mn-lt"/>
                <a:ea typeface="+mn-ea"/>
                <a:cs typeface="+mn-cs"/>
              </a:rPr>
              <a:t> to w </a:t>
            </a:r>
            <a:r>
              <a:rPr lang="pl-PL" sz="1200" kern="1200" dirty="0" err="1" smtClean="0">
                <a:solidFill>
                  <a:schemeClr val="tx1"/>
                </a:solidFill>
                <a:effectLst/>
                <a:latin typeface="+mn-lt"/>
                <a:ea typeface="+mn-ea"/>
                <a:cs typeface="+mn-cs"/>
              </a:rPr>
              <a:t>uslugach</a:t>
            </a:r>
            <a:r>
              <a:rPr lang="pl-PL" sz="1200" kern="1200" dirty="0" smtClean="0">
                <a:solidFill>
                  <a:schemeClr val="tx1"/>
                </a:solidFill>
                <a:effectLst/>
                <a:latin typeface="+mn-lt"/>
                <a:ea typeface="+mn-ea"/>
                <a:cs typeface="+mn-cs"/>
              </a:rPr>
              <a:t> wszelkiego rodzaju </a:t>
            </a:r>
            <a:r>
              <a:rPr lang="pl-PL" sz="1200" kern="1200" dirty="0" err="1" smtClean="0">
                <a:solidFill>
                  <a:schemeClr val="tx1"/>
                </a:solidFill>
                <a:effectLst/>
                <a:latin typeface="+mn-lt"/>
                <a:ea typeface="+mn-ea"/>
                <a:cs typeface="+mn-cs"/>
              </a:rPr>
              <a:t>broadcastingu</a:t>
            </a:r>
            <a:r>
              <a:rPr lang="pl-PL" sz="1200" kern="1200" dirty="0" smtClean="0">
                <a:solidFill>
                  <a:schemeClr val="tx1"/>
                </a:solidFill>
                <a:effectLst/>
                <a:latin typeface="+mn-lt"/>
                <a:ea typeface="+mn-ea"/>
                <a:cs typeface="+mn-cs"/>
              </a:rPr>
              <a:t>. Firma NEC </a:t>
            </a:r>
            <a:r>
              <a:rPr lang="pl-PL" sz="1200" kern="1200" dirty="0" err="1" smtClean="0">
                <a:solidFill>
                  <a:schemeClr val="tx1"/>
                </a:solidFill>
                <a:effectLst/>
                <a:latin typeface="+mn-lt"/>
                <a:ea typeface="+mn-ea"/>
                <a:cs typeface="+mn-cs"/>
              </a:rPr>
              <a:t>przeprowadzila</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research</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dotyczacy</a:t>
            </a:r>
            <a:r>
              <a:rPr lang="pl-PL" sz="1200" kern="1200" dirty="0" smtClean="0">
                <a:solidFill>
                  <a:schemeClr val="tx1"/>
                </a:solidFill>
                <a:effectLst/>
                <a:latin typeface="+mn-lt"/>
                <a:ea typeface="+mn-ea"/>
                <a:cs typeface="+mn-cs"/>
              </a:rPr>
              <a:t> konwersji obrazu z SD do HD. Niestety tak </a:t>
            </a:r>
            <a:r>
              <a:rPr lang="pl-PL" sz="1200" kern="1200" dirty="0" err="1" smtClean="0">
                <a:solidFill>
                  <a:schemeClr val="tx1"/>
                </a:solidFill>
                <a:effectLst/>
                <a:latin typeface="+mn-lt"/>
                <a:ea typeface="+mn-ea"/>
                <a:cs typeface="+mn-cs"/>
              </a:rPr>
              <a:t>duze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ilosci</a:t>
            </a:r>
            <a:r>
              <a:rPr lang="pl-PL" sz="1200" kern="1200" dirty="0" smtClean="0">
                <a:solidFill>
                  <a:schemeClr val="tx1"/>
                </a:solidFill>
                <a:effectLst/>
                <a:latin typeface="+mn-lt"/>
                <a:ea typeface="+mn-ea"/>
                <a:cs typeface="+mn-cs"/>
              </a:rPr>
              <a:t> danych przy obecnych </a:t>
            </a:r>
            <a:r>
              <a:rPr lang="pl-PL" sz="1200" kern="1200" dirty="0" err="1" smtClean="0">
                <a:solidFill>
                  <a:schemeClr val="tx1"/>
                </a:solidFill>
                <a:effectLst/>
                <a:latin typeface="+mn-lt"/>
                <a:ea typeface="+mn-ea"/>
                <a:cs typeface="+mn-cs"/>
              </a:rPr>
              <a:t>systemachpowoduja</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dlugi</a:t>
            </a:r>
            <a:r>
              <a:rPr lang="pl-PL" sz="1200" kern="1200" dirty="0" smtClean="0">
                <a:solidFill>
                  <a:schemeClr val="tx1"/>
                </a:solidFill>
                <a:effectLst/>
                <a:latin typeface="+mn-lt"/>
                <a:ea typeface="+mn-ea"/>
                <a:cs typeface="+mn-cs"/>
              </a:rPr>
              <a:t> czas liczenia: na procesorach Xeon konwersja 1h filmu z SD do HD zajmuje kilka godzin. W 2012 roku </a:t>
            </a:r>
            <a:r>
              <a:rPr lang="pl-PL" sz="1200" kern="1200" dirty="0" err="1" smtClean="0">
                <a:solidFill>
                  <a:schemeClr val="tx1"/>
                </a:solidFill>
                <a:effectLst/>
                <a:latin typeface="+mn-lt"/>
                <a:ea typeface="+mn-ea"/>
                <a:cs typeface="+mn-cs"/>
              </a:rPr>
              <a:t>podjeto</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probe</a:t>
            </a:r>
            <a:r>
              <a:rPr lang="pl-PL" sz="1200" kern="1200" dirty="0" smtClean="0">
                <a:solidFill>
                  <a:schemeClr val="tx1"/>
                </a:solidFill>
                <a:effectLst/>
                <a:latin typeface="+mn-lt"/>
                <a:ea typeface="+mn-ea"/>
                <a:cs typeface="+mn-cs"/>
              </a:rPr>
              <a:t> stworzenia wydajnego oprogramowania do konwersji SD-&gt;HD </a:t>
            </a:r>
            <a:r>
              <a:rPr lang="pl-PL" sz="1200" kern="1200" dirty="0" err="1" smtClean="0">
                <a:solidFill>
                  <a:schemeClr val="tx1"/>
                </a:solidFill>
                <a:effectLst/>
                <a:latin typeface="+mn-lt"/>
                <a:ea typeface="+mn-ea"/>
                <a:cs typeface="+mn-cs"/>
              </a:rPr>
              <a:t>dzialajacego</a:t>
            </a:r>
            <a:r>
              <a:rPr lang="pl-PL" sz="1200" kern="1200" dirty="0" smtClean="0">
                <a:solidFill>
                  <a:schemeClr val="tx1"/>
                </a:solidFill>
                <a:effectLst/>
                <a:latin typeface="+mn-lt"/>
                <a:ea typeface="+mn-ea"/>
                <a:cs typeface="+mn-cs"/>
              </a:rPr>
              <a:t> na serwerach firmy </a:t>
            </a:r>
            <a:r>
              <a:rPr lang="pl-PL" sz="1200" kern="1200" dirty="0" err="1" smtClean="0">
                <a:solidFill>
                  <a:schemeClr val="tx1"/>
                </a:solidFill>
                <a:effectLst/>
                <a:latin typeface="+mn-lt"/>
                <a:ea typeface="+mn-ea"/>
                <a:cs typeface="+mn-cs"/>
              </a:rPr>
              <a:t>wyposazonych</a:t>
            </a:r>
            <a:r>
              <a:rPr lang="pl-PL" sz="1200" kern="1200" dirty="0" smtClean="0">
                <a:solidFill>
                  <a:schemeClr val="tx1"/>
                </a:solidFill>
                <a:effectLst/>
                <a:latin typeface="+mn-lt"/>
                <a:ea typeface="+mn-ea"/>
                <a:cs typeface="+mn-cs"/>
              </a:rPr>
              <a:t> w </a:t>
            </a:r>
            <a:r>
              <a:rPr lang="pl-PL" sz="1200" kern="1200" dirty="0" err="1" smtClean="0">
                <a:solidFill>
                  <a:schemeClr val="tx1"/>
                </a:solidFill>
                <a:effectLst/>
                <a:latin typeface="+mn-lt"/>
                <a:ea typeface="+mn-ea"/>
                <a:cs typeface="+mn-cs"/>
              </a:rPr>
              <a:t>korpcesory</a:t>
            </a:r>
            <a:r>
              <a:rPr lang="pl-PL" sz="1200" kern="1200" dirty="0" smtClean="0">
                <a:solidFill>
                  <a:schemeClr val="tx1"/>
                </a:solidFill>
                <a:effectLst/>
                <a:latin typeface="+mn-lt"/>
                <a:ea typeface="+mn-ea"/>
                <a:cs typeface="+mn-cs"/>
              </a:rPr>
              <a:t> Intel Xeon </a:t>
            </a:r>
            <a:r>
              <a:rPr lang="pl-PL" sz="1200" kern="1200" dirty="0" err="1" smtClean="0">
                <a:solidFill>
                  <a:schemeClr val="tx1"/>
                </a:solidFill>
                <a:effectLst/>
                <a:latin typeface="+mn-lt"/>
                <a:ea typeface="+mn-ea"/>
                <a:cs typeface="+mn-cs"/>
              </a:rPr>
              <a:t>Phi.Serwer</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NECa</a:t>
            </a:r>
            <a:r>
              <a:rPr lang="pl-PL" sz="1200" kern="1200" dirty="0" smtClean="0">
                <a:solidFill>
                  <a:schemeClr val="tx1"/>
                </a:solidFill>
                <a:effectLst/>
                <a:latin typeface="+mn-lt"/>
                <a:ea typeface="+mn-ea"/>
                <a:cs typeface="+mn-cs"/>
              </a:rPr>
              <a:t> może </a:t>
            </a:r>
            <a:r>
              <a:rPr lang="pl-PL" sz="1200" kern="1200" dirty="0" err="1" smtClean="0">
                <a:solidFill>
                  <a:schemeClr val="tx1"/>
                </a:solidFill>
                <a:effectLst/>
                <a:latin typeface="+mn-lt"/>
                <a:ea typeface="+mn-ea"/>
                <a:cs typeface="+mn-cs"/>
              </a:rPr>
              <a:t>zmiescic</a:t>
            </a:r>
            <a:r>
              <a:rPr lang="pl-PL" sz="1200" kern="1200" dirty="0" smtClean="0">
                <a:solidFill>
                  <a:schemeClr val="tx1"/>
                </a:solidFill>
                <a:effectLst/>
                <a:latin typeface="+mn-lt"/>
                <a:ea typeface="+mn-ea"/>
                <a:cs typeface="+mn-cs"/>
              </a:rPr>
              <a:t> 2 procesory Intel Xeon E5-2600 wraz z maksymalnie dwoma koprocesorami zamontowanymi na slotach </a:t>
            </a:r>
            <a:r>
              <a:rPr lang="pl-PL" sz="1200" kern="1200" dirty="0" err="1" smtClean="0">
                <a:solidFill>
                  <a:schemeClr val="tx1"/>
                </a:solidFill>
                <a:effectLst/>
                <a:latin typeface="+mn-lt"/>
                <a:ea typeface="+mn-ea"/>
                <a:cs typeface="+mn-cs"/>
              </a:rPr>
              <a:t>PCIe.Daje</a:t>
            </a:r>
            <a:r>
              <a:rPr lang="pl-PL" sz="1200" kern="1200" dirty="0" smtClean="0">
                <a:solidFill>
                  <a:schemeClr val="tx1"/>
                </a:solidFill>
                <a:effectLst/>
                <a:latin typeface="+mn-lt"/>
                <a:ea typeface="+mn-ea"/>
                <a:cs typeface="+mn-cs"/>
              </a:rPr>
              <a:t> to </a:t>
            </a:r>
            <a:r>
              <a:rPr lang="pl-PL" sz="1200" kern="1200" dirty="0" err="1" smtClean="0">
                <a:solidFill>
                  <a:schemeClr val="tx1"/>
                </a:solidFill>
                <a:effectLst/>
                <a:latin typeface="+mn-lt"/>
                <a:ea typeface="+mn-ea"/>
                <a:cs typeface="+mn-cs"/>
              </a:rPr>
              <a:t>mozliwosc</a:t>
            </a:r>
            <a:r>
              <a:rPr lang="pl-PL" sz="1200" kern="1200" dirty="0" smtClean="0">
                <a:solidFill>
                  <a:schemeClr val="tx1"/>
                </a:solidFill>
                <a:effectLst/>
                <a:latin typeface="+mn-lt"/>
                <a:ea typeface="+mn-ea"/>
                <a:cs typeface="+mn-cs"/>
              </a:rPr>
              <a:t> wykorzystania 520 </a:t>
            </a:r>
            <a:r>
              <a:rPr lang="pl-PL" sz="1200" kern="1200" dirty="0" err="1" smtClean="0">
                <a:solidFill>
                  <a:schemeClr val="tx1"/>
                </a:solidFill>
                <a:effectLst/>
                <a:latin typeface="+mn-lt"/>
                <a:ea typeface="+mn-ea"/>
                <a:cs typeface="+mn-cs"/>
              </a:rPr>
              <a:t>watkow</a:t>
            </a:r>
            <a:r>
              <a:rPr lang="pl-PL" sz="1200" kern="1200" dirty="0" smtClean="0">
                <a:solidFill>
                  <a:schemeClr val="tx1"/>
                </a:solidFill>
                <a:effectLst/>
                <a:latin typeface="+mn-lt"/>
                <a:ea typeface="+mn-ea"/>
                <a:cs typeface="+mn-cs"/>
              </a:rPr>
              <a:t> w aplikacji. </a:t>
            </a:r>
            <a:r>
              <a:rPr lang="pl-PL" sz="1200" kern="1200" dirty="0" err="1" smtClean="0">
                <a:solidFill>
                  <a:schemeClr val="tx1"/>
                </a:solidFill>
                <a:effectLst/>
                <a:latin typeface="+mn-lt"/>
                <a:ea typeface="+mn-ea"/>
                <a:cs typeface="+mn-cs"/>
              </a:rPr>
              <a:t>Dzialanie</a:t>
            </a:r>
            <a:r>
              <a:rPr lang="pl-PL" sz="1200" kern="1200" dirty="0" smtClean="0">
                <a:solidFill>
                  <a:schemeClr val="tx1"/>
                </a:solidFill>
                <a:effectLst/>
                <a:latin typeface="+mn-lt"/>
                <a:ea typeface="+mn-ea"/>
                <a:cs typeface="+mn-cs"/>
              </a:rPr>
              <a:t> programu z </a:t>
            </a:r>
            <a:r>
              <a:rPr lang="pl-PL" sz="1200" kern="1200" dirty="0" err="1" smtClean="0">
                <a:solidFill>
                  <a:schemeClr val="tx1"/>
                </a:solidFill>
                <a:effectLst/>
                <a:latin typeface="+mn-lt"/>
                <a:ea typeface="+mn-ea"/>
                <a:cs typeface="+mn-cs"/>
              </a:rPr>
              <a:t>zalozenia</a:t>
            </a:r>
            <a:r>
              <a:rPr lang="pl-PL" sz="1200" kern="1200" dirty="0" smtClean="0">
                <a:solidFill>
                  <a:schemeClr val="tx1"/>
                </a:solidFill>
                <a:effectLst/>
                <a:latin typeface="+mn-lt"/>
                <a:ea typeface="+mn-ea"/>
                <a:cs typeface="+mn-cs"/>
              </a:rPr>
              <a:t> proste: na </a:t>
            </a:r>
            <a:r>
              <a:rPr lang="pl-PL" sz="1200" kern="1200" dirty="0" err="1" smtClean="0">
                <a:solidFill>
                  <a:schemeClr val="tx1"/>
                </a:solidFill>
                <a:effectLst/>
                <a:latin typeface="+mn-lt"/>
                <a:ea typeface="+mn-ea"/>
                <a:cs typeface="+mn-cs"/>
              </a:rPr>
              <a:t>wejsciu</a:t>
            </a:r>
            <a:r>
              <a:rPr lang="pl-PL" sz="1200" kern="1200" dirty="0" smtClean="0">
                <a:solidFill>
                  <a:schemeClr val="tx1"/>
                </a:solidFill>
                <a:effectLst/>
                <a:latin typeface="+mn-lt"/>
                <a:ea typeface="+mn-ea"/>
                <a:cs typeface="+mn-cs"/>
              </a:rPr>
              <a:t> dostajemy </a:t>
            </a:r>
            <a:r>
              <a:rPr lang="pl-PL" sz="1200" kern="1200" dirty="0" err="1" smtClean="0">
                <a:solidFill>
                  <a:schemeClr val="tx1"/>
                </a:solidFill>
                <a:effectLst/>
                <a:latin typeface="+mn-lt"/>
                <a:ea typeface="+mn-ea"/>
                <a:cs typeface="+mn-cs"/>
              </a:rPr>
              <a:t>ciag</a:t>
            </a:r>
            <a:r>
              <a:rPr lang="pl-PL" sz="1200" kern="1200" dirty="0" smtClean="0">
                <a:solidFill>
                  <a:schemeClr val="tx1"/>
                </a:solidFill>
                <a:effectLst/>
                <a:latin typeface="+mn-lt"/>
                <a:ea typeface="+mn-ea"/>
                <a:cs typeface="+mn-cs"/>
              </a:rPr>
              <a:t> klatek. Sprawdzamy </a:t>
            </a:r>
            <a:r>
              <a:rPr lang="pl-PL" sz="1200" kern="1200" dirty="0" err="1" smtClean="0">
                <a:solidFill>
                  <a:schemeClr val="tx1"/>
                </a:solidFill>
                <a:effectLst/>
                <a:latin typeface="+mn-lt"/>
                <a:ea typeface="+mn-ea"/>
                <a:cs typeface="+mn-cs"/>
              </a:rPr>
              <a:t>roznice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pomiedzy</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sasiadujacymi</a:t>
            </a:r>
            <a:r>
              <a:rPr lang="pl-PL" sz="1200" kern="1200" dirty="0" smtClean="0">
                <a:solidFill>
                  <a:schemeClr val="tx1"/>
                </a:solidFill>
                <a:effectLst/>
                <a:latin typeface="+mn-lt"/>
                <a:ea typeface="+mn-ea"/>
                <a:cs typeface="+mn-cs"/>
              </a:rPr>
              <a:t> klatkami zapisujemy </a:t>
            </a:r>
            <a:r>
              <a:rPr lang="pl-PL" sz="1200" kern="1200" dirty="0" err="1" smtClean="0">
                <a:solidFill>
                  <a:schemeClr val="tx1"/>
                </a:solidFill>
                <a:effectLst/>
                <a:latin typeface="+mn-lt"/>
                <a:ea typeface="+mn-ea"/>
                <a:cs typeface="+mn-cs"/>
              </a:rPr>
              <a:t>jejako</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movement</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Nastepnie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superimpozycjonujemy</a:t>
            </a:r>
            <a:r>
              <a:rPr lang="pl-PL" sz="1200" kern="1200" dirty="0" smtClean="0">
                <a:solidFill>
                  <a:schemeClr val="tx1"/>
                </a:solidFill>
                <a:effectLst/>
                <a:latin typeface="+mn-lt"/>
                <a:ea typeface="+mn-ea"/>
                <a:cs typeface="+mn-cs"/>
              </a:rPr>
              <a:t> te zmiany </a:t>
            </a:r>
            <a:r>
              <a:rPr lang="pl-PL" sz="1200" kern="1200" dirty="0" err="1" smtClean="0">
                <a:solidFill>
                  <a:schemeClr val="tx1"/>
                </a:solidFill>
                <a:effectLst/>
                <a:latin typeface="+mn-lt"/>
                <a:ea typeface="+mn-ea"/>
                <a:cs typeface="+mn-cs"/>
              </a:rPr>
              <a:t>tworzac</a:t>
            </a:r>
            <a:r>
              <a:rPr lang="pl-PL" sz="1200" kern="1200" dirty="0" smtClean="0">
                <a:solidFill>
                  <a:schemeClr val="tx1"/>
                </a:solidFill>
                <a:effectLst/>
                <a:latin typeface="+mn-lt"/>
                <a:ea typeface="+mn-ea"/>
                <a:cs typeface="+mn-cs"/>
              </a:rPr>
              <a:t> obraz HD. </a:t>
            </a:r>
            <a:r>
              <a:rPr lang="pl-PL" sz="1200" kern="1200" dirty="0" err="1" smtClean="0">
                <a:solidFill>
                  <a:schemeClr val="tx1"/>
                </a:solidFill>
                <a:effectLst/>
                <a:latin typeface="+mn-lt"/>
                <a:ea typeface="+mn-ea"/>
                <a:cs typeface="+mn-cs"/>
              </a:rPr>
              <a:t>Najwazniejszym</a:t>
            </a:r>
            <a:r>
              <a:rPr lang="pl-PL" sz="1200" kern="1200" dirty="0" smtClean="0">
                <a:solidFill>
                  <a:schemeClr val="tx1"/>
                </a:solidFill>
                <a:effectLst/>
                <a:latin typeface="+mn-lt"/>
                <a:ea typeface="+mn-ea"/>
                <a:cs typeface="+mn-cs"/>
              </a:rPr>
              <a:t> celem </a:t>
            </a:r>
            <a:r>
              <a:rPr lang="pl-PL" sz="1200" kern="1200" dirty="0" err="1" smtClean="0">
                <a:solidFill>
                  <a:schemeClr val="tx1"/>
                </a:solidFill>
                <a:effectLst/>
                <a:latin typeface="+mn-lt"/>
                <a:ea typeface="+mn-ea"/>
                <a:cs typeface="+mn-cs"/>
              </a:rPr>
              <a:t>bylo</a:t>
            </a:r>
            <a:r>
              <a:rPr lang="pl-PL" sz="1200" kern="1200" dirty="0" smtClean="0">
                <a:solidFill>
                  <a:schemeClr val="tx1"/>
                </a:solidFill>
                <a:effectLst/>
                <a:latin typeface="+mn-lt"/>
                <a:ea typeface="+mn-ea"/>
                <a:cs typeface="+mn-cs"/>
              </a:rPr>
              <a:t> wiec </a:t>
            </a:r>
            <a:r>
              <a:rPr lang="pl-PL" sz="1200" kern="1200" dirty="0" err="1" smtClean="0">
                <a:solidFill>
                  <a:schemeClr val="tx1"/>
                </a:solidFill>
                <a:effectLst/>
                <a:latin typeface="+mn-lt"/>
                <a:ea typeface="+mn-ea"/>
                <a:cs typeface="+mn-cs"/>
              </a:rPr>
              <a:t>rozwiazanie</a:t>
            </a:r>
            <a:r>
              <a:rPr lang="pl-PL" sz="1200" kern="1200" dirty="0" smtClean="0">
                <a:solidFill>
                  <a:schemeClr val="tx1"/>
                </a:solidFill>
                <a:effectLst/>
                <a:latin typeface="+mn-lt"/>
                <a:ea typeface="+mn-ea"/>
                <a:cs typeface="+mn-cs"/>
              </a:rPr>
              <a:t> problemu jak </a:t>
            </a:r>
            <a:r>
              <a:rPr lang="pl-PL" sz="1200" kern="1200" dirty="0" err="1" smtClean="0">
                <a:solidFill>
                  <a:schemeClr val="tx1"/>
                </a:solidFill>
                <a:effectLst/>
                <a:latin typeface="+mn-lt"/>
                <a:ea typeface="+mn-ea"/>
                <a:cs typeface="+mn-cs"/>
              </a:rPr>
              <a:t>wykorzystacrownolegla</a:t>
            </a:r>
            <a:r>
              <a:rPr lang="pl-PL" sz="1200" kern="1200" dirty="0" smtClean="0">
                <a:solidFill>
                  <a:schemeClr val="tx1"/>
                </a:solidFill>
                <a:effectLst/>
                <a:latin typeface="+mn-lt"/>
                <a:ea typeface="+mn-ea"/>
                <a:cs typeface="+mn-cs"/>
              </a:rPr>
              <a:t> egzekucje by </a:t>
            </a:r>
            <a:r>
              <a:rPr lang="pl-PL" sz="1200" kern="1200" dirty="0" err="1" smtClean="0">
                <a:solidFill>
                  <a:schemeClr val="tx1"/>
                </a:solidFill>
                <a:effectLst/>
                <a:latin typeface="+mn-lt"/>
                <a:ea typeface="+mn-ea"/>
                <a:cs typeface="+mn-cs"/>
              </a:rPr>
              <a:t>zwiekszyc</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szybkosc</a:t>
            </a:r>
            <a:r>
              <a:rPr lang="pl-PL" sz="1200" kern="1200" dirty="0" smtClean="0">
                <a:solidFill>
                  <a:schemeClr val="tx1"/>
                </a:solidFill>
                <a:effectLst/>
                <a:latin typeface="+mn-lt"/>
                <a:ea typeface="+mn-ea"/>
                <a:cs typeface="+mn-cs"/>
              </a:rPr>
              <a:t> wykonania. CEL: </a:t>
            </a:r>
            <a:r>
              <a:rPr lang="pl-PL" sz="1200" kern="1200" dirty="0" err="1" smtClean="0">
                <a:solidFill>
                  <a:schemeClr val="tx1"/>
                </a:solidFill>
                <a:effectLst/>
                <a:latin typeface="+mn-lt"/>
                <a:ea typeface="+mn-ea"/>
                <a:cs typeface="+mn-cs"/>
              </a:rPr>
              <a:t>realtime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conversion</a:t>
            </a:r>
            <a:r>
              <a:rPr lang="pl-PL" sz="1200" kern="1200" dirty="0" smtClean="0">
                <a:solidFill>
                  <a:schemeClr val="tx1"/>
                </a:solidFill>
                <a:effectLst/>
                <a:latin typeface="+mn-lt"/>
                <a:ea typeface="+mn-ea"/>
                <a:cs typeface="+mn-cs"/>
              </a:rPr>
              <a:t>! Jako </a:t>
            </a:r>
            <a:r>
              <a:rPr lang="pl-PL" sz="1200" kern="1200" dirty="0" err="1" smtClean="0">
                <a:solidFill>
                  <a:schemeClr val="tx1"/>
                </a:solidFill>
                <a:effectLst/>
                <a:latin typeface="+mn-lt"/>
                <a:ea typeface="+mn-ea"/>
                <a:cs typeface="+mn-cs"/>
              </a:rPr>
              <a:t>narzedzia</a:t>
            </a:r>
            <a:r>
              <a:rPr lang="pl-PL" sz="1200" kern="1200" dirty="0" smtClean="0">
                <a:solidFill>
                  <a:schemeClr val="tx1"/>
                </a:solidFill>
                <a:effectLst/>
                <a:latin typeface="+mn-lt"/>
                <a:ea typeface="+mn-ea"/>
                <a:cs typeface="+mn-cs"/>
              </a:rPr>
              <a:t> do efektywnej optymalizacji algorytmu przetwarzania obrazu NEC </a:t>
            </a:r>
            <a:r>
              <a:rPr lang="pl-PL" sz="1200" kern="1200" dirty="0" err="1" smtClean="0">
                <a:solidFill>
                  <a:schemeClr val="tx1"/>
                </a:solidFill>
                <a:effectLst/>
                <a:latin typeface="+mn-lt"/>
                <a:ea typeface="+mn-ea"/>
                <a:cs typeface="+mn-cs"/>
              </a:rPr>
              <a:t>uzyl</a:t>
            </a:r>
            <a:r>
              <a:rPr lang="pl-PL" sz="1200" kern="1200" dirty="0" smtClean="0">
                <a:solidFill>
                  <a:schemeClr val="tx1"/>
                </a:solidFill>
                <a:effectLst/>
                <a:latin typeface="+mn-lt"/>
                <a:ea typeface="+mn-ea"/>
                <a:cs typeface="+mn-cs"/>
              </a:rPr>
              <a:t> kompilatora Intel® C++ Composer XE.W </a:t>
            </a:r>
            <a:r>
              <a:rPr lang="pl-PL" sz="1200" kern="1200" dirty="0" err="1" smtClean="0">
                <a:solidFill>
                  <a:schemeClr val="tx1"/>
                </a:solidFill>
                <a:effectLst/>
                <a:latin typeface="+mn-lt"/>
                <a:ea typeface="+mn-ea"/>
                <a:cs typeface="+mn-cs"/>
              </a:rPr>
              <a:t>szczególnosci</a:t>
            </a:r>
            <a:r>
              <a:rPr lang="pl-PL" sz="1200" kern="1200" dirty="0" smtClean="0">
                <a:solidFill>
                  <a:schemeClr val="tx1"/>
                </a:solidFill>
                <a:effectLst/>
                <a:latin typeface="+mn-lt"/>
                <a:ea typeface="+mn-ea"/>
                <a:cs typeface="+mn-cs"/>
              </a:rPr>
              <a:t> wykorzystano </a:t>
            </a:r>
            <a:r>
              <a:rPr lang="pl-PL" sz="1200" kern="1200" dirty="0" err="1" smtClean="0">
                <a:solidFill>
                  <a:schemeClr val="tx1"/>
                </a:solidFill>
                <a:effectLst/>
                <a:latin typeface="+mn-lt"/>
                <a:ea typeface="+mn-ea"/>
                <a:cs typeface="+mn-cs"/>
              </a:rPr>
              <a:t>funckje</a:t>
            </a:r>
            <a:r>
              <a:rPr lang="pl-PL" sz="1200" kern="1200" dirty="0" smtClean="0">
                <a:solidFill>
                  <a:schemeClr val="tx1"/>
                </a:solidFill>
                <a:effectLst/>
                <a:latin typeface="+mn-lt"/>
                <a:ea typeface="+mn-ea"/>
                <a:cs typeface="+mn-cs"/>
              </a:rPr>
              <a:t> automatycznej </a:t>
            </a:r>
            <a:r>
              <a:rPr lang="pl-PL" sz="1200" kern="1200" dirty="0" err="1" smtClean="0">
                <a:solidFill>
                  <a:schemeClr val="tx1"/>
                </a:solidFill>
                <a:effectLst/>
                <a:latin typeface="+mn-lt"/>
                <a:ea typeface="+mn-ea"/>
                <a:cs typeface="+mn-cs"/>
              </a:rPr>
              <a:t>wektoryzacji</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Mozna</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bylo</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przekazac</a:t>
            </a:r>
            <a:r>
              <a:rPr lang="pl-PL" sz="1200" kern="1200" dirty="0" smtClean="0">
                <a:solidFill>
                  <a:schemeClr val="tx1"/>
                </a:solidFill>
                <a:effectLst/>
                <a:latin typeface="+mn-lt"/>
                <a:ea typeface="+mn-ea"/>
                <a:cs typeface="+mn-cs"/>
              </a:rPr>
              <a:t> te prace kompilatorowi </a:t>
            </a:r>
            <a:r>
              <a:rPr lang="pl-PL" sz="1200" kern="1200" dirty="0" err="1" smtClean="0">
                <a:solidFill>
                  <a:schemeClr val="tx1"/>
                </a:solidFill>
                <a:effectLst/>
                <a:latin typeface="+mn-lt"/>
                <a:ea typeface="+mn-ea"/>
                <a:cs typeface="+mn-cs"/>
              </a:rPr>
              <a:t>ktory</a:t>
            </a:r>
            <a:r>
              <a:rPr lang="pl-PL" sz="1200" kern="1200" dirty="0" smtClean="0">
                <a:solidFill>
                  <a:schemeClr val="tx1"/>
                </a:solidFill>
                <a:effectLst/>
                <a:latin typeface="+mn-lt"/>
                <a:ea typeface="+mn-ea"/>
                <a:cs typeface="+mn-cs"/>
              </a:rPr>
              <a:t> sam </a:t>
            </a:r>
            <a:r>
              <a:rPr lang="pl-PL" sz="1200" kern="1200" dirty="0" err="1" smtClean="0">
                <a:solidFill>
                  <a:schemeClr val="tx1"/>
                </a:solidFill>
                <a:effectLst/>
                <a:latin typeface="+mn-lt"/>
                <a:ea typeface="+mn-ea"/>
                <a:cs typeface="+mn-cs"/>
              </a:rPr>
              <a:t>rozpoznalgdzie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mozna</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uzyc</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wektoryzacji</a:t>
            </a:r>
            <a:r>
              <a:rPr lang="pl-PL" sz="1200" kern="1200" dirty="0" smtClean="0">
                <a:solidFill>
                  <a:schemeClr val="tx1"/>
                </a:solidFill>
                <a:effectLst/>
                <a:latin typeface="+mn-lt"/>
                <a:ea typeface="+mn-ea"/>
                <a:cs typeface="+mn-cs"/>
              </a:rPr>
              <a:t> i </a:t>
            </a:r>
            <a:r>
              <a:rPr lang="pl-PL" sz="1200" kern="1200" dirty="0" err="1" smtClean="0">
                <a:solidFill>
                  <a:schemeClr val="tx1"/>
                </a:solidFill>
                <a:effectLst/>
                <a:latin typeface="+mn-lt"/>
                <a:ea typeface="+mn-ea"/>
                <a:cs typeface="+mn-cs"/>
              </a:rPr>
              <a:t>zoptymalizowal</a:t>
            </a:r>
            <a:r>
              <a:rPr lang="pl-PL" sz="1200" kern="1200" dirty="0" smtClean="0">
                <a:solidFill>
                  <a:schemeClr val="tx1"/>
                </a:solidFill>
                <a:effectLst/>
                <a:latin typeface="+mn-lt"/>
                <a:ea typeface="+mn-ea"/>
                <a:cs typeface="+mn-cs"/>
              </a:rPr>
              <a:t> pod tym katem kod. Wyniki </a:t>
            </a:r>
            <a:r>
              <a:rPr lang="pl-PL" sz="1200" kern="1200" dirty="0" err="1" smtClean="0">
                <a:solidFill>
                  <a:schemeClr val="tx1"/>
                </a:solidFill>
                <a:effectLst/>
                <a:latin typeface="+mn-lt"/>
                <a:ea typeface="+mn-ea"/>
                <a:cs typeface="+mn-cs"/>
              </a:rPr>
              <a:t>byly</a:t>
            </a:r>
            <a:r>
              <a:rPr lang="pl-PL" sz="1200" kern="1200" dirty="0" smtClean="0">
                <a:solidFill>
                  <a:schemeClr val="tx1"/>
                </a:solidFill>
                <a:effectLst/>
                <a:latin typeface="+mn-lt"/>
                <a:ea typeface="+mn-ea"/>
                <a:cs typeface="+mn-cs"/>
              </a:rPr>
              <a:t> na tyle </a:t>
            </a:r>
            <a:r>
              <a:rPr lang="pl-PL" sz="1200" kern="1200" dirty="0" err="1" smtClean="0">
                <a:solidFill>
                  <a:schemeClr val="tx1"/>
                </a:solidFill>
                <a:effectLst/>
                <a:latin typeface="+mn-lt"/>
                <a:ea typeface="+mn-ea"/>
                <a:cs typeface="+mn-cs"/>
              </a:rPr>
              <a:t>satysfakcjonujac</a:t>
            </a:r>
            <a:r>
              <a:rPr lang="pl-PL" sz="1200" kern="1200" dirty="0" smtClean="0">
                <a:solidFill>
                  <a:schemeClr val="tx1"/>
                </a:solidFill>
                <a:effectLst/>
                <a:latin typeface="+mn-lt"/>
                <a:ea typeface="+mn-ea"/>
                <a:cs typeface="+mn-cs"/>
              </a:rPr>
              <a:t>, ze nie trzeba </a:t>
            </a:r>
            <a:r>
              <a:rPr lang="pl-PL" sz="1200" kern="1200" dirty="0" err="1" smtClean="0">
                <a:solidFill>
                  <a:schemeClr val="tx1"/>
                </a:solidFill>
                <a:effectLst/>
                <a:latin typeface="+mn-lt"/>
                <a:ea typeface="+mn-ea"/>
                <a:cs typeface="+mn-cs"/>
              </a:rPr>
              <a:t>bylo</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korzystac</a:t>
            </a:r>
            <a:r>
              <a:rPr lang="pl-PL" sz="1200" kern="1200" dirty="0" smtClean="0">
                <a:solidFill>
                  <a:schemeClr val="tx1"/>
                </a:solidFill>
                <a:effectLst/>
                <a:latin typeface="+mn-lt"/>
                <a:ea typeface="+mn-ea"/>
                <a:cs typeface="+mn-cs"/>
              </a:rPr>
              <a:t> z zaawansowanych opcji optymalizacyjnych kompilatora </a:t>
            </a:r>
            <a:r>
              <a:rPr lang="pl-PL" sz="1200" kern="1200" dirty="0" err="1" smtClean="0">
                <a:solidFill>
                  <a:schemeClr val="tx1"/>
                </a:solidFill>
                <a:effectLst/>
                <a:latin typeface="+mn-lt"/>
                <a:ea typeface="+mn-ea"/>
                <a:cs typeface="+mn-cs"/>
              </a:rPr>
              <a:t>wymagajacych</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znajomosci</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parametrow</a:t>
            </a:r>
            <a:r>
              <a:rPr lang="pl-PL" sz="1200" kern="1200" dirty="0" smtClean="0">
                <a:solidFill>
                  <a:schemeClr val="tx1"/>
                </a:solidFill>
                <a:effectLst/>
                <a:latin typeface="+mn-lt"/>
                <a:ea typeface="+mn-ea"/>
                <a:cs typeface="+mn-cs"/>
              </a:rPr>
              <a:t> takich jak zajmowane przez program cache. Inna zaleta architektury jest native </a:t>
            </a:r>
            <a:r>
              <a:rPr lang="pl-PL" sz="1200" kern="1200" dirty="0" err="1" smtClean="0">
                <a:solidFill>
                  <a:schemeClr val="tx1"/>
                </a:solidFill>
                <a:effectLst/>
                <a:latin typeface="+mn-lt"/>
                <a:ea typeface="+mn-ea"/>
                <a:cs typeface="+mn-cs"/>
              </a:rPr>
              <a:t>mode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Dzieki</a:t>
            </a:r>
            <a:r>
              <a:rPr lang="pl-PL" sz="1200" kern="1200" dirty="0" smtClean="0">
                <a:solidFill>
                  <a:schemeClr val="tx1"/>
                </a:solidFill>
                <a:effectLst/>
                <a:latin typeface="+mn-lt"/>
                <a:ea typeface="+mn-ea"/>
                <a:cs typeface="+mn-cs"/>
              </a:rPr>
              <a:t> niemu jedyne co potrzebne do </a:t>
            </a:r>
            <a:r>
              <a:rPr lang="pl-PL" sz="1200" kern="1200" dirty="0" err="1" smtClean="0">
                <a:solidFill>
                  <a:schemeClr val="tx1"/>
                </a:solidFill>
                <a:effectLst/>
                <a:latin typeface="+mn-lt"/>
                <a:ea typeface="+mn-ea"/>
                <a:cs typeface="+mn-cs"/>
              </a:rPr>
              <a:t>przenisienia</a:t>
            </a:r>
            <a:r>
              <a:rPr lang="pl-PL" sz="1200" kern="1200" dirty="0" smtClean="0">
                <a:solidFill>
                  <a:schemeClr val="tx1"/>
                </a:solidFill>
                <a:effectLst/>
                <a:latin typeface="+mn-lt"/>
                <a:ea typeface="+mn-ea"/>
                <a:cs typeface="+mn-cs"/>
              </a:rPr>
              <a:t> gotowego kodu na </a:t>
            </a:r>
            <a:r>
              <a:rPr lang="pl-PL" sz="1200" kern="1200" dirty="0" err="1" smtClean="0">
                <a:solidFill>
                  <a:schemeClr val="tx1"/>
                </a:solidFill>
                <a:effectLst/>
                <a:latin typeface="+mn-lt"/>
                <a:ea typeface="+mn-ea"/>
                <a:cs typeface="+mn-cs"/>
              </a:rPr>
              <a:t>platforme</a:t>
            </a:r>
            <a:r>
              <a:rPr lang="pl-PL" sz="1200" kern="1200" dirty="0" smtClean="0">
                <a:solidFill>
                  <a:schemeClr val="tx1"/>
                </a:solidFill>
                <a:effectLst/>
                <a:latin typeface="+mn-lt"/>
                <a:ea typeface="+mn-ea"/>
                <a:cs typeface="+mn-cs"/>
              </a:rPr>
              <a:t> Phi z Xeona </a:t>
            </a:r>
            <a:r>
              <a:rPr lang="pl-PL" sz="1200" kern="1200" dirty="0" err="1" smtClean="0">
                <a:solidFill>
                  <a:schemeClr val="tx1"/>
                </a:solidFill>
                <a:effectLst/>
                <a:latin typeface="+mn-lt"/>
                <a:ea typeface="+mn-ea"/>
                <a:cs typeface="+mn-cs"/>
              </a:rPr>
              <a:t>jestjego</a:t>
            </a:r>
            <a:r>
              <a:rPr lang="pl-PL" sz="1200" kern="1200" dirty="0" smtClean="0">
                <a:solidFill>
                  <a:schemeClr val="tx1"/>
                </a:solidFill>
                <a:effectLst/>
                <a:latin typeface="+mn-lt"/>
                <a:ea typeface="+mn-ea"/>
                <a:cs typeface="+mn-cs"/>
              </a:rPr>
              <a:t> rekompilacja. Tak wiec ten sam </a:t>
            </a:r>
            <a:r>
              <a:rPr lang="pl-PL" sz="1200" kern="1200" dirty="0" err="1" smtClean="0">
                <a:solidFill>
                  <a:schemeClr val="tx1"/>
                </a:solidFill>
                <a:effectLst/>
                <a:latin typeface="+mn-lt"/>
                <a:ea typeface="+mn-ea"/>
                <a:cs typeface="+mn-cs"/>
              </a:rPr>
              <a:t>source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code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dziala</a:t>
            </a:r>
            <a:r>
              <a:rPr lang="pl-PL" sz="1200" kern="1200" dirty="0" smtClean="0">
                <a:solidFill>
                  <a:schemeClr val="tx1"/>
                </a:solidFill>
                <a:effectLst/>
                <a:latin typeface="+mn-lt"/>
                <a:ea typeface="+mn-ea"/>
                <a:cs typeface="+mn-cs"/>
              </a:rPr>
              <a:t> na obu platformach bez potrzeb modyfikacji! (zaleta nad GPU) Co </a:t>
            </a:r>
            <a:r>
              <a:rPr lang="pl-PL" sz="1200" kern="1200" dirty="0" err="1" smtClean="0">
                <a:solidFill>
                  <a:schemeClr val="tx1"/>
                </a:solidFill>
                <a:effectLst/>
                <a:latin typeface="+mn-lt"/>
                <a:ea typeface="+mn-ea"/>
                <a:cs typeface="+mn-cs"/>
              </a:rPr>
              <a:t>udalo</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sie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osiagnac</a:t>
            </a:r>
            <a:r>
              <a:rPr lang="pl-PL" sz="1200" kern="1200" dirty="0" smtClean="0">
                <a:solidFill>
                  <a:schemeClr val="tx1"/>
                </a:solidFill>
                <a:effectLst/>
                <a:latin typeface="+mn-lt"/>
                <a:ea typeface="+mn-ea"/>
                <a:cs typeface="+mn-cs"/>
              </a:rPr>
              <a:t>:- high-</a:t>
            </a:r>
            <a:r>
              <a:rPr lang="pl-PL" sz="1200" kern="1200" dirty="0" err="1" smtClean="0">
                <a:solidFill>
                  <a:schemeClr val="tx1"/>
                </a:solidFill>
                <a:effectLst/>
                <a:latin typeface="+mn-lt"/>
                <a:ea typeface="+mn-ea"/>
                <a:cs typeface="+mn-cs"/>
              </a:rPr>
              <a:t>speed</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realtime</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processing</a:t>
            </a:r>
            <a:r>
              <a:rPr lang="pl-PL" sz="1200" kern="1200" dirty="0" smtClean="0">
                <a:solidFill>
                  <a:schemeClr val="tx1"/>
                </a:solidFill>
                <a:effectLst/>
                <a:latin typeface="+mn-lt"/>
                <a:ea typeface="+mn-ea"/>
                <a:cs typeface="+mn-cs"/>
              </a:rPr>
              <a:t> performance (na Xeonie 6fps przy filmie 30fps) po zmianie: 30 </a:t>
            </a:r>
            <a:r>
              <a:rPr lang="pl-PL" sz="1200" kern="1200" dirty="0" err="1" smtClean="0">
                <a:solidFill>
                  <a:schemeClr val="tx1"/>
                </a:solidFill>
                <a:effectLst/>
                <a:latin typeface="+mn-lt"/>
                <a:ea typeface="+mn-ea"/>
                <a:cs typeface="+mn-cs"/>
              </a:rPr>
              <a:t>fps</a:t>
            </a:r>
            <a:r>
              <a:rPr lang="pl-PL" sz="1200" kern="1200" dirty="0" smtClean="0">
                <a:solidFill>
                  <a:schemeClr val="tx1"/>
                </a:solidFill>
                <a:effectLst/>
                <a:latin typeface="+mn-lt"/>
                <a:ea typeface="+mn-ea"/>
                <a:cs typeface="+mn-cs"/>
              </a:rPr>
              <a:t>- </a:t>
            </a:r>
            <a:r>
              <a:rPr lang="pl-PL" sz="1200" kern="1200" dirty="0" err="1" smtClean="0">
                <a:solidFill>
                  <a:schemeClr val="tx1"/>
                </a:solidFill>
                <a:effectLst/>
                <a:latin typeface="+mn-lt"/>
                <a:ea typeface="+mn-ea"/>
                <a:cs typeface="+mn-cs"/>
              </a:rPr>
              <a:t>reduction</a:t>
            </a:r>
            <a:r>
              <a:rPr lang="pl-PL" sz="1200" kern="1200" dirty="0" smtClean="0">
                <a:solidFill>
                  <a:schemeClr val="tx1"/>
                </a:solidFill>
                <a:effectLst/>
                <a:latin typeface="+mn-lt"/>
                <a:ea typeface="+mn-ea"/>
                <a:cs typeface="+mn-cs"/>
              </a:rPr>
              <a:t> in </a:t>
            </a:r>
            <a:r>
              <a:rPr lang="pl-PL" sz="1200" kern="1200" dirty="0" err="1" smtClean="0">
                <a:solidFill>
                  <a:schemeClr val="tx1"/>
                </a:solidFill>
                <a:effectLst/>
                <a:latin typeface="+mn-lt"/>
                <a:ea typeface="+mn-ea"/>
                <a:cs typeface="+mn-cs"/>
              </a:rPr>
              <a:t>workload</a:t>
            </a:r>
            <a:r>
              <a:rPr lang="pl-PL" sz="1200" kern="1200" dirty="0" smtClean="0">
                <a:solidFill>
                  <a:schemeClr val="tx1"/>
                </a:solidFill>
                <a:effectLst/>
                <a:latin typeface="+mn-lt"/>
                <a:ea typeface="+mn-ea"/>
                <a:cs typeface="+mn-cs"/>
              </a:rPr>
              <a:t> (3 inżynierów w 1 </a:t>
            </a:r>
            <a:r>
              <a:rPr lang="pl-PL" sz="1200" kern="1200" dirty="0" err="1" smtClean="0">
                <a:solidFill>
                  <a:schemeClr val="tx1"/>
                </a:solidFill>
                <a:effectLst/>
                <a:latin typeface="+mn-lt"/>
                <a:ea typeface="+mn-ea"/>
                <a:cs typeface="+mn-cs"/>
              </a:rPr>
              <a:t>miesiac</a:t>
            </a:r>
            <a:r>
              <a:rPr lang="pl-PL" sz="1200" kern="1200" dirty="0" smtClean="0">
                <a:solidFill>
                  <a:schemeClr val="tx1"/>
                </a:solidFill>
                <a:effectLst/>
                <a:latin typeface="+mn-lt"/>
                <a:ea typeface="+mn-ea"/>
                <a:cs typeface="+mn-cs"/>
              </a:rPr>
              <a:t>) - 1/5 tego co </a:t>
            </a:r>
            <a:r>
              <a:rPr lang="pl-PL" sz="1200" kern="1200" dirty="0" err="1" smtClean="0">
                <a:solidFill>
                  <a:schemeClr val="tx1"/>
                </a:solidFill>
                <a:effectLst/>
                <a:latin typeface="+mn-lt"/>
                <a:ea typeface="+mn-ea"/>
                <a:cs typeface="+mn-cs"/>
              </a:rPr>
              <a:t>bylo</a:t>
            </a:r>
            <a:r>
              <a:rPr lang="pl-PL" sz="1200" kern="1200" dirty="0" smtClean="0">
                <a:solidFill>
                  <a:schemeClr val="tx1"/>
                </a:solidFill>
                <a:effectLst/>
                <a:latin typeface="+mn-lt"/>
                <a:ea typeface="+mn-ea"/>
                <a:cs typeface="+mn-cs"/>
              </a:rPr>
              <a:t> przy podobnym projekcie realizowanym na GPGPU</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42</a:t>
            </a:fld>
            <a:endParaRPr lang="pl-PL" dirty="0"/>
          </a:p>
        </p:txBody>
      </p:sp>
    </p:spTree>
    <p:extLst>
      <p:ext uri="{BB962C8B-B14F-4D97-AF65-F5344CB8AC3E}">
        <p14:creationId xmlns:p14="http://schemas.microsoft.com/office/powerpoint/2010/main" val="2819437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smtClean="0"/>
              <a:t>Przedewszystkim</a:t>
            </a:r>
            <a:r>
              <a:rPr lang="pl-PL" baseline="0" dirty="0" smtClean="0"/>
              <a:t> koprocesory Xeon mają więcej rdzeni i wątków. VPU dużo większe, jedyną różnicą in minus jest częstotliwość taktowania. Ogólnie przekłada się na większą łączną wydajność o czym się dziś przekonamy.</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4</a:t>
            </a:fld>
            <a:endParaRPr lang="pl-PL" dirty="0"/>
          </a:p>
        </p:txBody>
      </p:sp>
    </p:spTree>
    <p:extLst>
      <p:ext uri="{BB962C8B-B14F-4D97-AF65-F5344CB8AC3E}">
        <p14:creationId xmlns:p14="http://schemas.microsoft.com/office/powerpoint/2010/main" val="690577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Intel</a:t>
            </a:r>
            <a:r>
              <a:rPr lang="pl-PL" baseline="0" dirty="0" smtClean="0"/>
              <a:t> Xeon </a:t>
            </a:r>
            <a:r>
              <a:rPr lang="pl-PL" baseline="0" dirty="0" err="1" smtClean="0"/>
              <a:t>zapewnie</a:t>
            </a:r>
            <a:r>
              <a:rPr lang="pl-PL" baseline="0" dirty="0" smtClean="0"/>
              <a:t> odpowiednią wydajność dla pewnie 90% obliczeniowych aplikacji. Jednak tam gdzie mamy </a:t>
            </a:r>
            <a:r>
              <a:rPr lang="pl-PL" baseline="0" dirty="0" err="1" smtClean="0"/>
              <a:t>doczynienia</a:t>
            </a:r>
            <a:r>
              <a:rPr lang="pl-PL" baseline="0" dirty="0" smtClean="0"/>
              <a:t> z aplikacjami równoległymi dużej skali koprocesory Xeon Phi znacznie poprawiają wydajność pracy. Szczególnie służą tam, gdzie wykorzystuje się ponad 100 wątków oprogramowania oraz obliczenia na wektorach lub tam gdzie potrzebna jest większa przepustowość pamięci lokalnej niż ta oferowana przez Intel Xeon</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5</a:t>
            </a:fld>
            <a:endParaRPr lang="pl-PL" dirty="0"/>
          </a:p>
        </p:txBody>
      </p:sp>
    </p:spTree>
    <p:extLst>
      <p:ext uri="{BB962C8B-B14F-4D97-AF65-F5344CB8AC3E}">
        <p14:creationId xmlns:p14="http://schemas.microsoft.com/office/powerpoint/2010/main" val="46875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wszędzie gdzie potrzebne</a:t>
            </a:r>
            <a:r>
              <a:rPr lang="pl-PL" baseline="0" dirty="0" smtClean="0"/>
              <a:t> są wielkoskalowe obliczenia równoległe</a:t>
            </a:r>
          </a:p>
          <a:p>
            <a:r>
              <a:rPr lang="pl-PL" baseline="0" dirty="0" smtClean="0"/>
              <a:t>animacja, energetyka, finanse, nauki przyrodnicze, produkcja, medycyna, prognozowanie pogody</a:t>
            </a:r>
          </a:p>
          <a:p>
            <a:r>
              <a:rPr lang="pl-PL" baseline="0" dirty="0" smtClean="0"/>
              <a:t>Na końcu prezentacji przedstawimy dwa bardzo konkretne zastosowania, na bazie tego co powiemy o tym produkcie.</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8</a:t>
            </a:fld>
            <a:endParaRPr lang="pl-PL" dirty="0"/>
          </a:p>
        </p:txBody>
      </p:sp>
    </p:spTree>
    <p:extLst>
      <p:ext uri="{BB962C8B-B14F-4D97-AF65-F5344CB8AC3E}">
        <p14:creationId xmlns:p14="http://schemas.microsoft.com/office/powerpoint/2010/main" val="590031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Koprocesory Phi obsługują</a:t>
            </a:r>
            <a:r>
              <a:rPr lang="pl-PL" baseline="0" dirty="0" smtClean="0"/>
              <a:t> do 61 rdzeni, każdy po cztery fizycznie wątki, tak więc 244 wątki. Taktowanie od 1 do 1.3 GHz. Architektura bazuje na x86 </a:t>
            </a:r>
            <a:r>
              <a:rPr lang="pl-PL" baseline="0" dirty="0" err="1" smtClean="0"/>
              <a:t>Instruction</a:t>
            </a:r>
            <a:r>
              <a:rPr lang="pl-PL" baseline="0" dirty="0" smtClean="0"/>
              <a:t> Set Architecture (ISA – to wszystko co w architekturze związane jest z programowaniem: natywne typy danych, instrukcje koprocesora, rejestry, sposoby adresowania, budowa pamięci, </a:t>
            </a:r>
            <a:r>
              <a:rPr lang="pl-PL" baseline="0" dirty="0" err="1" smtClean="0"/>
              <a:t>obłsuga</a:t>
            </a:r>
            <a:r>
              <a:rPr lang="pl-PL" baseline="0" dirty="0" smtClean="0"/>
              <a:t> wyjątków przerwań, I/O).</a:t>
            </a:r>
          </a:p>
          <a:p>
            <a:r>
              <a:rPr lang="pl-PL" dirty="0" smtClean="0"/>
              <a:t>Instrukcje SIMD są wykonywane</a:t>
            </a:r>
            <a:r>
              <a:rPr lang="pl-PL" baseline="0" dirty="0" smtClean="0"/>
              <a:t> na 512 bitowych rejestrach na VPU (</a:t>
            </a:r>
            <a:r>
              <a:rPr lang="pl-PL" baseline="0" dirty="0" err="1" smtClean="0"/>
              <a:t>Vector</a:t>
            </a:r>
            <a:r>
              <a:rPr lang="pl-PL" baseline="0" dirty="0" smtClean="0"/>
              <a:t> Processing Unit)</a:t>
            </a:r>
          </a:p>
          <a:p>
            <a:endParaRPr lang="pl-PL" baseline="0" dirty="0" smtClean="0"/>
          </a:p>
          <a:p>
            <a:r>
              <a:rPr lang="pl-PL" baseline="0" dirty="0" smtClean="0"/>
              <a:t>Poza rdzeniami mamy kontrolery pamięci, magistrale i trochę dodatkowych komponentów.</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9</a:t>
            </a:fld>
            <a:endParaRPr lang="pl-PL" dirty="0"/>
          </a:p>
        </p:txBody>
      </p:sp>
    </p:spTree>
    <p:extLst>
      <p:ext uri="{BB962C8B-B14F-4D97-AF65-F5344CB8AC3E}">
        <p14:creationId xmlns:p14="http://schemas.microsoft.com/office/powerpoint/2010/main" val="85830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Tutaj mamy porównanie</a:t>
            </a:r>
            <a:r>
              <a:rPr lang="pl-PL" baseline="0" dirty="0" smtClean="0"/>
              <a:t> z seriami procesorów Intel Xeon. Xeon Phi ma ponad 2x większą przepustowość lokalnej pamięci niż rodzina E5, jest 4x oszczędniejszy jeśli chodzi o pobór energii.</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10</a:t>
            </a:fld>
            <a:endParaRPr lang="pl-PL" dirty="0"/>
          </a:p>
        </p:txBody>
      </p:sp>
    </p:spTree>
    <p:extLst>
      <p:ext uri="{BB962C8B-B14F-4D97-AF65-F5344CB8AC3E}">
        <p14:creationId xmlns:p14="http://schemas.microsoft.com/office/powerpoint/2010/main" val="4079594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Tutaj widzimy generalny widok architektury MIC. Rdzenie ułożone są w postaci pierścienia. Wszystkie L2 cache są ze sobą</a:t>
            </a:r>
            <a:r>
              <a:rPr lang="pl-PL" baseline="0" dirty="0" smtClean="0"/>
              <a:t> połączone w jedną wspólną pamięć. Mamy dostępną szybką pamięć GDDR5 o 4KB domyślnego rozmiaru strony. Rdzenie bazowane są na starym procesorze Pentium (P65C) – główne modyfikacje to dodanie adresowania 64-bit, SIMD, wspólne L2 cache.</a:t>
            </a:r>
          </a:p>
          <a:p>
            <a:r>
              <a:rPr lang="pl-PL" baseline="0" dirty="0" smtClean="0"/>
              <a:t>Pamięć GDDR5 jest 8GB z ośmioma kontrolerami pamięci, 16 kanałami. Dostęp do niej zajmuje 300ns. W sumie przepustowość może wynieść 352GB/s.</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11</a:t>
            </a:fld>
            <a:endParaRPr lang="pl-PL" dirty="0"/>
          </a:p>
        </p:txBody>
      </p:sp>
    </p:spTree>
    <p:extLst>
      <p:ext uri="{BB962C8B-B14F-4D97-AF65-F5344CB8AC3E}">
        <p14:creationId xmlns:p14="http://schemas.microsoft.com/office/powerpoint/2010/main" val="3329239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Na diagramie blokowym widzimy budowę:</a:t>
            </a:r>
            <a:r>
              <a:rPr lang="pl-PL" baseline="0" dirty="0" smtClean="0"/>
              <a:t> mamy dekoder instrukcji, jednostkę skalarną i wektorową ze swoimi rejestrami, cache L1 (do instrukcji i do danych) i L2. Wszystko tutaj jest dokładnie takie samo jak to czego się uczyliśmy, Intel celowo zaprojektował architekturę, z którą już wszyscy mieli do czynienia. </a:t>
            </a:r>
          </a:p>
          <a:p>
            <a:r>
              <a:rPr lang="pl-PL" baseline="0" dirty="0" smtClean="0"/>
              <a:t>Tak więc nie trzeba się uczyć nowych paradygmatów: zarówno na poziomie softwarowym jak i na poziomie hardwarowym mamy </a:t>
            </a:r>
            <a:r>
              <a:rPr lang="pl-PL" baseline="0" dirty="0" err="1" smtClean="0"/>
              <a:t>doczynienia</a:t>
            </a:r>
            <a:r>
              <a:rPr lang="pl-PL" baseline="0" dirty="0" smtClean="0"/>
              <a:t> z tym samym co już znamy.</a:t>
            </a:r>
          </a:p>
          <a:p>
            <a:r>
              <a:rPr lang="pl-PL" baseline="0" dirty="0" smtClean="0"/>
              <a:t>Pierwsza różnica jaką zauważymy to fakt, że mamy </a:t>
            </a:r>
            <a:r>
              <a:rPr lang="pl-PL" baseline="0" dirty="0" err="1" smtClean="0"/>
              <a:t>doczynienia</a:t>
            </a:r>
            <a:r>
              <a:rPr lang="pl-PL" baseline="0" dirty="0" smtClean="0"/>
              <a:t> z ponad 60 rdzeniami połączonymi razem za pomocą ring </a:t>
            </a:r>
            <a:r>
              <a:rPr lang="pl-PL" baseline="0" dirty="0" err="1" smtClean="0"/>
              <a:t>interconnectora</a:t>
            </a:r>
            <a:r>
              <a:rPr lang="pl-PL" baseline="0" dirty="0" smtClean="0"/>
              <a:t> (rys. z poprzedniego slajdu). Używa się </a:t>
            </a:r>
            <a:r>
              <a:rPr lang="pl-PL" baseline="0" dirty="0" err="1" smtClean="0"/>
              <a:t>scalar</a:t>
            </a:r>
            <a:r>
              <a:rPr lang="pl-PL" baseline="0" dirty="0" smtClean="0"/>
              <a:t> unitów z generacji Pentium – wolniejsze oraz SIMD </a:t>
            </a:r>
            <a:r>
              <a:rPr lang="pl-PL" baseline="0" dirty="0" err="1" smtClean="0"/>
              <a:t>Vector</a:t>
            </a:r>
            <a:r>
              <a:rPr lang="pl-PL" baseline="0" dirty="0" smtClean="0"/>
              <a:t> Processing Engine</a:t>
            </a:r>
          </a:p>
          <a:p>
            <a:r>
              <a:rPr lang="pl-PL" baseline="0" dirty="0" smtClean="0"/>
              <a:t>Każdy rdzeń ma 32KB L1 cache na dane i na instrukcje oraz 512KB L2 cache, cache L2 są połączone ze sobą nawzajem i z kontrolerami pamięci przez dwukierunkową magistrale w kształcie pierścienia, co w rezultacie daje pamięć współdzieloną 32 MB. Mamy ponadto krótki potok przetwarzania.</a:t>
            </a:r>
          </a:p>
          <a:p>
            <a:r>
              <a:rPr lang="pl-PL" baseline="0" dirty="0" smtClean="0"/>
              <a:t>ISA: 512-bit SIMD operacje na wektorach – 8 operacji na </a:t>
            </a:r>
            <a:r>
              <a:rPr lang="pl-PL" baseline="0" dirty="0" err="1" smtClean="0"/>
              <a:t>doublach</a:t>
            </a:r>
            <a:r>
              <a:rPr lang="pl-PL" baseline="0" dirty="0" smtClean="0"/>
              <a:t> na jeden takt zegara. Maski wektorowe, które ustawiają, które elementy wektora będą potraktowane przez instrukcje, obecny EMU (Extended Math Unit). Większość instrukcji wektorowych mają opóźnienie 4 taktów zegara.</a:t>
            </a:r>
            <a:endParaRPr lang="en-US" dirty="0"/>
          </a:p>
        </p:txBody>
      </p:sp>
      <p:sp>
        <p:nvSpPr>
          <p:cNvPr id="4" name="Symbol zastępczy numeru slajdu 3"/>
          <p:cNvSpPr>
            <a:spLocks noGrp="1"/>
          </p:cNvSpPr>
          <p:nvPr>
            <p:ph type="sldNum" sz="quarter" idx="10"/>
          </p:nvPr>
        </p:nvSpPr>
        <p:spPr/>
        <p:txBody>
          <a:bodyPr/>
          <a:lstStyle/>
          <a:p>
            <a:fld id="{7FB667E1-E601-4AAF-B95C-B25720D70A60}" type="slidenum">
              <a:rPr lang="pl-PL" smtClean="0"/>
              <a:t>12</a:t>
            </a:fld>
            <a:endParaRPr lang="pl-PL" dirty="0"/>
          </a:p>
        </p:txBody>
      </p:sp>
    </p:spTree>
    <p:extLst>
      <p:ext uri="{BB962C8B-B14F-4D97-AF65-F5344CB8AC3E}">
        <p14:creationId xmlns:p14="http://schemas.microsoft.com/office/powerpoint/2010/main" val="5644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pl-PL" smtClean="0"/>
              <a:t>Kliknij, aby edytować styl</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smtClean="0"/>
              <a:t>Kliknij, aby edytować styl wzorca podtytułu</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7867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9E583DDF-CA54-461A-A486-592D2374C532}" type="datetimeFigureOut">
              <a:rPr lang="pl-PL" smtClean="0"/>
              <a:t>16.11.2015</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CA8D9AD5-F248-4919-864A-CFD76CC027D6}" type="slidenum">
              <a:rPr lang="pl-PL" smtClean="0"/>
              <a:t>‹#›</a:t>
            </a:fld>
            <a:endParaRPr lang="pl-PL" dirty="0"/>
          </a:p>
        </p:txBody>
      </p:sp>
    </p:spTree>
    <p:extLst>
      <p:ext uri="{BB962C8B-B14F-4D97-AF65-F5344CB8AC3E}">
        <p14:creationId xmlns:p14="http://schemas.microsoft.com/office/powerpoint/2010/main" val="221163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pl-PL" smtClean="0"/>
              <a:t>Kliknij, aby edytować styl</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E583DDF-CA54-461A-A486-592D2374C532}" type="datetimeFigureOut">
              <a:rPr lang="pl-PL" smtClean="0"/>
              <a:t>16.11.2015</a:t>
            </a:fld>
            <a:endParaRPr lang="pl-PL" dirty="0"/>
          </a:p>
        </p:txBody>
      </p:sp>
      <p:sp>
        <p:nvSpPr>
          <p:cNvPr id="5" name="Footer Placeholder 4"/>
          <p:cNvSpPr>
            <a:spLocks noGrp="1"/>
          </p:cNvSpPr>
          <p:nvPr>
            <p:ph type="ftr" sz="quarter" idx="11"/>
          </p:nvPr>
        </p:nvSpPr>
        <p:spPr>
          <a:xfrm>
            <a:off x="3776135" y="6422854"/>
            <a:ext cx="4279669" cy="365125"/>
          </a:xfrm>
        </p:spPr>
        <p:txBody>
          <a:bodyPr/>
          <a:lstStyle/>
          <a:p>
            <a:endParaRPr lang="pl-PL" dirty="0"/>
          </a:p>
        </p:txBody>
      </p:sp>
      <p:sp>
        <p:nvSpPr>
          <p:cNvPr id="6" name="Slide Number Placeholder 5"/>
          <p:cNvSpPr>
            <a:spLocks noGrp="1"/>
          </p:cNvSpPr>
          <p:nvPr>
            <p:ph type="sldNum" sz="quarter" idx="12"/>
          </p:nvPr>
        </p:nvSpPr>
        <p:spPr>
          <a:xfrm>
            <a:off x="8073048" y="6422854"/>
            <a:ext cx="879759" cy="365125"/>
          </a:xfrm>
        </p:spPr>
        <p:txBody>
          <a:bodyPr/>
          <a:lstStyle/>
          <a:p>
            <a:fld id="{CA8D9AD5-F248-4919-864A-CFD76CC027D6}" type="slidenum">
              <a:rPr lang="pl-PL" smtClean="0"/>
              <a:t>‹#›</a:t>
            </a:fld>
            <a:endParaRPr lang="pl-PL" dirty="0"/>
          </a:p>
        </p:txBody>
      </p:sp>
    </p:spTree>
    <p:extLst>
      <p:ext uri="{BB962C8B-B14F-4D97-AF65-F5344CB8AC3E}">
        <p14:creationId xmlns:p14="http://schemas.microsoft.com/office/powerpoint/2010/main" val="349296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idx="1"/>
          </p:nvPr>
        </p:nvSpPr>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10"/>
          </p:nvPr>
        </p:nvSpPr>
        <p:spPr/>
        <p:txBody>
          <a:bodyPr/>
          <a:lstStyle/>
          <a:p>
            <a:fld id="{9E583DDF-CA54-461A-A486-592D2374C532}" type="datetimeFigureOut">
              <a:rPr lang="pl-PL" smtClean="0"/>
              <a:t>16.11.2015</a:t>
            </a:fld>
            <a:endParaRPr lang="pl-PL" dirty="0"/>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CA8D9AD5-F248-4919-864A-CFD76CC027D6}" type="slidenum">
              <a:rPr lang="pl-PL" smtClean="0"/>
              <a:t>‹#›</a:t>
            </a:fld>
            <a:endParaRPr lang="pl-PL" dirty="0"/>
          </a:p>
        </p:txBody>
      </p:sp>
    </p:spTree>
    <p:extLst>
      <p:ext uri="{BB962C8B-B14F-4D97-AF65-F5344CB8AC3E}">
        <p14:creationId xmlns:p14="http://schemas.microsoft.com/office/powerpoint/2010/main" val="114096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pl-PL" smtClean="0"/>
              <a:t>Kliknij, aby edytować styl</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Edytuj style wzorca tekstu</a:t>
            </a: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pl-PL" smtClean="0"/>
              <a:t>16.11.2015</a:t>
            </a:fld>
            <a:endParaRPr lang="pl-PL"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pl-PL"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lang="pl-PL" smtClean="0"/>
              <a:t>‹#›</a:t>
            </a:fld>
            <a:endParaRPr lang="pl-PL" dirty="0"/>
          </a:p>
        </p:txBody>
      </p:sp>
    </p:spTree>
    <p:extLst>
      <p:ext uri="{BB962C8B-B14F-4D97-AF65-F5344CB8AC3E}">
        <p14:creationId xmlns:p14="http://schemas.microsoft.com/office/powerpoint/2010/main" val="30629557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p:txBody>
          <a:bodyPr/>
          <a:lstStyle/>
          <a:p>
            <a:fld id="{0A879FD0-C37A-4F50-8F3B-5FA0D9D0B42F}" type="datetimeFigureOut">
              <a:rPr lang="pl-PL" smtClean="0"/>
              <a:t>16.11.2015</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0D06EF73-9DB8-4763-865F-2F88181A4732}" type="slidenum">
              <a:rPr lang="pl-PL" smtClean="0"/>
              <a:t>‹#›</a:t>
            </a:fld>
            <a:endParaRPr lang="pl-PL" dirty="0"/>
          </a:p>
        </p:txBody>
      </p:sp>
    </p:spTree>
    <p:extLst>
      <p:ext uri="{BB962C8B-B14F-4D97-AF65-F5344CB8AC3E}">
        <p14:creationId xmlns:p14="http://schemas.microsoft.com/office/powerpoint/2010/main" val="218445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smtClean="0"/>
              <a:t>Kliknij, aby edytować styl</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7" name="Date Placeholder 6"/>
          <p:cNvSpPr>
            <a:spLocks noGrp="1"/>
          </p:cNvSpPr>
          <p:nvPr>
            <p:ph type="dt" sz="half" idx="10"/>
          </p:nvPr>
        </p:nvSpPr>
        <p:spPr/>
        <p:txBody>
          <a:bodyPr/>
          <a:lstStyle/>
          <a:p>
            <a:fld id="{9E583DDF-CA54-461A-A486-592D2374C532}" type="datetimeFigureOut">
              <a:rPr lang="pl-PL" smtClean="0"/>
              <a:t>16.11.2015</a:t>
            </a:fld>
            <a:endParaRPr lang="pl-PL" dirty="0"/>
          </a:p>
        </p:txBody>
      </p:sp>
      <p:sp>
        <p:nvSpPr>
          <p:cNvPr id="8" name="Footer Placeholder 7"/>
          <p:cNvSpPr>
            <a:spLocks noGrp="1"/>
          </p:cNvSpPr>
          <p:nvPr>
            <p:ph type="ftr" sz="quarter" idx="11"/>
          </p:nvPr>
        </p:nvSpPr>
        <p:spPr/>
        <p:txBody>
          <a:bodyPr/>
          <a:lstStyle/>
          <a:p>
            <a:endParaRPr lang="pl-PL" dirty="0"/>
          </a:p>
        </p:txBody>
      </p:sp>
      <p:sp>
        <p:nvSpPr>
          <p:cNvPr id="9" name="Slide Number Placeholder 8"/>
          <p:cNvSpPr>
            <a:spLocks noGrp="1"/>
          </p:cNvSpPr>
          <p:nvPr>
            <p:ph type="sldNum" sz="quarter" idx="12"/>
          </p:nvPr>
        </p:nvSpPr>
        <p:spPr/>
        <p:txBody>
          <a:bodyPr/>
          <a:lstStyle/>
          <a:p>
            <a:fld id="{CA8D9AD5-F248-4919-864A-CFD76CC027D6}" type="slidenum">
              <a:rPr lang="pl-PL" smtClean="0"/>
              <a:t>‹#›</a:t>
            </a:fld>
            <a:endParaRPr lang="pl-PL" dirty="0"/>
          </a:p>
        </p:txBody>
      </p:sp>
    </p:spTree>
    <p:extLst>
      <p:ext uri="{BB962C8B-B14F-4D97-AF65-F5344CB8AC3E}">
        <p14:creationId xmlns:p14="http://schemas.microsoft.com/office/powerpoint/2010/main" val="114170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dirty="0"/>
          </a:p>
        </p:txBody>
      </p:sp>
      <p:sp>
        <p:nvSpPr>
          <p:cNvPr id="3" name="Date Placeholder 2"/>
          <p:cNvSpPr>
            <a:spLocks noGrp="1"/>
          </p:cNvSpPr>
          <p:nvPr>
            <p:ph type="dt" sz="half" idx="10"/>
          </p:nvPr>
        </p:nvSpPr>
        <p:spPr/>
        <p:txBody>
          <a:bodyPr/>
          <a:lstStyle/>
          <a:p>
            <a:fld id="{9E583DDF-CA54-461A-A486-592D2374C532}" type="datetimeFigureOut">
              <a:rPr lang="pl-PL" smtClean="0"/>
              <a:t>16.11.2015</a:t>
            </a:fld>
            <a:endParaRPr lang="pl-PL" dirty="0"/>
          </a:p>
        </p:txBody>
      </p:sp>
      <p:sp>
        <p:nvSpPr>
          <p:cNvPr id="4" name="Footer Placeholder 3"/>
          <p:cNvSpPr>
            <a:spLocks noGrp="1"/>
          </p:cNvSpPr>
          <p:nvPr>
            <p:ph type="ftr" sz="quarter" idx="11"/>
          </p:nvPr>
        </p:nvSpPr>
        <p:spPr/>
        <p:txBody>
          <a:bodyPr/>
          <a:lstStyle/>
          <a:p>
            <a:endParaRPr lang="pl-PL" dirty="0"/>
          </a:p>
        </p:txBody>
      </p:sp>
      <p:sp>
        <p:nvSpPr>
          <p:cNvPr id="5" name="Slide Number Placeholder 4"/>
          <p:cNvSpPr>
            <a:spLocks noGrp="1"/>
          </p:cNvSpPr>
          <p:nvPr>
            <p:ph type="sldNum" sz="quarter" idx="12"/>
          </p:nvPr>
        </p:nvSpPr>
        <p:spPr/>
        <p:txBody>
          <a:bodyPr/>
          <a:lstStyle/>
          <a:p>
            <a:fld id="{CA8D9AD5-F248-4919-864A-CFD76CC027D6}" type="slidenum">
              <a:rPr lang="pl-PL" smtClean="0"/>
              <a:t>‹#›</a:t>
            </a:fld>
            <a:endParaRPr lang="pl-PL" dirty="0"/>
          </a:p>
        </p:txBody>
      </p:sp>
    </p:spTree>
    <p:extLst>
      <p:ext uri="{BB962C8B-B14F-4D97-AF65-F5344CB8AC3E}">
        <p14:creationId xmlns:p14="http://schemas.microsoft.com/office/powerpoint/2010/main" val="259130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83DDF-CA54-461A-A486-592D2374C532}" type="datetimeFigureOut">
              <a:rPr lang="pl-PL" smtClean="0"/>
              <a:t>16.11.2015</a:t>
            </a:fld>
            <a:endParaRPr lang="pl-PL" dirty="0"/>
          </a:p>
        </p:txBody>
      </p:sp>
      <p:sp>
        <p:nvSpPr>
          <p:cNvPr id="3" name="Footer Placeholder 2"/>
          <p:cNvSpPr>
            <a:spLocks noGrp="1"/>
          </p:cNvSpPr>
          <p:nvPr>
            <p:ph type="ftr" sz="quarter" idx="11"/>
          </p:nvPr>
        </p:nvSpPr>
        <p:spPr/>
        <p:txBody>
          <a:bodyPr/>
          <a:lstStyle/>
          <a:p>
            <a:endParaRPr lang="pl-PL" dirty="0"/>
          </a:p>
        </p:txBody>
      </p:sp>
      <p:sp>
        <p:nvSpPr>
          <p:cNvPr id="4" name="Slide Number Placeholder 3"/>
          <p:cNvSpPr>
            <a:spLocks noGrp="1"/>
          </p:cNvSpPr>
          <p:nvPr>
            <p:ph type="sldNum" sz="quarter" idx="12"/>
          </p:nvPr>
        </p:nvSpPr>
        <p:spPr/>
        <p:txBody>
          <a:bodyPr/>
          <a:lstStyle/>
          <a:p>
            <a:fld id="{CA8D9AD5-F248-4919-864A-CFD76CC027D6}" type="slidenum">
              <a:rPr lang="pl-PL" smtClean="0"/>
              <a:t>‹#›</a:t>
            </a:fld>
            <a:endParaRPr lang="pl-PL" dirty="0"/>
          </a:p>
        </p:txBody>
      </p:sp>
    </p:spTree>
    <p:extLst>
      <p:ext uri="{BB962C8B-B14F-4D97-AF65-F5344CB8AC3E}">
        <p14:creationId xmlns:p14="http://schemas.microsoft.com/office/powerpoint/2010/main" val="21080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l-PL" smtClean="0"/>
              <a:t>Kliknij, aby edytować styl</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5" name="Date Placeholder 4"/>
          <p:cNvSpPr>
            <a:spLocks noGrp="1"/>
          </p:cNvSpPr>
          <p:nvPr>
            <p:ph type="dt" sz="half" idx="10"/>
          </p:nvPr>
        </p:nvSpPr>
        <p:spPr/>
        <p:txBody>
          <a:bodyPr/>
          <a:lstStyle/>
          <a:p>
            <a:fld id="{9E583DDF-CA54-461A-A486-592D2374C532}" type="datetimeFigureOut">
              <a:rPr lang="pl-PL" smtClean="0"/>
              <a:t>16.11.2015</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CA8D9AD5-F248-4919-864A-CFD76CC027D6}" type="slidenum">
              <a:rPr lang="pl-PL" smtClean="0"/>
              <a:t>‹#›</a:t>
            </a:fld>
            <a:endParaRPr lang="pl-PL" dirty="0"/>
          </a:p>
        </p:txBody>
      </p:sp>
    </p:spTree>
    <p:extLst>
      <p:ext uri="{BB962C8B-B14F-4D97-AF65-F5344CB8AC3E}">
        <p14:creationId xmlns:p14="http://schemas.microsoft.com/office/powerpoint/2010/main" val="1706024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l-PL" smtClean="0"/>
              <a:t>Kliknij, aby edytować styl</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Kliknij ikonę, aby dodać obraz</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Edytuj style wzorca tekstu</a:t>
            </a:r>
          </a:p>
        </p:txBody>
      </p:sp>
      <p:sp>
        <p:nvSpPr>
          <p:cNvPr id="5" name="Date Placeholder 4"/>
          <p:cNvSpPr>
            <a:spLocks noGrp="1"/>
          </p:cNvSpPr>
          <p:nvPr>
            <p:ph type="dt" sz="half" idx="10"/>
          </p:nvPr>
        </p:nvSpPr>
        <p:spPr/>
        <p:txBody>
          <a:bodyPr/>
          <a:lstStyle/>
          <a:p>
            <a:fld id="{9E583DDF-CA54-461A-A486-592D2374C532}" type="datetimeFigureOut">
              <a:rPr lang="pl-PL" smtClean="0"/>
              <a:t>16.11.2015</a:t>
            </a:fld>
            <a:endParaRPr lang="pl-PL" dirty="0"/>
          </a:p>
        </p:txBody>
      </p:sp>
      <p:sp>
        <p:nvSpPr>
          <p:cNvPr id="6" name="Footer Placeholder 5"/>
          <p:cNvSpPr>
            <a:spLocks noGrp="1"/>
          </p:cNvSpPr>
          <p:nvPr>
            <p:ph type="ftr" sz="quarter" idx="11"/>
          </p:nvPr>
        </p:nvSpPr>
        <p:spPr/>
        <p:txBody>
          <a:bodyPr/>
          <a:lstStyle/>
          <a:p>
            <a:endParaRPr lang="pl-PL" dirty="0"/>
          </a:p>
        </p:txBody>
      </p:sp>
      <p:sp>
        <p:nvSpPr>
          <p:cNvPr id="7" name="Slide Number Placeholder 6"/>
          <p:cNvSpPr>
            <a:spLocks noGrp="1"/>
          </p:cNvSpPr>
          <p:nvPr>
            <p:ph type="sldNum" sz="quarter" idx="12"/>
          </p:nvPr>
        </p:nvSpPr>
        <p:spPr/>
        <p:txBody>
          <a:bodyPr/>
          <a:lstStyle/>
          <a:p>
            <a:fld id="{CA8D9AD5-F248-4919-864A-CFD76CC027D6}" type="slidenum">
              <a:rPr lang="pl-PL" smtClean="0"/>
              <a:t>‹#›</a:t>
            </a:fld>
            <a:endParaRPr lang="pl-PL" dirty="0"/>
          </a:p>
        </p:txBody>
      </p:sp>
    </p:spTree>
    <p:extLst>
      <p:ext uri="{BB962C8B-B14F-4D97-AF65-F5344CB8AC3E}">
        <p14:creationId xmlns:p14="http://schemas.microsoft.com/office/powerpoint/2010/main" val="55221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pl-PL" smtClean="0"/>
              <a:t>Kliknij, aby edytować styl</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E583DDF-CA54-461A-A486-592D2374C532}" type="datetimeFigureOut">
              <a:rPr lang="pl-PL" smtClean="0"/>
              <a:pPr/>
              <a:t>16.11.2015</a:t>
            </a:fld>
            <a:endParaRPr lang="pl-PL"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pl-PL"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A8D9AD5-F248-4919-864A-CFD76CC027D6}" type="slidenum">
              <a:rPr lang="pl-PL" smtClean="0"/>
              <a:pPr/>
              <a:t>‹#›</a:t>
            </a:fld>
            <a:endParaRPr lang="pl-PL" dirty="0"/>
          </a:p>
        </p:txBody>
      </p:sp>
    </p:spTree>
    <p:extLst>
      <p:ext uri="{BB962C8B-B14F-4D97-AF65-F5344CB8AC3E}">
        <p14:creationId xmlns:p14="http://schemas.microsoft.com/office/powerpoint/2010/main" val="632609912"/>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software.intel.com/en-us/xeonphionlinecatalog"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en-US" dirty="0"/>
              <a:t>Intel® Xeon Phi™</a:t>
            </a:r>
          </a:p>
        </p:txBody>
      </p:sp>
      <p:sp>
        <p:nvSpPr>
          <p:cNvPr id="3" name="Podtytuł 2"/>
          <p:cNvSpPr>
            <a:spLocks noGrp="1"/>
          </p:cNvSpPr>
          <p:nvPr>
            <p:ph type="subTitle" idx="1"/>
          </p:nvPr>
        </p:nvSpPr>
        <p:spPr/>
        <p:txBody>
          <a:bodyPr/>
          <a:lstStyle/>
          <a:p>
            <a:r>
              <a:rPr lang="pl-PL" dirty="0" smtClean="0"/>
              <a:t>Rodzina koprocesorów architektury Intel MIC</a:t>
            </a:r>
            <a:endParaRPr lang="pl-PL"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ctr"/>
            <a:r>
              <a:rPr lang="pl-PL" dirty="0"/>
              <a:t>Architektura </a:t>
            </a:r>
            <a:br>
              <a:rPr lang="pl-PL" dirty="0"/>
            </a:br>
            <a:r>
              <a:rPr lang="pl-PL" dirty="0" err="1"/>
              <a:t>intel</a:t>
            </a:r>
            <a:r>
              <a:rPr lang="pl-PL" dirty="0"/>
              <a:t> </a:t>
            </a:r>
            <a:r>
              <a:rPr lang="pl-PL" dirty="0" err="1"/>
              <a:t>many</a:t>
            </a:r>
            <a:r>
              <a:rPr lang="pl-PL" dirty="0"/>
              <a:t> </a:t>
            </a:r>
            <a:r>
              <a:rPr lang="pl-PL" dirty="0" err="1"/>
              <a:t>integrated</a:t>
            </a:r>
            <a:r>
              <a:rPr lang="pl-PL" dirty="0"/>
              <a:t> </a:t>
            </a:r>
            <a:r>
              <a:rPr lang="pl-PL" dirty="0" err="1"/>
              <a:t>core</a:t>
            </a:r>
            <a:endParaRPr lang="en-US" dirty="0"/>
          </a:p>
        </p:txBody>
      </p:sp>
      <p:pic>
        <p:nvPicPr>
          <p:cNvPr id="6" name="Obraz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1594" y="1792936"/>
            <a:ext cx="9466729" cy="5047659"/>
          </a:xfrm>
          <a:prstGeom prst="rect">
            <a:avLst/>
          </a:prstGeom>
        </p:spPr>
      </p:pic>
    </p:spTree>
    <p:extLst>
      <p:ext uri="{BB962C8B-B14F-4D97-AF65-F5344CB8AC3E}">
        <p14:creationId xmlns:p14="http://schemas.microsoft.com/office/powerpoint/2010/main" val="156991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pic>
        <p:nvPicPr>
          <p:cNvPr id="5" name="Symbol zastępczy zawartości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307" y="1"/>
            <a:ext cx="12231868" cy="6858000"/>
          </a:xfrm>
        </p:spPr>
      </p:pic>
    </p:spTree>
    <p:extLst>
      <p:ext uri="{BB962C8B-B14F-4D97-AF65-F5344CB8AC3E}">
        <p14:creationId xmlns:p14="http://schemas.microsoft.com/office/powerpoint/2010/main" val="313345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980328" y="257282"/>
            <a:ext cx="8211671" cy="1508760"/>
          </a:xfrm>
        </p:spPr>
        <p:txBody>
          <a:bodyPr/>
          <a:lstStyle/>
          <a:p>
            <a:r>
              <a:rPr lang="pl-PL" dirty="0"/>
              <a:t>Architektura </a:t>
            </a:r>
            <a:br>
              <a:rPr lang="pl-PL" dirty="0"/>
            </a:br>
            <a:r>
              <a:rPr lang="pl-PL" dirty="0" err="1"/>
              <a:t>intel</a:t>
            </a:r>
            <a:r>
              <a:rPr lang="pl-PL" dirty="0"/>
              <a:t> </a:t>
            </a:r>
            <a:r>
              <a:rPr lang="pl-PL" dirty="0" err="1"/>
              <a:t>many</a:t>
            </a:r>
            <a:r>
              <a:rPr lang="pl-PL" dirty="0"/>
              <a:t> </a:t>
            </a:r>
            <a:r>
              <a:rPr lang="pl-PL" dirty="0" err="1"/>
              <a:t>integrated</a:t>
            </a:r>
            <a:r>
              <a:rPr lang="pl-PL" dirty="0"/>
              <a:t> </a:t>
            </a:r>
            <a:r>
              <a:rPr lang="pl-PL" dirty="0" err="1"/>
              <a:t>core</a:t>
            </a:r>
            <a:endParaRPr lang="en-US" dirty="0"/>
          </a:p>
        </p:txBody>
      </p:sp>
      <p:pic>
        <p:nvPicPr>
          <p:cNvPr id="5" name="Symbol zastępczy zawartości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33" y="0"/>
            <a:ext cx="3968896" cy="6853296"/>
          </a:xfrm>
        </p:spPr>
      </p:pic>
      <p:sp>
        <p:nvSpPr>
          <p:cNvPr id="4" name="Symbol zastępczy tekstu 3"/>
          <p:cNvSpPr>
            <a:spLocks noGrp="1"/>
          </p:cNvSpPr>
          <p:nvPr>
            <p:ph type="body" sz="half" idx="2"/>
          </p:nvPr>
        </p:nvSpPr>
        <p:spPr>
          <a:xfrm>
            <a:off x="3980327" y="2675965"/>
            <a:ext cx="8211671" cy="4177331"/>
          </a:xfrm>
        </p:spPr>
        <p:txBody>
          <a:bodyPr/>
          <a:lstStyle/>
          <a:p>
            <a:pPr marL="285750" indent="-285750">
              <a:buFont typeface="Arial" panose="020B0604020202020204" pitchFamily="34" charset="0"/>
              <a:buChar char="•"/>
            </a:pPr>
            <a:r>
              <a:rPr lang="pl-PL" sz="3600" dirty="0" smtClean="0"/>
              <a:t>Połączone w pierścień rdzenie</a:t>
            </a:r>
          </a:p>
          <a:p>
            <a:pPr marL="285750" indent="-285750">
              <a:buFont typeface="Arial" panose="020B0604020202020204" pitchFamily="34" charset="0"/>
              <a:buChar char="•"/>
            </a:pPr>
            <a:r>
              <a:rPr lang="pl-PL" sz="3600" dirty="0" smtClean="0"/>
              <a:t>Adresowanie 64-bitowe</a:t>
            </a:r>
          </a:p>
          <a:p>
            <a:pPr marL="285750" indent="-285750">
              <a:buFont typeface="Arial" panose="020B0604020202020204" pitchFamily="34" charset="0"/>
              <a:buChar char="•"/>
            </a:pPr>
            <a:r>
              <a:rPr lang="pl-PL" sz="3600" dirty="0" smtClean="0"/>
              <a:t>Przetwarzanie potokowe</a:t>
            </a:r>
            <a:endParaRPr lang="pl-PL" sz="3600" dirty="0"/>
          </a:p>
          <a:p>
            <a:pPr marL="285750" indent="-285750">
              <a:buFont typeface="Arial" panose="020B0604020202020204" pitchFamily="34" charset="0"/>
              <a:buChar char="•"/>
            </a:pPr>
            <a:r>
              <a:rPr lang="pl-PL" sz="3600" dirty="0" smtClean="0"/>
              <a:t>4 wątki fizyczne na rdzeniu</a:t>
            </a:r>
          </a:p>
          <a:p>
            <a:pPr marL="285750" indent="-285750">
              <a:buFont typeface="Arial" panose="020B0604020202020204" pitchFamily="34" charset="0"/>
              <a:buChar char="•"/>
            </a:pPr>
            <a:r>
              <a:rPr lang="pl-PL" sz="3600" dirty="0" smtClean="0"/>
              <a:t>512KB L2 Cache</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463950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Architektura software</a:t>
            </a:r>
            <a:endParaRPr lang="en-US" dirty="0"/>
          </a:p>
        </p:txBody>
      </p:sp>
      <p:pic>
        <p:nvPicPr>
          <p:cNvPr id="5" name="Symbol zastępczy zawartości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918644"/>
            <a:ext cx="8576573" cy="4953242"/>
          </a:xfrm>
        </p:spPr>
      </p:pic>
      <p:sp>
        <p:nvSpPr>
          <p:cNvPr id="4" name="Symbol zastępczy tekstu 3"/>
          <p:cNvSpPr>
            <a:spLocks noGrp="1"/>
          </p:cNvSpPr>
          <p:nvPr>
            <p:ph type="body" sz="half" idx="2"/>
          </p:nvPr>
        </p:nvSpPr>
        <p:spPr>
          <a:xfrm>
            <a:off x="8749143" y="1918644"/>
            <a:ext cx="3200400" cy="4939356"/>
          </a:xfrm>
        </p:spPr>
        <p:txBody>
          <a:bodyPr>
            <a:normAutofit/>
          </a:bodyPr>
          <a:lstStyle/>
          <a:p>
            <a:pPr marL="285750" indent="-285750">
              <a:buFont typeface="Arial" panose="020B0604020202020204" pitchFamily="34" charset="0"/>
              <a:buChar char="•"/>
            </a:pPr>
            <a:endParaRPr lang="pl-PL" sz="3600" dirty="0" smtClean="0"/>
          </a:p>
          <a:p>
            <a:pPr marL="285750" indent="-285750">
              <a:buFont typeface="Arial" panose="020B0604020202020204" pitchFamily="34" charset="0"/>
              <a:buChar char="•"/>
            </a:pPr>
            <a:endParaRPr lang="pl-PL" sz="3600" dirty="0"/>
          </a:p>
          <a:p>
            <a:pPr marL="285750" indent="-285750">
              <a:buFont typeface="Arial" panose="020B0604020202020204" pitchFamily="34" charset="0"/>
              <a:buChar char="•"/>
            </a:pPr>
            <a:r>
              <a:rPr lang="pl-PL" sz="3600" dirty="0" smtClean="0"/>
              <a:t>Linux Inside</a:t>
            </a:r>
          </a:p>
          <a:p>
            <a:pPr marL="285750" indent="-285750">
              <a:buFont typeface="Arial" panose="020B0604020202020204" pitchFamily="34" charset="0"/>
              <a:buChar char="•"/>
            </a:pPr>
            <a:r>
              <a:rPr lang="pl-PL" sz="3600" dirty="0" smtClean="0"/>
              <a:t>Wsparcie protokołów sieciowych</a:t>
            </a:r>
            <a:endParaRPr lang="en-US" sz="3600" dirty="0"/>
          </a:p>
        </p:txBody>
      </p:sp>
    </p:spTree>
    <p:extLst>
      <p:ext uri="{BB962C8B-B14F-4D97-AF65-F5344CB8AC3E}">
        <p14:creationId xmlns:p14="http://schemas.microsoft.com/office/powerpoint/2010/main" val="196335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Architektura software</a:t>
            </a:r>
            <a:endParaRPr lang="en-US" dirty="0"/>
          </a:p>
        </p:txBody>
      </p:sp>
      <p:pic>
        <p:nvPicPr>
          <p:cNvPr id="5" name="Symbol zastępczy zawartości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1434" y="0"/>
            <a:ext cx="10687050" cy="6858000"/>
          </a:xfrm>
        </p:spPr>
      </p:pic>
    </p:spTree>
    <p:extLst>
      <p:ext uri="{BB962C8B-B14F-4D97-AF65-F5344CB8AC3E}">
        <p14:creationId xmlns:p14="http://schemas.microsoft.com/office/powerpoint/2010/main" val="177423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Architektura z punktu widzenia programisty</a:t>
            </a:r>
            <a:endParaRPr lang="en-US" dirty="0"/>
          </a:p>
        </p:txBody>
      </p:sp>
      <p:sp>
        <p:nvSpPr>
          <p:cNvPr id="3" name="Symbol zastępczy zawartości 2"/>
          <p:cNvSpPr>
            <a:spLocks noGrp="1"/>
          </p:cNvSpPr>
          <p:nvPr>
            <p:ph idx="1"/>
          </p:nvPr>
        </p:nvSpPr>
        <p:spPr/>
        <p:txBody>
          <a:bodyPr>
            <a:normAutofit fontScale="92500" lnSpcReduction="20000"/>
          </a:bodyPr>
          <a:lstStyle/>
          <a:p>
            <a:r>
              <a:rPr lang="pl-PL" dirty="0" smtClean="0">
                <a:solidFill>
                  <a:srgbClr val="FF0000"/>
                </a:solidFill>
              </a:rPr>
              <a:t>x-86 </a:t>
            </a:r>
            <a:r>
              <a:rPr lang="pl-PL" dirty="0" err="1" smtClean="0">
                <a:solidFill>
                  <a:srgbClr val="FF0000"/>
                </a:solidFill>
              </a:rPr>
              <a:t>based</a:t>
            </a:r>
            <a:r>
              <a:rPr lang="pl-PL" dirty="0" smtClean="0">
                <a:solidFill>
                  <a:srgbClr val="FF0000"/>
                </a:solidFill>
              </a:rPr>
              <a:t> SMP-on-a-chip</a:t>
            </a:r>
          </a:p>
          <a:p>
            <a:r>
              <a:rPr lang="pl-PL" dirty="0" smtClean="0">
                <a:solidFill>
                  <a:srgbClr val="FF0000"/>
                </a:solidFill>
              </a:rPr>
              <a:t>50+ rdzeni</a:t>
            </a:r>
          </a:p>
          <a:p>
            <a:r>
              <a:rPr lang="pl-PL" dirty="0" smtClean="0">
                <a:solidFill>
                  <a:srgbClr val="FF0000"/>
                </a:solidFill>
              </a:rPr>
              <a:t>Wiele wątków na rdzeń</a:t>
            </a:r>
          </a:p>
          <a:p>
            <a:r>
              <a:rPr lang="pl-PL" dirty="0" smtClean="0">
                <a:solidFill>
                  <a:srgbClr val="FF0000"/>
                </a:solidFill>
              </a:rPr>
              <a:t>512-bitowe instrukcje SIMD</a:t>
            </a:r>
          </a:p>
          <a:p>
            <a:r>
              <a:rPr lang="pl-PL" dirty="0" smtClean="0"/>
              <a:t>Instrukcje te same co w 64 bitowym x86 + SIMD</a:t>
            </a:r>
          </a:p>
          <a:p>
            <a:r>
              <a:rPr lang="pl-PL" dirty="0" smtClean="0"/>
              <a:t>Wydajne zaawansowane operatory matematyczne</a:t>
            </a:r>
          </a:p>
          <a:p>
            <a:r>
              <a:rPr lang="pl-PL" dirty="0" smtClean="0"/>
              <a:t>Działają na Linux</a:t>
            </a:r>
            <a:endParaRPr lang="en-US" dirty="0"/>
          </a:p>
        </p:txBody>
      </p:sp>
      <p:sp>
        <p:nvSpPr>
          <p:cNvPr id="4" name="Symbol zastępczy tekstu 3"/>
          <p:cNvSpPr>
            <a:spLocks noGrp="1"/>
          </p:cNvSpPr>
          <p:nvPr>
            <p:ph type="body" sz="half" idx="2"/>
          </p:nvPr>
        </p:nvSpPr>
        <p:spPr>
          <a:xfrm>
            <a:off x="8566263" y="4860207"/>
            <a:ext cx="3200400" cy="1708234"/>
          </a:xfrm>
        </p:spPr>
        <p:txBody>
          <a:bodyPr/>
          <a:lstStyle/>
          <a:p>
            <a:r>
              <a:rPr lang="pl-PL" dirty="0" smtClean="0"/>
              <a:t>WNIOSEK:</a:t>
            </a:r>
          </a:p>
          <a:p>
            <a:r>
              <a:rPr lang="pl-PL" dirty="0" smtClean="0"/>
              <a:t>Używaj w tych fragmentach aplikacji, gdzie można znacząco zrównoleglić wykonanie</a:t>
            </a:r>
            <a:endParaRPr lang="en-US" dirty="0"/>
          </a:p>
        </p:txBody>
      </p:sp>
    </p:spTree>
    <p:extLst>
      <p:ext uri="{BB962C8B-B14F-4D97-AF65-F5344CB8AC3E}">
        <p14:creationId xmlns:p14="http://schemas.microsoft.com/office/powerpoint/2010/main" val="73914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ARCHITEKTURA z punktu widzenia programisty</a:t>
            </a:r>
            <a:endParaRPr lang="en-US" dirty="0"/>
          </a:p>
        </p:txBody>
      </p:sp>
      <p:sp>
        <p:nvSpPr>
          <p:cNvPr id="4" name="Symbol zastępczy tekstu 3"/>
          <p:cNvSpPr>
            <a:spLocks noGrp="1"/>
          </p:cNvSpPr>
          <p:nvPr>
            <p:ph type="body" sz="half" idx="2"/>
          </p:nvPr>
        </p:nvSpPr>
        <p:spPr>
          <a:xfrm>
            <a:off x="7789023" y="2147486"/>
            <a:ext cx="3200400" cy="4222834"/>
          </a:xfrm>
        </p:spPr>
        <p:txBody>
          <a:bodyPr>
            <a:normAutofit lnSpcReduction="10000"/>
          </a:bodyPr>
          <a:lstStyle/>
          <a:p>
            <a:pPr marL="285750" indent="-285750">
              <a:buFont typeface="Arial" panose="020B0604020202020204" pitchFamily="34" charset="0"/>
              <a:buChar char="•"/>
            </a:pPr>
            <a:r>
              <a:rPr lang="pl-PL" sz="2400" dirty="0" smtClean="0"/>
              <a:t>Najpierw zmaksymalizować użycie hosta Intel Xeon</a:t>
            </a:r>
          </a:p>
          <a:p>
            <a:pPr marL="285750" indent="-285750">
              <a:buFont typeface="Arial" panose="020B0604020202020204" pitchFamily="34" charset="0"/>
              <a:buChar char="•"/>
            </a:pPr>
            <a:r>
              <a:rPr lang="pl-PL" sz="2400" dirty="0" smtClean="0"/>
              <a:t>Aplikacja może być uznana jako wysoko zrównoleglona jeśli skaluje się na ponad 100 wątków</a:t>
            </a:r>
          </a:p>
          <a:p>
            <a:pPr marL="285750" indent="-285750">
              <a:buFont typeface="Arial" panose="020B0604020202020204" pitchFamily="34" charset="0"/>
              <a:buChar char="•"/>
            </a:pPr>
            <a:r>
              <a:rPr lang="pl-PL" sz="2400" dirty="0" smtClean="0"/>
              <a:t>Efektywne wykorzystanie wektorów</a:t>
            </a:r>
          </a:p>
          <a:p>
            <a:endParaRPr lang="en-US" dirty="0"/>
          </a:p>
        </p:txBody>
      </p:sp>
      <p:pic>
        <p:nvPicPr>
          <p:cNvPr id="5" name="Obraz 4"/>
          <p:cNvPicPr>
            <a:picLocks noChangeAspect="1"/>
          </p:cNvPicPr>
          <p:nvPr/>
        </p:nvPicPr>
        <p:blipFill>
          <a:blip r:embed="rId3"/>
          <a:stretch>
            <a:fillRect/>
          </a:stretch>
        </p:blipFill>
        <p:spPr>
          <a:xfrm>
            <a:off x="1202919" y="2147486"/>
            <a:ext cx="6153628" cy="4222834"/>
          </a:xfrm>
          <a:prstGeom prst="rect">
            <a:avLst/>
          </a:prstGeom>
        </p:spPr>
      </p:pic>
    </p:spTree>
    <p:extLst>
      <p:ext uri="{BB962C8B-B14F-4D97-AF65-F5344CB8AC3E}">
        <p14:creationId xmlns:p14="http://schemas.microsoft.com/office/powerpoint/2010/main" val="344370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ARCHITEKTURA z punktu widzenia programisty</a:t>
            </a:r>
            <a:endParaRPr lang="en-US" dirty="0"/>
          </a:p>
        </p:txBody>
      </p:sp>
      <p:pic>
        <p:nvPicPr>
          <p:cNvPr id="3" name="Obraz 2"/>
          <p:cNvPicPr>
            <a:picLocks noChangeAspect="1"/>
          </p:cNvPicPr>
          <p:nvPr/>
        </p:nvPicPr>
        <p:blipFill>
          <a:blip r:embed="rId3"/>
          <a:stretch>
            <a:fillRect/>
          </a:stretch>
        </p:blipFill>
        <p:spPr>
          <a:xfrm>
            <a:off x="2646732" y="1828543"/>
            <a:ext cx="6896453" cy="5029457"/>
          </a:xfrm>
          <a:prstGeom prst="rect">
            <a:avLst/>
          </a:prstGeom>
        </p:spPr>
      </p:pic>
    </p:spTree>
    <p:extLst>
      <p:ext uri="{BB962C8B-B14F-4D97-AF65-F5344CB8AC3E}">
        <p14:creationId xmlns:p14="http://schemas.microsoft.com/office/powerpoint/2010/main" val="212981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ARCHITEKTURA z punktu widzenia programisty</a:t>
            </a:r>
            <a:endParaRPr lang="en-US" dirty="0"/>
          </a:p>
        </p:txBody>
      </p:sp>
      <p:pic>
        <p:nvPicPr>
          <p:cNvPr id="7" name="Obraz 6"/>
          <p:cNvPicPr>
            <a:picLocks noChangeAspect="1"/>
          </p:cNvPicPr>
          <p:nvPr/>
        </p:nvPicPr>
        <p:blipFill>
          <a:blip r:embed="rId3"/>
          <a:stretch>
            <a:fillRect/>
          </a:stretch>
        </p:blipFill>
        <p:spPr>
          <a:xfrm>
            <a:off x="1769090" y="1792936"/>
            <a:ext cx="8651738" cy="5223140"/>
          </a:xfrm>
          <a:prstGeom prst="rect">
            <a:avLst/>
          </a:prstGeom>
        </p:spPr>
      </p:pic>
    </p:spTree>
    <p:extLst>
      <p:ext uri="{BB962C8B-B14F-4D97-AF65-F5344CB8AC3E}">
        <p14:creationId xmlns:p14="http://schemas.microsoft.com/office/powerpoint/2010/main" val="224618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ymbol zastępczy zawartości 4"/>
          <p:cNvPicPr>
            <a:picLocks noGrp="1" noChangeAspect="1"/>
          </p:cNvPicPr>
          <p:nvPr>
            <p:ph idx="1"/>
          </p:nvPr>
        </p:nvPicPr>
        <p:blipFill>
          <a:blip r:embed="rId2"/>
          <a:stretch>
            <a:fillRect/>
          </a:stretch>
        </p:blipFill>
        <p:spPr>
          <a:xfrm>
            <a:off x="1950719" y="0"/>
            <a:ext cx="8369082" cy="6857999"/>
          </a:xfrm>
          <a:prstGeom prst="rect">
            <a:avLst/>
          </a:prstGeom>
        </p:spPr>
      </p:pic>
    </p:spTree>
    <p:extLst>
      <p:ext uri="{BB962C8B-B14F-4D97-AF65-F5344CB8AC3E}">
        <p14:creationId xmlns:p14="http://schemas.microsoft.com/office/powerpoint/2010/main" val="246708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ytuł 12"/>
          <p:cNvSpPr>
            <a:spLocks noGrp="1"/>
          </p:cNvSpPr>
          <p:nvPr>
            <p:ph type="title"/>
          </p:nvPr>
        </p:nvSpPr>
        <p:spPr/>
        <p:txBody>
          <a:bodyPr/>
          <a:lstStyle/>
          <a:p>
            <a:r>
              <a:rPr lang="pl-PL" dirty="0" smtClean="0"/>
              <a:t>Plan prezentacji</a:t>
            </a:r>
            <a:endParaRPr lang="pl-PL" dirty="0"/>
          </a:p>
        </p:txBody>
      </p:sp>
      <p:sp>
        <p:nvSpPr>
          <p:cNvPr id="14" name="Symbol zastępczy zawartości 13"/>
          <p:cNvSpPr>
            <a:spLocks noGrp="1"/>
          </p:cNvSpPr>
          <p:nvPr>
            <p:ph idx="1"/>
          </p:nvPr>
        </p:nvSpPr>
        <p:spPr/>
        <p:txBody>
          <a:bodyPr/>
          <a:lstStyle/>
          <a:p>
            <a:r>
              <a:rPr lang="pl-PL" dirty="0" smtClean="0"/>
              <a:t>Co to jest Intel Xeon Phi</a:t>
            </a:r>
          </a:p>
          <a:p>
            <a:r>
              <a:rPr lang="pl-PL" dirty="0" smtClean="0"/>
              <a:t>Gdzie się używa?</a:t>
            </a:r>
          </a:p>
          <a:p>
            <a:r>
              <a:rPr lang="pl-PL" dirty="0" smtClean="0"/>
              <a:t>Architektura MIC</a:t>
            </a:r>
          </a:p>
          <a:p>
            <a:r>
              <a:rPr lang="pl-PL" dirty="0" smtClean="0"/>
              <a:t>Architektura Software</a:t>
            </a:r>
          </a:p>
          <a:p>
            <a:r>
              <a:rPr lang="pl-PL" dirty="0" smtClean="0"/>
              <a:t>Tryby wykonawcze</a:t>
            </a:r>
          </a:p>
          <a:p>
            <a:r>
              <a:rPr lang="pl-PL" dirty="0" smtClean="0"/>
              <a:t>Modele programowania</a:t>
            </a:r>
          </a:p>
          <a:p>
            <a:r>
              <a:rPr lang="pl-PL" dirty="0" smtClean="0"/>
              <a:t>Programowanie</a:t>
            </a:r>
          </a:p>
          <a:p>
            <a:r>
              <a:rPr lang="pl-PL" smtClean="0"/>
              <a:t>Konkretne zastosowania</a:t>
            </a:r>
            <a:endParaRPr lang="pl-PL" dirty="0" smtClean="0"/>
          </a:p>
          <a:p>
            <a:endParaRPr lang="pl-PL" dirty="0" smtClean="0"/>
          </a:p>
          <a:p>
            <a:endParaRPr lang="pl-PL" dirty="0" smtClean="0"/>
          </a:p>
          <a:p>
            <a:endParaRPr lang="pl-PL" dirty="0" smtClean="0"/>
          </a:p>
        </p:txBody>
      </p:sp>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Odkrycie na nowo zamiast </a:t>
            </a:r>
            <a:br>
              <a:rPr lang="pl-PL" dirty="0" smtClean="0"/>
            </a:br>
            <a:r>
              <a:rPr lang="pl-PL" dirty="0" smtClean="0"/>
              <a:t>projektu kodu od podstaw</a:t>
            </a:r>
            <a:endParaRPr lang="en-US" dirty="0"/>
          </a:p>
        </p:txBody>
      </p:sp>
      <p:sp>
        <p:nvSpPr>
          <p:cNvPr id="3" name="Symbol zastępczy zawartości 2"/>
          <p:cNvSpPr>
            <a:spLocks noGrp="1"/>
          </p:cNvSpPr>
          <p:nvPr>
            <p:ph idx="1"/>
          </p:nvPr>
        </p:nvSpPr>
        <p:spPr>
          <a:xfrm>
            <a:off x="1207007" y="2120054"/>
            <a:ext cx="9779991" cy="4114800"/>
          </a:xfrm>
        </p:spPr>
        <p:txBody>
          <a:bodyPr>
            <a:normAutofit/>
          </a:bodyPr>
          <a:lstStyle/>
          <a:p>
            <a:r>
              <a:rPr lang="pl-PL" dirty="0" smtClean="0"/>
              <a:t>Aplikacje działają bezproblemowo w ramach wszystkich platform opartych na procesorach Xeon i koprocesorach Xeon Phi =&gt; jeden model programowania, nie trzeba przeprojektowywać kodu</a:t>
            </a:r>
          </a:p>
          <a:p>
            <a:r>
              <a:rPr lang="pl-PL" dirty="0" smtClean="0"/>
              <a:t>W przeciwieństwie do GPU może obsługiwać system operacyjny z pełną adresowalnością IP i wsparciu standardów</a:t>
            </a:r>
          </a:p>
          <a:p>
            <a:r>
              <a:rPr lang="pl-PL" dirty="0" smtClean="0"/>
              <a:t>Wiele trybów wykonawczych</a:t>
            </a:r>
          </a:p>
          <a:p>
            <a:endParaRPr lang="en-US" dirty="0"/>
          </a:p>
        </p:txBody>
      </p:sp>
    </p:spTree>
    <p:extLst>
      <p:ext uri="{BB962C8B-B14F-4D97-AF65-F5344CB8AC3E}">
        <p14:creationId xmlns:p14="http://schemas.microsoft.com/office/powerpoint/2010/main" val="288004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TRYBY wykonawcze</a:t>
            </a:r>
            <a:endParaRPr lang="en-US" dirty="0"/>
          </a:p>
        </p:txBody>
      </p:sp>
      <p:pic>
        <p:nvPicPr>
          <p:cNvPr id="5" name="Symbol zastępczy zawartości 4"/>
          <p:cNvPicPr>
            <a:picLocks noGrp="1" noChangeAspect="1"/>
          </p:cNvPicPr>
          <p:nvPr>
            <p:ph idx="1"/>
          </p:nvPr>
        </p:nvPicPr>
        <p:blipFill>
          <a:blip r:embed="rId3"/>
          <a:stretch>
            <a:fillRect/>
          </a:stretch>
        </p:blipFill>
        <p:spPr>
          <a:xfrm>
            <a:off x="0" y="1792936"/>
            <a:ext cx="12192000" cy="3291698"/>
          </a:xfrm>
          <a:prstGeom prst="rect">
            <a:avLst/>
          </a:prstGeom>
        </p:spPr>
      </p:pic>
    </p:spTree>
    <p:extLst>
      <p:ext uri="{BB962C8B-B14F-4D97-AF65-F5344CB8AC3E}">
        <p14:creationId xmlns:p14="http://schemas.microsoft.com/office/powerpoint/2010/main" val="384020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Native jest najprostszym trybem</a:t>
            </a:r>
            <a:endParaRPr lang="en-US" dirty="0"/>
          </a:p>
        </p:txBody>
      </p:sp>
      <p:sp>
        <p:nvSpPr>
          <p:cNvPr id="3" name="Symbol zastępczy zawartości 2"/>
          <p:cNvSpPr>
            <a:spLocks noGrp="1"/>
          </p:cNvSpPr>
          <p:nvPr>
            <p:ph idx="1"/>
          </p:nvPr>
        </p:nvSpPr>
        <p:spPr>
          <a:xfrm>
            <a:off x="1207007" y="2120054"/>
            <a:ext cx="9779991" cy="4114800"/>
          </a:xfrm>
        </p:spPr>
        <p:txBody>
          <a:bodyPr>
            <a:normAutofit/>
          </a:bodyPr>
          <a:lstStyle/>
          <a:p>
            <a:r>
              <a:rPr lang="pl-PL" dirty="0" smtClean="0"/>
              <a:t>Należy tylko skompilować pod architekturę k1om:</a:t>
            </a:r>
          </a:p>
          <a:p>
            <a:pPr lvl="1"/>
            <a:r>
              <a:rPr lang="pl-PL" dirty="0" smtClean="0"/>
              <a:t>Intel C/C++ i Fortran </a:t>
            </a:r>
            <a:r>
              <a:rPr lang="pl-PL" dirty="0" err="1" smtClean="0"/>
              <a:t>compiler</a:t>
            </a:r>
            <a:endParaRPr lang="pl-PL" dirty="0" smtClean="0"/>
          </a:p>
          <a:p>
            <a:pPr lvl="1"/>
            <a:r>
              <a:rPr lang="pl-PL" dirty="0" err="1" smtClean="0"/>
              <a:t>Binutils</a:t>
            </a:r>
            <a:r>
              <a:rPr lang="pl-PL" dirty="0" smtClean="0"/>
              <a:t> dla k1om</a:t>
            </a:r>
          </a:p>
          <a:p>
            <a:pPr lvl="1"/>
            <a:r>
              <a:rPr lang="pl-PL" dirty="0" smtClean="0"/>
              <a:t>LSB – </a:t>
            </a:r>
            <a:r>
              <a:rPr lang="pl-PL" dirty="0" err="1" smtClean="0"/>
              <a:t>glibc</a:t>
            </a:r>
            <a:r>
              <a:rPr lang="pl-PL" dirty="0" smtClean="0"/>
              <a:t>, </a:t>
            </a:r>
            <a:r>
              <a:rPr lang="pl-PL" dirty="0" err="1" smtClean="0"/>
              <a:t>libm</a:t>
            </a:r>
            <a:r>
              <a:rPr lang="pl-PL" dirty="0" smtClean="0"/>
              <a:t>, </a:t>
            </a:r>
            <a:r>
              <a:rPr lang="pl-PL" dirty="0" err="1" smtClean="0"/>
              <a:t>librt</a:t>
            </a:r>
            <a:r>
              <a:rPr lang="pl-PL" dirty="0" smtClean="0"/>
              <a:t>, </a:t>
            </a:r>
            <a:r>
              <a:rPr lang="pl-PL" dirty="0" err="1" smtClean="0"/>
              <a:t>libcurses</a:t>
            </a:r>
            <a:r>
              <a:rPr lang="pl-PL" dirty="0" smtClean="0"/>
              <a:t>…</a:t>
            </a:r>
          </a:p>
          <a:p>
            <a:pPr lvl="1"/>
            <a:r>
              <a:rPr lang="pl-PL" dirty="0" err="1" smtClean="0"/>
              <a:t>Busybox</a:t>
            </a:r>
            <a:r>
              <a:rPr lang="pl-PL" dirty="0" smtClean="0"/>
              <a:t> – minimalne środowisko konsolowe</a:t>
            </a:r>
          </a:p>
          <a:p>
            <a:r>
              <a:rPr lang="pl-PL" dirty="0" smtClean="0"/>
              <a:t>Wirtualne sterowniki Ethernet:</a:t>
            </a:r>
          </a:p>
          <a:p>
            <a:pPr lvl="1"/>
            <a:r>
              <a:rPr lang="pl-PL" dirty="0" err="1" smtClean="0"/>
              <a:t>Ssh</a:t>
            </a:r>
            <a:r>
              <a:rPr lang="pl-PL" dirty="0" smtClean="0"/>
              <a:t>, </a:t>
            </a:r>
            <a:r>
              <a:rPr lang="pl-PL" dirty="0" err="1" smtClean="0"/>
              <a:t>scp</a:t>
            </a:r>
            <a:endParaRPr lang="pl-PL" dirty="0" smtClean="0"/>
          </a:p>
          <a:p>
            <a:pPr lvl="1"/>
            <a:r>
              <a:rPr lang="pl-PL" dirty="0" smtClean="0"/>
              <a:t>NFS </a:t>
            </a:r>
            <a:r>
              <a:rPr lang="pl-PL" dirty="0" err="1" smtClean="0"/>
              <a:t>mounts</a:t>
            </a:r>
            <a:endParaRPr lang="pl-PL" dirty="0" smtClean="0"/>
          </a:p>
        </p:txBody>
      </p:sp>
    </p:spTree>
    <p:extLst>
      <p:ext uri="{BB962C8B-B14F-4D97-AF65-F5344CB8AC3E}">
        <p14:creationId xmlns:p14="http://schemas.microsoft.com/office/powerpoint/2010/main" val="183674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tekstu 3"/>
          <p:cNvSpPr>
            <a:spLocks noGrp="1"/>
          </p:cNvSpPr>
          <p:nvPr>
            <p:ph type="body" sz="half" idx="2"/>
          </p:nvPr>
        </p:nvSpPr>
        <p:spPr>
          <a:xfrm>
            <a:off x="8151090" y="1873166"/>
            <a:ext cx="4040910" cy="4984834"/>
          </a:xfrm>
        </p:spPr>
        <p:txBody>
          <a:bodyPr>
            <a:noAutofit/>
          </a:bodyPr>
          <a:lstStyle/>
          <a:p>
            <a:pPr marL="285750" indent="-285750">
              <a:buFont typeface="Arial" panose="020B0604020202020204" pitchFamily="34" charset="0"/>
              <a:buChar char="•"/>
            </a:pPr>
            <a:r>
              <a:rPr lang="pl-PL" sz="2800" dirty="0" smtClean="0"/>
              <a:t>Prosty program alokujący 2MB pamięci i wpisujący tam litery a</a:t>
            </a:r>
          </a:p>
          <a:p>
            <a:pPr marL="285750" indent="-285750">
              <a:buFont typeface="Arial" panose="020B0604020202020204" pitchFamily="34" charset="0"/>
              <a:buChar char="•"/>
            </a:pPr>
            <a:r>
              <a:rPr lang="pl-PL" sz="2800" dirty="0" smtClean="0"/>
              <a:t>Kompilacja do kodu test</a:t>
            </a:r>
          </a:p>
          <a:p>
            <a:pPr marL="285750" indent="-285750">
              <a:buFont typeface="Arial" panose="020B0604020202020204" pitchFamily="34" charset="0"/>
              <a:buChar char="•"/>
            </a:pPr>
            <a:r>
              <a:rPr lang="pl-PL" sz="2800" dirty="0" smtClean="0"/>
              <a:t>Kopiowanie programu do koprocesora</a:t>
            </a:r>
          </a:p>
          <a:p>
            <a:pPr marL="285750" indent="-285750">
              <a:buFont typeface="Arial" panose="020B0604020202020204" pitchFamily="34" charset="0"/>
              <a:buChar char="•"/>
            </a:pPr>
            <a:r>
              <a:rPr lang="pl-PL" sz="2800" dirty="0" smtClean="0"/>
              <a:t>Łączymy się z koprocesorem</a:t>
            </a:r>
          </a:p>
          <a:p>
            <a:pPr marL="285750" indent="-285750">
              <a:buFont typeface="Arial" panose="020B0604020202020204" pitchFamily="34" charset="0"/>
              <a:buChar char="•"/>
            </a:pPr>
            <a:r>
              <a:rPr lang="pl-PL" sz="2800" dirty="0" smtClean="0"/>
              <a:t>Odpalamy program</a:t>
            </a:r>
            <a:endParaRPr lang="en-US" sz="2800" dirty="0"/>
          </a:p>
        </p:txBody>
      </p:sp>
      <p:pic>
        <p:nvPicPr>
          <p:cNvPr id="7" name="Obraz 6"/>
          <p:cNvPicPr>
            <a:picLocks noChangeAspect="1"/>
          </p:cNvPicPr>
          <p:nvPr/>
        </p:nvPicPr>
        <p:blipFill>
          <a:blip r:embed="rId2"/>
          <a:stretch>
            <a:fillRect/>
          </a:stretch>
        </p:blipFill>
        <p:spPr>
          <a:xfrm>
            <a:off x="-1" y="0"/>
            <a:ext cx="8151091" cy="6858000"/>
          </a:xfrm>
          <a:prstGeom prst="rect">
            <a:avLst/>
          </a:prstGeom>
        </p:spPr>
      </p:pic>
    </p:spTree>
    <p:extLst>
      <p:ext uri="{BB962C8B-B14F-4D97-AF65-F5344CB8AC3E}">
        <p14:creationId xmlns:p14="http://schemas.microsoft.com/office/powerpoint/2010/main" val="368795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Układ Tytuł i zawartość z wykresem</a:t>
            </a:r>
            <a:endParaRPr lang="pl-PL" dirty="0"/>
          </a:p>
        </p:txBody>
      </p:sp>
      <p:pic>
        <p:nvPicPr>
          <p:cNvPr id="4" name="Obraz 3"/>
          <p:cNvPicPr>
            <a:picLocks noChangeAspect="1"/>
          </p:cNvPicPr>
          <p:nvPr/>
        </p:nvPicPr>
        <p:blipFill>
          <a:blip r:embed="rId3"/>
          <a:stretch>
            <a:fillRect/>
          </a:stretch>
        </p:blipFill>
        <p:spPr>
          <a:xfrm>
            <a:off x="0" y="120583"/>
            <a:ext cx="12192000" cy="6630737"/>
          </a:xfrm>
          <a:prstGeom prst="rect">
            <a:avLst/>
          </a:prstGeom>
        </p:spPr>
      </p:pic>
    </p:spTree>
    <p:extLst>
      <p:ext uri="{BB962C8B-B14F-4D97-AF65-F5344CB8AC3E}">
        <p14:creationId xmlns:p14="http://schemas.microsoft.com/office/powerpoint/2010/main" val="75661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pic>
        <p:nvPicPr>
          <p:cNvPr id="4" name="Symbol zastępczy zawartości 3"/>
          <p:cNvPicPr>
            <a:picLocks noGrp="1" noChangeAspect="1"/>
          </p:cNvPicPr>
          <p:nvPr>
            <p:ph idx="1"/>
          </p:nvPr>
        </p:nvPicPr>
        <p:blipFill>
          <a:blip r:embed="rId2"/>
          <a:stretch>
            <a:fillRect/>
          </a:stretch>
        </p:blipFill>
        <p:spPr>
          <a:xfrm>
            <a:off x="640080" y="0"/>
            <a:ext cx="11132664" cy="6858000"/>
          </a:xfrm>
          <a:prstGeom prst="rect">
            <a:avLst/>
          </a:prstGeom>
        </p:spPr>
      </p:pic>
    </p:spTree>
    <p:extLst>
      <p:ext uri="{BB962C8B-B14F-4D97-AF65-F5344CB8AC3E}">
        <p14:creationId xmlns:p14="http://schemas.microsoft.com/office/powerpoint/2010/main" val="244908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Pętla </a:t>
            </a:r>
            <a:r>
              <a:rPr lang="pl-PL" i="1" dirty="0" smtClean="0"/>
              <a:t>for</a:t>
            </a:r>
            <a:r>
              <a:rPr lang="pl-PL" dirty="0" smtClean="0"/>
              <a:t> w </a:t>
            </a:r>
            <a:r>
              <a:rPr lang="pl-PL" dirty="0" smtClean="0">
                <a:solidFill>
                  <a:srgbClr val="FF0000"/>
                </a:solidFill>
              </a:rPr>
              <a:t>c</a:t>
            </a:r>
            <a:r>
              <a:rPr lang="pl-PL" dirty="0" smtClean="0"/>
              <a:t> transformowana przy użyciu </a:t>
            </a:r>
            <a:r>
              <a:rPr lang="pl-PL" dirty="0" err="1" smtClean="0"/>
              <a:t>openmp</a:t>
            </a:r>
            <a:endParaRPr lang="en-US" dirty="0"/>
          </a:p>
        </p:txBody>
      </p:sp>
      <p:pic>
        <p:nvPicPr>
          <p:cNvPr id="4" name="Symbol zastępczy zawartości 3"/>
          <p:cNvPicPr>
            <a:picLocks noGrp="1" noChangeAspect="1"/>
          </p:cNvPicPr>
          <p:nvPr>
            <p:ph idx="1"/>
          </p:nvPr>
        </p:nvPicPr>
        <p:blipFill>
          <a:blip r:embed="rId3"/>
          <a:stretch>
            <a:fillRect/>
          </a:stretch>
        </p:blipFill>
        <p:spPr>
          <a:xfrm>
            <a:off x="1202919" y="2085974"/>
            <a:ext cx="9783836" cy="2912745"/>
          </a:xfrm>
          <a:prstGeom prst="rect">
            <a:avLst/>
          </a:prstGeom>
        </p:spPr>
      </p:pic>
    </p:spTree>
    <p:extLst>
      <p:ext uri="{BB962C8B-B14F-4D97-AF65-F5344CB8AC3E}">
        <p14:creationId xmlns:p14="http://schemas.microsoft.com/office/powerpoint/2010/main" val="301580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MODELE transferu danych </a:t>
            </a:r>
            <a:br>
              <a:rPr lang="pl-PL" dirty="0" smtClean="0"/>
            </a:br>
            <a:r>
              <a:rPr lang="pl-PL" dirty="0" smtClean="0"/>
              <a:t>w trybie </a:t>
            </a:r>
            <a:r>
              <a:rPr lang="pl-PL" dirty="0" err="1" smtClean="0"/>
              <a:t>offload</a:t>
            </a:r>
            <a:endParaRPr lang="en-US" dirty="0"/>
          </a:p>
        </p:txBody>
      </p:sp>
      <p:sp>
        <p:nvSpPr>
          <p:cNvPr id="3" name="Symbol zastępczy zawartości 2"/>
          <p:cNvSpPr>
            <a:spLocks noGrp="1"/>
          </p:cNvSpPr>
          <p:nvPr>
            <p:ph idx="1"/>
          </p:nvPr>
        </p:nvSpPr>
        <p:spPr>
          <a:xfrm>
            <a:off x="813778" y="2011680"/>
            <a:ext cx="10562361" cy="4846320"/>
          </a:xfrm>
        </p:spPr>
        <p:txBody>
          <a:bodyPr>
            <a:normAutofit/>
          </a:bodyPr>
          <a:lstStyle/>
          <a:p>
            <a:r>
              <a:rPr lang="pl-PL" dirty="0" err="1" smtClean="0"/>
              <a:t>Explicit</a:t>
            </a:r>
            <a:r>
              <a:rPr lang="pl-PL" dirty="0" smtClean="0"/>
              <a:t> </a:t>
            </a:r>
            <a:r>
              <a:rPr lang="pl-PL" dirty="0" err="1" smtClean="0"/>
              <a:t>Copy</a:t>
            </a:r>
            <a:endParaRPr lang="pl-PL" dirty="0" smtClean="0"/>
          </a:p>
          <a:p>
            <a:pPr lvl="1"/>
            <a:r>
              <a:rPr lang="pl-PL" dirty="0" smtClean="0"/>
              <a:t>Programista oznacza zmienne, które mają być </a:t>
            </a:r>
            <a:r>
              <a:rPr lang="pl-PL" dirty="0" smtClean="0">
                <a:solidFill>
                  <a:srgbClr val="FF0000"/>
                </a:solidFill>
              </a:rPr>
              <a:t>skopiowane </a:t>
            </a:r>
            <a:r>
              <a:rPr lang="pl-PL" dirty="0" smtClean="0"/>
              <a:t>pomiędzy hostem i kartą</a:t>
            </a:r>
          </a:p>
          <a:p>
            <a:pPr lvl="1"/>
            <a:r>
              <a:rPr lang="pl-PL" dirty="0" smtClean="0"/>
              <a:t>Używa do tego dyrektyw </a:t>
            </a:r>
            <a:r>
              <a:rPr lang="pl-PL" dirty="0" err="1" smtClean="0"/>
              <a:t>offload</a:t>
            </a:r>
            <a:r>
              <a:rPr lang="pl-PL" dirty="0" smtClean="0"/>
              <a:t>: </a:t>
            </a:r>
            <a:r>
              <a:rPr lang="pl-PL" dirty="0" err="1" smtClean="0"/>
              <a:t>pragma</a:t>
            </a:r>
            <a:r>
              <a:rPr lang="pl-PL" dirty="0" smtClean="0"/>
              <a:t>/</a:t>
            </a:r>
            <a:r>
              <a:rPr lang="pl-PL" dirty="0" err="1" smtClean="0"/>
              <a:t>directive-based</a:t>
            </a:r>
            <a:endParaRPr lang="pl-PL" dirty="0" smtClean="0"/>
          </a:p>
          <a:p>
            <a:pPr lvl="1"/>
            <a:r>
              <a:rPr lang="pl-PL" dirty="0" smtClean="0"/>
              <a:t>Przykład:</a:t>
            </a:r>
          </a:p>
          <a:p>
            <a:pPr lvl="2"/>
            <a:r>
              <a:rPr lang="pl-PL" dirty="0" smtClean="0"/>
              <a:t>#</a:t>
            </a:r>
            <a:r>
              <a:rPr lang="pl-PL" dirty="0" err="1" smtClean="0"/>
              <a:t>pragma</a:t>
            </a:r>
            <a:r>
              <a:rPr lang="pl-PL" dirty="0" smtClean="0"/>
              <a:t> </a:t>
            </a:r>
            <a:r>
              <a:rPr lang="pl-PL" dirty="0" err="1" smtClean="0"/>
              <a:t>offload</a:t>
            </a:r>
            <a:r>
              <a:rPr lang="pl-PL" dirty="0" smtClean="0"/>
              <a:t> target(</a:t>
            </a:r>
            <a:r>
              <a:rPr lang="pl-PL" dirty="0" err="1" smtClean="0"/>
              <a:t>mic</a:t>
            </a:r>
            <a:r>
              <a:rPr lang="pl-PL" dirty="0" smtClean="0"/>
              <a:t>) in(</a:t>
            </a:r>
            <a:r>
              <a:rPr lang="pl-PL" dirty="0" err="1" smtClean="0"/>
              <a:t>data:length</a:t>
            </a:r>
            <a:r>
              <a:rPr lang="pl-PL" dirty="0" smtClean="0"/>
              <a:t>(</a:t>
            </a:r>
            <a:r>
              <a:rPr lang="pl-PL" dirty="0" err="1" smtClean="0"/>
              <a:t>size</a:t>
            </a:r>
            <a:r>
              <a:rPr lang="pl-PL" dirty="0" smtClean="0"/>
              <a:t>))</a:t>
            </a:r>
          </a:p>
          <a:p>
            <a:pPr lvl="2"/>
            <a:r>
              <a:rPr lang="pl-PL" dirty="0" smtClean="0"/>
              <a:t>!</a:t>
            </a:r>
            <a:r>
              <a:rPr lang="pl-PL" dirty="0" err="1" smtClean="0"/>
              <a:t>dir</a:t>
            </a:r>
            <a:r>
              <a:rPr lang="pl-PL" dirty="0" smtClean="0"/>
              <a:t>$ </a:t>
            </a:r>
            <a:r>
              <a:rPr lang="pl-PL" dirty="0" err="1" smtClean="0"/>
              <a:t>offload</a:t>
            </a:r>
            <a:r>
              <a:rPr lang="pl-PL" dirty="0" smtClean="0"/>
              <a:t> target(</a:t>
            </a:r>
            <a:r>
              <a:rPr lang="pl-PL" dirty="0" err="1" smtClean="0"/>
              <a:t>mic</a:t>
            </a:r>
            <a:r>
              <a:rPr lang="pl-PL" dirty="0" smtClean="0"/>
              <a:t>) in(a1:length(</a:t>
            </a:r>
            <a:r>
              <a:rPr lang="pl-PL" dirty="0" err="1" smtClean="0"/>
              <a:t>size</a:t>
            </a:r>
            <a:r>
              <a:rPr lang="pl-PL" dirty="0" smtClean="0"/>
              <a:t>))</a:t>
            </a:r>
          </a:p>
          <a:p>
            <a:r>
              <a:rPr lang="pl-PL" dirty="0" err="1" smtClean="0"/>
              <a:t>Implicit</a:t>
            </a:r>
            <a:r>
              <a:rPr lang="pl-PL" dirty="0" smtClean="0"/>
              <a:t> </a:t>
            </a:r>
            <a:r>
              <a:rPr lang="pl-PL" dirty="0" err="1" smtClean="0"/>
              <a:t>Copy</a:t>
            </a:r>
            <a:endParaRPr lang="pl-PL" dirty="0" smtClean="0"/>
          </a:p>
          <a:p>
            <a:pPr lvl="1"/>
            <a:r>
              <a:rPr lang="pl-PL" dirty="0" smtClean="0"/>
              <a:t>Programista oznacza zmienne, które mają być dzielone pomiędzy hostem i kartą</a:t>
            </a:r>
          </a:p>
          <a:p>
            <a:pPr lvl="1"/>
            <a:r>
              <a:rPr lang="pl-PL" dirty="0" smtClean="0"/>
              <a:t>Po oznaczeniu tę samą zmienną możemy używać w kodzie hosta i koprocesora</a:t>
            </a:r>
          </a:p>
          <a:p>
            <a:pPr lvl="1"/>
            <a:r>
              <a:rPr lang="pl-PL" dirty="0" smtClean="0"/>
              <a:t>Runtime automatycznie utrzymuje spójność zmiennej w programie</a:t>
            </a:r>
          </a:p>
          <a:p>
            <a:pPr lvl="1"/>
            <a:r>
              <a:rPr lang="pl-PL" dirty="0" smtClean="0"/>
              <a:t>Przykład:</a:t>
            </a:r>
          </a:p>
          <a:p>
            <a:pPr lvl="2"/>
            <a:r>
              <a:rPr lang="en-US" dirty="0"/>
              <a:t>_</a:t>
            </a:r>
            <a:r>
              <a:rPr lang="en-US" dirty="0" err="1"/>
              <a:t>Cilk_shared</a:t>
            </a:r>
            <a:r>
              <a:rPr lang="en-US" dirty="0"/>
              <a:t> double foo; _Offload </a:t>
            </a:r>
            <a:r>
              <a:rPr lang="en-US" dirty="0" err="1"/>
              <a:t>func</a:t>
            </a:r>
            <a:r>
              <a:rPr lang="en-US" dirty="0"/>
              <a:t>(y);</a:t>
            </a:r>
            <a:endParaRPr lang="pl-PL" dirty="0" smtClean="0"/>
          </a:p>
        </p:txBody>
      </p:sp>
    </p:spTree>
    <p:extLst>
      <p:ext uri="{BB962C8B-B14F-4D97-AF65-F5344CB8AC3E}">
        <p14:creationId xmlns:p14="http://schemas.microsoft.com/office/powerpoint/2010/main" val="319977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Pomiar jakości zrównoleglenia</a:t>
            </a:r>
            <a:endParaRPr lang="en-US" dirty="0"/>
          </a:p>
        </p:txBody>
      </p:sp>
      <p:sp>
        <p:nvSpPr>
          <p:cNvPr id="3" name="Symbol zastępczy zawartości 2"/>
          <p:cNvSpPr>
            <a:spLocks noGrp="1"/>
          </p:cNvSpPr>
          <p:nvPr>
            <p:ph idx="1"/>
          </p:nvPr>
        </p:nvSpPr>
        <p:spPr/>
        <p:txBody>
          <a:bodyPr/>
          <a:lstStyle/>
          <a:p>
            <a:r>
              <a:rPr lang="pl-PL" sz="2800" dirty="0" smtClean="0"/>
              <a:t>Sprawdzenie skalowalności: pomiar zmian wydajności przy zwiększaniu liczby wątków</a:t>
            </a:r>
          </a:p>
          <a:p>
            <a:r>
              <a:rPr lang="pl-PL" sz="2800" dirty="0" smtClean="0"/>
              <a:t>Sprawdzenie </a:t>
            </a:r>
            <a:r>
              <a:rPr lang="pl-PL" sz="2800" dirty="0" err="1" smtClean="0"/>
              <a:t>wektoryzacji</a:t>
            </a:r>
            <a:r>
              <a:rPr lang="pl-PL" sz="2800" dirty="0" smtClean="0"/>
              <a:t>: kompilowanie z wyłączeniem automatycznej </a:t>
            </a:r>
            <a:r>
              <a:rPr lang="pl-PL" sz="2800" dirty="0" err="1" smtClean="0"/>
              <a:t>wektoryzacji</a:t>
            </a:r>
            <a:r>
              <a:rPr lang="pl-PL" sz="2800" dirty="0" smtClean="0"/>
              <a:t> i sprawdzenie jaki to ma wpływ na szybkość aplikacji</a:t>
            </a:r>
          </a:p>
          <a:p>
            <a:r>
              <a:rPr lang="pl-PL" sz="2800" dirty="0" smtClean="0"/>
              <a:t>Weryfikacja użycia cache przez program i lokalności referencji do zmiennych: </a:t>
            </a:r>
            <a:r>
              <a:rPr lang="pl-PL" sz="2800" dirty="0" err="1" smtClean="0"/>
              <a:t>VTune</a:t>
            </a:r>
            <a:r>
              <a:rPr lang="pl-PL" sz="2800" dirty="0" smtClean="0"/>
              <a:t> </a:t>
            </a:r>
            <a:r>
              <a:rPr lang="pl-PL" sz="2800" dirty="0" err="1" smtClean="0"/>
              <a:t>Amplifier</a:t>
            </a:r>
            <a:r>
              <a:rPr lang="pl-PL" sz="2800" dirty="0" smtClean="0"/>
              <a:t> XE</a:t>
            </a:r>
          </a:p>
          <a:p>
            <a:endParaRPr lang="pl-PL" dirty="0" smtClean="0"/>
          </a:p>
          <a:p>
            <a:endParaRPr lang="pl-PL" dirty="0" smtClean="0"/>
          </a:p>
          <a:p>
            <a:endParaRPr lang="en-US" dirty="0"/>
          </a:p>
        </p:txBody>
      </p:sp>
    </p:spTree>
    <p:extLst>
      <p:ext uri="{BB962C8B-B14F-4D97-AF65-F5344CB8AC3E}">
        <p14:creationId xmlns:p14="http://schemas.microsoft.com/office/powerpoint/2010/main" val="68998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ctr"/>
            <a:r>
              <a:rPr lang="pl-PL" dirty="0" smtClean="0"/>
              <a:t>GPU </a:t>
            </a:r>
            <a:r>
              <a:rPr lang="pl-PL" dirty="0" smtClean="0">
                <a:solidFill>
                  <a:srgbClr val="FF0000"/>
                </a:solidFill>
              </a:rPr>
              <a:t>vs</a:t>
            </a:r>
            <a:r>
              <a:rPr lang="pl-PL" dirty="0" smtClean="0"/>
              <a:t> </a:t>
            </a:r>
            <a:r>
              <a:rPr lang="pl-PL" dirty="0" err="1" smtClean="0"/>
              <a:t>intel</a:t>
            </a:r>
            <a:r>
              <a:rPr lang="pl-PL" dirty="0" smtClean="0"/>
              <a:t> </a:t>
            </a:r>
            <a:r>
              <a:rPr lang="pl-PL" dirty="0" err="1" smtClean="0"/>
              <a:t>xeon</a:t>
            </a:r>
            <a:r>
              <a:rPr lang="pl-PL" dirty="0" smtClean="0"/>
              <a:t> phi</a:t>
            </a:r>
            <a:endParaRPr lang="en-US" dirty="0"/>
          </a:p>
        </p:txBody>
      </p:sp>
      <p:sp>
        <p:nvSpPr>
          <p:cNvPr id="3" name="Symbol zastępczy zawartości 2"/>
          <p:cNvSpPr>
            <a:spLocks noGrp="1"/>
          </p:cNvSpPr>
          <p:nvPr>
            <p:ph idx="1"/>
          </p:nvPr>
        </p:nvSpPr>
        <p:spPr/>
        <p:txBody>
          <a:bodyPr/>
          <a:lstStyle/>
          <a:p>
            <a:r>
              <a:rPr lang="pl-PL" dirty="0" smtClean="0"/>
              <a:t>Aplikacje dobrze działające na GPU będą dobrze działały na Intel Xeon Phi</a:t>
            </a:r>
          </a:p>
          <a:p>
            <a:r>
              <a:rPr lang="pl-PL" dirty="0" smtClean="0"/>
              <a:t>W drugim kierunku niekoniecznie. W szczególności niektóre aplikacje </a:t>
            </a:r>
            <a:r>
              <a:rPr lang="pl-PL" dirty="0" smtClean="0">
                <a:solidFill>
                  <a:srgbClr val="FF0000"/>
                </a:solidFill>
              </a:rPr>
              <a:t>nie zadziałają na GPU </a:t>
            </a:r>
            <a:r>
              <a:rPr lang="pl-PL" dirty="0" smtClean="0"/>
              <a:t>bez dużych zmian!</a:t>
            </a:r>
          </a:p>
          <a:p>
            <a:r>
              <a:rPr lang="pl-PL" dirty="0" smtClean="0"/>
              <a:t>GPU za bardzo różni się od procesora =&gt; niemożliwe przedstawione tutaj transformacje</a:t>
            </a:r>
            <a:endParaRPr lang="en-US" dirty="0"/>
          </a:p>
        </p:txBody>
      </p:sp>
      <p:pic>
        <p:nvPicPr>
          <p:cNvPr id="4" name="Obraz 3"/>
          <p:cNvPicPr>
            <a:picLocks noChangeAspect="1"/>
          </p:cNvPicPr>
          <p:nvPr/>
        </p:nvPicPr>
        <p:blipFill>
          <a:blip r:embed="rId3"/>
          <a:stretch>
            <a:fillRect/>
          </a:stretch>
        </p:blipFill>
        <p:spPr>
          <a:xfrm>
            <a:off x="3818484" y="3829050"/>
            <a:ext cx="4552950" cy="3028950"/>
          </a:xfrm>
          <a:prstGeom prst="rect">
            <a:avLst/>
          </a:prstGeom>
        </p:spPr>
      </p:pic>
    </p:spTree>
    <p:extLst>
      <p:ext uri="{BB962C8B-B14F-4D97-AF65-F5344CB8AC3E}">
        <p14:creationId xmlns:p14="http://schemas.microsoft.com/office/powerpoint/2010/main" val="134272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ctr"/>
            <a:r>
              <a:rPr lang="pl-PL" dirty="0" smtClean="0"/>
              <a:t>Co to jest?</a:t>
            </a:r>
            <a:endParaRPr lang="pl-PL" dirty="0"/>
          </a:p>
        </p:txBody>
      </p:sp>
      <p:sp>
        <p:nvSpPr>
          <p:cNvPr id="3" name="Symbol zastępczy zawartości 2"/>
          <p:cNvSpPr>
            <a:spLocks noGrp="1"/>
          </p:cNvSpPr>
          <p:nvPr>
            <p:ph idx="1"/>
          </p:nvPr>
        </p:nvSpPr>
        <p:spPr>
          <a:xfrm>
            <a:off x="165608" y="2272454"/>
            <a:ext cx="8190992" cy="4114800"/>
          </a:xfrm>
        </p:spPr>
        <p:txBody>
          <a:bodyPr>
            <a:normAutofit lnSpcReduction="10000"/>
          </a:bodyPr>
          <a:lstStyle/>
          <a:p>
            <a:r>
              <a:rPr lang="pl-PL" dirty="0" smtClean="0"/>
              <a:t>Karta rozszerzeń podłączana przez magistralę PCI Express</a:t>
            </a:r>
          </a:p>
          <a:p>
            <a:r>
              <a:rPr lang="pl-PL" dirty="0" smtClean="0"/>
              <a:t>Współpracuje z procesorami Intel Xeon</a:t>
            </a:r>
          </a:p>
          <a:p>
            <a:r>
              <a:rPr lang="pl-PL" dirty="0" smtClean="0"/>
              <a:t>Zwiększa wydajność wielkoskalowego przetwarzania równoległego kodu</a:t>
            </a:r>
          </a:p>
          <a:p>
            <a:r>
              <a:rPr lang="pl-PL" dirty="0" smtClean="0"/>
              <a:t>1.2 TFLOPS</a:t>
            </a:r>
          </a:p>
          <a:p>
            <a:r>
              <a:rPr lang="pl-PL" dirty="0" smtClean="0"/>
              <a:t>Wytwarzane w technologii tranzystorowej 3D Tri-</a:t>
            </a:r>
            <a:r>
              <a:rPr lang="pl-PL" dirty="0" err="1" smtClean="0"/>
              <a:t>Gate</a:t>
            </a:r>
            <a:r>
              <a:rPr lang="pl-PL" dirty="0" smtClean="0"/>
              <a:t> w procesie 22nm</a:t>
            </a:r>
            <a:endParaRPr lang="pl-PL" dirty="0"/>
          </a:p>
        </p:txBody>
      </p:sp>
      <p:pic>
        <p:nvPicPr>
          <p:cNvPr id="1026" name="Picture 2" descr="Intel® Xeon Phi™ coprocess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301" y="2906712"/>
            <a:ext cx="5213350" cy="2938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28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Optymalizacja użytkownika</a:t>
            </a:r>
            <a:endParaRPr lang="en-US" dirty="0"/>
          </a:p>
        </p:txBody>
      </p:sp>
      <p:sp>
        <p:nvSpPr>
          <p:cNvPr id="3" name="Symbol zastępczy zawartości 2"/>
          <p:cNvSpPr>
            <a:spLocks noGrp="1"/>
          </p:cNvSpPr>
          <p:nvPr>
            <p:ph idx="1"/>
          </p:nvPr>
        </p:nvSpPr>
        <p:spPr/>
        <p:txBody>
          <a:bodyPr/>
          <a:lstStyle/>
          <a:p>
            <a:r>
              <a:rPr lang="pl-PL" dirty="0" smtClean="0"/>
              <a:t>Transformacje pętli i dostępu do pamięci</a:t>
            </a:r>
          </a:p>
          <a:p>
            <a:r>
              <a:rPr lang="pl-PL" dirty="0" smtClean="0"/>
              <a:t>Zagęszczanie wektorów – dane w pamięci są ciągłe</a:t>
            </a:r>
          </a:p>
          <a:p>
            <a:r>
              <a:rPr lang="pl-PL" dirty="0" smtClean="0"/>
              <a:t>Użycie całej długości wektorów</a:t>
            </a:r>
          </a:p>
          <a:p>
            <a:r>
              <a:rPr lang="pl-PL" dirty="0" smtClean="0"/>
              <a:t>Użycie dużych stron (</a:t>
            </a:r>
            <a:r>
              <a:rPr lang="pl-PL" dirty="0" err="1" smtClean="0"/>
              <a:t>libhugegetlbfs</a:t>
            </a:r>
            <a:r>
              <a:rPr lang="pl-PL" dirty="0" smtClean="0"/>
              <a:t>)</a:t>
            </a:r>
          </a:p>
          <a:p>
            <a:r>
              <a:rPr lang="pl-PL" dirty="0" smtClean="0"/>
              <a:t>Dobór algorytmów wspierających zrównoleglenie i </a:t>
            </a:r>
            <a:r>
              <a:rPr lang="pl-PL" dirty="0" err="1" smtClean="0"/>
              <a:t>wektoryzację</a:t>
            </a:r>
            <a:endParaRPr lang="en-US" dirty="0"/>
          </a:p>
        </p:txBody>
      </p:sp>
    </p:spTree>
    <p:extLst>
      <p:ext uri="{BB962C8B-B14F-4D97-AF65-F5344CB8AC3E}">
        <p14:creationId xmlns:p14="http://schemas.microsoft.com/office/powerpoint/2010/main" val="114921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Modele kompilacji i programowania</a:t>
            </a:r>
            <a:endParaRPr lang="en-US" dirty="0"/>
          </a:p>
        </p:txBody>
      </p:sp>
      <p:sp>
        <p:nvSpPr>
          <p:cNvPr id="3" name="Symbol zastępczy zawartości 2"/>
          <p:cNvSpPr>
            <a:spLocks noGrp="1"/>
          </p:cNvSpPr>
          <p:nvPr>
            <p:ph idx="1"/>
          </p:nvPr>
        </p:nvSpPr>
        <p:spPr/>
        <p:txBody>
          <a:bodyPr/>
          <a:lstStyle/>
          <a:p>
            <a:r>
              <a:rPr lang="pl-PL" sz="2800" dirty="0" smtClean="0"/>
              <a:t>Nie ma języka specjalnie zaprojektowanego do wykonania równoległego. Najpopularniejsze:</a:t>
            </a:r>
          </a:p>
          <a:p>
            <a:pPr lvl="1"/>
            <a:r>
              <a:rPr lang="pl-PL" sz="2800" dirty="0" smtClean="0"/>
              <a:t>Fortran (wbudowane mechanizmy np. DO CONCURRENT, </a:t>
            </a:r>
            <a:r>
              <a:rPr lang="pl-PL" sz="2800" dirty="0" err="1" smtClean="0"/>
              <a:t>OpenMP</a:t>
            </a:r>
            <a:r>
              <a:rPr lang="pl-PL" sz="2800" dirty="0" smtClean="0"/>
              <a:t>, MPI)</a:t>
            </a:r>
          </a:p>
          <a:p>
            <a:pPr lvl="1"/>
            <a:r>
              <a:rPr lang="pl-PL" sz="2800" dirty="0" smtClean="0"/>
              <a:t>C (</a:t>
            </a:r>
            <a:r>
              <a:rPr lang="pl-PL" sz="2800" dirty="0" err="1" smtClean="0"/>
              <a:t>OpenMP</a:t>
            </a:r>
            <a:r>
              <a:rPr lang="pl-PL" sz="2800" dirty="0" smtClean="0"/>
              <a:t>, Intel </a:t>
            </a:r>
            <a:r>
              <a:rPr lang="pl-PL" sz="2800" dirty="0" err="1" smtClean="0"/>
              <a:t>Cilk</a:t>
            </a:r>
            <a:r>
              <a:rPr lang="pl-PL" sz="2800" dirty="0" smtClean="0"/>
              <a:t> Plus)</a:t>
            </a:r>
          </a:p>
          <a:p>
            <a:pPr lvl="1"/>
            <a:r>
              <a:rPr lang="pl-PL" sz="2800" dirty="0" smtClean="0"/>
              <a:t>C++ (Intel </a:t>
            </a:r>
            <a:r>
              <a:rPr lang="pl-PL" sz="2800" dirty="0" err="1" smtClean="0"/>
              <a:t>Threading</a:t>
            </a:r>
            <a:r>
              <a:rPr lang="pl-PL" sz="2800" dirty="0" smtClean="0"/>
              <a:t> </a:t>
            </a:r>
            <a:r>
              <a:rPr lang="pl-PL" sz="2800" dirty="0" err="1" smtClean="0"/>
              <a:t>Building</a:t>
            </a:r>
            <a:r>
              <a:rPr lang="pl-PL" sz="2800" dirty="0" smtClean="0"/>
              <a:t> </a:t>
            </a:r>
            <a:r>
              <a:rPr lang="pl-PL" sz="2800" dirty="0" err="1" smtClean="0"/>
              <a:t>Blocks</a:t>
            </a:r>
            <a:r>
              <a:rPr lang="pl-PL" sz="2800" dirty="0" smtClean="0"/>
              <a:t>, Intel </a:t>
            </a:r>
            <a:r>
              <a:rPr lang="pl-PL" sz="2800" dirty="0" err="1" smtClean="0"/>
              <a:t>Cilk</a:t>
            </a:r>
            <a:r>
              <a:rPr lang="pl-PL" sz="2800" dirty="0" smtClean="0"/>
              <a:t> Plus, </a:t>
            </a:r>
            <a:r>
              <a:rPr lang="pl-PL" sz="2800" dirty="0" err="1" smtClean="0"/>
              <a:t>OpenMP</a:t>
            </a:r>
            <a:r>
              <a:rPr lang="pl-PL" sz="2800" dirty="0" smtClean="0"/>
              <a:t>, </a:t>
            </a:r>
            <a:r>
              <a:rPr lang="pl-PL" sz="2800" dirty="0" err="1" smtClean="0"/>
              <a:t>OpenCL</a:t>
            </a:r>
            <a:r>
              <a:rPr lang="pl-PL" sz="2800" dirty="0" smtClean="0"/>
              <a:t>)</a:t>
            </a:r>
          </a:p>
          <a:p>
            <a:endParaRPr lang="pl-PL" dirty="0" smtClean="0"/>
          </a:p>
          <a:p>
            <a:pPr lvl="1"/>
            <a:endParaRPr lang="en-US" dirty="0"/>
          </a:p>
        </p:txBody>
      </p:sp>
    </p:spTree>
    <p:extLst>
      <p:ext uri="{BB962C8B-B14F-4D97-AF65-F5344CB8AC3E}">
        <p14:creationId xmlns:p14="http://schemas.microsoft.com/office/powerpoint/2010/main" val="385350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Programowanie procesora </a:t>
            </a:r>
            <a:r>
              <a:rPr lang="pl-PL" dirty="0" err="1" smtClean="0"/>
              <a:t>xeon</a:t>
            </a:r>
            <a:r>
              <a:rPr lang="pl-PL" dirty="0" smtClean="0"/>
              <a:t> i koprocesora </a:t>
            </a:r>
            <a:r>
              <a:rPr lang="pl-PL" dirty="0" err="1" smtClean="0"/>
              <a:t>xeon</a:t>
            </a:r>
            <a:r>
              <a:rPr lang="pl-PL" dirty="0" smtClean="0"/>
              <a:t> phi</a:t>
            </a:r>
            <a:endParaRPr lang="en-US" dirty="0"/>
          </a:p>
        </p:txBody>
      </p:sp>
      <p:sp>
        <p:nvSpPr>
          <p:cNvPr id="3" name="Symbol zastępczy zawartości 2"/>
          <p:cNvSpPr>
            <a:spLocks noGrp="1"/>
          </p:cNvSpPr>
          <p:nvPr>
            <p:ph idx="1"/>
          </p:nvPr>
        </p:nvSpPr>
        <p:spPr/>
        <p:txBody>
          <a:bodyPr/>
          <a:lstStyle/>
          <a:p>
            <a:r>
              <a:rPr lang="pl-PL" dirty="0" smtClean="0"/>
              <a:t>Procesory jednordzeniowe to mniejszość na świecie</a:t>
            </a:r>
          </a:p>
          <a:p>
            <a:r>
              <a:rPr lang="pl-PL" dirty="0" smtClean="0"/>
              <a:t>Wielordzeniowe procesory to przyszłość =&gt; równoległe obliczanie =&gt; równoległe programowanie</a:t>
            </a:r>
          </a:p>
          <a:p>
            <a:r>
              <a:rPr lang="pl-PL" dirty="0" smtClean="0"/>
              <a:t>Ewolucja metod =&gt; wzrost popularności TBB i </a:t>
            </a:r>
            <a:r>
              <a:rPr lang="pl-PL" dirty="0" err="1" smtClean="0"/>
              <a:t>OpenCL</a:t>
            </a:r>
            <a:endParaRPr lang="pl-PL" dirty="0" smtClean="0"/>
          </a:p>
          <a:p>
            <a:r>
              <a:rPr lang="pl-PL" dirty="0" smtClean="0"/>
              <a:t>Intel wprowadza procesory </a:t>
            </a:r>
            <a:r>
              <a:rPr lang="pl-PL" dirty="0" err="1" smtClean="0"/>
              <a:t>many-core</a:t>
            </a:r>
            <a:endParaRPr lang="pl-PL" dirty="0"/>
          </a:p>
          <a:p>
            <a:r>
              <a:rPr lang="pl-PL" dirty="0" smtClean="0"/>
              <a:t>Dodatkowe możliwości uzyskiwane przy użyciu tych samych narzędzi, paradygmatów i języków programowania co w przypadku </a:t>
            </a:r>
            <a:r>
              <a:rPr lang="pl-PL" dirty="0" err="1" smtClean="0"/>
              <a:t>multicorów</a:t>
            </a:r>
            <a:endParaRPr lang="en-US" dirty="0"/>
          </a:p>
        </p:txBody>
      </p:sp>
    </p:spTree>
    <p:extLst>
      <p:ext uri="{BB962C8B-B14F-4D97-AF65-F5344CB8AC3E}">
        <p14:creationId xmlns:p14="http://schemas.microsoft.com/office/powerpoint/2010/main" val="416736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biblioteki</a:t>
            </a:r>
            <a:endParaRPr lang="en-US" dirty="0"/>
          </a:p>
        </p:txBody>
      </p:sp>
      <p:sp>
        <p:nvSpPr>
          <p:cNvPr id="3" name="Symbol zastępczy zawartości 2"/>
          <p:cNvSpPr>
            <a:spLocks noGrp="1"/>
          </p:cNvSpPr>
          <p:nvPr>
            <p:ph idx="1"/>
          </p:nvPr>
        </p:nvSpPr>
        <p:spPr/>
        <p:txBody>
          <a:bodyPr/>
          <a:lstStyle/>
          <a:p>
            <a:r>
              <a:rPr lang="pl-PL" dirty="0" smtClean="0"/>
              <a:t>Nie trzeba wymyślać wszystkiego od nowa!</a:t>
            </a:r>
          </a:p>
          <a:p>
            <a:r>
              <a:rPr lang="en-US" dirty="0"/>
              <a:t>Intel® Math Kernel </a:t>
            </a:r>
            <a:r>
              <a:rPr lang="en-US" dirty="0" smtClean="0"/>
              <a:t>Library</a:t>
            </a:r>
            <a:endParaRPr lang="pl-PL" dirty="0" smtClean="0"/>
          </a:p>
          <a:p>
            <a:r>
              <a:rPr lang="pl-PL" dirty="0" smtClean="0"/>
              <a:t>API w znanych językach: </a:t>
            </a:r>
            <a:r>
              <a:rPr lang="pl-PL" dirty="0" err="1" smtClean="0"/>
              <a:t>OpenMP</a:t>
            </a:r>
            <a:r>
              <a:rPr lang="pl-PL" dirty="0" smtClean="0"/>
              <a:t> (C, Fortran), ITBB (C++) oraz MPI (C, C++, Fortran)</a:t>
            </a:r>
          </a:p>
          <a:p>
            <a:r>
              <a:rPr lang="pl-PL" dirty="0" smtClean="0"/>
              <a:t>Natywne możliwości systemu (POSIX </a:t>
            </a:r>
            <a:r>
              <a:rPr lang="pl-PL" dirty="0" err="1" smtClean="0"/>
              <a:t>threads</a:t>
            </a:r>
            <a:r>
              <a:rPr lang="pl-PL" dirty="0" smtClean="0"/>
              <a:t>, Windows </a:t>
            </a:r>
            <a:r>
              <a:rPr lang="pl-PL" dirty="0" err="1" smtClean="0"/>
              <a:t>threads</a:t>
            </a:r>
            <a:r>
              <a:rPr lang="pl-PL" dirty="0" smtClean="0"/>
              <a:t>)</a:t>
            </a:r>
            <a:endParaRPr lang="en-US" dirty="0"/>
          </a:p>
        </p:txBody>
      </p:sp>
    </p:spTree>
    <p:extLst>
      <p:ext uri="{BB962C8B-B14F-4D97-AF65-F5344CB8AC3E}">
        <p14:creationId xmlns:p14="http://schemas.microsoft.com/office/powerpoint/2010/main" val="91951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OPENMP</a:t>
            </a:r>
            <a:endParaRPr lang="en-US" dirty="0"/>
          </a:p>
        </p:txBody>
      </p:sp>
      <p:sp>
        <p:nvSpPr>
          <p:cNvPr id="3" name="Symbol zastępczy zawartości 2"/>
          <p:cNvSpPr>
            <a:spLocks noGrp="1"/>
          </p:cNvSpPr>
          <p:nvPr>
            <p:ph idx="1"/>
          </p:nvPr>
        </p:nvSpPr>
        <p:spPr/>
        <p:txBody>
          <a:bodyPr/>
          <a:lstStyle/>
          <a:p>
            <a:pPr marL="0" indent="0">
              <a:buNone/>
            </a:pPr>
            <a:r>
              <a:rPr lang="en-US" dirty="0"/>
              <a:t>#pragma </a:t>
            </a:r>
            <a:r>
              <a:rPr lang="en-US" dirty="0" err="1"/>
              <a:t>omp</a:t>
            </a:r>
            <a:r>
              <a:rPr lang="en-US" dirty="0"/>
              <a:t> parallel for reduction(+: s)</a:t>
            </a:r>
          </a:p>
          <a:p>
            <a:pPr marL="0" indent="0">
              <a:buNone/>
            </a:pPr>
            <a:r>
              <a:rPr lang="en-US" dirty="0" smtClean="0"/>
              <a:t>for </a:t>
            </a:r>
            <a:r>
              <a:rPr lang="en-US" dirty="0"/>
              <a:t>(</a:t>
            </a:r>
            <a:r>
              <a:rPr lang="en-US" dirty="0" err="1"/>
              <a:t>int</a:t>
            </a:r>
            <a:r>
              <a:rPr lang="en-US" dirty="0"/>
              <a:t> i = 0; i &lt; n; i++)</a:t>
            </a:r>
          </a:p>
          <a:p>
            <a:pPr marL="0" indent="0">
              <a:buNone/>
            </a:pPr>
            <a:r>
              <a:rPr lang="en-US" dirty="0"/>
              <a:t>   s += x[i</a:t>
            </a:r>
            <a:r>
              <a:rPr lang="en-US" dirty="0" smtClean="0"/>
              <a:t>];</a:t>
            </a:r>
            <a:endParaRPr lang="pl-PL" dirty="0" smtClean="0"/>
          </a:p>
          <a:p>
            <a:pPr marL="0" indent="0">
              <a:buNone/>
            </a:pPr>
            <a:endParaRPr lang="pl-PL" dirty="0"/>
          </a:p>
          <a:p>
            <a:r>
              <a:rPr lang="pl-PL" dirty="0" smtClean="0"/>
              <a:t>Standard zaproponowany w 1996</a:t>
            </a:r>
          </a:p>
          <a:p>
            <a:r>
              <a:rPr lang="pl-PL" dirty="0" smtClean="0"/>
              <a:t>Każdy duży kompilator C, C++ i </a:t>
            </a:r>
            <a:r>
              <a:rPr lang="pl-PL" dirty="0" err="1" smtClean="0"/>
              <a:t>Fortrana</a:t>
            </a:r>
            <a:r>
              <a:rPr lang="pl-PL" dirty="0" smtClean="0"/>
              <a:t> wspiera </a:t>
            </a:r>
            <a:r>
              <a:rPr lang="pl-PL" dirty="0" err="1" smtClean="0"/>
              <a:t>OpenMP</a:t>
            </a:r>
            <a:endParaRPr lang="pl-PL" dirty="0" smtClean="0"/>
          </a:p>
          <a:p>
            <a:r>
              <a:rPr lang="pl-PL" dirty="0" smtClean="0"/>
              <a:t>Najczęściej używany w programach naukowych napisanych w Fortran i C</a:t>
            </a:r>
            <a:endParaRPr lang="en-US" dirty="0"/>
          </a:p>
        </p:txBody>
      </p:sp>
    </p:spTree>
    <p:extLst>
      <p:ext uri="{BB962C8B-B14F-4D97-AF65-F5344CB8AC3E}">
        <p14:creationId xmlns:p14="http://schemas.microsoft.com/office/powerpoint/2010/main" val="135136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Intel </a:t>
            </a:r>
            <a:r>
              <a:rPr lang="pl-PL" dirty="0" err="1" smtClean="0"/>
              <a:t>tbb</a:t>
            </a:r>
            <a:endParaRPr lang="en-US" dirty="0"/>
          </a:p>
        </p:txBody>
      </p:sp>
      <p:sp>
        <p:nvSpPr>
          <p:cNvPr id="3" name="Symbol zastępczy zawartości 2"/>
          <p:cNvSpPr>
            <a:spLocks noGrp="1"/>
          </p:cNvSpPr>
          <p:nvPr>
            <p:ph idx="1"/>
          </p:nvPr>
        </p:nvSpPr>
        <p:spPr/>
        <p:txBody>
          <a:bodyPr/>
          <a:lstStyle/>
          <a:p>
            <a:pPr marL="0" indent="0">
              <a:buNone/>
            </a:pPr>
            <a:r>
              <a:rPr lang="nn-NO" dirty="0"/>
              <a:t>parallel_for (0, n</a:t>
            </a:r>
            <a:r>
              <a:rPr lang="nn-NO" dirty="0" smtClean="0"/>
              <a:t>,</a:t>
            </a:r>
            <a:endParaRPr lang="nn-NO" dirty="0"/>
          </a:p>
          <a:p>
            <a:pPr marL="0" indent="0">
              <a:buNone/>
            </a:pPr>
            <a:r>
              <a:rPr lang="nn-NO" dirty="0"/>
              <a:t>   [=](int i) {</a:t>
            </a:r>
          </a:p>
          <a:p>
            <a:pPr marL="0" indent="0">
              <a:buNone/>
            </a:pPr>
            <a:r>
              <a:rPr lang="nn-NO" dirty="0"/>
              <a:t>   Foo(a[i]);</a:t>
            </a:r>
          </a:p>
          <a:p>
            <a:pPr marL="0" indent="0">
              <a:buNone/>
            </a:pPr>
            <a:r>
              <a:rPr lang="nn-NO" dirty="0" smtClean="0"/>
              <a:t>});</a:t>
            </a:r>
            <a:endParaRPr lang="pl-PL" dirty="0" smtClean="0"/>
          </a:p>
          <a:p>
            <a:pPr marL="0" indent="0">
              <a:buNone/>
            </a:pPr>
            <a:endParaRPr lang="pl-PL" dirty="0"/>
          </a:p>
          <a:p>
            <a:r>
              <a:rPr lang="pl-PL" dirty="0" smtClean="0"/>
              <a:t>Projekt Open Source rozpoczęty w 2006</a:t>
            </a:r>
          </a:p>
          <a:p>
            <a:r>
              <a:rPr lang="pl-PL" dirty="0" smtClean="0"/>
              <a:t>Obecnie popularniejszy od </a:t>
            </a:r>
            <a:r>
              <a:rPr lang="pl-PL" dirty="0" err="1" smtClean="0"/>
              <a:t>OpenMP</a:t>
            </a:r>
            <a:endParaRPr lang="pl-PL" dirty="0" smtClean="0"/>
          </a:p>
          <a:p>
            <a:r>
              <a:rPr lang="pl-PL" dirty="0" smtClean="0"/>
              <a:t>Nie </a:t>
            </a:r>
            <a:r>
              <a:rPr lang="pl-PL" smtClean="0"/>
              <a:t>ma konkurencji dla C++</a:t>
            </a:r>
            <a:endParaRPr lang="en-US" dirty="0"/>
          </a:p>
        </p:txBody>
      </p:sp>
    </p:spTree>
    <p:extLst>
      <p:ext uri="{BB962C8B-B14F-4D97-AF65-F5344CB8AC3E}">
        <p14:creationId xmlns:p14="http://schemas.microsoft.com/office/powerpoint/2010/main" val="173302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MPI</a:t>
            </a:r>
            <a:endParaRPr lang="en-US" dirty="0"/>
          </a:p>
        </p:txBody>
      </p:sp>
      <p:sp>
        <p:nvSpPr>
          <p:cNvPr id="3" name="Symbol zastępczy zawartości 2"/>
          <p:cNvSpPr>
            <a:spLocks noGrp="1"/>
          </p:cNvSpPr>
          <p:nvPr>
            <p:ph idx="1"/>
          </p:nvPr>
        </p:nvSpPr>
        <p:spPr/>
        <p:txBody>
          <a:bodyPr/>
          <a:lstStyle/>
          <a:p>
            <a:r>
              <a:rPr lang="pl-PL" dirty="0" smtClean="0"/>
              <a:t>Message </a:t>
            </a:r>
            <a:r>
              <a:rPr lang="pl-PL" dirty="0" err="1" smtClean="0"/>
              <a:t>Passing</a:t>
            </a:r>
            <a:r>
              <a:rPr lang="pl-PL" dirty="0" smtClean="0"/>
              <a:t> Interface</a:t>
            </a:r>
          </a:p>
          <a:p>
            <a:r>
              <a:rPr lang="pl-PL" dirty="0" smtClean="0"/>
              <a:t>Protokół komunikacyjny będący standardem przesyłania komunikatów pomiędzy procesami równoległymi</a:t>
            </a:r>
            <a:endParaRPr lang="pl-PL" dirty="0"/>
          </a:p>
          <a:p>
            <a:r>
              <a:rPr lang="pl-PL" dirty="0" smtClean="0"/>
              <a:t>Najpopularniejsza metoda programowania w klastrach obliczeniowych</a:t>
            </a:r>
          </a:p>
          <a:p>
            <a:r>
              <a:rPr lang="pl-PL" dirty="0" smtClean="0"/>
              <a:t>Nie ma potrzeby </a:t>
            </a:r>
            <a:r>
              <a:rPr lang="pl-PL" dirty="0" err="1" smtClean="0"/>
              <a:t>refaktoringu</a:t>
            </a:r>
            <a:r>
              <a:rPr lang="pl-PL" dirty="0" smtClean="0"/>
              <a:t> działającego już programu w MPI by działał na Xeon Phi</a:t>
            </a:r>
          </a:p>
          <a:p>
            <a:r>
              <a:rPr lang="en-US" dirty="0"/>
              <a:t>Intel® MPI library</a:t>
            </a:r>
          </a:p>
        </p:txBody>
      </p:sp>
    </p:spTree>
    <p:extLst>
      <p:ext uri="{BB962C8B-B14F-4D97-AF65-F5344CB8AC3E}">
        <p14:creationId xmlns:p14="http://schemas.microsoft.com/office/powerpoint/2010/main" val="349718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en-US" b="1" dirty="0"/>
              <a:t>Intel® </a:t>
            </a:r>
            <a:r>
              <a:rPr lang="en-US" b="1" dirty="0" err="1"/>
              <a:t>Cilk</a:t>
            </a:r>
            <a:r>
              <a:rPr lang="en-US" b="1" dirty="0"/>
              <a:t>™ </a:t>
            </a:r>
            <a:r>
              <a:rPr lang="en-US" b="1" dirty="0" smtClean="0"/>
              <a:t>Plus</a:t>
            </a:r>
            <a:endParaRPr lang="en-US" dirty="0"/>
          </a:p>
        </p:txBody>
      </p:sp>
      <p:sp>
        <p:nvSpPr>
          <p:cNvPr id="3" name="Symbol zastępczy zawartości 2"/>
          <p:cNvSpPr>
            <a:spLocks noGrp="1"/>
          </p:cNvSpPr>
          <p:nvPr>
            <p:ph idx="1"/>
          </p:nvPr>
        </p:nvSpPr>
        <p:spPr>
          <a:xfrm>
            <a:off x="1202919" y="2270760"/>
            <a:ext cx="3338601" cy="4191000"/>
          </a:xfrm>
        </p:spPr>
        <p:txBody>
          <a:bodyPr>
            <a:normAutofit fontScale="55000" lnSpcReduction="20000"/>
          </a:bodyPr>
          <a:lstStyle/>
          <a:p>
            <a:pPr marL="0" indent="0">
              <a:buNone/>
            </a:pPr>
            <a:r>
              <a:rPr lang="en-US" sz="3800" dirty="0" err="1" smtClean="0"/>
              <a:t>int</a:t>
            </a:r>
            <a:r>
              <a:rPr lang="en-US" sz="3800" dirty="0" smtClean="0"/>
              <a:t> </a:t>
            </a:r>
            <a:r>
              <a:rPr lang="en-US" sz="3800" dirty="0"/>
              <a:t>fib (</a:t>
            </a:r>
            <a:r>
              <a:rPr lang="en-US" sz="3800" dirty="0" err="1"/>
              <a:t>int</a:t>
            </a:r>
            <a:r>
              <a:rPr lang="en-US" sz="3800" dirty="0"/>
              <a:t> n) </a:t>
            </a:r>
            <a:r>
              <a:rPr lang="en-US" sz="3800" dirty="0" smtClean="0"/>
              <a:t>{</a:t>
            </a:r>
            <a:endParaRPr lang="en-US" sz="3800" dirty="0"/>
          </a:p>
          <a:p>
            <a:pPr marL="0" indent="0">
              <a:buNone/>
            </a:pPr>
            <a:r>
              <a:rPr lang="en-US" sz="3800" dirty="0"/>
              <a:t>   if (n &lt; 2) return 1;</a:t>
            </a:r>
          </a:p>
          <a:p>
            <a:pPr marL="0" indent="0">
              <a:buNone/>
            </a:pPr>
            <a:r>
              <a:rPr lang="en-US" sz="3800" dirty="0"/>
              <a:t>   else {</a:t>
            </a:r>
          </a:p>
          <a:p>
            <a:pPr marL="0" indent="0">
              <a:buNone/>
            </a:pPr>
            <a:r>
              <a:rPr lang="en-US" sz="3800" dirty="0"/>
              <a:t>      </a:t>
            </a:r>
            <a:r>
              <a:rPr lang="en-US" sz="3800" dirty="0" err="1"/>
              <a:t>int</a:t>
            </a:r>
            <a:r>
              <a:rPr lang="en-US" sz="3800" dirty="0"/>
              <a:t> x, y;</a:t>
            </a:r>
          </a:p>
          <a:p>
            <a:pPr marL="0" indent="0">
              <a:buNone/>
            </a:pPr>
            <a:r>
              <a:rPr lang="en-US" sz="3800" dirty="0"/>
              <a:t>      x = </a:t>
            </a:r>
            <a:r>
              <a:rPr lang="en-US" sz="3800" dirty="0" err="1"/>
              <a:t>cilk_spawn</a:t>
            </a:r>
            <a:r>
              <a:rPr lang="en-US" sz="3800" dirty="0"/>
              <a:t> fib(n-1);</a:t>
            </a:r>
          </a:p>
          <a:p>
            <a:pPr marL="0" indent="0">
              <a:buNone/>
            </a:pPr>
            <a:r>
              <a:rPr lang="en-US" sz="3800" dirty="0"/>
              <a:t>      y = fib(n-2);</a:t>
            </a:r>
          </a:p>
          <a:p>
            <a:pPr marL="0" indent="0">
              <a:buNone/>
            </a:pPr>
            <a:r>
              <a:rPr lang="en-US" sz="3800" dirty="0"/>
              <a:t>      </a:t>
            </a:r>
            <a:r>
              <a:rPr lang="en-US" sz="3800" dirty="0" err="1"/>
              <a:t>cilk_sync</a:t>
            </a:r>
            <a:r>
              <a:rPr lang="en-US" sz="3800" dirty="0"/>
              <a:t>;</a:t>
            </a:r>
          </a:p>
          <a:p>
            <a:pPr marL="0" indent="0">
              <a:buNone/>
            </a:pPr>
            <a:r>
              <a:rPr lang="en-US" sz="3800" dirty="0"/>
              <a:t>      return x + y;</a:t>
            </a:r>
          </a:p>
          <a:p>
            <a:pPr marL="0" indent="0">
              <a:buNone/>
            </a:pPr>
            <a:r>
              <a:rPr lang="en-US" sz="3800" dirty="0"/>
              <a:t>   }</a:t>
            </a:r>
          </a:p>
          <a:p>
            <a:pPr marL="0" indent="0">
              <a:buNone/>
            </a:pPr>
            <a:r>
              <a:rPr lang="en-US" sz="3800" dirty="0"/>
              <a:t>}</a:t>
            </a:r>
          </a:p>
        </p:txBody>
      </p:sp>
      <p:sp>
        <p:nvSpPr>
          <p:cNvPr id="5" name="Prostokąt 4"/>
          <p:cNvSpPr/>
          <p:nvPr/>
        </p:nvSpPr>
        <p:spPr>
          <a:xfrm>
            <a:off x="5273040" y="2270760"/>
            <a:ext cx="6583680" cy="830997"/>
          </a:xfrm>
          <a:prstGeom prst="rect">
            <a:avLst/>
          </a:prstGeom>
        </p:spPr>
        <p:txBody>
          <a:bodyPr wrap="square">
            <a:spAutoFit/>
          </a:bodyPr>
          <a:lstStyle/>
          <a:p>
            <a:r>
              <a:rPr lang="pl-PL" sz="2400" dirty="0"/>
              <a:t>Wprowadzone w 2010 rozszerzenie do C/C++ </a:t>
            </a:r>
            <a:r>
              <a:rPr lang="pl-PL" sz="2400" dirty="0" smtClean="0"/>
              <a:t/>
            </a:r>
            <a:br>
              <a:rPr lang="pl-PL" sz="2400" dirty="0" smtClean="0"/>
            </a:br>
            <a:r>
              <a:rPr lang="pl-PL" sz="2400" dirty="0" smtClean="0"/>
              <a:t>do </a:t>
            </a:r>
            <a:r>
              <a:rPr lang="pl-PL" sz="2400" dirty="0"/>
              <a:t>równoległych zadań</a:t>
            </a:r>
          </a:p>
        </p:txBody>
      </p:sp>
      <p:sp>
        <p:nvSpPr>
          <p:cNvPr id="7" name="Prostokąt 6"/>
          <p:cNvSpPr/>
          <p:nvPr/>
        </p:nvSpPr>
        <p:spPr>
          <a:xfrm>
            <a:off x="5273039" y="4058546"/>
            <a:ext cx="6109663" cy="1200329"/>
          </a:xfrm>
          <a:prstGeom prst="rect">
            <a:avLst/>
          </a:prstGeom>
        </p:spPr>
        <p:txBody>
          <a:bodyPr wrap="square">
            <a:spAutoFit/>
          </a:bodyPr>
          <a:lstStyle/>
          <a:p>
            <a:r>
              <a:rPr lang="nn-NO" sz="2400" dirty="0"/>
              <a:t>cilk_for (int i=0; i&lt;n; ++i</a:t>
            </a:r>
            <a:r>
              <a:rPr lang="nn-NO" sz="2400" dirty="0" smtClean="0"/>
              <a:t>){</a:t>
            </a:r>
            <a:endParaRPr lang="nn-NO" sz="2400" dirty="0"/>
          </a:p>
          <a:p>
            <a:r>
              <a:rPr lang="nn-NO" sz="2400" dirty="0"/>
              <a:t>      Foo(a[i]);</a:t>
            </a:r>
          </a:p>
          <a:p>
            <a:r>
              <a:rPr lang="nn-NO" sz="2400" dirty="0"/>
              <a:t>}</a:t>
            </a:r>
            <a:endParaRPr lang="en-US" sz="2400" dirty="0"/>
          </a:p>
        </p:txBody>
      </p:sp>
    </p:spTree>
    <p:extLst>
      <p:ext uri="{BB962C8B-B14F-4D97-AF65-F5344CB8AC3E}">
        <p14:creationId xmlns:p14="http://schemas.microsoft.com/office/powerpoint/2010/main" val="362861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Offloading</a:t>
            </a:r>
            <a:r>
              <a:rPr lang="pl-PL" dirty="0" smtClean="0"/>
              <a:t> jeszcze raz</a:t>
            </a:r>
            <a:endParaRPr lang="en-US" dirty="0"/>
          </a:p>
        </p:txBody>
      </p:sp>
      <p:sp>
        <p:nvSpPr>
          <p:cNvPr id="3" name="Symbol zastępczy zawartości 2"/>
          <p:cNvSpPr>
            <a:spLocks noGrp="1"/>
          </p:cNvSpPr>
          <p:nvPr>
            <p:ph idx="1"/>
          </p:nvPr>
        </p:nvSpPr>
        <p:spPr/>
        <p:txBody>
          <a:bodyPr>
            <a:normAutofit/>
          </a:bodyPr>
          <a:lstStyle/>
          <a:p>
            <a:r>
              <a:rPr lang="pl-PL" sz="3200" dirty="0" smtClean="0"/>
              <a:t>Dwa sposoby dzielenia danych</a:t>
            </a:r>
          </a:p>
          <a:p>
            <a:pPr lvl="1"/>
            <a:r>
              <a:rPr lang="pl-PL" sz="3200" dirty="0" smtClean="0"/>
              <a:t>Przestrzenie pamięci dla poszczególnych rdzeni traktowane oddzielnie =&gt;</a:t>
            </a:r>
          </a:p>
          <a:p>
            <a:pPr marL="457200" lvl="2" indent="0">
              <a:buNone/>
            </a:pPr>
            <a:r>
              <a:rPr lang="pl-PL" sz="2800" dirty="0" smtClean="0"/>
              <a:t>Użycie dyrektyw </a:t>
            </a:r>
            <a:r>
              <a:rPr lang="pl-PL" sz="2800" dirty="0" err="1" smtClean="0"/>
              <a:t>offload</a:t>
            </a:r>
            <a:r>
              <a:rPr lang="pl-PL" sz="2800" dirty="0" smtClean="0"/>
              <a:t> do przenoszenia danych i kontroli do koprocesor</a:t>
            </a:r>
            <a:endParaRPr lang="pl-PL" sz="2800" dirty="0"/>
          </a:p>
          <a:p>
            <a:pPr lvl="1"/>
            <a:r>
              <a:rPr lang="pl-PL" sz="3200" dirty="0" smtClean="0"/>
              <a:t>Iluzja współdzielonej pamięci: MYO – </a:t>
            </a:r>
            <a:r>
              <a:rPr lang="pl-PL" sz="3200" dirty="0" err="1" smtClean="0"/>
              <a:t>Mine</a:t>
            </a:r>
            <a:r>
              <a:rPr lang="pl-PL" sz="3200" dirty="0" smtClean="0"/>
              <a:t> </a:t>
            </a:r>
            <a:r>
              <a:rPr lang="pl-PL" sz="3200" dirty="0" err="1" smtClean="0"/>
              <a:t>Yours</a:t>
            </a:r>
            <a:r>
              <a:rPr lang="pl-PL" sz="3200" dirty="0" smtClean="0"/>
              <a:t> </a:t>
            </a:r>
            <a:r>
              <a:rPr lang="pl-PL" sz="3200" dirty="0" err="1" smtClean="0"/>
              <a:t>Ours</a:t>
            </a:r>
            <a:endParaRPr lang="pl-PL" sz="3200" dirty="0" smtClean="0"/>
          </a:p>
        </p:txBody>
      </p:sp>
    </p:spTree>
    <p:extLst>
      <p:ext uri="{BB962C8B-B14F-4D97-AF65-F5344CB8AC3E}">
        <p14:creationId xmlns:p14="http://schemas.microsoft.com/office/powerpoint/2010/main" val="39003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OFFLOADING JESZCZE RAZ</a:t>
            </a:r>
            <a:endParaRPr lang="en-US" dirty="0"/>
          </a:p>
        </p:txBody>
      </p:sp>
      <p:sp>
        <p:nvSpPr>
          <p:cNvPr id="3" name="Symbol zastępczy zawartości 2"/>
          <p:cNvSpPr>
            <a:spLocks noGrp="1"/>
          </p:cNvSpPr>
          <p:nvPr>
            <p:ph idx="1"/>
          </p:nvPr>
        </p:nvSpPr>
        <p:spPr/>
        <p:txBody>
          <a:bodyPr/>
          <a:lstStyle/>
          <a:p>
            <a:r>
              <a:rPr lang="pl-PL" dirty="0"/>
              <a:t>Użycie </a:t>
            </a:r>
            <a:r>
              <a:rPr lang="pl-PL" dirty="0" err="1"/>
              <a:t>pragma</a:t>
            </a:r>
            <a:r>
              <a:rPr lang="pl-PL" dirty="0"/>
              <a:t> </a:t>
            </a:r>
            <a:r>
              <a:rPr lang="pl-PL" dirty="0" err="1" smtClean="0"/>
              <a:t>offload</a:t>
            </a:r>
            <a:endParaRPr lang="pl-PL" dirty="0" smtClean="0"/>
          </a:p>
          <a:p>
            <a:pPr marL="0" indent="0">
              <a:buNone/>
            </a:pPr>
            <a:r>
              <a:rPr lang="en-US" dirty="0" smtClean="0"/>
              <a:t>float </a:t>
            </a:r>
            <a:r>
              <a:rPr lang="en-US" dirty="0"/>
              <a:t>*a, *b; float *</a:t>
            </a:r>
            <a:r>
              <a:rPr lang="en-US" dirty="0" smtClean="0"/>
              <a:t>c;</a:t>
            </a:r>
            <a:endParaRPr lang="pl-PL" dirty="0" smtClean="0"/>
          </a:p>
          <a:p>
            <a:pPr marL="0" indent="0">
              <a:buNone/>
            </a:pPr>
            <a:r>
              <a:rPr lang="en-US" dirty="0" smtClean="0"/>
              <a:t>#pragma offload target(MIC1)</a:t>
            </a:r>
            <a:endParaRPr lang="pl-PL" dirty="0" smtClean="0"/>
          </a:p>
          <a:p>
            <a:pPr marL="0" indent="0">
              <a:buNone/>
            </a:pPr>
            <a:r>
              <a:rPr lang="pl-PL" dirty="0" smtClean="0"/>
              <a:t>	</a:t>
            </a:r>
            <a:r>
              <a:rPr lang="en-US" dirty="0" smtClean="0"/>
              <a:t>in(a, b : length(s)) </a:t>
            </a:r>
            <a:endParaRPr lang="pl-PL" dirty="0" smtClean="0"/>
          </a:p>
          <a:p>
            <a:pPr marL="0" indent="0">
              <a:buNone/>
            </a:pPr>
            <a:r>
              <a:rPr lang="pl-PL" dirty="0" smtClean="0"/>
              <a:t>	</a:t>
            </a:r>
            <a:r>
              <a:rPr lang="en-US" dirty="0" smtClean="0"/>
              <a:t>out(c : length(s) </a:t>
            </a:r>
            <a:r>
              <a:rPr lang="en-US" dirty="0" err="1" smtClean="0"/>
              <a:t>alloc_if</a:t>
            </a:r>
            <a:r>
              <a:rPr lang="en-US" dirty="0" smtClean="0"/>
              <a:t>(0))</a:t>
            </a:r>
            <a:endParaRPr lang="pl-PL" dirty="0" smtClean="0"/>
          </a:p>
          <a:p>
            <a:pPr marL="0" indent="0">
              <a:buNone/>
            </a:pPr>
            <a:r>
              <a:rPr lang="en-US" dirty="0" smtClean="0"/>
              <a:t>for </a:t>
            </a:r>
            <a:r>
              <a:rPr lang="en-US" dirty="0"/>
              <a:t>(i=0; i&lt;s; i++) </a:t>
            </a:r>
            <a:r>
              <a:rPr lang="en-US" dirty="0" smtClean="0"/>
              <a:t>{</a:t>
            </a:r>
            <a:endParaRPr lang="pl-PL" dirty="0" smtClean="0"/>
          </a:p>
          <a:p>
            <a:pPr marL="0" indent="0">
              <a:buNone/>
            </a:pPr>
            <a:r>
              <a:rPr lang="en-US" dirty="0" smtClean="0"/>
              <a:t>   </a:t>
            </a:r>
            <a:r>
              <a:rPr lang="en-US" dirty="0"/>
              <a:t>c[i] = a[i] + b[i</a:t>
            </a:r>
            <a:r>
              <a:rPr lang="en-US" dirty="0" smtClean="0"/>
              <a:t>]</a:t>
            </a:r>
            <a:r>
              <a:rPr lang="pl-PL" dirty="0" smtClean="0"/>
              <a:t>;</a:t>
            </a:r>
          </a:p>
          <a:p>
            <a:pPr marL="0" indent="0">
              <a:buNone/>
            </a:pPr>
            <a:r>
              <a:rPr lang="en-US" dirty="0" smtClean="0"/>
              <a:t>}</a:t>
            </a:r>
            <a:endParaRPr lang="pl-PL" dirty="0"/>
          </a:p>
          <a:p>
            <a:pPr marL="0" indent="0">
              <a:buNone/>
            </a:pPr>
            <a:endParaRPr lang="en-US" dirty="0"/>
          </a:p>
        </p:txBody>
      </p:sp>
    </p:spTree>
    <p:extLst>
      <p:ext uri="{BB962C8B-B14F-4D97-AF65-F5344CB8AC3E}">
        <p14:creationId xmlns:p14="http://schemas.microsoft.com/office/powerpoint/2010/main" val="353411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ctr"/>
            <a:r>
              <a:rPr lang="pl-PL" dirty="0" smtClean="0"/>
              <a:t>W czym lepsze/gorsze od </a:t>
            </a:r>
            <a:r>
              <a:rPr lang="pl-PL" dirty="0" err="1" smtClean="0"/>
              <a:t>intel</a:t>
            </a:r>
            <a:r>
              <a:rPr lang="pl-PL" dirty="0" smtClean="0"/>
              <a:t> </a:t>
            </a:r>
            <a:r>
              <a:rPr lang="pl-PL" dirty="0" err="1" smtClean="0"/>
              <a:t>xeon</a:t>
            </a:r>
            <a:r>
              <a:rPr lang="pl-PL" dirty="0" smtClean="0"/>
              <a:t>?</a:t>
            </a:r>
            <a:endParaRPr lang="pl-PL" dirty="0"/>
          </a:p>
        </p:txBody>
      </p:sp>
      <p:sp>
        <p:nvSpPr>
          <p:cNvPr id="3" name="Symbol zastępczy zawartości 2"/>
          <p:cNvSpPr>
            <a:spLocks noGrp="1"/>
          </p:cNvSpPr>
          <p:nvPr>
            <p:ph idx="1"/>
          </p:nvPr>
        </p:nvSpPr>
        <p:spPr>
          <a:xfrm>
            <a:off x="1207008" y="2120054"/>
            <a:ext cx="9181592" cy="4114800"/>
          </a:xfrm>
        </p:spPr>
        <p:txBody>
          <a:bodyPr/>
          <a:lstStyle/>
          <a:p>
            <a:pPr>
              <a:buFont typeface="Arial" panose="020B0604020202020204" pitchFamily="34" charset="0"/>
              <a:buChar char="•"/>
            </a:pPr>
            <a:r>
              <a:rPr lang="pl-PL" dirty="0" smtClean="0"/>
              <a:t>więcej rdzeni i wątków</a:t>
            </a:r>
          </a:p>
          <a:p>
            <a:pPr>
              <a:buFont typeface="Arial" panose="020B0604020202020204" pitchFamily="34" charset="0"/>
              <a:buChar char="•"/>
            </a:pPr>
            <a:r>
              <a:rPr lang="pl-PL" dirty="0" smtClean="0"/>
              <a:t>pojemniejsze wektorowe jednostki wykonawcze (VPU)</a:t>
            </a:r>
          </a:p>
          <a:p>
            <a:pPr>
              <a:buFont typeface="Arial" panose="020B0604020202020204" pitchFamily="34" charset="0"/>
              <a:buChar char="•"/>
            </a:pPr>
            <a:r>
              <a:rPr lang="pl-PL" dirty="0" smtClean="0"/>
              <a:t>mniejsze częstotliwości rdzeni</a:t>
            </a:r>
          </a:p>
          <a:p>
            <a:pPr>
              <a:buFont typeface="Arial" panose="020B0604020202020204" pitchFamily="34" charset="0"/>
              <a:buChar char="•"/>
            </a:pPr>
            <a:endParaRPr lang="pl-PL" dirty="0">
              <a:solidFill>
                <a:srgbClr val="FF0000"/>
              </a:solidFill>
            </a:endParaRPr>
          </a:p>
          <a:p>
            <a:pPr marL="0" indent="0">
              <a:buNone/>
            </a:pPr>
            <a:r>
              <a:rPr lang="pl-PL" dirty="0">
                <a:solidFill>
                  <a:srgbClr val="FF0000"/>
                </a:solidFill>
              </a:rPr>
              <a:t>Większa łączna wydajność zadań </a:t>
            </a:r>
            <a:r>
              <a:rPr lang="pl-PL" dirty="0" smtClean="0">
                <a:solidFill>
                  <a:srgbClr val="FF0000"/>
                </a:solidFill>
              </a:rPr>
              <a:t>obliczeniowych w procesie przetwarzania równoległego wielkiej skali.</a:t>
            </a:r>
          </a:p>
          <a:p>
            <a:pPr>
              <a:buFont typeface="Arial" panose="020B0604020202020204" pitchFamily="34" charset="0"/>
              <a:buChar char="•"/>
            </a:pPr>
            <a:endParaRPr lang="pl-PL" dirty="0" smtClean="0"/>
          </a:p>
        </p:txBody>
      </p:sp>
    </p:spTree>
    <p:extLst>
      <p:ext uri="{BB962C8B-B14F-4D97-AF65-F5344CB8AC3E}">
        <p14:creationId xmlns:p14="http://schemas.microsoft.com/office/powerpoint/2010/main" val="150191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OFFloading</a:t>
            </a:r>
            <a:r>
              <a:rPr lang="pl-PL" dirty="0" smtClean="0"/>
              <a:t> jeszcze raz</a:t>
            </a:r>
            <a:endParaRPr lang="en-US" dirty="0"/>
          </a:p>
        </p:txBody>
      </p:sp>
      <p:sp>
        <p:nvSpPr>
          <p:cNvPr id="3" name="Symbol zastępczy zawartości 2"/>
          <p:cNvSpPr>
            <a:spLocks noGrp="1"/>
          </p:cNvSpPr>
          <p:nvPr>
            <p:ph idx="1"/>
          </p:nvPr>
        </p:nvSpPr>
        <p:spPr/>
        <p:txBody>
          <a:bodyPr/>
          <a:lstStyle/>
          <a:p>
            <a:r>
              <a:rPr lang="pl-PL" dirty="0" smtClean="0"/>
              <a:t>Wskaźniki danych mogą być współdzielone korzystając z bibliotek MYO</a:t>
            </a:r>
          </a:p>
          <a:p>
            <a:r>
              <a:rPr lang="pl-PL" dirty="0" err="1" smtClean="0"/>
              <a:t>Keyword</a:t>
            </a:r>
            <a:r>
              <a:rPr lang="pl-PL" dirty="0" smtClean="0"/>
              <a:t>: _</a:t>
            </a:r>
            <a:r>
              <a:rPr lang="pl-PL" dirty="0" err="1" smtClean="0"/>
              <a:t>Cilk_shared</a:t>
            </a:r>
            <a:endParaRPr lang="pl-PL" dirty="0" smtClean="0"/>
          </a:p>
          <a:p>
            <a:r>
              <a:rPr lang="pl-PL" dirty="0" err="1" smtClean="0"/>
              <a:t>Offloading</a:t>
            </a:r>
            <a:r>
              <a:rPr lang="pl-PL" dirty="0" smtClean="0"/>
              <a:t>: x = _</a:t>
            </a:r>
            <a:r>
              <a:rPr lang="pl-PL" dirty="0" err="1" smtClean="0"/>
              <a:t>Offload</a:t>
            </a:r>
            <a:r>
              <a:rPr lang="pl-PL" dirty="0" smtClean="0"/>
              <a:t> </a:t>
            </a:r>
            <a:r>
              <a:rPr lang="pl-PL" dirty="0" err="1" smtClean="0"/>
              <a:t>func</a:t>
            </a:r>
            <a:r>
              <a:rPr lang="pl-PL" dirty="0" smtClean="0"/>
              <a:t>(y);</a:t>
            </a:r>
            <a:endParaRPr lang="en-US" dirty="0"/>
          </a:p>
        </p:txBody>
      </p:sp>
    </p:spTree>
    <p:extLst>
      <p:ext uri="{BB962C8B-B14F-4D97-AF65-F5344CB8AC3E}">
        <p14:creationId xmlns:p14="http://schemas.microsoft.com/office/powerpoint/2010/main" val="349148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COSMOS</a:t>
            </a:r>
            <a:endParaRPr lang="en-US" dirty="0"/>
          </a:p>
        </p:txBody>
      </p:sp>
      <p:sp>
        <p:nvSpPr>
          <p:cNvPr id="3" name="Symbol zastępczy zawartości 2"/>
          <p:cNvSpPr>
            <a:spLocks noGrp="1"/>
          </p:cNvSpPr>
          <p:nvPr>
            <p:ph idx="1"/>
          </p:nvPr>
        </p:nvSpPr>
        <p:spPr/>
        <p:txBody>
          <a:bodyPr>
            <a:normAutofit fontScale="92500" lnSpcReduction="10000"/>
          </a:bodyPr>
          <a:lstStyle/>
          <a:p>
            <a:r>
              <a:rPr lang="pl-PL" dirty="0" smtClean="0"/>
              <a:t>Kod </a:t>
            </a:r>
            <a:r>
              <a:rPr lang="pl-PL" dirty="0" err="1" smtClean="0"/>
              <a:t>symulający</a:t>
            </a:r>
            <a:r>
              <a:rPr lang="pl-PL" dirty="0" smtClean="0"/>
              <a:t> ewolucję </a:t>
            </a:r>
            <a:r>
              <a:rPr lang="pl-PL" dirty="0" err="1" smtClean="0"/>
              <a:t>domain</a:t>
            </a:r>
            <a:r>
              <a:rPr lang="pl-PL" dirty="0" smtClean="0"/>
              <a:t> </a:t>
            </a:r>
            <a:r>
              <a:rPr lang="pl-PL" dirty="0" err="1" smtClean="0"/>
              <a:t>walls</a:t>
            </a:r>
            <a:r>
              <a:rPr lang="pl-PL" dirty="0" smtClean="0"/>
              <a:t> we wczesnym Wszechświecie</a:t>
            </a:r>
          </a:p>
          <a:p>
            <a:r>
              <a:rPr lang="pl-PL" dirty="0" err="1" smtClean="0"/>
              <a:t>OpenMP</a:t>
            </a:r>
            <a:endParaRPr lang="pl-PL" dirty="0" smtClean="0"/>
          </a:p>
          <a:p>
            <a:r>
              <a:rPr lang="pl-PL" dirty="0" smtClean="0"/>
              <a:t>Zmiana kodu na cache-</a:t>
            </a:r>
            <a:r>
              <a:rPr lang="pl-PL" dirty="0" err="1" smtClean="0"/>
              <a:t>friendly</a:t>
            </a:r>
            <a:r>
              <a:rPr lang="pl-PL" dirty="0" smtClean="0"/>
              <a:t>, </a:t>
            </a:r>
            <a:r>
              <a:rPr lang="pl-PL" dirty="0" err="1" smtClean="0"/>
              <a:t>wektoryzacja</a:t>
            </a:r>
            <a:r>
              <a:rPr lang="pl-PL" dirty="0" smtClean="0"/>
              <a:t>, zmniejszenie zajętości pamięci</a:t>
            </a:r>
          </a:p>
          <a:p>
            <a:r>
              <a:rPr lang="pl-PL" dirty="0" smtClean="0"/>
              <a:t>Stworzenie </a:t>
            </a:r>
            <a:r>
              <a:rPr lang="pl-PL" dirty="0" err="1" smtClean="0"/>
              <a:t>eigensolvera</a:t>
            </a:r>
            <a:endParaRPr lang="pl-PL" dirty="0" smtClean="0"/>
          </a:p>
          <a:p>
            <a:r>
              <a:rPr lang="pl-PL" dirty="0" smtClean="0"/>
              <a:t>Efekt: 5x Xeon, 17x Xeon Phi</a:t>
            </a:r>
          </a:p>
          <a:p>
            <a:endParaRPr lang="pl-PL" dirty="0" smtClean="0"/>
          </a:p>
          <a:p>
            <a:endParaRPr lang="en-US" dirty="0"/>
          </a:p>
        </p:txBody>
      </p:sp>
      <p:pic>
        <p:nvPicPr>
          <p:cNvPr id="5" name="Obraz 4"/>
          <p:cNvPicPr>
            <a:picLocks noChangeAspect="1"/>
          </p:cNvPicPr>
          <p:nvPr/>
        </p:nvPicPr>
        <p:blipFill>
          <a:blip r:embed="rId3"/>
          <a:stretch>
            <a:fillRect/>
          </a:stretch>
        </p:blipFill>
        <p:spPr>
          <a:xfrm>
            <a:off x="7333488" y="2983915"/>
            <a:ext cx="4236893" cy="2387078"/>
          </a:xfrm>
          <a:prstGeom prst="rect">
            <a:avLst/>
          </a:prstGeom>
        </p:spPr>
      </p:pic>
    </p:spTree>
    <p:extLst>
      <p:ext uri="{BB962C8B-B14F-4D97-AF65-F5344CB8AC3E}">
        <p14:creationId xmlns:p14="http://schemas.microsoft.com/office/powerpoint/2010/main" val="144084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Nec</a:t>
            </a:r>
            <a:r>
              <a:rPr lang="pl-PL" dirty="0" smtClean="0"/>
              <a:t> </a:t>
            </a:r>
            <a:r>
              <a:rPr lang="pl-PL" dirty="0" err="1" smtClean="0"/>
              <a:t>SUPERresolution</a:t>
            </a:r>
            <a:r>
              <a:rPr lang="pl-PL" dirty="0" smtClean="0"/>
              <a:t> </a:t>
            </a:r>
            <a:r>
              <a:rPr lang="pl-PL" dirty="0" err="1" smtClean="0"/>
              <a:t>processing</a:t>
            </a:r>
            <a:endParaRPr lang="en-US" dirty="0"/>
          </a:p>
        </p:txBody>
      </p:sp>
      <p:sp>
        <p:nvSpPr>
          <p:cNvPr id="3" name="Symbol zastępczy zawartości 2"/>
          <p:cNvSpPr>
            <a:spLocks noGrp="1"/>
          </p:cNvSpPr>
          <p:nvPr>
            <p:ph idx="1"/>
          </p:nvPr>
        </p:nvSpPr>
        <p:spPr/>
        <p:txBody>
          <a:bodyPr/>
          <a:lstStyle/>
          <a:p>
            <a:r>
              <a:rPr lang="pl-PL" dirty="0" smtClean="0"/>
              <a:t>Konwersja SD -&gt; HD</a:t>
            </a:r>
          </a:p>
          <a:p>
            <a:r>
              <a:rPr lang="pl-PL" dirty="0" smtClean="0"/>
              <a:t>Na serwerach NEC przed migracją film 30fps konwertowany z prędkością 6fps</a:t>
            </a:r>
          </a:p>
          <a:p>
            <a:r>
              <a:rPr lang="pl-PL" dirty="0"/>
              <a:t>Intel® C++ Composer </a:t>
            </a:r>
            <a:r>
              <a:rPr lang="pl-PL" dirty="0" smtClean="0"/>
              <a:t>XE</a:t>
            </a:r>
          </a:p>
          <a:p>
            <a:r>
              <a:rPr lang="pl-PL" dirty="0" smtClean="0"/>
              <a:t>Efekt: </a:t>
            </a:r>
            <a:r>
              <a:rPr lang="pl-PL" dirty="0" err="1" smtClean="0"/>
              <a:t>realtime</a:t>
            </a:r>
            <a:r>
              <a:rPr lang="pl-PL" dirty="0" smtClean="0"/>
              <a:t> </a:t>
            </a:r>
            <a:r>
              <a:rPr lang="pl-PL" dirty="0" err="1" smtClean="0"/>
              <a:t>conversion</a:t>
            </a:r>
            <a:endParaRPr lang="pl-PL" dirty="0" smtClean="0"/>
          </a:p>
          <a:p>
            <a:endParaRPr lang="pl-PL" dirty="0" smtClean="0"/>
          </a:p>
          <a:p>
            <a:endParaRPr lang="en-US" dirty="0"/>
          </a:p>
        </p:txBody>
      </p:sp>
      <p:pic>
        <p:nvPicPr>
          <p:cNvPr id="5" name="Obraz 4"/>
          <p:cNvPicPr>
            <a:picLocks noChangeAspect="1"/>
          </p:cNvPicPr>
          <p:nvPr/>
        </p:nvPicPr>
        <p:blipFill>
          <a:blip r:embed="rId3"/>
          <a:stretch>
            <a:fillRect/>
          </a:stretch>
        </p:blipFill>
        <p:spPr>
          <a:xfrm>
            <a:off x="7541307" y="2120054"/>
            <a:ext cx="4324350" cy="3638550"/>
          </a:xfrm>
          <a:prstGeom prst="rect">
            <a:avLst/>
          </a:prstGeom>
        </p:spPr>
      </p:pic>
    </p:spTree>
    <p:extLst>
      <p:ext uri="{BB962C8B-B14F-4D97-AF65-F5344CB8AC3E}">
        <p14:creationId xmlns:p14="http://schemas.microsoft.com/office/powerpoint/2010/main" val="207634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ctr"/>
            <a:r>
              <a:rPr lang="pl-PL" dirty="0" smtClean="0"/>
              <a:t>Gdzie wykorzystywać?</a:t>
            </a:r>
            <a:endParaRPr lang="pl-PL" dirty="0"/>
          </a:p>
        </p:txBody>
      </p:sp>
      <p:sp>
        <p:nvSpPr>
          <p:cNvPr id="3" name="Symbol zastępczy zawartości 2"/>
          <p:cNvSpPr>
            <a:spLocks noGrp="1"/>
          </p:cNvSpPr>
          <p:nvPr>
            <p:ph idx="1"/>
          </p:nvPr>
        </p:nvSpPr>
        <p:spPr>
          <a:xfrm>
            <a:off x="1207008" y="2120054"/>
            <a:ext cx="9181592" cy="4114800"/>
          </a:xfrm>
        </p:spPr>
        <p:txBody>
          <a:bodyPr/>
          <a:lstStyle/>
          <a:p>
            <a:pPr>
              <a:buFont typeface="Arial" panose="020B0604020202020204" pitchFamily="34" charset="0"/>
              <a:buChar char="•"/>
            </a:pPr>
            <a:r>
              <a:rPr lang="pl-PL" dirty="0" smtClean="0"/>
              <a:t>aplikacje równoległe dużej skali (100+ wątków oprogramowania)</a:t>
            </a:r>
          </a:p>
          <a:p>
            <a:pPr>
              <a:buFont typeface="Arial" panose="020B0604020202020204" pitchFamily="34" charset="0"/>
              <a:buChar char="•"/>
            </a:pPr>
            <a:r>
              <a:rPr lang="pl-PL" dirty="0" smtClean="0"/>
              <a:t>aplikacje wykorzystujące jednostki wektorowe</a:t>
            </a:r>
          </a:p>
          <a:p>
            <a:pPr>
              <a:buFont typeface="Arial" panose="020B0604020202020204" pitchFamily="34" charset="0"/>
              <a:buChar char="•"/>
            </a:pPr>
            <a:r>
              <a:rPr lang="pl-PL" dirty="0" smtClean="0"/>
              <a:t>tam gdzie potrzebna większa przepustowość pamięci lokalnej</a:t>
            </a:r>
          </a:p>
          <a:p>
            <a:pPr marL="0" indent="0">
              <a:buNone/>
            </a:pPr>
            <a:endParaRPr lang="pl-PL" dirty="0" smtClean="0">
              <a:solidFill>
                <a:srgbClr val="FF0000"/>
              </a:solidFill>
            </a:endParaRPr>
          </a:p>
          <a:p>
            <a:pPr>
              <a:buFont typeface="Arial" panose="020B0604020202020204" pitchFamily="34" charset="0"/>
              <a:buChar char="•"/>
            </a:pPr>
            <a:endParaRPr lang="pl-PL" dirty="0" smtClean="0"/>
          </a:p>
        </p:txBody>
      </p:sp>
    </p:spTree>
    <p:extLst>
      <p:ext uri="{BB962C8B-B14F-4D97-AF65-F5344CB8AC3E}">
        <p14:creationId xmlns:p14="http://schemas.microsoft.com/office/powerpoint/2010/main" val="408299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ctr"/>
            <a:r>
              <a:rPr lang="pl-PL" dirty="0" smtClean="0"/>
              <a:t>Gdzie wykorzystywać?</a:t>
            </a:r>
            <a:endParaRPr lang="en-US" dirty="0"/>
          </a:p>
        </p:txBody>
      </p:sp>
      <p:graphicFrame>
        <p:nvGraphicFramePr>
          <p:cNvPr id="5" name="Symbol zastępczy zawartości 4"/>
          <p:cNvGraphicFramePr>
            <a:graphicFrameLocks noGrp="1"/>
          </p:cNvGraphicFramePr>
          <p:nvPr>
            <p:ph idx="1"/>
            <p:extLst>
              <p:ext uri="{D42A27DB-BD31-4B8C-83A1-F6EECF244321}">
                <p14:modId xmlns:p14="http://schemas.microsoft.com/office/powerpoint/2010/main" val="1500285836"/>
              </p:ext>
            </p:extLst>
          </p:nvPr>
        </p:nvGraphicFramePr>
        <p:xfrm>
          <a:off x="2719934" y="1792936"/>
          <a:ext cx="6750050" cy="4441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663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intel.pl/content/dam/www/public/us/en/images/diagrams/xeon-phi-vs-xeon-graphic-3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894" y="1321454"/>
            <a:ext cx="9832320" cy="3277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38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Aplikacje</a:t>
            </a:r>
            <a:endParaRPr lang="en-US" dirty="0"/>
          </a:p>
        </p:txBody>
      </p:sp>
      <p:sp>
        <p:nvSpPr>
          <p:cNvPr id="3" name="Symbol zastępczy zawartości 2"/>
          <p:cNvSpPr>
            <a:spLocks noGrp="1"/>
          </p:cNvSpPr>
          <p:nvPr>
            <p:ph idx="1"/>
          </p:nvPr>
        </p:nvSpPr>
        <p:spPr/>
        <p:txBody>
          <a:bodyPr>
            <a:normAutofit fontScale="85000" lnSpcReduction="20000"/>
          </a:bodyPr>
          <a:lstStyle/>
          <a:p>
            <a:pPr>
              <a:buFont typeface="Arial" panose="020B0604020202020204" pitchFamily="34" charset="0"/>
              <a:buChar char="•"/>
            </a:pPr>
            <a:r>
              <a:rPr lang="pl-PL" dirty="0" smtClean="0"/>
              <a:t>astrofizyka: superkomputer COSMOS na Cambridge</a:t>
            </a:r>
          </a:p>
          <a:p>
            <a:pPr>
              <a:buFont typeface="Arial" panose="020B0604020202020204" pitchFamily="34" charset="0"/>
              <a:buChar char="•"/>
            </a:pPr>
            <a:r>
              <a:rPr lang="pl-PL" dirty="0" smtClean="0"/>
              <a:t>klimat: NASA </a:t>
            </a:r>
            <a:r>
              <a:rPr lang="pl-PL" dirty="0" err="1" smtClean="0"/>
              <a:t>Overflow</a:t>
            </a:r>
            <a:r>
              <a:rPr lang="pl-PL" dirty="0" smtClean="0"/>
              <a:t>, CFSv2</a:t>
            </a:r>
          </a:p>
          <a:p>
            <a:pPr>
              <a:buFont typeface="Arial" panose="020B0604020202020204" pitchFamily="34" charset="0"/>
              <a:buChar char="•"/>
            </a:pPr>
            <a:r>
              <a:rPr lang="pl-PL" dirty="0" smtClean="0"/>
              <a:t>tworzenie </a:t>
            </a:r>
            <a:r>
              <a:rPr lang="pl-PL" dirty="0" err="1" smtClean="0"/>
              <a:t>kontentu</a:t>
            </a:r>
            <a:r>
              <a:rPr lang="pl-PL" dirty="0" smtClean="0"/>
              <a:t> cyfrowego: </a:t>
            </a:r>
            <a:r>
              <a:rPr lang="pl-PL" dirty="0" err="1" smtClean="0"/>
              <a:t>Superresolution</a:t>
            </a:r>
            <a:r>
              <a:rPr lang="pl-PL" dirty="0" smtClean="0"/>
              <a:t> </a:t>
            </a:r>
            <a:r>
              <a:rPr lang="pl-PL" dirty="0" err="1" smtClean="0"/>
              <a:t>processing</a:t>
            </a:r>
            <a:endParaRPr lang="pl-PL" dirty="0" smtClean="0"/>
          </a:p>
          <a:p>
            <a:pPr>
              <a:buFont typeface="Arial" panose="020B0604020202020204" pitchFamily="34" charset="0"/>
              <a:buChar char="•"/>
            </a:pPr>
            <a:r>
              <a:rPr lang="pl-PL" dirty="0" smtClean="0"/>
              <a:t>finanse: </a:t>
            </a:r>
            <a:r>
              <a:rPr lang="pl-PL" dirty="0" err="1" smtClean="0"/>
              <a:t>Xcelerit</a:t>
            </a:r>
            <a:r>
              <a:rPr lang="pl-PL" dirty="0" smtClean="0"/>
              <a:t>, Monte Carlo RNG</a:t>
            </a:r>
          </a:p>
          <a:p>
            <a:pPr>
              <a:buFont typeface="Arial" panose="020B0604020202020204" pitchFamily="34" charset="0"/>
              <a:buChar char="•"/>
            </a:pPr>
            <a:r>
              <a:rPr lang="pl-PL" dirty="0" smtClean="0"/>
              <a:t>geofizyka: </a:t>
            </a:r>
            <a:r>
              <a:rPr lang="en-US" dirty="0"/>
              <a:t>SPECFEM3D </a:t>
            </a:r>
            <a:r>
              <a:rPr lang="en-US" dirty="0" smtClean="0"/>
              <a:t>Cartesian</a:t>
            </a:r>
            <a:r>
              <a:rPr lang="pl-PL" dirty="0" smtClean="0"/>
              <a:t>, </a:t>
            </a:r>
            <a:r>
              <a:rPr lang="pl-PL" dirty="0" err="1" smtClean="0"/>
              <a:t>SeisSol</a:t>
            </a:r>
            <a:endParaRPr lang="pl-PL" dirty="0" smtClean="0"/>
          </a:p>
          <a:p>
            <a:pPr>
              <a:buFont typeface="Arial" panose="020B0604020202020204" pitchFamily="34" charset="0"/>
              <a:buChar char="•"/>
            </a:pPr>
            <a:r>
              <a:rPr lang="pl-PL" dirty="0" smtClean="0"/>
              <a:t>inżynieria materiałowa: GPAW, VASP</a:t>
            </a:r>
          </a:p>
          <a:p>
            <a:pPr>
              <a:buFont typeface="Arial" panose="020B0604020202020204" pitchFamily="34" charset="0"/>
              <a:buChar char="•"/>
            </a:pPr>
            <a:r>
              <a:rPr lang="pl-PL" dirty="0" smtClean="0"/>
              <a:t>fizyka: </a:t>
            </a:r>
            <a:r>
              <a:rPr lang="pl-PL" dirty="0" err="1" smtClean="0"/>
              <a:t>QCDBench</a:t>
            </a:r>
            <a:endParaRPr lang="pl-PL" dirty="0" smtClean="0"/>
          </a:p>
          <a:p>
            <a:pPr marL="0" indent="0">
              <a:buNone/>
            </a:pPr>
            <a:endParaRPr lang="pl-PL" dirty="0" smtClean="0"/>
          </a:p>
          <a:p>
            <a:pPr>
              <a:buFont typeface="Arial" panose="020B0604020202020204" pitchFamily="34" charset="0"/>
              <a:buChar char="•"/>
            </a:pPr>
            <a:endParaRPr lang="en-US" dirty="0"/>
          </a:p>
        </p:txBody>
      </p:sp>
      <p:sp>
        <p:nvSpPr>
          <p:cNvPr id="4" name="Symbol zastępczy tekstu 3"/>
          <p:cNvSpPr>
            <a:spLocks noGrp="1"/>
          </p:cNvSpPr>
          <p:nvPr>
            <p:ph type="body" sz="half" idx="2"/>
          </p:nvPr>
        </p:nvSpPr>
        <p:spPr>
          <a:xfrm>
            <a:off x="7776328" y="5335165"/>
            <a:ext cx="3210671" cy="1011848"/>
          </a:xfrm>
        </p:spPr>
        <p:txBody>
          <a:bodyPr/>
          <a:lstStyle/>
          <a:p>
            <a:r>
              <a:rPr lang="pl-PL" dirty="0"/>
              <a:t>więcej: </a:t>
            </a:r>
            <a:r>
              <a:rPr lang="pl-PL" dirty="0">
                <a:hlinkClick r:id="rId3"/>
              </a:rPr>
              <a:t>https://software.intel.com/en-us/xeonphionlinecatalog</a:t>
            </a:r>
            <a:endParaRPr lang="en-US" dirty="0"/>
          </a:p>
        </p:txBody>
      </p:sp>
    </p:spTree>
    <p:extLst>
      <p:ext uri="{BB962C8B-B14F-4D97-AF65-F5344CB8AC3E}">
        <p14:creationId xmlns:p14="http://schemas.microsoft.com/office/powerpoint/2010/main" val="416029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lgn="ctr"/>
            <a:r>
              <a:rPr lang="pl-PL" dirty="0" smtClean="0"/>
              <a:t>Architektura </a:t>
            </a:r>
            <a:br>
              <a:rPr lang="pl-PL" dirty="0" smtClean="0"/>
            </a:br>
            <a:r>
              <a:rPr lang="pl-PL" dirty="0" err="1" smtClean="0"/>
              <a:t>intel</a:t>
            </a:r>
            <a:r>
              <a:rPr lang="pl-PL" dirty="0" smtClean="0"/>
              <a:t> </a:t>
            </a:r>
            <a:r>
              <a:rPr lang="pl-PL" dirty="0" err="1" smtClean="0"/>
              <a:t>many</a:t>
            </a:r>
            <a:r>
              <a:rPr lang="pl-PL" dirty="0" smtClean="0"/>
              <a:t> </a:t>
            </a:r>
            <a:r>
              <a:rPr lang="pl-PL" dirty="0" err="1" smtClean="0"/>
              <a:t>integrated</a:t>
            </a:r>
            <a:r>
              <a:rPr lang="pl-PL" dirty="0" smtClean="0"/>
              <a:t> </a:t>
            </a:r>
            <a:r>
              <a:rPr lang="pl-PL" dirty="0" err="1" smtClean="0"/>
              <a:t>core</a:t>
            </a:r>
            <a:endParaRPr lang="pl-PL" dirty="0"/>
          </a:p>
        </p:txBody>
      </p:sp>
      <p:sp>
        <p:nvSpPr>
          <p:cNvPr id="3" name="Symbol zastępczy zawartości 2"/>
          <p:cNvSpPr>
            <a:spLocks noGrp="1"/>
          </p:cNvSpPr>
          <p:nvPr>
            <p:ph idx="1"/>
          </p:nvPr>
        </p:nvSpPr>
        <p:spPr>
          <a:xfrm>
            <a:off x="1207008" y="2120054"/>
            <a:ext cx="9181592" cy="4114800"/>
          </a:xfrm>
        </p:spPr>
        <p:txBody>
          <a:bodyPr/>
          <a:lstStyle/>
          <a:p>
            <a:r>
              <a:rPr lang="pl-PL" dirty="0" smtClean="0"/>
              <a:t>do 61 rdzeni Intel MIC z taktowaniem 1GHz</a:t>
            </a:r>
          </a:p>
          <a:p>
            <a:r>
              <a:rPr lang="pl-PL" dirty="0" smtClean="0"/>
              <a:t>x86 </a:t>
            </a:r>
            <a:r>
              <a:rPr lang="pl-PL" dirty="0" err="1" smtClean="0"/>
              <a:t>based</a:t>
            </a:r>
            <a:r>
              <a:rPr lang="pl-PL" dirty="0" smtClean="0"/>
              <a:t> ISA</a:t>
            </a:r>
          </a:p>
          <a:p>
            <a:r>
              <a:rPr lang="pl-PL" dirty="0" smtClean="0"/>
              <a:t>adresowanie 64-bitowe</a:t>
            </a:r>
          </a:p>
          <a:p>
            <a:r>
              <a:rPr lang="pl-PL" dirty="0" smtClean="0"/>
              <a:t>512-bitowe jednostki SIMD</a:t>
            </a:r>
          </a:p>
          <a:p>
            <a:r>
              <a:rPr lang="pl-PL" dirty="0" smtClean="0"/>
              <a:t>poza rdzeniami mnóstwo dodatkowych komponentów</a:t>
            </a:r>
            <a:endParaRPr lang="pl-PL" dirty="0"/>
          </a:p>
        </p:txBody>
      </p:sp>
    </p:spTree>
    <p:extLst>
      <p:ext uri="{BB962C8B-B14F-4D97-AF65-F5344CB8AC3E}">
        <p14:creationId xmlns:p14="http://schemas.microsoft.com/office/powerpoint/2010/main" val="80740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ski">
  <a:themeElements>
    <a:clrScheme name="Paski">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Paski">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Paski">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Telefon służbowy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lefon służbowy">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lefon służbowy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lefon służbowy">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505542-BCEF-47F2-90D3-D407C4B4B1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TM03090430[[fn=Paski]]</Template>
  <TotalTime>980</TotalTime>
  <Words>2995</Words>
  <Application>Microsoft Office PowerPoint</Application>
  <PresentationFormat>Panoramiczny</PresentationFormat>
  <Paragraphs>284</Paragraphs>
  <Slides>42</Slides>
  <Notes>25</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42</vt:i4>
      </vt:variant>
    </vt:vector>
  </HeadingPairs>
  <TitlesOfParts>
    <vt:vector size="47" baseType="lpstr">
      <vt:lpstr>Arial</vt:lpstr>
      <vt:lpstr>Calibri</vt:lpstr>
      <vt:lpstr>Corbel</vt:lpstr>
      <vt:lpstr>Wingdings</vt:lpstr>
      <vt:lpstr>Paski</vt:lpstr>
      <vt:lpstr>Intel® Xeon Phi™</vt:lpstr>
      <vt:lpstr>Plan prezentacji</vt:lpstr>
      <vt:lpstr>Co to jest?</vt:lpstr>
      <vt:lpstr>W czym lepsze/gorsze od intel xeon?</vt:lpstr>
      <vt:lpstr>Gdzie wykorzystywać?</vt:lpstr>
      <vt:lpstr>Gdzie wykorzystywać?</vt:lpstr>
      <vt:lpstr>Prezentacja programu PowerPoint</vt:lpstr>
      <vt:lpstr>Aplikacje</vt:lpstr>
      <vt:lpstr>Architektura  intel many integrated core</vt:lpstr>
      <vt:lpstr>Architektura  intel many integrated core</vt:lpstr>
      <vt:lpstr>Prezentacja programu PowerPoint</vt:lpstr>
      <vt:lpstr>Architektura  intel many integrated core</vt:lpstr>
      <vt:lpstr>Architektura software</vt:lpstr>
      <vt:lpstr>Architektura software</vt:lpstr>
      <vt:lpstr>Architektura z punktu widzenia programisty</vt:lpstr>
      <vt:lpstr>ARCHITEKTURA z punktu widzenia programisty</vt:lpstr>
      <vt:lpstr>ARCHITEKTURA z punktu widzenia programisty</vt:lpstr>
      <vt:lpstr>ARCHITEKTURA z punktu widzenia programisty</vt:lpstr>
      <vt:lpstr>Prezentacja programu PowerPoint</vt:lpstr>
      <vt:lpstr>Odkrycie na nowo zamiast  projektu kodu od podstaw</vt:lpstr>
      <vt:lpstr>TRYBY wykonawcze</vt:lpstr>
      <vt:lpstr>Native jest najprostszym trybem</vt:lpstr>
      <vt:lpstr>Prezentacja programu PowerPoint</vt:lpstr>
      <vt:lpstr>Układ Tytuł i zawartość z wykresem</vt:lpstr>
      <vt:lpstr>Prezentacja programu PowerPoint</vt:lpstr>
      <vt:lpstr>Pętla for w c transformowana przy użyciu openmp</vt:lpstr>
      <vt:lpstr>MODELE transferu danych  w trybie offload</vt:lpstr>
      <vt:lpstr>Pomiar jakości zrównoleglenia</vt:lpstr>
      <vt:lpstr>GPU vs intel xeon phi</vt:lpstr>
      <vt:lpstr>Optymalizacja użytkownika</vt:lpstr>
      <vt:lpstr>Modele kompilacji i programowania</vt:lpstr>
      <vt:lpstr>Programowanie procesora xeon i koprocesora xeon phi</vt:lpstr>
      <vt:lpstr>biblioteki</vt:lpstr>
      <vt:lpstr>OPENMP</vt:lpstr>
      <vt:lpstr>Intel tbb</vt:lpstr>
      <vt:lpstr>MPI</vt:lpstr>
      <vt:lpstr>Intel® Cilk™ Plus</vt:lpstr>
      <vt:lpstr>Offloading jeszcze raz</vt:lpstr>
      <vt:lpstr>OFFLOADING JESZCZE RAZ</vt:lpstr>
      <vt:lpstr>OFFloading jeszcze raz</vt:lpstr>
      <vt:lpstr>COSMOS</vt:lpstr>
      <vt:lpstr>Nec SUPERresolution 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Xeon Phi™</dc:title>
  <dc:creator>Rafał Grabiański</dc:creator>
  <cp:keywords/>
  <cp:lastModifiedBy>Rafał Grabiański</cp:lastModifiedBy>
  <cp:revision>131</cp:revision>
  <dcterms:created xsi:type="dcterms:W3CDTF">2015-11-14T17:14:38Z</dcterms:created>
  <dcterms:modified xsi:type="dcterms:W3CDTF">2015-11-16T22:07:57Z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TC028952549991</vt:lpwstr>
  </property>
</Properties>
</file>